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24" r:id="rId3"/>
    <p:sldId id="625" r:id="rId4"/>
    <p:sldId id="545" r:id="rId5"/>
    <p:sldId id="643" r:id="rId6"/>
    <p:sldId id="644" r:id="rId7"/>
    <p:sldId id="645" r:id="rId8"/>
    <p:sldId id="646" r:id="rId9"/>
    <p:sldId id="553" r:id="rId10"/>
    <p:sldId id="647" r:id="rId11"/>
    <p:sldId id="555" r:id="rId12"/>
    <p:sldId id="556" r:id="rId13"/>
    <p:sldId id="557" r:id="rId14"/>
    <p:sldId id="558" r:id="rId15"/>
    <p:sldId id="559" r:id="rId16"/>
    <p:sldId id="648" r:id="rId17"/>
    <p:sldId id="561" r:id="rId18"/>
    <p:sldId id="649" r:id="rId19"/>
    <p:sldId id="650" r:id="rId20"/>
    <p:sldId id="651" r:id="rId21"/>
    <p:sldId id="652" r:id="rId22"/>
    <p:sldId id="653" r:id="rId23"/>
    <p:sldId id="567" r:id="rId24"/>
    <p:sldId id="568" r:id="rId25"/>
    <p:sldId id="569" r:id="rId26"/>
    <p:sldId id="53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7" d="100"/>
        <a:sy n="1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492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77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147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1274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52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049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399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9592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967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24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708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135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203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76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3104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46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42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08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60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9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404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78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1. Structure of the Optimal Solution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88337" cy="50768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Let’s consider all possible ways to get from the starting point through station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endParaRPr lang="en-US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/>
              <a:t>We have two choices of how to get to </a:t>
            </a:r>
            <a:r>
              <a:rPr lang="en-US">
                <a:latin typeface="Comic Sans MS" pitchFamily="-106" charset="0"/>
              </a:rPr>
              <a:t>S</a:t>
            </a:r>
            <a:r>
              <a:rPr lang="en-US" baseline="-25000">
                <a:latin typeface="Comic Sans MS" pitchFamily="-106" charset="0"/>
              </a:rPr>
              <a:t>1, j</a:t>
            </a:r>
            <a:r>
              <a:rPr lang="en-US"/>
              <a:t>:</a:t>
            </a:r>
          </a:p>
          <a:p>
            <a:pPr lvl="2" eaLnBrk="1" hangingPunct="1"/>
            <a:r>
              <a:rPr lang="en-US">
                <a:ea typeface="ＭＳ Ｐゴシック" pitchFamily="-106" charset="-128"/>
              </a:rPr>
              <a:t>Through </a:t>
            </a:r>
            <a:r>
              <a:rPr lang="en-US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</a:rPr>
              <a:t>1, j - 1</a:t>
            </a:r>
            <a:r>
              <a:rPr lang="en-US">
                <a:ea typeface="ＭＳ Ｐゴシック" pitchFamily="-106" charset="-128"/>
              </a:rPr>
              <a:t>, then directly to </a:t>
            </a:r>
            <a:r>
              <a:rPr lang="en-US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</a:rPr>
              <a:t>1, j</a:t>
            </a:r>
            <a:r>
              <a:rPr lang="en-US">
                <a:ea typeface="ＭＳ Ｐゴシック" pitchFamily="-106" charset="-128"/>
              </a:rPr>
              <a:t> </a:t>
            </a:r>
          </a:p>
          <a:p>
            <a:pPr lvl="2" eaLnBrk="1" hangingPunct="1"/>
            <a:r>
              <a:rPr lang="en-US">
                <a:ea typeface="ＭＳ Ｐゴシック" pitchFamily="-106" charset="-128"/>
              </a:rPr>
              <a:t>Through </a:t>
            </a:r>
            <a:r>
              <a:rPr lang="en-US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</a:rPr>
              <a:t>2, j - 1</a:t>
            </a:r>
            <a:r>
              <a:rPr lang="en-US">
                <a:ea typeface="ＭＳ Ｐゴシック" pitchFamily="-106" charset="-128"/>
              </a:rPr>
              <a:t>, then transfer over to </a:t>
            </a:r>
            <a:r>
              <a:rPr lang="en-US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</a:rPr>
              <a:t>1, j</a:t>
            </a:r>
            <a:r>
              <a:rPr lang="en-US">
                <a:ea typeface="ＭＳ Ｐゴシック" pitchFamily="-106" charset="-128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47988" y="3467100"/>
            <a:ext cx="3767137" cy="2670175"/>
            <a:chOff x="2618" y="2091"/>
            <a:chExt cx="2373" cy="1682"/>
          </a:xfrm>
        </p:grpSpPr>
        <p:sp>
          <p:nvSpPr>
            <p:cNvPr id="71686" name="Oval 5"/>
            <p:cNvSpPr>
              <a:spLocks noChangeArrowheads="1"/>
            </p:cNvSpPr>
            <p:nvPr/>
          </p:nvSpPr>
          <p:spPr bwMode="auto">
            <a:xfrm>
              <a:off x="4149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71687" name="Oval 6"/>
            <p:cNvSpPr>
              <a:spLocks noChangeArrowheads="1"/>
            </p:cNvSpPr>
            <p:nvPr/>
          </p:nvSpPr>
          <p:spPr bwMode="auto">
            <a:xfrm>
              <a:off x="3115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1,j-1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71688" name="Oval 7"/>
            <p:cNvSpPr>
              <a:spLocks noChangeArrowheads="1"/>
            </p:cNvSpPr>
            <p:nvPr/>
          </p:nvSpPr>
          <p:spPr bwMode="auto">
            <a:xfrm>
              <a:off x="3116" y="3245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2,j-1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71689" name="Oval 8"/>
            <p:cNvSpPr>
              <a:spLocks noChangeArrowheads="1"/>
            </p:cNvSpPr>
            <p:nvPr/>
          </p:nvSpPr>
          <p:spPr bwMode="auto">
            <a:xfrm>
              <a:off x="3620" y="2784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t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71690" name="Text Box 9"/>
            <p:cNvSpPr txBox="1">
              <a:spLocks noChangeArrowheads="1"/>
            </p:cNvSpPr>
            <p:nvPr/>
          </p:nvSpPr>
          <p:spPr bwMode="auto">
            <a:xfrm>
              <a:off x="4175" y="2102"/>
              <a:ext cx="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</a:t>
              </a:r>
            </a:p>
          </p:txBody>
        </p:sp>
        <p:sp>
          <p:nvSpPr>
            <p:cNvPr id="71691" name="Text Box 10"/>
            <p:cNvSpPr txBox="1">
              <a:spLocks noChangeArrowheads="1"/>
            </p:cNvSpPr>
            <p:nvPr/>
          </p:nvSpPr>
          <p:spPr bwMode="auto">
            <a:xfrm>
              <a:off x="3096" y="2091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1,j-1</a:t>
              </a:r>
            </a:p>
          </p:txBody>
        </p:sp>
        <p:sp>
          <p:nvSpPr>
            <p:cNvPr id="71692" name="Text Box 11"/>
            <p:cNvSpPr txBox="1">
              <a:spLocks noChangeArrowheads="1"/>
            </p:cNvSpPr>
            <p:nvPr/>
          </p:nvSpPr>
          <p:spPr bwMode="auto">
            <a:xfrm>
              <a:off x="3028" y="3542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71693" name="Line 12"/>
            <p:cNvSpPr>
              <a:spLocks noChangeShapeType="1"/>
            </p:cNvSpPr>
            <p:nvPr/>
          </p:nvSpPr>
          <p:spPr bwMode="auto">
            <a:xfrm>
              <a:off x="2618" y="2511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4" name="Line 13"/>
            <p:cNvSpPr>
              <a:spLocks noChangeShapeType="1"/>
            </p:cNvSpPr>
            <p:nvPr/>
          </p:nvSpPr>
          <p:spPr bwMode="auto">
            <a:xfrm>
              <a:off x="2618" y="3409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5" name="Line 14"/>
            <p:cNvSpPr>
              <a:spLocks noChangeShapeType="1"/>
            </p:cNvSpPr>
            <p:nvPr/>
          </p:nvSpPr>
          <p:spPr bwMode="auto">
            <a:xfrm flipV="1">
              <a:off x="3437" y="2511"/>
              <a:ext cx="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6" name="Line 15"/>
            <p:cNvSpPr>
              <a:spLocks noChangeShapeType="1"/>
            </p:cNvSpPr>
            <p:nvPr/>
          </p:nvSpPr>
          <p:spPr bwMode="auto">
            <a:xfrm flipV="1">
              <a:off x="3392" y="3075"/>
              <a:ext cx="27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7" name="Line 16"/>
            <p:cNvSpPr>
              <a:spLocks noChangeShapeType="1"/>
            </p:cNvSpPr>
            <p:nvPr/>
          </p:nvSpPr>
          <p:spPr bwMode="auto">
            <a:xfrm flipV="1">
              <a:off x="3906" y="2612"/>
              <a:ext cx="29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8" name="Line 17"/>
            <p:cNvSpPr>
              <a:spLocks noChangeShapeType="1"/>
            </p:cNvSpPr>
            <p:nvPr/>
          </p:nvSpPr>
          <p:spPr bwMode="auto">
            <a:xfrm>
              <a:off x="4488" y="2500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9" name="Line 18"/>
            <p:cNvSpPr>
              <a:spLocks noChangeShapeType="1"/>
            </p:cNvSpPr>
            <p:nvPr/>
          </p:nvSpPr>
          <p:spPr bwMode="auto">
            <a:xfrm>
              <a:off x="3442" y="341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CC9D3-1856-8D4A-909B-8E37EA7E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727982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1. Structure of the Optimal Solution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39162" cy="50768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Suppose that </a:t>
            </a:r>
            <a:r>
              <a:rPr lang="en-US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the fastest way through </a:t>
            </a:r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is </a:t>
            </a:r>
            <a:r>
              <a:rPr lang="en-US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through </a:t>
            </a:r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 – 1</a:t>
            </a:r>
            <a:endParaRPr lang="en-US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 sz="2000"/>
              <a:t>We must have taken the fastest way from entry through </a:t>
            </a:r>
            <a:r>
              <a:rPr lang="en-US" sz="2000">
                <a:latin typeface="Comic Sans MS" pitchFamily="-106" charset="0"/>
              </a:rPr>
              <a:t>S</a:t>
            </a:r>
            <a:r>
              <a:rPr lang="en-US" sz="2000" baseline="-25000">
                <a:latin typeface="Comic Sans MS" pitchFamily="-106" charset="0"/>
              </a:rPr>
              <a:t>1, j – 1</a:t>
            </a:r>
          </a:p>
          <a:p>
            <a:pPr lvl="1" eaLnBrk="1" hangingPunct="1"/>
            <a:r>
              <a:rPr lang="en-US" sz="2000"/>
              <a:t>If there were a faster way through </a:t>
            </a:r>
            <a:r>
              <a:rPr lang="en-US" sz="2000">
                <a:latin typeface="Comic Sans MS" pitchFamily="-106" charset="0"/>
              </a:rPr>
              <a:t>S</a:t>
            </a:r>
            <a:r>
              <a:rPr lang="en-US" sz="2000" baseline="-25000">
                <a:latin typeface="Comic Sans MS" pitchFamily="-106" charset="0"/>
              </a:rPr>
              <a:t>1, j - 1</a:t>
            </a:r>
            <a:r>
              <a:rPr lang="en-US" sz="2000"/>
              <a:t>, we would use it instead</a:t>
            </a:r>
          </a:p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Similarly for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 – 1</a:t>
            </a: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14713" y="3387725"/>
            <a:ext cx="3767137" cy="2670175"/>
            <a:chOff x="2618" y="2091"/>
            <a:chExt cx="2373" cy="1682"/>
          </a:xfrm>
        </p:grpSpPr>
        <p:sp>
          <p:nvSpPr>
            <p:cNvPr id="73735" name="Oval 5"/>
            <p:cNvSpPr>
              <a:spLocks noChangeArrowheads="1"/>
            </p:cNvSpPr>
            <p:nvPr/>
          </p:nvSpPr>
          <p:spPr bwMode="auto">
            <a:xfrm>
              <a:off x="4149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73736" name="Oval 6"/>
            <p:cNvSpPr>
              <a:spLocks noChangeArrowheads="1"/>
            </p:cNvSpPr>
            <p:nvPr/>
          </p:nvSpPr>
          <p:spPr bwMode="auto">
            <a:xfrm>
              <a:off x="3115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1,j-1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73737" name="Oval 7"/>
            <p:cNvSpPr>
              <a:spLocks noChangeArrowheads="1"/>
            </p:cNvSpPr>
            <p:nvPr/>
          </p:nvSpPr>
          <p:spPr bwMode="auto">
            <a:xfrm>
              <a:off x="3116" y="3245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2,j-1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73738" name="Oval 8"/>
            <p:cNvSpPr>
              <a:spLocks noChangeArrowheads="1"/>
            </p:cNvSpPr>
            <p:nvPr/>
          </p:nvSpPr>
          <p:spPr bwMode="auto">
            <a:xfrm>
              <a:off x="3620" y="2784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t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73739" name="Text Box 9"/>
            <p:cNvSpPr txBox="1">
              <a:spLocks noChangeArrowheads="1"/>
            </p:cNvSpPr>
            <p:nvPr/>
          </p:nvSpPr>
          <p:spPr bwMode="auto">
            <a:xfrm>
              <a:off x="4175" y="2102"/>
              <a:ext cx="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</a:t>
              </a:r>
            </a:p>
          </p:txBody>
        </p:sp>
        <p:sp>
          <p:nvSpPr>
            <p:cNvPr id="73740" name="Text Box 10"/>
            <p:cNvSpPr txBox="1">
              <a:spLocks noChangeArrowheads="1"/>
            </p:cNvSpPr>
            <p:nvPr/>
          </p:nvSpPr>
          <p:spPr bwMode="auto">
            <a:xfrm>
              <a:off x="3096" y="2091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1,j-1</a:t>
              </a:r>
            </a:p>
          </p:txBody>
        </p:sp>
        <p:sp>
          <p:nvSpPr>
            <p:cNvPr id="73741" name="Text Box 11"/>
            <p:cNvSpPr txBox="1">
              <a:spLocks noChangeArrowheads="1"/>
            </p:cNvSpPr>
            <p:nvPr/>
          </p:nvSpPr>
          <p:spPr bwMode="auto">
            <a:xfrm>
              <a:off x="3028" y="3542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73742" name="Line 12"/>
            <p:cNvSpPr>
              <a:spLocks noChangeShapeType="1"/>
            </p:cNvSpPr>
            <p:nvPr/>
          </p:nvSpPr>
          <p:spPr bwMode="auto">
            <a:xfrm>
              <a:off x="2618" y="2511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3" name="Line 13"/>
            <p:cNvSpPr>
              <a:spLocks noChangeShapeType="1"/>
            </p:cNvSpPr>
            <p:nvPr/>
          </p:nvSpPr>
          <p:spPr bwMode="auto">
            <a:xfrm>
              <a:off x="2618" y="3409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4" name="Line 14"/>
            <p:cNvSpPr>
              <a:spLocks noChangeShapeType="1"/>
            </p:cNvSpPr>
            <p:nvPr/>
          </p:nvSpPr>
          <p:spPr bwMode="auto">
            <a:xfrm flipV="1">
              <a:off x="3437" y="2511"/>
              <a:ext cx="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5" name="Line 15"/>
            <p:cNvSpPr>
              <a:spLocks noChangeShapeType="1"/>
            </p:cNvSpPr>
            <p:nvPr/>
          </p:nvSpPr>
          <p:spPr bwMode="auto">
            <a:xfrm flipV="1">
              <a:off x="3392" y="3075"/>
              <a:ext cx="27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6" name="Line 16"/>
            <p:cNvSpPr>
              <a:spLocks noChangeShapeType="1"/>
            </p:cNvSpPr>
            <p:nvPr/>
          </p:nvSpPr>
          <p:spPr bwMode="auto">
            <a:xfrm flipV="1">
              <a:off x="3906" y="2612"/>
              <a:ext cx="29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7" name="Line 17"/>
            <p:cNvSpPr>
              <a:spLocks noChangeShapeType="1"/>
            </p:cNvSpPr>
            <p:nvPr/>
          </p:nvSpPr>
          <p:spPr bwMode="auto">
            <a:xfrm>
              <a:off x="4488" y="2500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8" name="Line 18"/>
            <p:cNvSpPr>
              <a:spLocks noChangeShapeType="1"/>
            </p:cNvSpPr>
            <p:nvPr/>
          </p:nvSpPr>
          <p:spPr bwMode="auto">
            <a:xfrm>
              <a:off x="3442" y="341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4" name="Oval 19"/>
          <p:cNvSpPr>
            <a:spLocks noChangeArrowheads="1"/>
          </p:cNvSpPr>
          <p:nvPr/>
        </p:nvSpPr>
        <p:spPr bwMode="auto">
          <a:xfrm>
            <a:off x="4191000" y="3806825"/>
            <a:ext cx="527050" cy="496888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55BDE-1FDA-464C-A58C-4B5C831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99087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Generalization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: an optimal solution to the problem </a:t>
            </a:r>
            <a:r>
              <a:rPr lang="en-US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find the fastest way through S</a:t>
            </a:r>
            <a:r>
              <a:rPr lang="en-US" baseline="-2500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contains within it an optimal solution to subproblems: </a:t>
            </a:r>
            <a:r>
              <a:rPr lang="en-US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find the fastest way through S</a:t>
            </a:r>
            <a:r>
              <a:rPr lang="en-US" baseline="-2500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1, j - 1</a:t>
            </a:r>
            <a:r>
              <a:rPr lang="en-US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 or S</a:t>
            </a:r>
            <a:r>
              <a:rPr lang="en-US" baseline="-2500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2, j - 1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.</a:t>
            </a: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This is referred to as the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property</a:t>
            </a: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We use this property to construct an optimal solution to a problem from optimal solutions to subproblems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CFF16-D329-814D-BF73-52D19CB0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04913" y="3317875"/>
            <a:ext cx="6503987" cy="2890838"/>
          </a:xfrm>
          <a:noFill/>
        </p:spPr>
      </p:pic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2238" y="1214438"/>
            <a:ext cx="8807450" cy="5076825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Define the value of an optimal solution in terms of the optimal solution to subproblems</a:t>
            </a:r>
          </a:p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Assembly line subproblems</a:t>
            </a:r>
          </a:p>
          <a:p>
            <a:pPr lvl="1" eaLnBrk="1" hangingPunct="1"/>
            <a:r>
              <a:rPr lang="en-US" sz="2000"/>
              <a:t>Finding the fastest way through each station </a:t>
            </a:r>
            <a:r>
              <a:rPr lang="en-US" sz="2000">
                <a:latin typeface="Comic Sans MS" pitchFamily="-106" charset="0"/>
              </a:rPr>
              <a:t>j</a:t>
            </a:r>
            <a:r>
              <a:rPr lang="en-US" sz="2000"/>
              <a:t> on each line </a:t>
            </a:r>
            <a:r>
              <a:rPr lang="en-US" sz="2000">
                <a:latin typeface="Comic Sans MS" pitchFamily="-106" charset="0"/>
              </a:rPr>
              <a:t>i</a:t>
            </a:r>
          </a:p>
          <a:p>
            <a:pPr lvl="1" eaLnBrk="1" hangingPunct="1">
              <a:buFontTx/>
              <a:buNone/>
            </a:pPr>
            <a:r>
              <a:rPr lang="en-US" sz="2000"/>
              <a:t>	(</a:t>
            </a:r>
            <a:r>
              <a:rPr lang="en-US" sz="2000">
                <a:latin typeface="Comic Sans MS" pitchFamily="-106" charset="0"/>
              </a:rPr>
              <a:t>i = 1,2</a:t>
            </a:r>
            <a:r>
              <a:rPr lang="en-US" sz="2000"/>
              <a:t>,  </a:t>
            </a:r>
            <a:r>
              <a:rPr lang="en-US" sz="2000">
                <a:latin typeface="Comic Sans MS" pitchFamily="-106" charset="0"/>
              </a:rPr>
              <a:t>j = 1, 2, …, n</a:t>
            </a:r>
            <a:r>
              <a:rPr lang="en-US" sz="200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4E52-4712-394D-AD1D-EA33825C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3014663"/>
            <a:ext cx="6503987" cy="2890837"/>
          </a:xfrm>
          <a:noFill/>
        </p:spPr>
      </p:pic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2238" y="1214438"/>
            <a:ext cx="8807450" cy="5076825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f*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= the fastest time to get through the entire factory</a:t>
            </a:r>
          </a:p>
          <a:p>
            <a:pPr eaLnBrk="1" hangingPunct="1"/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= the fastest time to get from the starting point through station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i,j</a:t>
            </a:r>
            <a:endParaRPr lang="en-US" sz="240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mic Sans MS" pitchFamily="-106" charset="0"/>
              </a:rPr>
              <a:t>f* = min (f</a:t>
            </a:r>
            <a:r>
              <a:rPr lang="en-US" sz="2000" baseline="-25000">
                <a:latin typeface="Comic Sans MS" pitchFamily="-106" charset="0"/>
              </a:rPr>
              <a:t>1</a:t>
            </a:r>
            <a:r>
              <a:rPr lang="en-US" sz="2000">
                <a:latin typeface="Comic Sans MS" pitchFamily="-106" charset="0"/>
              </a:rPr>
              <a:t>[n] + x</a:t>
            </a:r>
            <a:r>
              <a:rPr lang="en-US" sz="2000" baseline="-25000">
                <a:latin typeface="Comic Sans MS" pitchFamily="-106" charset="0"/>
              </a:rPr>
              <a:t>1</a:t>
            </a:r>
            <a:r>
              <a:rPr lang="en-US" sz="2000">
                <a:latin typeface="Comic Sans MS" pitchFamily="-106" charset="0"/>
              </a:rPr>
              <a:t>, f</a:t>
            </a:r>
            <a:r>
              <a:rPr lang="en-US" sz="2000" baseline="-25000">
                <a:latin typeface="Comic Sans MS" pitchFamily="-106" charset="0"/>
              </a:rPr>
              <a:t>2</a:t>
            </a:r>
            <a:r>
              <a:rPr lang="en-US" sz="2000">
                <a:latin typeface="Comic Sans MS" pitchFamily="-106" charset="0"/>
              </a:rPr>
              <a:t>[n] + x</a:t>
            </a:r>
            <a:r>
              <a:rPr lang="en-US" sz="2000" baseline="-25000">
                <a:latin typeface="Comic Sans MS" pitchFamily="-106" charset="0"/>
              </a:rPr>
              <a:t>2</a:t>
            </a:r>
            <a:r>
              <a:rPr lang="en-US" sz="2000">
                <a:latin typeface="Comic Sans MS" pitchFamily="-106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993E9-DF76-644B-BE9B-55658D66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001000" cy="5076825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= the fastest time to get from the starting point through station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i,j</a:t>
            </a:r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j = 1 (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getting through station 1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	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[1] = e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1,1</a:t>
            </a:r>
          </a:p>
          <a:p>
            <a:pPr eaLnBrk="1" hangingPunct="1">
              <a:buFontTx/>
              <a:buNone/>
            </a:pP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 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[1] = e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2,1</a:t>
            </a:r>
          </a:p>
        </p:txBody>
      </p:sp>
      <p:pic>
        <p:nvPicPr>
          <p:cNvPr id="8192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585913" y="3641725"/>
            <a:ext cx="5816600" cy="2586038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4F64-CE75-0D40-B973-BB3DC7E3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229600" cy="5337175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Compute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= 2, 3, …,n,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and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1, 2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Fastest way through S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is either:</a:t>
            </a:r>
          </a:p>
          <a:p>
            <a:pPr lvl="1" eaLnBrk="1" hangingPunct="1"/>
            <a:r>
              <a:rPr lang="en-US" sz="2000" dirty="0"/>
              <a:t>the way through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 - 1</a:t>
            </a:r>
            <a:r>
              <a:rPr lang="en-US" sz="2000" dirty="0"/>
              <a:t> then directly through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, or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f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[j - 1] + a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1,j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/>
            <a:r>
              <a:rPr lang="en-US" sz="2000" dirty="0"/>
              <a:t>the way through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 j - 1</a:t>
            </a:r>
            <a:r>
              <a:rPr lang="en-US" sz="2000" dirty="0"/>
              <a:t>, transfer from line 2 to line 1, then through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</a:t>
            </a: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	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2,j-1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= min(f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,f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 sz="2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2,j-1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en-US" sz="2000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33975" y="3686175"/>
            <a:ext cx="3767138" cy="2670175"/>
            <a:chOff x="2618" y="2091"/>
            <a:chExt cx="2373" cy="1682"/>
          </a:xfrm>
        </p:grpSpPr>
        <p:sp>
          <p:nvSpPr>
            <p:cNvPr id="83974" name="Oval 5"/>
            <p:cNvSpPr>
              <a:spLocks noChangeArrowheads="1"/>
            </p:cNvSpPr>
            <p:nvPr/>
          </p:nvSpPr>
          <p:spPr bwMode="auto">
            <a:xfrm>
              <a:off x="4149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83975" name="Oval 6"/>
            <p:cNvSpPr>
              <a:spLocks noChangeArrowheads="1"/>
            </p:cNvSpPr>
            <p:nvPr/>
          </p:nvSpPr>
          <p:spPr bwMode="auto">
            <a:xfrm>
              <a:off x="3115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1,j-1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83976" name="Oval 7"/>
            <p:cNvSpPr>
              <a:spLocks noChangeArrowheads="1"/>
            </p:cNvSpPr>
            <p:nvPr/>
          </p:nvSpPr>
          <p:spPr bwMode="auto">
            <a:xfrm>
              <a:off x="3116" y="3245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2,j-1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83977" name="Oval 8"/>
            <p:cNvSpPr>
              <a:spLocks noChangeArrowheads="1"/>
            </p:cNvSpPr>
            <p:nvPr/>
          </p:nvSpPr>
          <p:spPr bwMode="auto">
            <a:xfrm>
              <a:off x="3620" y="2784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t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83978" name="Text Box 9"/>
            <p:cNvSpPr txBox="1">
              <a:spLocks noChangeArrowheads="1"/>
            </p:cNvSpPr>
            <p:nvPr/>
          </p:nvSpPr>
          <p:spPr bwMode="auto">
            <a:xfrm>
              <a:off x="4175" y="2102"/>
              <a:ext cx="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</a:t>
              </a:r>
            </a:p>
          </p:txBody>
        </p:sp>
        <p:sp>
          <p:nvSpPr>
            <p:cNvPr id="83979" name="Text Box 10"/>
            <p:cNvSpPr txBox="1">
              <a:spLocks noChangeArrowheads="1"/>
            </p:cNvSpPr>
            <p:nvPr/>
          </p:nvSpPr>
          <p:spPr bwMode="auto">
            <a:xfrm>
              <a:off x="3096" y="2091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1,j-1</a:t>
              </a:r>
            </a:p>
          </p:txBody>
        </p:sp>
        <p:sp>
          <p:nvSpPr>
            <p:cNvPr id="83980" name="Text Box 11"/>
            <p:cNvSpPr txBox="1">
              <a:spLocks noChangeArrowheads="1"/>
            </p:cNvSpPr>
            <p:nvPr/>
          </p:nvSpPr>
          <p:spPr bwMode="auto">
            <a:xfrm>
              <a:off x="3028" y="3542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83981" name="Line 12"/>
            <p:cNvSpPr>
              <a:spLocks noChangeShapeType="1"/>
            </p:cNvSpPr>
            <p:nvPr/>
          </p:nvSpPr>
          <p:spPr bwMode="auto">
            <a:xfrm>
              <a:off x="2618" y="2511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2" name="Line 13"/>
            <p:cNvSpPr>
              <a:spLocks noChangeShapeType="1"/>
            </p:cNvSpPr>
            <p:nvPr/>
          </p:nvSpPr>
          <p:spPr bwMode="auto">
            <a:xfrm>
              <a:off x="2618" y="3409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3" name="Line 14"/>
            <p:cNvSpPr>
              <a:spLocks noChangeShapeType="1"/>
            </p:cNvSpPr>
            <p:nvPr/>
          </p:nvSpPr>
          <p:spPr bwMode="auto">
            <a:xfrm flipV="1">
              <a:off x="3437" y="2511"/>
              <a:ext cx="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4" name="Line 15"/>
            <p:cNvSpPr>
              <a:spLocks noChangeShapeType="1"/>
            </p:cNvSpPr>
            <p:nvPr/>
          </p:nvSpPr>
          <p:spPr bwMode="auto">
            <a:xfrm flipV="1">
              <a:off x="3392" y="3075"/>
              <a:ext cx="27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5" name="Line 16"/>
            <p:cNvSpPr>
              <a:spLocks noChangeShapeType="1"/>
            </p:cNvSpPr>
            <p:nvPr/>
          </p:nvSpPr>
          <p:spPr bwMode="auto">
            <a:xfrm flipV="1">
              <a:off x="3906" y="2612"/>
              <a:ext cx="29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6" name="Line 17"/>
            <p:cNvSpPr>
              <a:spLocks noChangeShapeType="1"/>
            </p:cNvSpPr>
            <p:nvPr/>
          </p:nvSpPr>
          <p:spPr bwMode="auto">
            <a:xfrm>
              <a:off x="4488" y="2500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7" name="Line 18"/>
            <p:cNvSpPr>
              <a:spLocks noChangeShapeType="1"/>
            </p:cNvSpPr>
            <p:nvPr/>
          </p:nvSpPr>
          <p:spPr bwMode="auto">
            <a:xfrm>
              <a:off x="3442" y="341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4380E-C5E9-9744-8CE2-F6640A67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862138"/>
            <a:ext cx="8488362" cy="3490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      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e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					     if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=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	       min(f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2,j-1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 if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≥ 2</a:t>
            </a:r>
          </a:p>
          <a:p>
            <a:pPr eaLnBrk="1" hangingPunct="1">
              <a:buFontTx/>
              <a:buNone/>
            </a:pP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      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e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					    if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=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	       min(f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1,j-1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 if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≥ 2</a:t>
            </a:r>
          </a:p>
          <a:p>
            <a:pPr eaLnBrk="1" hangingPunct="1">
              <a:buFontTx/>
              <a:buNone/>
            </a:pP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86021" name="AutoShape 4"/>
          <p:cNvSpPr>
            <a:spLocks/>
          </p:cNvSpPr>
          <p:nvPr/>
        </p:nvSpPr>
        <p:spPr bwMode="auto">
          <a:xfrm>
            <a:off x="1531938" y="1955800"/>
            <a:ext cx="92075" cy="1165225"/>
          </a:xfrm>
          <a:prstGeom prst="leftBrace">
            <a:avLst>
              <a:gd name="adj1" fmla="val 105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2" name="AutoShape 5"/>
          <p:cNvSpPr>
            <a:spLocks/>
          </p:cNvSpPr>
          <p:nvPr/>
        </p:nvSpPr>
        <p:spPr bwMode="auto">
          <a:xfrm>
            <a:off x="1531938" y="3748088"/>
            <a:ext cx="92075" cy="1165225"/>
          </a:xfrm>
          <a:prstGeom prst="leftBrace">
            <a:avLst>
              <a:gd name="adj1" fmla="val 105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CC0B-D846-C144-86C8-8069FC86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3. Computing the Optimal Value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8700" cy="551338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800">
                <a:latin typeface="Comic Sans MS" pitchFamily="-106" charset="0"/>
              </a:rPr>
              <a:t>f* = min (f</a:t>
            </a:r>
            <a:r>
              <a:rPr lang="en-US" sz="2800" baseline="-25000">
                <a:latin typeface="Comic Sans MS" pitchFamily="-106" charset="0"/>
              </a:rPr>
              <a:t>1</a:t>
            </a:r>
            <a:r>
              <a:rPr lang="en-US" sz="2800">
                <a:latin typeface="Comic Sans MS" pitchFamily="-106" charset="0"/>
              </a:rPr>
              <a:t>[n] + x</a:t>
            </a:r>
            <a:r>
              <a:rPr lang="en-US" sz="2800" baseline="-25000">
                <a:latin typeface="Comic Sans MS" pitchFamily="-106" charset="0"/>
              </a:rPr>
              <a:t>1</a:t>
            </a:r>
            <a:r>
              <a:rPr lang="en-US" sz="2800">
                <a:latin typeface="Comic Sans MS" pitchFamily="-106" charset="0"/>
              </a:rPr>
              <a:t>, f</a:t>
            </a:r>
            <a:r>
              <a:rPr lang="en-US" sz="2800" baseline="-25000">
                <a:latin typeface="Comic Sans MS" pitchFamily="-106" charset="0"/>
              </a:rPr>
              <a:t>2</a:t>
            </a:r>
            <a:r>
              <a:rPr lang="en-US" sz="2800">
                <a:latin typeface="Comic Sans MS" pitchFamily="-106" charset="0"/>
              </a:rPr>
              <a:t>[n] + x</a:t>
            </a:r>
            <a:r>
              <a:rPr lang="en-US" sz="2800" baseline="-25000">
                <a:latin typeface="Comic Sans MS" pitchFamily="-106" charset="0"/>
              </a:rPr>
              <a:t>2</a:t>
            </a:r>
            <a:r>
              <a:rPr lang="en-US" sz="2800">
                <a:latin typeface="Comic Sans MS" pitchFamily="-106" charset="0"/>
              </a:rPr>
              <a:t>)</a:t>
            </a:r>
            <a:endParaRPr lang="en-US" sz="2800"/>
          </a:p>
          <a:p>
            <a:pPr eaLnBrk="1" hangingPunct="1">
              <a:buFontTx/>
              <a:buNone/>
            </a:pP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 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= min(f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2,j-1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eaLnBrk="1" hangingPunct="1"/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3200">
                <a:ea typeface="ＭＳ Ｐゴシック" pitchFamily="-106" charset="-128"/>
                <a:cs typeface="ＭＳ Ｐゴシック" pitchFamily="-106" charset="-128"/>
              </a:rPr>
              <a:t>Solving top-down would result in exponential running time</a:t>
            </a:r>
          </a:p>
        </p:txBody>
      </p:sp>
      <p:graphicFrame>
        <p:nvGraphicFramePr>
          <p:cNvPr id="548868" name="Group 4"/>
          <p:cNvGraphicFramePr>
            <a:graphicFrameLocks noGrp="1"/>
          </p:cNvGraphicFramePr>
          <p:nvPr/>
        </p:nvGraphicFramePr>
        <p:xfrm>
          <a:off x="2219325" y="2989263"/>
          <a:ext cx="4972050" cy="116998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089" name="Text Box 24"/>
          <p:cNvSpPr txBox="1">
            <a:spLocks noChangeArrowheads="1"/>
          </p:cNvSpPr>
          <p:nvPr/>
        </p:nvSpPr>
        <p:spPr bwMode="auto">
          <a:xfrm>
            <a:off x="1306513" y="3021013"/>
            <a:ext cx="782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88090" name="Text Box 25"/>
          <p:cNvSpPr txBox="1">
            <a:spLocks noChangeArrowheads="1"/>
          </p:cNvSpPr>
          <p:nvPr/>
        </p:nvSpPr>
        <p:spPr bwMode="auto">
          <a:xfrm>
            <a:off x="1306513" y="3622675"/>
            <a:ext cx="81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88091" name="Text Box 26"/>
          <p:cNvSpPr txBox="1">
            <a:spLocks noChangeArrowheads="1"/>
          </p:cNvSpPr>
          <p:nvPr/>
        </p:nvSpPr>
        <p:spPr bwMode="auto">
          <a:xfrm>
            <a:off x="2633663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8092" name="Text Box 27"/>
          <p:cNvSpPr txBox="1">
            <a:spLocks noChangeArrowheads="1"/>
          </p:cNvSpPr>
          <p:nvPr/>
        </p:nvSpPr>
        <p:spPr bwMode="auto">
          <a:xfrm>
            <a:off x="3584575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8093" name="Text Box 28"/>
          <p:cNvSpPr txBox="1">
            <a:spLocks noChangeArrowheads="1"/>
          </p:cNvSpPr>
          <p:nvPr/>
        </p:nvSpPr>
        <p:spPr bwMode="auto">
          <a:xfrm>
            <a:off x="4552950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8094" name="Text Box 29"/>
          <p:cNvSpPr txBox="1">
            <a:spLocks noChangeArrowheads="1"/>
          </p:cNvSpPr>
          <p:nvPr/>
        </p:nvSpPr>
        <p:spPr bwMode="auto">
          <a:xfrm>
            <a:off x="5556250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95" name="Text Box 30"/>
          <p:cNvSpPr txBox="1">
            <a:spLocks noChangeArrowheads="1"/>
          </p:cNvSpPr>
          <p:nvPr/>
        </p:nvSpPr>
        <p:spPr bwMode="auto">
          <a:xfrm>
            <a:off x="6524625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8096" name="Text Box 31"/>
          <p:cNvSpPr txBox="1">
            <a:spLocks noChangeArrowheads="1"/>
          </p:cNvSpPr>
          <p:nvPr/>
        </p:nvSpPr>
        <p:spPr bwMode="auto">
          <a:xfrm>
            <a:off x="6354763" y="3113088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(5)</a:t>
            </a:r>
          </a:p>
        </p:txBody>
      </p:sp>
      <p:sp>
        <p:nvSpPr>
          <p:cNvPr id="88097" name="Text Box 32"/>
          <p:cNvSpPr txBox="1">
            <a:spLocks noChangeArrowheads="1"/>
          </p:cNvSpPr>
          <p:nvPr/>
        </p:nvSpPr>
        <p:spPr bwMode="auto">
          <a:xfrm>
            <a:off x="6354763" y="3700463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(5)</a:t>
            </a:r>
          </a:p>
        </p:txBody>
      </p:sp>
      <p:sp>
        <p:nvSpPr>
          <p:cNvPr id="88098" name="Text Box 33"/>
          <p:cNvSpPr txBox="1">
            <a:spLocks noChangeArrowheads="1"/>
          </p:cNvSpPr>
          <p:nvPr/>
        </p:nvSpPr>
        <p:spPr bwMode="auto">
          <a:xfrm>
            <a:off x="5432425" y="3113088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(4)</a:t>
            </a:r>
          </a:p>
        </p:txBody>
      </p:sp>
      <p:sp>
        <p:nvSpPr>
          <p:cNvPr id="88099" name="Text Box 34"/>
          <p:cNvSpPr txBox="1">
            <a:spLocks noChangeArrowheads="1"/>
          </p:cNvSpPr>
          <p:nvPr/>
        </p:nvSpPr>
        <p:spPr bwMode="auto">
          <a:xfrm>
            <a:off x="5432425" y="3700463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(4)</a:t>
            </a:r>
          </a:p>
        </p:txBody>
      </p:sp>
      <p:sp>
        <p:nvSpPr>
          <p:cNvPr id="88100" name="Text Box 35"/>
          <p:cNvSpPr txBox="1">
            <a:spLocks noChangeArrowheads="1"/>
          </p:cNvSpPr>
          <p:nvPr/>
        </p:nvSpPr>
        <p:spPr bwMode="auto">
          <a:xfrm>
            <a:off x="4437063" y="3113088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(3)</a:t>
            </a:r>
          </a:p>
        </p:txBody>
      </p:sp>
      <p:sp>
        <p:nvSpPr>
          <p:cNvPr id="88101" name="Text Box 36"/>
          <p:cNvSpPr txBox="1">
            <a:spLocks noChangeArrowheads="1"/>
          </p:cNvSpPr>
          <p:nvPr/>
        </p:nvSpPr>
        <p:spPr bwMode="auto">
          <a:xfrm>
            <a:off x="4437063" y="3700463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(3)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978525" y="3335338"/>
            <a:ext cx="425450" cy="576262"/>
            <a:chOff x="3766" y="2101"/>
            <a:chExt cx="268" cy="363"/>
          </a:xfrm>
        </p:grpSpPr>
        <p:sp>
          <p:nvSpPr>
            <p:cNvPr id="88116" name="Line 38"/>
            <p:cNvSpPr>
              <a:spLocks noChangeShapeType="1"/>
            </p:cNvSpPr>
            <p:nvPr/>
          </p:nvSpPr>
          <p:spPr bwMode="auto">
            <a:xfrm flipH="1">
              <a:off x="3766" y="2101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7" name="Line 39"/>
            <p:cNvSpPr>
              <a:spLocks noChangeShapeType="1"/>
            </p:cNvSpPr>
            <p:nvPr/>
          </p:nvSpPr>
          <p:spPr bwMode="auto">
            <a:xfrm flipH="1">
              <a:off x="3785" y="2101"/>
              <a:ext cx="215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8" name="Line 40"/>
            <p:cNvSpPr>
              <a:spLocks noChangeShapeType="1"/>
            </p:cNvSpPr>
            <p:nvPr/>
          </p:nvSpPr>
          <p:spPr bwMode="auto">
            <a:xfrm flipH="1" flipV="1">
              <a:off x="3798" y="2133"/>
              <a:ext cx="22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9" name="Line 41"/>
            <p:cNvSpPr>
              <a:spLocks noChangeShapeType="1"/>
            </p:cNvSpPr>
            <p:nvPr/>
          </p:nvSpPr>
          <p:spPr bwMode="auto">
            <a:xfrm flipH="1">
              <a:off x="3793" y="2464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8906" name="AutoShape 42"/>
          <p:cNvSpPr>
            <a:spLocks noChangeArrowheads="1"/>
          </p:cNvSpPr>
          <p:nvPr/>
        </p:nvSpPr>
        <p:spPr bwMode="auto">
          <a:xfrm>
            <a:off x="5295900" y="2914650"/>
            <a:ext cx="831850" cy="1397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907" name="Text Box 43"/>
          <p:cNvSpPr txBox="1">
            <a:spLocks noChangeArrowheads="1"/>
          </p:cNvSpPr>
          <p:nvPr/>
        </p:nvSpPr>
        <p:spPr bwMode="auto">
          <a:xfrm>
            <a:off x="5254625" y="43434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times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984750" y="3348038"/>
            <a:ext cx="425450" cy="576262"/>
            <a:chOff x="3140" y="2109"/>
            <a:chExt cx="268" cy="363"/>
          </a:xfrm>
        </p:grpSpPr>
        <p:sp>
          <p:nvSpPr>
            <p:cNvPr id="88112" name="Line 45"/>
            <p:cNvSpPr>
              <a:spLocks noChangeShapeType="1"/>
            </p:cNvSpPr>
            <p:nvPr/>
          </p:nvSpPr>
          <p:spPr bwMode="auto">
            <a:xfrm flipH="1">
              <a:off x="3140" y="2109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3" name="Line 46"/>
            <p:cNvSpPr>
              <a:spLocks noChangeShapeType="1"/>
            </p:cNvSpPr>
            <p:nvPr/>
          </p:nvSpPr>
          <p:spPr bwMode="auto">
            <a:xfrm flipH="1">
              <a:off x="3159" y="2109"/>
              <a:ext cx="215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4" name="Line 47"/>
            <p:cNvSpPr>
              <a:spLocks noChangeShapeType="1"/>
            </p:cNvSpPr>
            <p:nvPr/>
          </p:nvSpPr>
          <p:spPr bwMode="auto">
            <a:xfrm flipH="1" flipV="1">
              <a:off x="3172" y="2141"/>
              <a:ext cx="22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5" name="Line 48"/>
            <p:cNvSpPr>
              <a:spLocks noChangeShapeType="1"/>
            </p:cNvSpPr>
            <p:nvPr/>
          </p:nvSpPr>
          <p:spPr bwMode="auto">
            <a:xfrm flipH="1">
              <a:off x="3167" y="2472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8913" name="AutoShape 49"/>
          <p:cNvSpPr>
            <a:spLocks noChangeArrowheads="1"/>
          </p:cNvSpPr>
          <p:nvPr/>
        </p:nvSpPr>
        <p:spPr bwMode="auto">
          <a:xfrm>
            <a:off x="4302125" y="2927350"/>
            <a:ext cx="831850" cy="1397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4260850" y="43561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 times</a:t>
            </a:r>
          </a:p>
        </p:txBody>
      </p:sp>
      <p:sp>
        <p:nvSpPr>
          <p:cNvPr id="88108" name="Text Box 51"/>
          <p:cNvSpPr txBox="1">
            <a:spLocks noChangeArrowheads="1"/>
          </p:cNvSpPr>
          <p:nvPr/>
        </p:nvSpPr>
        <p:spPr bwMode="auto">
          <a:xfrm>
            <a:off x="3413125" y="3113088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(2)</a:t>
            </a:r>
          </a:p>
        </p:txBody>
      </p:sp>
      <p:sp>
        <p:nvSpPr>
          <p:cNvPr id="88109" name="Text Box 52"/>
          <p:cNvSpPr txBox="1">
            <a:spLocks noChangeArrowheads="1"/>
          </p:cNvSpPr>
          <p:nvPr/>
        </p:nvSpPr>
        <p:spPr bwMode="auto">
          <a:xfrm>
            <a:off x="3413125" y="3700463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(2)</a:t>
            </a:r>
          </a:p>
        </p:txBody>
      </p:sp>
      <p:sp>
        <p:nvSpPr>
          <p:cNvPr id="88110" name="Text Box 53"/>
          <p:cNvSpPr txBox="1">
            <a:spLocks noChangeArrowheads="1"/>
          </p:cNvSpPr>
          <p:nvPr/>
        </p:nvSpPr>
        <p:spPr bwMode="auto">
          <a:xfrm>
            <a:off x="2447925" y="3113088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(1)</a:t>
            </a:r>
          </a:p>
        </p:txBody>
      </p:sp>
      <p:sp>
        <p:nvSpPr>
          <p:cNvPr id="88111" name="Text Box 54"/>
          <p:cNvSpPr txBox="1">
            <a:spLocks noChangeArrowheads="1"/>
          </p:cNvSpPr>
          <p:nvPr/>
        </p:nvSpPr>
        <p:spPr bwMode="auto">
          <a:xfrm>
            <a:off x="2447925" y="3700463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BA43-2C16-2343-8420-30896DAC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06" grpId="0" animBg="1"/>
      <p:bldP spid="548907" grpId="0"/>
      <p:bldP spid="548913" grpId="0" animBg="1"/>
      <p:bldP spid="5489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3. Computing the Optimal Va</a:t>
            </a:r>
            <a:r>
              <a:rPr lang="en-US" dirty="0"/>
              <a:t>lue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8700" cy="5513387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For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</a:t>
            </a:r>
            <a:r>
              <a:rPr lang="en-US" sz="2400">
                <a:latin typeface="Comic Sans MS" pitchFamily="-106" charset="0"/>
                <a:ea typeface="Arial" pitchFamily="-106" charset="0"/>
                <a:cs typeface="Arial" pitchFamily="-106" charset="0"/>
              </a:rPr>
              <a:t>≥ 2</a:t>
            </a:r>
            <a:r>
              <a:rPr lang="en-US" sz="2400">
                <a:ea typeface="Arial" pitchFamily="-106" charset="0"/>
                <a:cs typeface="Arial" pitchFamily="-106" charset="0"/>
              </a:rPr>
              <a:t>, e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ach value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depends only on the values of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– 1]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and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</a:t>
            </a:r>
          </a:p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Compute the values of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endParaRPr lang="en-US" sz="240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 sz="2000">
                <a:solidFill>
                  <a:srgbClr val="DD0111"/>
                </a:solidFill>
              </a:rPr>
              <a:t>in increasing order of j</a:t>
            </a:r>
          </a:p>
          <a:p>
            <a:pPr eaLnBrk="1" hangingPunct="1"/>
            <a:endParaRPr lang="en-US" sz="20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Bottom-up approach</a:t>
            </a:r>
          </a:p>
          <a:p>
            <a:pPr lvl="1" eaLnBrk="1" hangingPunct="1"/>
            <a:r>
              <a:rPr lang="en-US" sz="2000"/>
              <a:t>First find optimal solutions to subproblems</a:t>
            </a:r>
          </a:p>
          <a:p>
            <a:pPr lvl="1" eaLnBrk="1" hangingPunct="1"/>
            <a:r>
              <a:rPr lang="en-US" sz="2000"/>
              <a:t>Find an optimal solution to the problem from the subproblems</a:t>
            </a:r>
          </a:p>
        </p:txBody>
      </p:sp>
      <p:graphicFrame>
        <p:nvGraphicFramePr>
          <p:cNvPr id="549892" name="Group 4"/>
          <p:cNvGraphicFramePr>
            <a:graphicFrameLocks noGrp="1"/>
          </p:cNvGraphicFramePr>
          <p:nvPr/>
        </p:nvGraphicFramePr>
        <p:xfrm>
          <a:off x="2128838" y="3783013"/>
          <a:ext cx="4972050" cy="116998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137" name="Text Box 24"/>
          <p:cNvSpPr txBox="1">
            <a:spLocks noChangeArrowheads="1"/>
          </p:cNvSpPr>
          <p:nvPr/>
        </p:nvSpPr>
        <p:spPr bwMode="auto">
          <a:xfrm>
            <a:off x="1216025" y="3814763"/>
            <a:ext cx="78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90138" name="Text Box 25"/>
          <p:cNvSpPr txBox="1">
            <a:spLocks noChangeArrowheads="1"/>
          </p:cNvSpPr>
          <p:nvPr/>
        </p:nvSpPr>
        <p:spPr bwMode="auto">
          <a:xfrm>
            <a:off x="1216025" y="4416425"/>
            <a:ext cx="81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90139" name="Text Box 26"/>
          <p:cNvSpPr txBox="1">
            <a:spLocks noChangeArrowheads="1"/>
          </p:cNvSpPr>
          <p:nvPr/>
        </p:nvSpPr>
        <p:spPr bwMode="auto">
          <a:xfrm>
            <a:off x="2543175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0140" name="Text Box 27"/>
          <p:cNvSpPr txBox="1">
            <a:spLocks noChangeArrowheads="1"/>
          </p:cNvSpPr>
          <p:nvPr/>
        </p:nvSpPr>
        <p:spPr bwMode="auto">
          <a:xfrm>
            <a:off x="3494088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0141" name="Text Box 28"/>
          <p:cNvSpPr txBox="1">
            <a:spLocks noChangeArrowheads="1"/>
          </p:cNvSpPr>
          <p:nvPr/>
        </p:nvSpPr>
        <p:spPr bwMode="auto">
          <a:xfrm>
            <a:off x="4462463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0142" name="Text Box 29"/>
          <p:cNvSpPr txBox="1">
            <a:spLocks noChangeArrowheads="1"/>
          </p:cNvSpPr>
          <p:nvPr/>
        </p:nvSpPr>
        <p:spPr bwMode="auto">
          <a:xfrm>
            <a:off x="5465763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0143" name="Text Box 30"/>
          <p:cNvSpPr txBox="1">
            <a:spLocks noChangeArrowheads="1"/>
          </p:cNvSpPr>
          <p:nvPr/>
        </p:nvSpPr>
        <p:spPr bwMode="auto">
          <a:xfrm>
            <a:off x="6434138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98675" y="2690813"/>
            <a:ext cx="4976813" cy="523875"/>
            <a:chOff x="2012" y="2200"/>
            <a:chExt cx="3135" cy="330"/>
          </a:xfrm>
        </p:grpSpPr>
        <p:sp>
          <p:nvSpPr>
            <p:cNvPr id="90145" name="Line 32"/>
            <p:cNvSpPr>
              <a:spLocks noChangeShapeType="1"/>
            </p:cNvSpPr>
            <p:nvPr/>
          </p:nvSpPr>
          <p:spPr bwMode="auto">
            <a:xfrm>
              <a:off x="2012" y="2530"/>
              <a:ext cx="3135" cy="0"/>
            </a:xfrm>
            <a:prstGeom prst="lin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46" name="Text Box 33"/>
            <p:cNvSpPr txBox="1">
              <a:spLocks noChangeArrowheads="1"/>
            </p:cNvSpPr>
            <p:nvPr/>
          </p:nvSpPr>
          <p:spPr bwMode="auto">
            <a:xfrm>
              <a:off x="3044" y="2200"/>
              <a:ext cx="12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entury Gothic"/>
                  <a:cs typeface="Century Gothic"/>
                </a:rPr>
                <a:t>increasing</a:t>
              </a:r>
              <a:r>
                <a:rPr lang="en-US" sz="2400" dirty="0"/>
                <a:t> </a:t>
              </a:r>
              <a:r>
                <a:rPr lang="en-US" sz="2400" dirty="0">
                  <a:latin typeface="Comic Sans MS" pitchFamily="-106" charset="0"/>
                </a:rPr>
                <a:t>j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00AD-0D26-E74C-8895-8AA7B161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3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Results </a:t>
            </a:r>
            <a:r>
              <a:rPr lang="mr-IN" dirty="0"/>
              <a:t>–</a:t>
            </a:r>
            <a:r>
              <a:rPr lang="en-US" dirty="0"/>
              <a:t> CS 477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5617029"/>
            <a:ext cx="8229600" cy="6742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Max = 104		Min = 35		Avg. = 80.25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16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BB632-27E0-EC41-BDA6-8A460CAC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87" y="1309160"/>
            <a:ext cx="5743825" cy="43078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F05D6E-9166-D14D-8695-4A7D424A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735452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4. Construct the Optimal Solution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8550"/>
            <a:ext cx="8229600" cy="29860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We need the information about which line has been used at each station: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>
                <a:latin typeface="Comic Sans MS" pitchFamily="-106" charset="0"/>
              </a:rPr>
              <a:t>l</a:t>
            </a:r>
            <a:r>
              <a:rPr lang="en-US" sz="2000" baseline="-25000">
                <a:latin typeface="Comic Sans MS" pitchFamily="-106" charset="0"/>
              </a:rPr>
              <a:t>i</a:t>
            </a:r>
            <a:r>
              <a:rPr lang="en-US" sz="2000">
                <a:latin typeface="Comic Sans MS" pitchFamily="-106" charset="0"/>
              </a:rPr>
              <a:t>[j]</a:t>
            </a:r>
            <a:r>
              <a:rPr lang="en-US" sz="2000"/>
              <a:t> – the line number </a:t>
            </a:r>
            <a:r>
              <a:rPr lang="en-US" sz="2000">
                <a:latin typeface="Comic Sans MS" pitchFamily="-106" charset="0"/>
              </a:rPr>
              <a:t>(1, 2)</a:t>
            </a:r>
            <a:r>
              <a:rPr lang="en-US" sz="2000"/>
              <a:t> whose station (</a:t>
            </a:r>
            <a:r>
              <a:rPr lang="en-US" sz="2000">
                <a:latin typeface="Comic Sans MS" pitchFamily="-106" charset="0"/>
              </a:rPr>
              <a:t>j - 1</a:t>
            </a:r>
            <a:r>
              <a:rPr lang="en-US" sz="2000"/>
              <a:t>) has been used to get in fastest time through </a:t>
            </a:r>
            <a:r>
              <a:rPr lang="en-US" sz="2000">
                <a:latin typeface="Comic Sans MS" pitchFamily="-106" charset="0"/>
              </a:rPr>
              <a:t>S</a:t>
            </a:r>
            <a:r>
              <a:rPr lang="en-US" sz="2000" baseline="-25000">
                <a:latin typeface="Comic Sans MS" pitchFamily="-106" charset="0"/>
              </a:rPr>
              <a:t>i,j</a:t>
            </a:r>
            <a:r>
              <a:rPr lang="en-US" sz="2000">
                <a:latin typeface="Comic Sans MS" pitchFamily="-106" charset="0"/>
              </a:rPr>
              <a:t>, j = 2, 3, …, n</a:t>
            </a:r>
            <a:endParaRPr lang="en-US" sz="2000" baseline="-25000"/>
          </a:p>
          <a:p>
            <a:pPr lvl="1" eaLnBrk="1" hangingPunct="1">
              <a:lnSpc>
                <a:spcPct val="140000"/>
              </a:lnSpc>
            </a:pPr>
            <a:r>
              <a:rPr lang="en-US" sz="2000">
                <a:latin typeface="Comic Sans MS" pitchFamily="-106" charset="0"/>
              </a:rPr>
              <a:t>l*</a:t>
            </a:r>
            <a:r>
              <a:rPr lang="en-US" sz="2000"/>
              <a:t> – the line number </a:t>
            </a:r>
            <a:r>
              <a:rPr lang="en-US" sz="2000">
                <a:latin typeface="Comic Sans MS" pitchFamily="-106" charset="0"/>
              </a:rPr>
              <a:t>(1, 2)</a:t>
            </a:r>
            <a:r>
              <a:rPr lang="en-US" sz="2000"/>
              <a:t> whose station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has been used to get in fastest time through the exit point</a:t>
            </a:r>
            <a:endParaRPr lang="en-US" sz="2000">
              <a:latin typeface="Comic Sans MS" pitchFamily="-106" charset="0"/>
            </a:endParaRPr>
          </a:p>
        </p:txBody>
      </p:sp>
      <p:graphicFrame>
        <p:nvGraphicFramePr>
          <p:cNvPr id="550916" name="Group 4"/>
          <p:cNvGraphicFramePr>
            <a:graphicFrameLocks noGrp="1"/>
          </p:cNvGraphicFramePr>
          <p:nvPr/>
        </p:nvGraphicFramePr>
        <p:xfrm>
          <a:off x="2281238" y="5021263"/>
          <a:ext cx="3978275" cy="117633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0933" name="Text Box 21"/>
          <p:cNvSpPr txBox="1">
            <a:spLocks noChangeArrowheads="1"/>
          </p:cNvSpPr>
          <p:nvPr/>
        </p:nvSpPr>
        <p:spPr bwMode="auto">
          <a:xfrm>
            <a:off x="1368425" y="5059363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l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550934" name="Text Box 22"/>
          <p:cNvSpPr txBox="1">
            <a:spLocks noChangeArrowheads="1"/>
          </p:cNvSpPr>
          <p:nvPr/>
        </p:nvSpPr>
        <p:spPr bwMode="auto">
          <a:xfrm>
            <a:off x="1368425" y="566102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l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550935" name="Text Box 23"/>
          <p:cNvSpPr txBox="1">
            <a:spLocks noChangeArrowheads="1"/>
          </p:cNvSpPr>
          <p:nvPr/>
        </p:nvSpPr>
        <p:spPr bwMode="auto">
          <a:xfrm>
            <a:off x="2578100" y="460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50936" name="Text Box 24"/>
          <p:cNvSpPr txBox="1">
            <a:spLocks noChangeArrowheads="1"/>
          </p:cNvSpPr>
          <p:nvPr/>
        </p:nvSpPr>
        <p:spPr bwMode="auto">
          <a:xfrm>
            <a:off x="3546475" y="460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0937" name="Text Box 25"/>
          <p:cNvSpPr txBox="1">
            <a:spLocks noChangeArrowheads="1"/>
          </p:cNvSpPr>
          <p:nvPr/>
        </p:nvSpPr>
        <p:spPr bwMode="auto">
          <a:xfrm>
            <a:off x="4549775" y="460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50938" name="Text Box 26"/>
          <p:cNvSpPr txBox="1">
            <a:spLocks noChangeArrowheads="1"/>
          </p:cNvSpPr>
          <p:nvPr/>
        </p:nvSpPr>
        <p:spPr bwMode="auto">
          <a:xfrm>
            <a:off x="5518150" y="460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332038" y="4000500"/>
            <a:ext cx="3946525" cy="533400"/>
            <a:chOff x="1469" y="2520"/>
            <a:chExt cx="2486" cy="336"/>
          </a:xfrm>
        </p:grpSpPr>
        <p:sp>
          <p:nvSpPr>
            <p:cNvPr id="92189" name="Line 28"/>
            <p:cNvSpPr>
              <a:spLocks noChangeShapeType="1"/>
            </p:cNvSpPr>
            <p:nvPr/>
          </p:nvSpPr>
          <p:spPr bwMode="auto">
            <a:xfrm>
              <a:off x="1469" y="2856"/>
              <a:ext cx="2486" cy="0"/>
            </a:xfrm>
            <a:prstGeom prst="lin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90" name="Text Box 29"/>
            <p:cNvSpPr txBox="1">
              <a:spLocks noChangeArrowheads="1"/>
            </p:cNvSpPr>
            <p:nvPr/>
          </p:nvSpPr>
          <p:spPr bwMode="auto">
            <a:xfrm>
              <a:off x="2241" y="2520"/>
              <a:ext cx="12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entury Gothic"/>
                  <a:cs typeface="Century Gothic"/>
                </a:rPr>
                <a:t>increasing</a:t>
              </a:r>
              <a:r>
                <a:rPr lang="en-US" sz="2400" dirty="0"/>
                <a:t> </a:t>
              </a:r>
              <a:r>
                <a:rPr lang="en-US" sz="2400" dirty="0">
                  <a:latin typeface="Comic Sans MS" pitchFamily="-106" charset="0"/>
                </a:rPr>
                <a:t>j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8DF5-8ED6-CA49-B190-8CB41ACA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3" grpId="0"/>
      <p:bldP spid="550934" grpId="0"/>
      <p:bldP spid="550935" grpId="0"/>
      <p:bldP spid="550936" grpId="0"/>
      <p:bldP spid="550937" grpId="0"/>
      <p:bldP spid="5509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FASTEST-WAY(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a, t, e, x, 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44575"/>
            <a:ext cx="8247062" cy="5676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[1] ← e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1,1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[1] ← e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2,1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← 2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do if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≤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t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j-1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   then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                l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1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   else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t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j-1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                l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2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if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≤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t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j-1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   then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                l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2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   else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t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j-1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                l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65463" y="1181100"/>
            <a:ext cx="3673475" cy="788988"/>
            <a:chOff x="1931" y="744"/>
            <a:chExt cx="2314" cy="497"/>
          </a:xfrm>
        </p:grpSpPr>
        <p:sp>
          <p:nvSpPr>
            <p:cNvPr id="96266" name="AutoShape 5"/>
            <p:cNvSpPr>
              <a:spLocks/>
            </p:cNvSpPr>
            <p:nvPr/>
          </p:nvSpPr>
          <p:spPr bwMode="auto">
            <a:xfrm>
              <a:off x="1931" y="744"/>
              <a:ext cx="56" cy="497"/>
            </a:xfrm>
            <a:prstGeom prst="rightBrace">
              <a:avLst>
                <a:gd name="adj1" fmla="val 739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67" name="Text Box 6"/>
            <p:cNvSpPr txBox="1">
              <a:spLocks noChangeArrowheads="1"/>
            </p:cNvSpPr>
            <p:nvPr/>
          </p:nvSpPr>
          <p:spPr bwMode="auto">
            <a:xfrm>
              <a:off x="2015" y="898"/>
              <a:ext cx="22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Compute initial values of f</a:t>
              </a:r>
              <a:r>
                <a:rPr lang="en-US" baseline="-25000" dirty="0"/>
                <a:t>1</a:t>
              </a:r>
              <a:r>
                <a:rPr lang="en-US" dirty="0"/>
                <a:t> and f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sp>
        <p:nvSpPr>
          <p:cNvPr id="553991" name="AutoShape 7"/>
          <p:cNvSpPr>
            <a:spLocks/>
          </p:cNvSpPr>
          <p:nvPr/>
        </p:nvSpPr>
        <p:spPr bwMode="auto">
          <a:xfrm>
            <a:off x="5973763" y="2438400"/>
            <a:ext cx="88900" cy="1971675"/>
          </a:xfrm>
          <a:prstGeom prst="rightBrace">
            <a:avLst>
              <a:gd name="adj1" fmla="val 1848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6107113" y="3055938"/>
            <a:ext cx="253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Compute the values of </a:t>
            </a:r>
          </a:p>
          <a:p>
            <a:r>
              <a:rPr lang="en-US">
                <a:latin typeface="Comic Sans MS" pitchFamily="-106" charset="0"/>
              </a:rPr>
              <a:t>f</a:t>
            </a:r>
            <a:r>
              <a:rPr lang="en-US" baseline="-25000">
                <a:latin typeface="Comic Sans MS" pitchFamily="-106" charset="0"/>
              </a:rPr>
              <a:t>1</a:t>
            </a:r>
            <a:r>
              <a:rPr lang="en-US">
                <a:latin typeface="Comic Sans MS" pitchFamily="-106" charset="0"/>
              </a:rPr>
              <a:t>[j]</a:t>
            </a:r>
            <a:r>
              <a:rPr lang="en-US"/>
              <a:t> and </a:t>
            </a:r>
            <a:r>
              <a:rPr lang="en-US">
                <a:latin typeface="Comic Sans MS" pitchFamily="-106" charset="0"/>
              </a:rPr>
              <a:t>l</a:t>
            </a:r>
            <a:r>
              <a:rPr lang="en-US" baseline="-25000">
                <a:latin typeface="Comic Sans MS" pitchFamily="-106" charset="0"/>
              </a:rPr>
              <a:t>1</a:t>
            </a:r>
            <a:r>
              <a:rPr lang="en-US">
                <a:latin typeface="Comic Sans MS" pitchFamily="-106" charset="0"/>
              </a:rPr>
              <a:t>[j]</a:t>
            </a:r>
          </a:p>
        </p:txBody>
      </p:sp>
      <p:sp>
        <p:nvSpPr>
          <p:cNvPr id="553993" name="AutoShape 9"/>
          <p:cNvSpPr>
            <a:spLocks/>
          </p:cNvSpPr>
          <p:nvPr/>
        </p:nvSpPr>
        <p:spPr bwMode="auto">
          <a:xfrm>
            <a:off x="5989638" y="4545013"/>
            <a:ext cx="88900" cy="1971675"/>
          </a:xfrm>
          <a:prstGeom prst="rightBrace">
            <a:avLst>
              <a:gd name="adj1" fmla="val 1848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6122988" y="5162550"/>
            <a:ext cx="253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Compute the values of </a:t>
            </a:r>
          </a:p>
          <a:p>
            <a:r>
              <a:rPr lang="en-US">
                <a:latin typeface="Comic Sans MS" pitchFamily="-106" charset="0"/>
              </a:rPr>
              <a:t>f</a:t>
            </a:r>
            <a:r>
              <a:rPr lang="en-US" baseline="-25000">
                <a:latin typeface="Comic Sans MS" pitchFamily="-106" charset="0"/>
              </a:rPr>
              <a:t>2</a:t>
            </a:r>
            <a:r>
              <a:rPr lang="en-US">
                <a:latin typeface="Comic Sans MS" pitchFamily="-106" charset="0"/>
              </a:rPr>
              <a:t>[j]</a:t>
            </a:r>
            <a:r>
              <a:rPr lang="en-US"/>
              <a:t> and </a:t>
            </a:r>
            <a:r>
              <a:rPr lang="en-US">
                <a:latin typeface="Comic Sans MS" pitchFamily="-106" charset="0"/>
              </a:rPr>
              <a:t>l</a:t>
            </a:r>
            <a:r>
              <a:rPr lang="en-US" baseline="-25000">
                <a:latin typeface="Comic Sans MS" pitchFamily="-106" charset="0"/>
              </a:rPr>
              <a:t>2</a:t>
            </a:r>
            <a:r>
              <a:rPr lang="en-US">
                <a:latin typeface="Comic Sans MS" pitchFamily="-106" charset="0"/>
              </a:rPr>
              <a:t>[j]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EB6D1-47A8-2F41-A81E-77BD7F45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5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1" grpId="0" animBg="1"/>
      <p:bldP spid="553992" grpId="0"/>
      <p:bldP spid="553993" grpId="0" animBg="1"/>
      <p:bldP spid="5539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434387" cy="9064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FASTEST-WAY(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a, t, e, x, 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) (cont.)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77825" y="1162050"/>
            <a:ext cx="8040688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f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[n] +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≤ f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[n] +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2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then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f*  = f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[n] +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          l* = 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else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f*  = f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[n] +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2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          l* = 2</a:t>
            </a:r>
          </a:p>
        </p:txBody>
      </p:sp>
      <p:sp>
        <p:nvSpPr>
          <p:cNvPr id="98309" name="AutoShape 4"/>
          <p:cNvSpPr>
            <a:spLocks/>
          </p:cNvSpPr>
          <p:nvPr/>
        </p:nvSpPr>
        <p:spPr bwMode="auto">
          <a:xfrm>
            <a:off x="3846513" y="1236663"/>
            <a:ext cx="88900" cy="1971675"/>
          </a:xfrm>
          <a:prstGeom prst="rightBrace">
            <a:avLst>
              <a:gd name="adj1" fmla="val 1848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0" name="Text Box 5"/>
          <p:cNvSpPr txBox="1">
            <a:spLocks noChangeArrowheads="1"/>
          </p:cNvSpPr>
          <p:nvPr/>
        </p:nvSpPr>
        <p:spPr bwMode="auto">
          <a:xfrm>
            <a:off x="3979863" y="1854200"/>
            <a:ext cx="2952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Compute the values of </a:t>
            </a:r>
          </a:p>
          <a:p>
            <a:r>
              <a:rPr lang="en-US"/>
              <a:t>the fastest time through the</a:t>
            </a:r>
          </a:p>
          <a:p>
            <a:r>
              <a:rPr lang="en-US"/>
              <a:t>entire factory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3E0CF-7E95-8A41-8F81-87AD98FB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49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98475" y="136525"/>
            <a:ext cx="8401050" cy="3735388"/>
          </a:xfrm>
          <a:noFill/>
        </p:spPr>
      </p:pic>
      <p:sp>
        <p:nvSpPr>
          <p:cNvPr id="9421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100013"/>
            <a:ext cx="8462963" cy="906462"/>
          </a:xfrm>
        </p:spPr>
        <p:txBody>
          <a:bodyPr/>
          <a:lstStyle/>
          <a:p>
            <a:pPr algn="l" eaLnBrk="1" hangingPunct="1"/>
            <a:r>
              <a:rPr lang="en-US" sz="3200">
                <a:ea typeface="ＭＳ Ｐゴシック" pitchFamily="-106" charset="-128"/>
                <a:cs typeface="ＭＳ Ｐゴシック" pitchFamily="-106" charset="-128"/>
              </a:rPr>
              <a:t>Example</a:t>
            </a:r>
          </a:p>
        </p:txBody>
      </p:sp>
      <p:graphicFrame>
        <p:nvGraphicFramePr>
          <p:cNvPr id="551940" name="Group 4"/>
          <p:cNvGraphicFramePr>
            <a:graphicFrameLocks noGrp="1"/>
          </p:cNvGraphicFramePr>
          <p:nvPr>
            <p:ph sz="half" idx="2"/>
          </p:nvPr>
        </p:nvGraphicFramePr>
        <p:xfrm>
          <a:off x="2081213" y="5154613"/>
          <a:ext cx="4972050" cy="1171576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33" name="Rectangle 24"/>
          <p:cNvSpPr>
            <a:spLocks noChangeArrowheads="1"/>
          </p:cNvSpPr>
          <p:nvPr/>
        </p:nvSpPr>
        <p:spPr bwMode="auto">
          <a:xfrm>
            <a:off x="376238" y="3843338"/>
            <a:ext cx="8488362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		      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e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 + a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1,1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, 					   if j = 1</a:t>
            </a:r>
            <a:endParaRPr lang="en-US" sz="24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f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[j] =  min(f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[j - 1] + a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1,j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 ,f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[j -1] + </a:t>
            </a:r>
            <a:r>
              <a:rPr lang="en-US" sz="2400">
                <a:solidFill>
                  <a:schemeClr val="accent2"/>
                </a:solidFill>
              </a:rPr>
              <a:t>t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2,j-1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 + a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1,j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)	      if j ≥ 2</a:t>
            </a:r>
          </a:p>
        </p:txBody>
      </p:sp>
      <p:sp>
        <p:nvSpPr>
          <p:cNvPr id="551961" name="Text Box 25"/>
          <p:cNvSpPr txBox="1">
            <a:spLocks noChangeArrowheads="1"/>
          </p:cNvSpPr>
          <p:nvPr/>
        </p:nvSpPr>
        <p:spPr bwMode="auto">
          <a:xfrm>
            <a:off x="7323138" y="5486400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f* = 35</a:t>
            </a:r>
            <a:r>
              <a:rPr lang="en-US" sz="2400" baseline="30000"/>
              <a:t>[1]</a:t>
            </a:r>
            <a:endParaRPr lang="en-US" sz="2400"/>
          </a:p>
        </p:txBody>
      </p:sp>
      <p:sp>
        <p:nvSpPr>
          <p:cNvPr id="94235" name="Text Box 26"/>
          <p:cNvSpPr txBox="1">
            <a:spLocks noChangeArrowheads="1"/>
          </p:cNvSpPr>
          <p:nvPr/>
        </p:nvSpPr>
        <p:spPr bwMode="auto">
          <a:xfrm>
            <a:off x="1168400" y="5187950"/>
            <a:ext cx="78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94236" name="Text Box 27"/>
          <p:cNvSpPr txBox="1">
            <a:spLocks noChangeArrowheads="1"/>
          </p:cNvSpPr>
          <p:nvPr/>
        </p:nvSpPr>
        <p:spPr bwMode="auto">
          <a:xfrm>
            <a:off x="1168400" y="5789613"/>
            <a:ext cx="81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94237" name="Text Box 28"/>
          <p:cNvSpPr txBox="1">
            <a:spLocks noChangeArrowheads="1"/>
          </p:cNvSpPr>
          <p:nvPr/>
        </p:nvSpPr>
        <p:spPr bwMode="auto">
          <a:xfrm>
            <a:off x="2495550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4238" name="Text Box 29"/>
          <p:cNvSpPr txBox="1">
            <a:spLocks noChangeArrowheads="1"/>
          </p:cNvSpPr>
          <p:nvPr/>
        </p:nvSpPr>
        <p:spPr bwMode="auto">
          <a:xfrm>
            <a:off x="3446463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4239" name="Text Box 30"/>
          <p:cNvSpPr txBox="1">
            <a:spLocks noChangeArrowheads="1"/>
          </p:cNvSpPr>
          <p:nvPr/>
        </p:nvSpPr>
        <p:spPr bwMode="auto">
          <a:xfrm>
            <a:off x="4414838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4240" name="Text Box 31"/>
          <p:cNvSpPr txBox="1">
            <a:spLocks noChangeArrowheads="1"/>
          </p:cNvSpPr>
          <p:nvPr/>
        </p:nvSpPr>
        <p:spPr bwMode="auto">
          <a:xfrm>
            <a:off x="5418138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4241" name="Text Box 32"/>
          <p:cNvSpPr txBox="1">
            <a:spLocks noChangeArrowheads="1"/>
          </p:cNvSpPr>
          <p:nvPr/>
        </p:nvSpPr>
        <p:spPr bwMode="auto">
          <a:xfrm>
            <a:off x="6386513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94242" name="AutoShape 33"/>
          <p:cNvSpPr>
            <a:spLocks/>
          </p:cNvSpPr>
          <p:nvPr/>
        </p:nvSpPr>
        <p:spPr bwMode="auto">
          <a:xfrm>
            <a:off x="1439863" y="3917950"/>
            <a:ext cx="88900" cy="860425"/>
          </a:xfrm>
          <a:prstGeom prst="leftBrace">
            <a:avLst>
              <a:gd name="adj1" fmla="val 806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2284413" y="5213350"/>
            <a:ext cx="58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9</a:t>
            </a:r>
            <a:endParaRPr lang="en-US" sz="2000"/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2286000" y="5795963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12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3173413" y="5795963"/>
            <a:ext cx="858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16</a:t>
            </a:r>
            <a:r>
              <a:rPr lang="en-US" sz="2400" baseline="30000"/>
              <a:t>[1]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3175000" y="52133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18</a:t>
            </a:r>
            <a:r>
              <a:rPr lang="en-US" sz="2400" baseline="30000"/>
              <a:t>[1]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4175125" y="5213350"/>
            <a:ext cx="76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20</a:t>
            </a:r>
            <a:r>
              <a:rPr lang="en-US" sz="2400" baseline="30000"/>
              <a:t>[2]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4173538" y="5795963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22</a:t>
            </a:r>
            <a:r>
              <a:rPr lang="en-US" sz="2400" baseline="30000"/>
              <a:t>[2]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5167313" y="521335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24</a:t>
            </a:r>
            <a:r>
              <a:rPr lang="en-US" sz="2400" baseline="30000"/>
              <a:t>[1]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5168900" y="5795963"/>
            <a:ext cx="78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25</a:t>
            </a:r>
            <a:r>
              <a:rPr lang="en-US" sz="2400" baseline="30000"/>
              <a:t>[1]</a:t>
            </a: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6159500" y="5213350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32</a:t>
            </a:r>
            <a:r>
              <a:rPr lang="en-US" sz="2400" baseline="30000"/>
              <a:t>[1]</a:t>
            </a:r>
          </a:p>
        </p:txBody>
      </p:sp>
      <p:sp>
        <p:nvSpPr>
          <p:cNvPr id="551979" name="Text Box 43"/>
          <p:cNvSpPr txBox="1">
            <a:spLocks noChangeArrowheads="1"/>
          </p:cNvSpPr>
          <p:nvPr/>
        </p:nvSpPr>
        <p:spPr bwMode="auto">
          <a:xfrm>
            <a:off x="6159500" y="5795963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30</a:t>
            </a:r>
            <a:r>
              <a:rPr lang="en-US" sz="2400" baseline="30000"/>
              <a:t>[2]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50038" y="6388355"/>
            <a:ext cx="2895600" cy="323850"/>
          </a:xfrm>
        </p:spPr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7CF1-036D-3243-A7F7-76A0004C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1" grpId="0"/>
      <p:bldP spid="551970" grpId="0"/>
      <p:bldP spid="551971" grpId="0"/>
      <p:bldP spid="551972" grpId="0"/>
      <p:bldP spid="551973" grpId="0"/>
      <p:bldP spid="551974" grpId="0"/>
      <p:bldP spid="551975" grpId="0"/>
      <p:bldP spid="551976" grpId="0"/>
      <p:bldP spid="551977" grpId="0"/>
      <p:bldP spid="551978" grpId="0"/>
      <p:bldP spid="5519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Construct an Optimal Solution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>
                <a:solidFill>
                  <a:srgbClr val="FF0066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Alg.: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PRINT-STATIONS(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l, 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 eaLnBrk="1" hangingPunct="1">
              <a:buFontTx/>
              <a:buNone/>
            </a:pP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i ← l* </a:t>
            </a:r>
          </a:p>
          <a:p>
            <a:pPr marL="533400" indent="-533400"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print “line ”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“, station ”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  <a:endParaRPr lang="en-US" b="1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533400" indent="-533400"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for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← 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downto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marL="533400" indent="-533400"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    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do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 ←l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</a:p>
          <a:p>
            <a:pPr marL="533400" indent="-533400"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	 print “line ”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“, station ”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- 1</a:t>
            </a:r>
          </a:p>
        </p:txBody>
      </p:sp>
      <p:graphicFrame>
        <p:nvGraphicFramePr>
          <p:cNvPr id="556036" name="Group 4"/>
          <p:cNvGraphicFramePr>
            <a:graphicFrameLocks noGrp="1"/>
          </p:cNvGraphicFramePr>
          <p:nvPr/>
        </p:nvGraphicFramePr>
        <p:xfrm>
          <a:off x="1747838" y="4783138"/>
          <a:ext cx="4972050" cy="117633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377" name="Text Box 24"/>
          <p:cNvSpPr txBox="1">
            <a:spLocks noChangeArrowheads="1"/>
          </p:cNvSpPr>
          <p:nvPr/>
        </p:nvSpPr>
        <p:spPr bwMode="auto">
          <a:xfrm>
            <a:off x="179388" y="4821238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 </a:t>
            </a:r>
            <a:r>
              <a:rPr lang="en-US" sz="2400" baseline="30000">
                <a:solidFill>
                  <a:srgbClr val="FF0066"/>
                </a:solidFill>
                <a:latin typeface="Comic Sans MS" pitchFamily="-106" charset="0"/>
              </a:rPr>
              <a:t>l1[j]</a:t>
            </a:r>
          </a:p>
        </p:txBody>
      </p:sp>
      <p:sp>
        <p:nvSpPr>
          <p:cNvPr id="100378" name="Text Box 25"/>
          <p:cNvSpPr txBox="1">
            <a:spLocks noChangeArrowheads="1"/>
          </p:cNvSpPr>
          <p:nvPr/>
        </p:nvSpPr>
        <p:spPr bwMode="auto">
          <a:xfrm>
            <a:off x="179388" y="5422900"/>
            <a:ext cx="168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 </a:t>
            </a:r>
            <a:r>
              <a:rPr lang="en-US" sz="2400" baseline="30000">
                <a:solidFill>
                  <a:srgbClr val="FF0066"/>
                </a:solidFill>
                <a:latin typeface="Comic Sans MS" pitchFamily="-106" charset="0"/>
              </a:rPr>
              <a:t>l2[j]</a:t>
            </a:r>
          </a:p>
        </p:txBody>
      </p:sp>
      <p:sp>
        <p:nvSpPr>
          <p:cNvPr id="100379" name="Text Box 26"/>
          <p:cNvSpPr txBox="1">
            <a:spLocks noChangeArrowheads="1"/>
          </p:cNvSpPr>
          <p:nvPr/>
        </p:nvSpPr>
        <p:spPr bwMode="auto">
          <a:xfrm>
            <a:off x="2133600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0380" name="Text Box 27"/>
          <p:cNvSpPr txBox="1">
            <a:spLocks noChangeArrowheads="1"/>
          </p:cNvSpPr>
          <p:nvPr/>
        </p:nvSpPr>
        <p:spPr bwMode="auto">
          <a:xfrm>
            <a:off x="3084513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0381" name="Text Box 28"/>
          <p:cNvSpPr txBox="1">
            <a:spLocks noChangeArrowheads="1"/>
          </p:cNvSpPr>
          <p:nvPr/>
        </p:nvSpPr>
        <p:spPr bwMode="auto">
          <a:xfrm>
            <a:off x="4052888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0382" name="Text Box 29"/>
          <p:cNvSpPr txBox="1">
            <a:spLocks noChangeArrowheads="1"/>
          </p:cNvSpPr>
          <p:nvPr/>
        </p:nvSpPr>
        <p:spPr bwMode="auto">
          <a:xfrm>
            <a:off x="5056188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0383" name="Text Box 30"/>
          <p:cNvSpPr txBox="1">
            <a:spLocks noChangeArrowheads="1"/>
          </p:cNvSpPr>
          <p:nvPr/>
        </p:nvSpPr>
        <p:spPr bwMode="auto">
          <a:xfrm>
            <a:off x="6024563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0384" name="Text Box 31"/>
          <p:cNvSpPr txBox="1">
            <a:spLocks noChangeArrowheads="1"/>
          </p:cNvSpPr>
          <p:nvPr/>
        </p:nvSpPr>
        <p:spPr bwMode="auto">
          <a:xfrm>
            <a:off x="1951038" y="4846638"/>
            <a:ext cx="58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9</a:t>
            </a:r>
            <a:endParaRPr lang="en-US" sz="2000"/>
          </a:p>
        </p:txBody>
      </p:sp>
      <p:sp>
        <p:nvSpPr>
          <p:cNvPr id="100385" name="Text Box 32"/>
          <p:cNvSpPr txBox="1">
            <a:spLocks noChangeArrowheads="1"/>
          </p:cNvSpPr>
          <p:nvPr/>
        </p:nvSpPr>
        <p:spPr bwMode="auto">
          <a:xfrm>
            <a:off x="1952625" y="5429250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12</a:t>
            </a:r>
          </a:p>
        </p:txBody>
      </p:sp>
      <p:sp>
        <p:nvSpPr>
          <p:cNvPr id="100386" name="Text Box 33"/>
          <p:cNvSpPr txBox="1">
            <a:spLocks noChangeArrowheads="1"/>
          </p:cNvSpPr>
          <p:nvPr/>
        </p:nvSpPr>
        <p:spPr bwMode="auto">
          <a:xfrm>
            <a:off x="2840038" y="5429250"/>
            <a:ext cx="858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16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87" name="Text Box 34"/>
          <p:cNvSpPr txBox="1">
            <a:spLocks noChangeArrowheads="1"/>
          </p:cNvSpPr>
          <p:nvPr/>
        </p:nvSpPr>
        <p:spPr bwMode="auto">
          <a:xfrm>
            <a:off x="2841625" y="484663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18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88" name="Text Box 35"/>
          <p:cNvSpPr txBox="1">
            <a:spLocks noChangeArrowheads="1"/>
          </p:cNvSpPr>
          <p:nvPr/>
        </p:nvSpPr>
        <p:spPr bwMode="auto">
          <a:xfrm>
            <a:off x="3841750" y="4846638"/>
            <a:ext cx="76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20</a:t>
            </a:r>
            <a:r>
              <a:rPr lang="en-US" sz="2400" baseline="30000">
                <a:solidFill>
                  <a:srgbClr val="DD0111"/>
                </a:solidFill>
              </a:rPr>
              <a:t>[2]</a:t>
            </a:r>
          </a:p>
        </p:txBody>
      </p:sp>
      <p:sp>
        <p:nvSpPr>
          <p:cNvPr id="100389" name="Text Box 36"/>
          <p:cNvSpPr txBox="1">
            <a:spLocks noChangeArrowheads="1"/>
          </p:cNvSpPr>
          <p:nvPr/>
        </p:nvSpPr>
        <p:spPr bwMode="auto">
          <a:xfrm>
            <a:off x="3840163" y="5429250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22</a:t>
            </a:r>
            <a:r>
              <a:rPr lang="en-US" sz="2400" baseline="30000">
                <a:solidFill>
                  <a:srgbClr val="DD0111"/>
                </a:solidFill>
              </a:rPr>
              <a:t>[2]</a:t>
            </a:r>
          </a:p>
        </p:txBody>
      </p:sp>
      <p:sp>
        <p:nvSpPr>
          <p:cNvPr id="100390" name="Text Box 37"/>
          <p:cNvSpPr txBox="1">
            <a:spLocks noChangeArrowheads="1"/>
          </p:cNvSpPr>
          <p:nvPr/>
        </p:nvSpPr>
        <p:spPr bwMode="auto">
          <a:xfrm>
            <a:off x="4833938" y="48466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24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91" name="Text Box 38"/>
          <p:cNvSpPr txBox="1">
            <a:spLocks noChangeArrowheads="1"/>
          </p:cNvSpPr>
          <p:nvPr/>
        </p:nvSpPr>
        <p:spPr bwMode="auto">
          <a:xfrm>
            <a:off x="4835525" y="5429250"/>
            <a:ext cx="78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25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92" name="Text Box 39"/>
          <p:cNvSpPr txBox="1">
            <a:spLocks noChangeArrowheads="1"/>
          </p:cNvSpPr>
          <p:nvPr/>
        </p:nvSpPr>
        <p:spPr bwMode="auto">
          <a:xfrm>
            <a:off x="5826125" y="484663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32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93" name="Text Box 40"/>
          <p:cNvSpPr txBox="1">
            <a:spLocks noChangeArrowheads="1"/>
          </p:cNvSpPr>
          <p:nvPr/>
        </p:nvSpPr>
        <p:spPr bwMode="auto">
          <a:xfrm>
            <a:off x="5826125" y="5429250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30</a:t>
            </a:r>
            <a:r>
              <a:rPr lang="en-US" sz="2400" baseline="30000">
                <a:solidFill>
                  <a:srgbClr val="DD0111"/>
                </a:solidFill>
              </a:rPr>
              <a:t>[2]</a:t>
            </a:r>
          </a:p>
        </p:txBody>
      </p:sp>
      <p:sp>
        <p:nvSpPr>
          <p:cNvPr id="100394" name="Text Box 41"/>
          <p:cNvSpPr txBox="1">
            <a:spLocks noChangeArrowheads="1"/>
          </p:cNvSpPr>
          <p:nvPr/>
        </p:nvSpPr>
        <p:spPr bwMode="auto">
          <a:xfrm>
            <a:off x="7402513" y="5218113"/>
            <a:ext cx="722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l* = 1</a:t>
            </a:r>
          </a:p>
        </p:txBody>
      </p:sp>
      <p:sp>
        <p:nvSpPr>
          <p:cNvPr id="556074" name="Text Box 42"/>
          <p:cNvSpPr txBox="1">
            <a:spLocks noChangeArrowheads="1"/>
          </p:cNvSpPr>
          <p:nvPr/>
        </p:nvSpPr>
        <p:spPr bwMode="auto">
          <a:xfrm>
            <a:off x="6335713" y="1530350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1, station 5</a:t>
            </a:r>
          </a:p>
        </p:txBody>
      </p:sp>
      <p:sp>
        <p:nvSpPr>
          <p:cNvPr id="556075" name="Text Box 43"/>
          <p:cNvSpPr txBox="1">
            <a:spLocks noChangeArrowheads="1"/>
          </p:cNvSpPr>
          <p:nvPr/>
        </p:nvSpPr>
        <p:spPr bwMode="auto">
          <a:xfrm>
            <a:off x="6335713" y="2092325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1, station 4</a:t>
            </a:r>
          </a:p>
        </p:txBody>
      </p:sp>
      <p:sp>
        <p:nvSpPr>
          <p:cNvPr id="556076" name="Text Box 44"/>
          <p:cNvSpPr txBox="1">
            <a:spLocks noChangeArrowheads="1"/>
          </p:cNvSpPr>
          <p:nvPr/>
        </p:nvSpPr>
        <p:spPr bwMode="auto">
          <a:xfrm>
            <a:off x="6335713" y="2655888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1, station 3</a:t>
            </a:r>
          </a:p>
        </p:txBody>
      </p:sp>
      <p:sp>
        <p:nvSpPr>
          <p:cNvPr id="556077" name="Text Box 45"/>
          <p:cNvSpPr txBox="1">
            <a:spLocks noChangeArrowheads="1"/>
          </p:cNvSpPr>
          <p:nvPr/>
        </p:nvSpPr>
        <p:spPr bwMode="auto">
          <a:xfrm>
            <a:off x="6335713" y="3217863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2, station 2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229350" y="4878388"/>
            <a:ext cx="1103313" cy="571500"/>
            <a:chOff x="3924" y="3073"/>
            <a:chExt cx="695" cy="360"/>
          </a:xfrm>
        </p:grpSpPr>
        <p:sp>
          <p:nvSpPr>
            <p:cNvPr id="100410" name="Line 47"/>
            <p:cNvSpPr>
              <a:spLocks noChangeShapeType="1"/>
            </p:cNvSpPr>
            <p:nvPr/>
          </p:nvSpPr>
          <p:spPr bwMode="auto">
            <a:xfrm flipH="1" flipV="1">
              <a:off x="4122" y="3224"/>
              <a:ext cx="497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11" name="Oval 48"/>
            <p:cNvSpPr>
              <a:spLocks noChangeArrowheads="1"/>
            </p:cNvSpPr>
            <p:nvPr/>
          </p:nvSpPr>
          <p:spPr bwMode="auto">
            <a:xfrm>
              <a:off x="3924" y="3073"/>
              <a:ext cx="209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6081" name="Text Box 49"/>
          <p:cNvSpPr txBox="1">
            <a:spLocks noChangeArrowheads="1"/>
          </p:cNvSpPr>
          <p:nvPr/>
        </p:nvSpPr>
        <p:spPr bwMode="auto">
          <a:xfrm>
            <a:off x="6335713" y="3781425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1, station 1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226050" y="4887913"/>
            <a:ext cx="646113" cy="322262"/>
            <a:chOff x="3292" y="3079"/>
            <a:chExt cx="407" cy="203"/>
          </a:xfrm>
        </p:grpSpPr>
        <p:sp>
          <p:nvSpPr>
            <p:cNvPr id="100408" name="Oval 51"/>
            <p:cNvSpPr>
              <a:spLocks noChangeArrowheads="1"/>
            </p:cNvSpPr>
            <p:nvPr/>
          </p:nvSpPr>
          <p:spPr bwMode="auto">
            <a:xfrm>
              <a:off x="3292" y="3079"/>
              <a:ext cx="209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09" name="Line 52"/>
            <p:cNvSpPr>
              <a:spLocks noChangeShapeType="1"/>
            </p:cNvSpPr>
            <p:nvPr/>
          </p:nvSpPr>
          <p:spPr bwMode="auto">
            <a:xfrm flipH="1">
              <a:off x="3501" y="3185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248150" y="4860925"/>
            <a:ext cx="647700" cy="322263"/>
            <a:chOff x="2676" y="3062"/>
            <a:chExt cx="408" cy="203"/>
          </a:xfrm>
        </p:grpSpPr>
        <p:sp>
          <p:nvSpPr>
            <p:cNvPr id="100406" name="Oval 54"/>
            <p:cNvSpPr>
              <a:spLocks noChangeArrowheads="1"/>
            </p:cNvSpPr>
            <p:nvPr/>
          </p:nvSpPr>
          <p:spPr bwMode="auto">
            <a:xfrm>
              <a:off x="2676" y="3062"/>
              <a:ext cx="209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07" name="Line 55"/>
            <p:cNvSpPr>
              <a:spLocks noChangeShapeType="1"/>
            </p:cNvSpPr>
            <p:nvPr/>
          </p:nvSpPr>
          <p:spPr bwMode="auto">
            <a:xfrm flipH="1">
              <a:off x="2886" y="3185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289300" y="5199063"/>
            <a:ext cx="663575" cy="568325"/>
            <a:chOff x="2072" y="3275"/>
            <a:chExt cx="418" cy="358"/>
          </a:xfrm>
        </p:grpSpPr>
        <p:sp>
          <p:nvSpPr>
            <p:cNvPr id="100404" name="Oval 57"/>
            <p:cNvSpPr>
              <a:spLocks noChangeArrowheads="1"/>
            </p:cNvSpPr>
            <p:nvPr/>
          </p:nvSpPr>
          <p:spPr bwMode="auto">
            <a:xfrm>
              <a:off x="2072" y="3430"/>
              <a:ext cx="209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05" name="Line 58"/>
            <p:cNvSpPr>
              <a:spLocks noChangeShapeType="1"/>
            </p:cNvSpPr>
            <p:nvPr/>
          </p:nvSpPr>
          <p:spPr bwMode="auto">
            <a:xfrm flipH="1">
              <a:off x="2270" y="3275"/>
              <a:ext cx="22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F4C2-512F-D344-AE51-90C70186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74" grpId="0"/>
      <p:bldP spid="556075" grpId="0"/>
      <p:bldP spid="556076" grpId="0"/>
      <p:bldP spid="556077" grpId="0"/>
      <p:bldP spid="5560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08452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Dynamic Programming Algorithm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882" y="1214438"/>
            <a:ext cx="8890000" cy="5373687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Characterize the structure of an optimal solution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dirty="0"/>
              <a:t>Fastest time through a station depends on the fastest time on previous stations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Recursively define the value of an optimal solution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f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1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[j] = min(f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1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[j - 1] + a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1,j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 ,f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2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[j -1] + </a:t>
            </a:r>
            <a:r>
              <a:rPr lang="en-US" sz="1800" dirty="0">
                <a:solidFill>
                  <a:srgbClr val="DD0111"/>
                </a:solidFill>
              </a:rPr>
              <a:t>t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2,j-1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 + a</a:t>
            </a:r>
            <a:r>
              <a:rPr lang="en-US" sz="1800" baseline="-25000" dirty="0">
                <a:solidFill>
                  <a:srgbClr val="DD0111"/>
                </a:solidFill>
                <a:latin typeface="Comic Sans MS" pitchFamily="-106" charset="0"/>
              </a:rPr>
              <a:t>1,j</a:t>
            </a:r>
            <a:r>
              <a:rPr lang="en-US" sz="1800" dirty="0">
                <a:solidFill>
                  <a:srgbClr val="DD0111"/>
                </a:solidFill>
                <a:latin typeface="Comic Sans MS" pitchFamily="-106" charset="0"/>
              </a:rPr>
              <a:t>)</a:t>
            </a:r>
            <a:endParaRPr lang="en-US" sz="2000" dirty="0"/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Compute the value of an optimal solution in a bottom-up fashion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dirty="0"/>
              <a:t>Fill in the fastest time table in increasing order of j (station #)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Construct an optimal solution from computed information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dirty="0"/>
              <a:t>Use an additional table to help reconstruct the optimal solution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8F6D1-E0C4-B047-9F39-91F9EB23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16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74AC8-D932-B845-B17F-18EB24D6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Results </a:t>
            </a:r>
            <a:r>
              <a:rPr lang="mr-IN" dirty="0"/>
              <a:t>–</a:t>
            </a:r>
            <a:r>
              <a:rPr lang="en-US" dirty="0"/>
              <a:t> CS 677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5617029"/>
            <a:ext cx="8229600" cy="6742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Max = 114		Min = 61		Avg. = 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16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47C10-0261-5441-A1E5-FA54BF4C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44" y="1241923"/>
            <a:ext cx="5607711" cy="420578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410B5E-2A09-3A47-AD85-7816C841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Used for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optimization problems</a:t>
            </a:r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/>
              <a:t>Find a solution with the optimal value (minimum or maximum)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A set of choices must be made to get an optimal solution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There may be many solutions that return the optimal value: we want to find one of them</a:t>
            </a: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mr-IN"/>
              <a:t>CS 477/677 - Lecture 16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9C11F-B165-B54B-8D63-F23190E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46175" y="3128037"/>
            <a:ext cx="6540500" cy="2909887"/>
          </a:xfrm>
          <a:noFill/>
        </p:spPr>
      </p:pic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6457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Automobile factory with two assembly lines</a:t>
            </a:r>
          </a:p>
          <a:p>
            <a:pPr lvl="1" eaLnBrk="1" hangingPunct="1"/>
            <a:r>
              <a:rPr lang="en-US" sz="2000" dirty="0"/>
              <a:t>Each line has </a:t>
            </a:r>
            <a:r>
              <a:rPr lang="en-US" sz="2000" dirty="0">
                <a:latin typeface="Comic Sans MS" pitchFamily="-106" charset="0"/>
              </a:rPr>
              <a:t>n </a:t>
            </a:r>
            <a:r>
              <a:rPr lang="en-US" sz="2000" dirty="0"/>
              <a:t>stations: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1,1</a:t>
            </a:r>
            <a:r>
              <a:rPr lang="en-US" sz="2000" dirty="0">
                <a:latin typeface="Comic Sans MS" pitchFamily="-106" charset="0"/>
              </a:rPr>
              <a:t>, . . . , S</a:t>
            </a:r>
            <a:r>
              <a:rPr lang="en-US" sz="2000" baseline="-25000" dirty="0">
                <a:latin typeface="Comic Sans MS" pitchFamily="-106" charset="0"/>
              </a:rPr>
              <a:t>1,n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2,1</a:t>
            </a:r>
            <a:r>
              <a:rPr lang="en-US" sz="2000" dirty="0">
                <a:latin typeface="Comic Sans MS" pitchFamily="-106" charset="0"/>
              </a:rPr>
              <a:t>, . . . , S</a:t>
            </a:r>
            <a:r>
              <a:rPr lang="en-US" sz="2000" baseline="-25000" dirty="0">
                <a:latin typeface="Comic Sans MS" pitchFamily="-106" charset="0"/>
              </a:rPr>
              <a:t>2,n</a:t>
            </a:r>
            <a:endParaRPr lang="en-US" sz="2000" dirty="0">
              <a:latin typeface="Comic Sans MS" pitchFamily="-106" charset="0"/>
            </a:endParaRPr>
          </a:p>
          <a:p>
            <a:pPr lvl="1" eaLnBrk="1" hangingPunct="1"/>
            <a:r>
              <a:rPr lang="en-US" sz="2000" dirty="0"/>
              <a:t>Corresponding stations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 j</a:t>
            </a:r>
            <a:r>
              <a:rPr lang="en-US" sz="2000" dirty="0"/>
              <a:t> perform the same function but can take different amounts of time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baseline="-25000" dirty="0">
                <a:latin typeface="Comic Sans MS" pitchFamily="-106" charset="0"/>
              </a:rPr>
              <a:t>2, j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en-US" sz="2000" dirty="0"/>
              <a:t>Times to enter are </a:t>
            </a:r>
            <a:r>
              <a:rPr lang="en-US" sz="2000" dirty="0">
                <a:latin typeface="Comic Sans MS" pitchFamily="-106" charset="0"/>
              </a:rPr>
              <a:t>e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e</a:t>
            </a:r>
            <a:r>
              <a:rPr lang="en-US" sz="2000" baseline="-25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 </a:t>
            </a:r>
            <a:r>
              <a:rPr lang="en-US" sz="2000" dirty="0"/>
              <a:t>and times to exit are 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64E02-655E-1E4F-A9E9-A97839D1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06500" y="2721922"/>
            <a:ext cx="6540500" cy="2909888"/>
          </a:xfrm>
          <a:noFill/>
        </p:spPr>
      </p:pic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</a:t>
            </a: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77388"/>
            <a:ext cx="8516750" cy="2916237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After going through a station, the car can either:</a:t>
            </a:r>
          </a:p>
          <a:p>
            <a:pPr lvl="1" eaLnBrk="1" hangingPunct="1"/>
            <a:r>
              <a:rPr lang="en-US" sz="2000" dirty="0"/>
              <a:t>stay on same line at no cost, or </a:t>
            </a:r>
          </a:p>
          <a:p>
            <a:pPr lvl="1" eaLnBrk="1" hangingPunct="1"/>
            <a:r>
              <a:rPr lang="en-US" sz="2000" dirty="0"/>
              <a:t>transfer to other line: cost after </a:t>
            </a:r>
            <a:r>
              <a:rPr lang="en-US" sz="2000" dirty="0" err="1">
                <a:latin typeface="Comic Sans MS" pitchFamily="-106" charset="0"/>
              </a:rPr>
              <a:t>S</a:t>
            </a:r>
            <a:r>
              <a:rPr lang="en-US" sz="2000" baseline="-25000" dirty="0" err="1">
                <a:latin typeface="Comic Sans MS" pitchFamily="-106" charset="0"/>
              </a:rPr>
              <a:t>i,j</a:t>
            </a:r>
            <a:r>
              <a:rPr lang="en-US" sz="2000" dirty="0"/>
              <a:t> is </a:t>
            </a:r>
            <a:r>
              <a:rPr lang="en-US" sz="2000" dirty="0" err="1">
                <a:latin typeface="Comic Sans MS" pitchFamily="-106" charset="0"/>
              </a:rPr>
              <a:t>t</a:t>
            </a:r>
            <a:r>
              <a:rPr lang="en-US" sz="2000" baseline="-25000" dirty="0" err="1">
                <a:latin typeface="Comic Sans MS" pitchFamily="-106" charset="0"/>
              </a:rPr>
              <a:t>i,j</a:t>
            </a:r>
            <a:r>
              <a:rPr lang="en-US" sz="2000" dirty="0">
                <a:latin typeface="Comic Sans MS" pitchFamily="-106" charset="0"/>
              </a:rPr>
              <a:t> , </a:t>
            </a:r>
            <a:r>
              <a:rPr lang="en-US" sz="2000" dirty="0" err="1">
                <a:latin typeface="Comic Sans MS" pitchFamily="-106" charset="0"/>
              </a:rPr>
              <a:t>i</a:t>
            </a:r>
            <a:r>
              <a:rPr lang="en-US" sz="2000" dirty="0">
                <a:latin typeface="Comic Sans MS" pitchFamily="-106" charset="0"/>
              </a:rPr>
              <a:t> = 1, 2, j = 1, . . . , n-1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1EA40-AEB8-8C40-8414-A1130EF9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82650" y="2840135"/>
            <a:ext cx="7313613" cy="3254375"/>
          </a:xfrm>
          <a:noFill/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5728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Problem: </a:t>
            </a:r>
          </a:p>
          <a:p>
            <a:pPr eaLnBrk="1" hangingPunct="1">
              <a:buFontTx/>
              <a:buNone/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	What stations should be chosen from line 1 and what from line 2 in order to </a:t>
            </a:r>
            <a:r>
              <a:rPr lang="en-US" sz="240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minimize the total time through the factory for one car</a:t>
            </a:r>
            <a:r>
              <a:rPr lang="en-US" sz="240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eaLnBrk="1" hangingPunct="1">
              <a:buFontTx/>
              <a:buNone/>
            </a:pPr>
            <a:endParaRPr lang="en-US" sz="240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7EC16-C969-8543-8AB0-55465476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One Solution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Brute force</a:t>
            </a:r>
          </a:p>
          <a:p>
            <a:pPr lvl="1" eaLnBrk="1" hangingPunct="1"/>
            <a:r>
              <a:rPr lang="en-US"/>
              <a:t>Enumerate all possibilities of selecting stations</a:t>
            </a:r>
          </a:p>
          <a:p>
            <a:pPr lvl="1" eaLnBrk="1" hangingPunct="1"/>
            <a:r>
              <a:rPr lang="en-US"/>
              <a:t>Compute how long it takes in each case and choose the best one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There are </a:t>
            </a:r>
            <a:r>
              <a:rPr lang="en-US">
                <a:latin typeface="Comic Sans MS" pitchFamily="-106" charset="0"/>
              </a:rPr>
              <a:t>2</a:t>
            </a:r>
            <a:r>
              <a:rPr lang="en-US" baseline="30000">
                <a:latin typeface="Comic Sans MS" pitchFamily="-106" charset="0"/>
              </a:rPr>
              <a:t>n</a:t>
            </a:r>
            <a:r>
              <a:rPr lang="en-US"/>
              <a:t> possible ways to choose stations</a:t>
            </a:r>
          </a:p>
          <a:p>
            <a:pPr lvl="1" eaLnBrk="1" hangingPunct="1"/>
            <a:r>
              <a:rPr lang="en-US"/>
              <a:t>Infeasible when </a:t>
            </a:r>
            <a:r>
              <a:rPr lang="en-US">
                <a:latin typeface="Comic Sans MS" pitchFamily="-106" charset="0"/>
              </a:rPr>
              <a:t>n</a:t>
            </a:r>
            <a:r>
              <a:rPr lang="en-US"/>
              <a:t> is large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2916" y="3206751"/>
            <a:ext cx="6688137" cy="1677988"/>
            <a:chOff x="746" y="2869"/>
            <a:chExt cx="4213" cy="105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46" y="3050"/>
              <a:ext cx="2075" cy="192"/>
              <a:chOff x="1502" y="2762"/>
              <a:chExt cx="2075" cy="192"/>
            </a:xfrm>
          </p:grpSpPr>
          <p:sp>
            <p:nvSpPr>
              <p:cNvPr id="67601" name="Rectangle 6"/>
              <p:cNvSpPr>
                <a:spLocks noChangeArrowheads="1"/>
              </p:cNvSpPr>
              <p:nvPr/>
            </p:nvSpPr>
            <p:spPr bwMode="auto">
              <a:xfrm>
                <a:off x="1502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  <p:sp>
            <p:nvSpPr>
              <p:cNvPr id="67602" name="Rectangle 7"/>
              <p:cNvSpPr>
                <a:spLocks noChangeArrowheads="1"/>
              </p:cNvSpPr>
              <p:nvPr/>
            </p:nvSpPr>
            <p:spPr bwMode="auto">
              <a:xfrm>
                <a:off x="176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0</a:t>
                </a:r>
              </a:p>
            </p:txBody>
          </p:sp>
          <p:sp>
            <p:nvSpPr>
              <p:cNvPr id="67603" name="Rectangle 8"/>
              <p:cNvSpPr>
                <a:spLocks noChangeArrowheads="1"/>
              </p:cNvSpPr>
              <p:nvPr/>
            </p:nvSpPr>
            <p:spPr bwMode="auto">
              <a:xfrm>
                <a:off x="202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0</a:t>
                </a:r>
              </a:p>
            </p:txBody>
          </p:sp>
          <p:sp>
            <p:nvSpPr>
              <p:cNvPr id="67604" name="Rectangle 9"/>
              <p:cNvSpPr>
                <a:spLocks noChangeArrowheads="1"/>
              </p:cNvSpPr>
              <p:nvPr/>
            </p:nvSpPr>
            <p:spPr bwMode="auto">
              <a:xfrm>
                <a:off x="228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  <p:sp>
            <p:nvSpPr>
              <p:cNvPr id="67605" name="Rectangle 10"/>
              <p:cNvSpPr>
                <a:spLocks noChangeArrowheads="1"/>
              </p:cNvSpPr>
              <p:nvPr/>
            </p:nvSpPr>
            <p:spPr bwMode="auto">
              <a:xfrm>
                <a:off x="2540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6" name="Rectangle 11"/>
              <p:cNvSpPr>
                <a:spLocks noChangeArrowheads="1"/>
              </p:cNvSpPr>
              <p:nvPr/>
            </p:nvSpPr>
            <p:spPr bwMode="auto">
              <a:xfrm>
                <a:off x="2799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7" name="Rectangle 12"/>
              <p:cNvSpPr>
                <a:spLocks noChangeArrowheads="1"/>
              </p:cNvSpPr>
              <p:nvPr/>
            </p:nvSpPr>
            <p:spPr bwMode="auto">
              <a:xfrm>
                <a:off x="3058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8" name="Rectangle 13"/>
              <p:cNvSpPr>
                <a:spLocks noChangeArrowheads="1"/>
              </p:cNvSpPr>
              <p:nvPr/>
            </p:nvSpPr>
            <p:spPr bwMode="auto">
              <a:xfrm>
                <a:off x="3317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</p:grpSp>
        <p:sp>
          <p:nvSpPr>
            <p:cNvPr id="67591" name="Line 14"/>
            <p:cNvSpPr>
              <a:spLocks noChangeShapeType="1"/>
            </p:cNvSpPr>
            <p:nvPr/>
          </p:nvSpPr>
          <p:spPr bwMode="auto">
            <a:xfrm>
              <a:off x="2842" y="3146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67592" name="Line 15"/>
            <p:cNvSpPr>
              <a:spLocks noChangeShapeType="1"/>
            </p:cNvSpPr>
            <p:nvPr/>
          </p:nvSpPr>
          <p:spPr bwMode="auto">
            <a:xfrm flipH="1" flipV="1">
              <a:off x="3634" y="3293"/>
              <a:ext cx="15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67593" name="Text Box 16"/>
            <p:cNvSpPr txBox="1">
              <a:spLocks noChangeArrowheads="1"/>
            </p:cNvSpPr>
            <p:nvPr/>
          </p:nvSpPr>
          <p:spPr bwMode="auto">
            <a:xfrm>
              <a:off x="3519" y="3519"/>
              <a:ext cx="14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1 if choosing line 1 </a:t>
              </a:r>
            </a:p>
            <a:p>
              <a:r>
                <a:rPr lang="en-US">
                  <a:latin typeface="Century Gothic"/>
                  <a:cs typeface="Century Gothic"/>
                </a:rPr>
                <a:t>at step j (= n)</a:t>
              </a:r>
            </a:p>
          </p:txBody>
        </p:sp>
        <p:sp>
          <p:nvSpPr>
            <p:cNvPr id="67594" name="Text Box 17"/>
            <p:cNvSpPr txBox="1">
              <a:spLocks noChangeArrowheads="1"/>
            </p:cNvSpPr>
            <p:nvPr/>
          </p:nvSpPr>
          <p:spPr bwMode="auto">
            <a:xfrm>
              <a:off x="1696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1</a:t>
              </a:r>
            </a:p>
          </p:txBody>
        </p:sp>
        <p:sp>
          <p:nvSpPr>
            <p:cNvPr id="67595" name="Text Box 18"/>
            <p:cNvSpPr txBox="1">
              <a:spLocks noChangeArrowheads="1"/>
            </p:cNvSpPr>
            <p:nvPr/>
          </p:nvSpPr>
          <p:spPr bwMode="auto">
            <a:xfrm>
              <a:off x="1954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2</a:t>
              </a:r>
            </a:p>
          </p:txBody>
        </p:sp>
        <p:sp>
          <p:nvSpPr>
            <p:cNvPr id="67596" name="Text Box 19"/>
            <p:cNvSpPr txBox="1">
              <a:spLocks noChangeArrowheads="1"/>
            </p:cNvSpPr>
            <p:nvPr/>
          </p:nvSpPr>
          <p:spPr bwMode="auto">
            <a:xfrm>
              <a:off x="2215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3</a:t>
              </a:r>
            </a:p>
          </p:txBody>
        </p:sp>
        <p:sp>
          <p:nvSpPr>
            <p:cNvPr id="67597" name="Text Box 20"/>
            <p:cNvSpPr txBox="1">
              <a:spLocks noChangeArrowheads="1"/>
            </p:cNvSpPr>
            <p:nvPr/>
          </p:nvSpPr>
          <p:spPr bwMode="auto">
            <a:xfrm>
              <a:off x="2480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4</a:t>
              </a:r>
            </a:p>
          </p:txBody>
        </p:sp>
        <p:sp>
          <p:nvSpPr>
            <p:cNvPr id="67598" name="Text Box 21"/>
            <p:cNvSpPr txBox="1">
              <a:spLocks noChangeArrowheads="1"/>
            </p:cNvSpPr>
            <p:nvPr/>
          </p:nvSpPr>
          <p:spPr bwMode="auto">
            <a:xfrm>
              <a:off x="3508" y="286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n</a:t>
              </a:r>
            </a:p>
          </p:txBody>
        </p:sp>
        <p:sp>
          <p:nvSpPr>
            <p:cNvPr id="67599" name="Text Box 22"/>
            <p:cNvSpPr txBox="1">
              <a:spLocks noChangeArrowheads="1"/>
            </p:cNvSpPr>
            <p:nvPr/>
          </p:nvSpPr>
          <p:spPr bwMode="auto">
            <a:xfrm>
              <a:off x="746" y="3519"/>
              <a:ext cx="14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0 if choosing line 2 </a:t>
              </a:r>
            </a:p>
            <a:p>
              <a:r>
                <a:rPr lang="en-US">
                  <a:latin typeface="Century Gothic"/>
                  <a:cs typeface="Century Gothic"/>
                </a:rPr>
                <a:t>at step j (= 3)</a:t>
              </a:r>
            </a:p>
          </p:txBody>
        </p:sp>
        <p:sp>
          <p:nvSpPr>
            <p:cNvPr id="67600" name="Line 23"/>
            <p:cNvSpPr>
              <a:spLocks noChangeShapeType="1"/>
            </p:cNvSpPr>
            <p:nvPr/>
          </p:nvSpPr>
          <p:spPr bwMode="auto">
            <a:xfrm flipV="1">
              <a:off x="1623" y="3287"/>
              <a:ext cx="64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290E-9403-4E40-A2D7-19C8839D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82650" y="2765425"/>
            <a:ext cx="7313613" cy="3254375"/>
          </a:xfrm>
          <a:noFill/>
        </p:spPr>
      </p:pic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1. Structure of the Optimal Solution</a:t>
            </a:r>
          </a:p>
        </p:txBody>
      </p:sp>
      <p:sp>
        <p:nvSpPr>
          <p:cNvPr id="6963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489075"/>
            <a:ext cx="8270875" cy="966788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How do we compute the minimum time of going through the station? </a:t>
            </a:r>
            <a:endParaRPr lang="en-US" sz="2400">
              <a:solidFill>
                <a:srgbClr val="CC0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40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C5531-B52B-484A-A90D-709D4BA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28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1669</Words>
  <Application>Microsoft Macintosh PowerPoint</Application>
  <PresentationFormat>On-screen Show (4:3)</PresentationFormat>
  <Paragraphs>321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Century Gothic</vt:lpstr>
      <vt:lpstr>Comic Sans MS</vt:lpstr>
      <vt:lpstr>Monotype Corsiva</vt:lpstr>
      <vt:lpstr>Default Design</vt:lpstr>
      <vt:lpstr>Analysis of Algorithms CS 477/677</vt:lpstr>
      <vt:lpstr>Mid-Term Results – CS 477</vt:lpstr>
      <vt:lpstr>Mid-Term Results – CS 677</vt:lpstr>
      <vt:lpstr>Dynamic Programming</vt:lpstr>
      <vt:lpstr>Assembly Line Scheduling</vt:lpstr>
      <vt:lpstr>Assembly Line</vt:lpstr>
      <vt:lpstr>Assembly Line Scheduling</vt:lpstr>
      <vt:lpstr>One Solution</vt:lpstr>
      <vt:lpstr>1. Structure of the Optimal Solution</vt:lpstr>
      <vt:lpstr>1. Structure of the Optimal Solution</vt:lpstr>
      <vt:lpstr>1. Structure of the Optimal Solution</vt:lpstr>
      <vt:lpstr>Optimal Substructure</vt:lpstr>
      <vt:lpstr>2. A Recursive Solution</vt:lpstr>
      <vt:lpstr>2. A Recursive Solution</vt:lpstr>
      <vt:lpstr>2. A Recursive Solution</vt:lpstr>
      <vt:lpstr>2. A Recursive Solution</vt:lpstr>
      <vt:lpstr>2. A Recursive Solution</vt:lpstr>
      <vt:lpstr>3. Computing the Optimal Value</vt:lpstr>
      <vt:lpstr>3. Computing the Optimal Value</vt:lpstr>
      <vt:lpstr>4. Construct the Optimal Solution</vt:lpstr>
      <vt:lpstr>FASTEST-WAY(a, t, e, x, n)</vt:lpstr>
      <vt:lpstr>FASTEST-WAY(a, t, e, x, n) (cont.)</vt:lpstr>
      <vt:lpstr>Example</vt:lpstr>
      <vt:lpstr>4. Construct an Optimal Solution</vt:lpstr>
      <vt:lpstr>Dynamic Programming Algorithm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691</cp:revision>
  <cp:lastPrinted>2018-10-23T19:03:10Z</cp:lastPrinted>
  <dcterms:created xsi:type="dcterms:W3CDTF">2011-01-18T17:28:39Z</dcterms:created>
  <dcterms:modified xsi:type="dcterms:W3CDTF">2018-10-25T17:04:02Z</dcterms:modified>
</cp:coreProperties>
</file>