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45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53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809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7" d="100"/>
        <a:sy n="1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1D045-D460-8045-9CDF-AF0261C9D6AE}" type="slidenum">
              <a:rPr lang="en-US"/>
              <a:pPr/>
              <a:t>18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A1D7F-E5E4-C449-8531-062DE08FE20D}" type="slidenum">
              <a:rPr lang="en-US"/>
              <a:pPr/>
              <a:t>19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708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90824-3FB6-6345-AA83-69B3B4DCE170}" type="slidenum">
              <a:rPr lang="en-US"/>
              <a:pPr/>
              <a:t>20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03250-77F6-714C-B2E9-254567C54DB4}" type="slidenum">
              <a:rPr lang="en-US"/>
              <a:pPr/>
              <a:t>21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9BDF8-500F-124A-8CA5-6A2C2689B60B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CEF8B-5431-284A-805A-C99F070D0CAC}" type="slidenum">
              <a:rPr lang="en-US"/>
              <a:pPr/>
              <a:t>23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6C66F-AFD4-1041-85C6-5B5DB3D484E8}" type="slidenum">
              <a:rPr lang="en-US"/>
              <a:pPr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C4D04-E7F8-7941-B475-6C85EE6ABA04}" type="slidenum">
              <a:rPr lang="en-US"/>
              <a:pPr/>
              <a:t>25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A4595-0BCC-124E-A43F-BED91E691FBC}" type="slidenum">
              <a:rPr lang="en-US"/>
              <a:pPr/>
              <a:t>26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828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en-US"/>
              <a:t>CS 477/677 - Lecture 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9324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determine the minimum cost of parenthesizing 	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for 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j ≤ 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Let m[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= the minimum number of multiplications needed to compute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Full problem </a:t>
            </a:r>
            <a:r>
              <a:rPr lang="en-US" dirty="0">
                <a:latin typeface="Comic Sans MS" pitchFamily="-106" charset="0"/>
              </a:rPr>
              <a:t>(A</a:t>
            </a:r>
            <a:r>
              <a:rPr lang="en-US" baseline="-25000" dirty="0">
                <a:latin typeface="Comic Sans MS" pitchFamily="-106" charset="0"/>
              </a:rPr>
              <a:t>1..n</a:t>
            </a:r>
            <a:r>
              <a:rPr lang="en-US" dirty="0">
                <a:latin typeface="Comic Sans MS" pitchFamily="-106" charset="0"/>
              </a:rPr>
              <a:t>): m[1, n]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= j: A</a:t>
            </a:r>
            <a:r>
              <a:rPr lang="en-US" baseline="-25000" dirty="0">
                <a:latin typeface="Comic Sans MS" pitchFamily="-106" charset="0"/>
              </a:rPr>
              <a:t>i…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= A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⇒ m[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,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] =</a:t>
            </a:r>
            <a:endParaRPr lang="en-US" dirty="0">
              <a:sym typeface="Symbol" pitchFamily="-106" charset="2"/>
            </a:endParaRP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4226764" y="5291227"/>
            <a:ext cx="32239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0, for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1, 2, …, 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D9DF2-E8BD-5247-8826-50B02A5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Consider the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of parenthesizing   	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for 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j ≤ n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k+1…j</a:t>
            </a:r>
            <a:r>
              <a:rPr lang="en-US" sz="3200" dirty="0">
                <a:ea typeface="ＭＳ Ｐゴシック" pitchFamily="-106" charset="-128"/>
                <a:cs typeface="ＭＳ Ｐゴシック" pitchFamily="-106" charset="-128"/>
              </a:rPr>
              <a:t> 		for </a:t>
            </a:r>
            <a:r>
              <a:rPr lang="en-US" sz="3200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32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k &lt; j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Assume that the optimal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parenthesization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splits the product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at k (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k &lt; j)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m[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, j] =</a:t>
            </a:r>
            <a:endParaRPr lang="en-US" baseline="-25000" dirty="0">
              <a:solidFill>
                <a:srgbClr val="DD0111"/>
              </a:solidFill>
              <a:latin typeface="Comic Sans MS" pitchFamily="-10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baseline="-250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454616" y="5703888"/>
            <a:ext cx="31149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min # of multiplications 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to compute A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i…k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617304" y="5703888"/>
            <a:ext cx="26114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# of multiplications 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to compute A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i…</a:t>
            </a:r>
            <a:r>
              <a:rPr lang="en-US" sz="2000" baseline="-25000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sz="2000" baseline="-25000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…j</a:t>
            </a:r>
          </a:p>
        </p:txBody>
      </p:sp>
      <p:sp>
        <p:nvSpPr>
          <p:cNvPr id="566278" name="AutoShape 6"/>
          <p:cNvSpPr>
            <a:spLocks/>
          </p:cNvSpPr>
          <p:nvPr/>
        </p:nvSpPr>
        <p:spPr bwMode="auto">
          <a:xfrm rot="-5400000">
            <a:off x="2593975" y="5083176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279" name="AutoShape 7"/>
          <p:cNvSpPr>
            <a:spLocks/>
          </p:cNvSpPr>
          <p:nvPr/>
        </p:nvSpPr>
        <p:spPr bwMode="auto">
          <a:xfrm rot="-5400000">
            <a:off x="5122069" y="4934744"/>
            <a:ext cx="73025" cy="1236663"/>
          </a:xfrm>
          <a:prstGeom prst="leftBrace">
            <a:avLst>
              <a:gd name="adj1" fmla="val 1411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280" name="AutoShape 8"/>
          <p:cNvSpPr>
            <a:spLocks/>
          </p:cNvSpPr>
          <p:nvPr/>
        </p:nvSpPr>
        <p:spPr bwMode="auto">
          <a:xfrm rot="-5400000">
            <a:off x="7620000" y="5083176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3576906" y="5703888"/>
            <a:ext cx="31149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min # of multiplications 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to compute A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k+1…j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68492" y="2819400"/>
            <a:ext cx="1379538" cy="879475"/>
            <a:chOff x="1061" y="1776"/>
            <a:chExt cx="869" cy="554"/>
          </a:xfrm>
        </p:grpSpPr>
        <p:sp>
          <p:nvSpPr>
            <p:cNvPr id="40979" name="Oval 11"/>
            <p:cNvSpPr>
              <a:spLocks noChangeArrowheads="1"/>
            </p:cNvSpPr>
            <p:nvPr/>
          </p:nvSpPr>
          <p:spPr bwMode="auto">
            <a:xfrm>
              <a:off x="1449" y="1776"/>
              <a:ext cx="481" cy="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0" name="Text Box 12"/>
            <p:cNvSpPr txBox="1">
              <a:spLocks noChangeArrowheads="1"/>
            </p:cNvSpPr>
            <p:nvPr/>
          </p:nvSpPr>
          <p:spPr bwMode="auto">
            <a:xfrm>
              <a:off x="1061" y="2099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D0111"/>
                  </a:solidFill>
                </a:rPr>
                <a:t>m[i, k]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70255" y="2819400"/>
            <a:ext cx="1752600" cy="879475"/>
            <a:chOff x="1944" y="1776"/>
            <a:chExt cx="1104" cy="554"/>
          </a:xfrm>
        </p:grpSpPr>
        <p:sp>
          <p:nvSpPr>
            <p:cNvPr id="40977" name="Oval 14"/>
            <p:cNvSpPr>
              <a:spLocks noChangeArrowheads="1"/>
            </p:cNvSpPr>
            <p:nvPr/>
          </p:nvSpPr>
          <p:spPr bwMode="auto">
            <a:xfrm>
              <a:off x="1944" y="1776"/>
              <a:ext cx="660" cy="4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Text Box 15"/>
            <p:cNvSpPr txBox="1">
              <a:spLocks noChangeArrowheads="1"/>
            </p:cNvSpPr>
            <p:nvPr/>
          </p:nvSpPr>
          <p:spPr bwMode="auto">
            <a:xfrm>
              <a:off x="2416" y="2099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D0111"/>
                  </a:solidFill>
                </a:rPr>
                <a:t>m[k+1,j]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243167" y="2560638"/>
            <a:ext cx="2663825" cy="1084262"/>
            <a:chOff x="1423" y="1613"/>
            <a:chExt cx="1678" cy="683"/>
          </a:xfrm>
        </p:grpSpPr>
        <p:sp>
          <p:nvSpPr>
            <p:cNvPr id="40975" name="Oval 17"/>
            <p:cNvSpPr>
              <a:spLocks noChangeArrowheads="1"/>
            </p:cNvSpPr>
            <p:nvPr/>
          </p:nvSpPr>
          <p:spPr bwMode="auto">
            <a:xfrm>
              <a:off x="1423" y="1613"/>
              <a:ext cx="1242" cy="68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6" name="Text Box 18"/>
            <p:cNvSpPr txBox="1">
              <a:spLocks noChangeArrowheads="1"/>
            </p:cNvSpPr>
            <p:nvPr/>
          </p:nvSpPr>
          <p:spPr bwMode="auto">
            <a:xfrm>
              <a:off x="2570" y="1626"/>
              <a:ext cx="5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D0111"/>
                  </a:solidFill>
                </a:rPr>
                <a:t>p</a:t>
              </a:r>
              <a:r>
                <a:rPr lang="en-US" baseline="-25000">
                  <a:solidFill>
                    <a:srgbClr val="DD0111"/>
                  </a:solidFill>
                </a:rPr>
                <a:t>i-1</a:t>
              </a:r>
              <a:r>
                <a:rPr lang="en-US">
                  <a:solidFill>
                    <a:srgbClr val="DD0111"/>
                  </a:solidFill>
                </a:rPr>
                <a:t>p</a:t>
              </a:r>
              <a:r>
                <a:rPr lang="en-US" baseline="-25000">
                  <a:solidFill>
                    <a:srgbClr val="DD0111"/>
                  </a:solidFill>
                </a:rPr>
                <a:t>k</a:t>
              </a:r>
              <a:r>
                <a:rPr lang="en-US">
                  <a:solidFill>
                    <a:srgbClr val="DD0111"/>
                  </a:solidFill>
                </a:rPr>
                <a:t>p</a:t>
              </a:r>
              <a:r>
                <a:rPr lang="en-US" baseline="-25000">
                  <a:solidFill>
                    <a:srgbClr val="DD0111"/>
                  </a:solidFill>
                </a:rPr>
                <a:t>j</a:t>
              </a:r>
            </a:p>
          </p:txBody>
        </p:sp>
      </p:grpSp>
      <p:sp>
        <p:nvSpPr>
          <p:cNvPr id="566291" name="Rectangle 19"/>
          <p:cNvSpPr>
            <a:spLocks noChangeArrowheads="1"/>
          </p:cNvSpPr>
          <p:nvPr/>
        </p:nvSpPr>
        <p:spPr bwMode="auto">
          <a:xfrm>
            <a:off x="2089150" y="5048250"/>
            <a:ext cx="611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DD0111"/>
                </a:solidFill>
                <a:latin typeface="Comic Sans MS" pitchFamily="-106" charset="0"/>
              </a:rPr>
              <a:t>m[i, k]        +       m[k+1, j]       +       p</a:t>
            </a:r>
            <a:r>
              <a:rPr lang="en-US" sz="2400" baseline="-25000">
                <a:solidFill>
                  <a:srgbClr val="DD0111"/>
                </a:solidFill>
                <a:latin typeface="Comic Sans MS" pitchFamily="-106" charset="0"/>
              </a:rPr>
              <a:t>i-1</a:t>
            </a:r>
            <a:r>
              <a:rPr lang="en-US" sz="240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sz="2400" baseline="-25000">
                <a:solidFill>
                  <a:srgbClr val="DD0111"/>
                </a:solidFill>
                <a:latin typeface="Comic Sans MS" pitchFamily="-106" charset="0"/>
              </a:rPr>
              <a:t>k</a:t>
            </a:r>
            <a:r>
              <a:rPr lang="en-US" sz="240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sz="2400" baseline="-25000">
                <a:solidFill>
                  <a:srgbClr val="DD0111"/>
                </a:solidFill>
                <a:latin typeface="Comic Sans MS" pitchFamily="-106" charset="0"/>
              </a:rPr>
              <a:t>j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3A68-21F8-974E-B080-5228E338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8" grpId="0" animBg="1"/>
      <p:bldP spid="566279" grpId="0" animBg="1"/>
      <p:bldP spid="566280" grpId="0" animBg="1"/>
      <p:bldP spid="5662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920162" cy="50768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= 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    +    m[k+1,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   +    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i-1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j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We do not know the value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k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 dirty="0"/>
              <a:t>There are </a:t>
            </a:r>
            <a:r>
              <a:rPr lang="en-US" dirty="0" err="1"/>
              <a:t>j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 possible values for </a:t>
            </a:r>
            <a:r>
              <a:rPr lang="en-US" dirty="0" err="1"/>
              <a:t>k</a:t>
            </a:r>
            <a:r>
              <a:rPr lang="en-US" dirty="0"/>
              <a:t>: </a:t>
            </a:r>
            <a:r>
              <a:rPr lang="en-US" dirty="0" err="1"/>
              <a:t>k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, i+1, …, j-1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Minimizing the cost of parenthesizing the product   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becomes: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endParaRPr lang="en-US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m[k+1,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</a:t>
            </a:r>
            <a:r>
              <a:rPr lang="en-US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k&lt;j</a:t>
            </a:r>
            <a:endParaRPr lang="en-US" dirty="0">
              <a:solidFill>
                <a:srgbClr val="DD0111"/>
              </a:solidFill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sp>
        <p:nvSpPr>
          <p:cNvPr id="567300" name="AutoShape 4"/>
          <p:cNvSpPr>
            <a:spLocks/>
          </p:cNvSpPr>
          <p:nvPr/>
        </p:nvSpPr>
        <p:spPr bwMode="auto">
          <a:xfrm>
            <a:off x="2116138" y="3603625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A1256-0349-4146-87ED-64541A2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3. Computing the Optimal Costs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69325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 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j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{m[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k] + m[k+1, j] + 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j</a:t>
            </a:r>
            <a:endParaRPr lang="en-US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 </a:t>
            </a:r>
            <a:r>
              <a:rPr lang="en-US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i≤k</a:t>
            </a:r>
            <a:r>
              <a:rPr lang="en-US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&lt;j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How many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do we have?</a:t>
            </a:r>
          </a:p>
          <a:p>
            <a:pPr lvl="1" eaLnBrk="1" hangingPunct="1"/>
            <a:r>
              <a:rPr lang="en-US" dirty="0"/>
              <a:t>Parenthesize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i…j</a:t>
            </a:r>
            <a:r>
              <a:rPr lang="en-US" dirty="0"/>
              <a:t> </a:t>
            </a:r>
          </a:p>
          <a:p>
            <a:pPr lvl="1" eaLnBrk="1" hangingPunct="1">
              <a:buFontTx/>
              <a:buNone/>
            </a:pPr>
            <a:r>
              <a:rPr lang="en-US" dirty="0"/>
              <a:t>	for 1 </a:t>
            </a:r>
            <a:r>
              <a:rPr lang="en-US" dirty="0">
                <a:sym typeface="Symbol" pitchFamily="-106" charset="2"/>
              </a:rPr>
              <a:t>≤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≤ j ≤ n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One </a:t>
            </a:r>
            <a:r>
              <a:rPr lang="en-US" dirty="0" err="1">
                <a:sym typeface="Symbol" pitchFamily="-106" charset="2"/>
              </a:rPr>
              <a:t>subproblem</a:t>
            </a:r>
            <a:r>
              <a:rPr lang="en-US" dirty="0">
                <a:sym typeface="Symbol" pitchFamily="-106" charset="2"/>
              </a:rPr>
              <a:t> for each </a:t>
            </a:r>
          </a:p>
          <a:p>
            <a:pPr lvl="1" eaLnBrk="1" hangingPunct="1">
              <a:buFontTx/>
              <a:buNone/>
            </a:pPr>
            <a:r>
              <a:rPr lang="en-US" dirty="0">
                <a:sym typeface="Symbol" pitchFamily="-106" charset="2"/>
              </a:rPr>
              <a:t>	choice of </a:t>
            </a:r>
            <a:r>
              <a:rPr lang="en-US" dirty="0" err="1"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and j</a:t>
            </a:r>
          </a:p>
        </p:txBody>
      </p:sp>
      <p:sp>
        <p:nvSpPr>
          <p:cNvPr id="45061" name="AutoShape 4"/>
          <p:cNvSpPr>
            <a:spLocks/>
          </p:cNvSpPr>
          <p:nvPr/>
        </p:nvSpPr>
        <p:spPr bwMode="auto">
          <a:xfrm>
            <a:off x="2093913" y="1374775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3233738" y="3495675"/>
            <a:ext cx="1431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6" charset="0"/>
                <a:sym typeface="Symbol" pitchFamily="-106" charset="2"/>
              </a:rPr>
              <a:t>⇒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(n</a:t>
            </a:r>
            <a:r>
              <a:rPr lang="en-US" sz="2400" baseline="30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</p:txBody>
      </p:sp>
      <p:graphicFrame>
        <p:nvGraphicFramePr>
          <p:cNvPr id="568326" name="Group 6"/>
          <p:cNvGraphicFramePr>
            <a:graphicFrameLocks noGrp="1"/>
          </p:cNvGraphicFramePr>
          <p:nvPr/>
        </p:nvGraphicFramePr>
        <p:xfrm>
          <a:off x="5172075" y="36322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14" name="Text Box 57"/>
          <p:cNvSpPr txBox="1">
            <a:spLocks noChangeArrowheads="1"/>
          </p:cNvSpPr>
          <p:nvPr/>
        </p:nvSpPr>
        <p:spPr bwMode="auto">
          <a:xfrm>
            <a:off x="5307013" y="329565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5115" name="Text Box 58"/>
          <p:cNvSpPr txBox="1">
            <a:spLocks noChangeArrowheads="1"/>
          </p:cNvSpPr>
          <p:nvPr/>
        </p:nvSpPr>
        <p:spPr bwMode="auto">
          <a:xfrm>
            <a:off x="4862513" y="59642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5116" name="Text Box 59"/>
          <p:cNvSpPr txBox="1">
            <a:spLocks noChangeArrowheads="1"/>
          </p:cNvSpPr>
          <p:nvPr/>
        </p:nvSpPr>
        <p:spPr bwMode="auto">
          <a:xfrm>
            <a:off x="5845175" y="3295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5117" name="Text Box 60"/>
          <p:cNvSpPr txBox="1">
            <a:spLocks noChangeArrowheads="1"/>
          </p:cNvSpPr>
          <p:nvPr/>
        </p:nvSpPr>
        <p:spPr bwMode="auto">
          <a:xfrm>
            <a:off x="6407150" y="3295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5118" name="Text Box 61"/>
          <p:cNvSpPr txBox="1">
            <a:spLocks noChangeArrowheads="1"/>
          </p:cNvSpPr>
          <p:nvPr/>
        </p:nvSpPr>
        <p:spPr bwMode="auto">
          <a:xfrm>
            <a:off x="8066088" y="329565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45119" name="Text Box 62"/>
          <p:cNvSpPr txBox="1">
            <a:spLocks noChangeArrowheads="1"/>
          </p:cNvSpPr>
          <p:nvPr/>
        </p:nvSpPr>
        <p:spPr bwMode="auto">
          <a:xfrm>
            <a:off x="4826000" y="55197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5120" name="Text Box 63"/>
          <p:cNvSpPr txBox="1">
            <a:spLocks noChangeArrowheads="1"/>
          </p:cNvSpPr>
          <p:nvPr/>
        </p:nvSpPr>
        <p:spPr bwMode="auto">
          <a:xfrm>
            <a:off x="4826000" y="50625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5121" name="Text Box 64"/>
          <p:cNvSpPr txBox="1">
            <a:spLocks noChangeArrowheads="1"/>
          </p:cNvSpPr>
          <p:nvPr/>
        </p:nvSpPr>
        <p:spPr bwMode="auto">
          <a:xfrm>
            <a:off x="4846638" y="371316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45122" name="Text Box 65"/>
          <p:cNvSpPr txBox="1">
            <a:spLocks noChangeArrowheads="1"/>
          </p:cNvSpPr>
          <p:nvPr/>
        </p:nvSpPr>
        <p:spPr bwMode="auto">
          <a:xfrm>
            <a:off x="8621713" y="48355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45123" name="Text Box 66"/>
          <p:cNvSpPr txBox="1">
            <a:spLocks noChangeArrowheads="1"/>
          </p:cNvSpPr>
          <p:nvPr/>
        </p:nvSpPr>
        <p:spPr bwMode="auto">
          <a:xfrm>
            <a:off x="6686550" y="648335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8E81-74AB-5B4A-8EC7-371D3B8E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707437" cy="9064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3. Computing the Optimal Costs</a:t>
            </a:r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8624887" cy="5643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      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j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{m[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k] + m[k+1, j] + 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	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j</a:t>
            </a:r>
            <a:endParaRPr lang="en-US" sz="2400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  </a:t>
            </a:r>
            <a:r>
              <a:rPr lang="en-US" sz="2400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i≤k</a:t>
            </a:r>
            <a:r>
              <a:rPr lang="en-US" sz="2400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&lt;j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How do we fill in table m[1..n, 1..n]?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Determine which entries of the table are used in computing </a:t>
            </a:r>
            <a:r>
              <a:rPr lang="en-US" sz="2000" dirty="0" err="1">
                <a:latin typeface="Comic Sans MS" pitchFamily="-106" charset="0"/>
              </a:rPr>
              <a:t>m[i</a:t>
            </a:r>
            <a:r>
              <a:rPr lang="en-US" sz="2000" dirty="0">
                <a:latin typeface="Comic Sans MS" pitchFamily="-106" charset="0"/>
              </a:rPr>
              <a:t>, </a:t>
            </a:r>
            <a:r>
              <a:rPr lang="en-US" sz="2000" dirty="0" err="1">
                <a:latin typeface="Comic Sans MS" pitchFamily="-106" charset="0"/>
              </a:rPr>
              <a:t>j</a:t>
            </a:r>
            <a:r>
              <a:rPr lang="en-US" sz="2000" dirty="0">
                <a:latin typeface="Comic Sans MS" pitchFamily="-106" charset="0"/>
              </a:rPr>
              <a:t>]</a:t>
            </a:r>
            <a:endParaRPr lang="en-US" sz="2000" dirty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dirty="0"/>
              <a:t>				 </a:t>
            </a:r>
            <a:r>
              <a:rPr lang="en-US" sz="2800" dirty="0">
                <a:latin typeface="Comic Sans MS" pitchFamily="-106" charset="0"/>
              </a:rPr>
              <a:t>A</a:t>
            </a:r>
            <a:r>
              <a:rPr lang="en-US" sz="2800" baseline="-25000" dirty="0">
                <a:latin typeface="Comic Sans MS" pitchFamily="-106" charset="0"/>
              </a:rPr>
              <a:t>i…</a:t>
            </a:r>
            <a:r>
              <a:rPr lang="en-US" sz="2800" baseline="-25000" dirty="0" err="1">
                <a:latin typeface="Comic Sans MS" pitchFamily="-106" charset="0"/>
              </a:rPr>
              <a:t>j</a:t>
            </a:r>
            <a:r>
              <a:rPr lang="en-US" sz="2800" dirty="0">
                <a:latin typeface="Comic Sans MS" pitchFamily="-106" charset="0"/>
              </a:rPr>
              <a:t> </a:t>
            </a:r>
            <a:r>
              <a:rPr lang="en-US" sz="2800" dirty="0">
                <a:latin typeface="Comic Sans MS" pitchFamily="-106" charset="0"/>
                <a:sym typeface="Symbol" pitchFamily="-106" charset="2"/>
              </a:rPr>
              <a:t>= </a:t>
            </a:r>
            <a:r>
              <a:rPr lang="en-US" sz="2800" dirty="0">
                <a:latin typeface="Comic Sans MS" pitchFamily="-106" charset="0"/>
              </a:rPr>
              <a:t>A</a:t>
            </a:r>
            <a:r>
              <a:rPr lang="en-US" sz="2800" baseline="-25000" dirty="0">
                <a:latin typeface="Comic Sans MS" pitchFamily="-106" charset="0"/>
              </a:rPr>
              <a:t>i…</a:t>
            </a:r>
            <a:r>
              <a:rPr lang="en-US" sz="2800" baseline="-25000" dirty="0" err="1">
                <a:latin typeface="Comic Sans MS" pitchFamily="-106" charset="0"/>
              </a:rPr>
              <a:t>k</a:t>
            </a:r>
            <a:r>
              <a:rPr lang="en-US" sz="2800" dirty="0">
                <a:latin typeface="Comic Sans MS" pitchFamily="-106" charset="0"/>
              </a:rPr>
              <a:t> A</a:t>
            </a:r>
            <a:r>
              <a:rPr lang="en-US" sz="2800" baseline="-25000" dirty="0">
                <a:latin typeface="Comic Sans MS" pitchFamily="-106" charset="0"/>
              </a:rPr>
              <a:t>k+1…</a:t>
            </a:r>
            <a:r>
              <a:rPr lang="en-US" sz="2800" baseline="-25000" dirty="0" err="1">
                <a:latin typeface="Comic Sans MS" pitchFamily="-106" charset="0"/>
              </a:rPr>
              <a:t>j</a:t>
            </a:r>
            <a:endParaRPr 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Fill in </a:t>
            </a:r>
            <a:r>
              <a:rPr lang="en-US" sz="2000" dirty="0" err="1">
                <a:latin typeface="Comic Sans MS" pitchFamily="-106" charset="0"/>
              </a:rPr>
              <a:t>m</a:t>
            </a:r>
            <a:r>
              <a:rPr lang="en-US" sz="2000" dirty="0"/>
              <a:t> such that it corresponds to solving problems of increasing length</a:t>
            </a: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1919288" y="1216025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5BEA5-E7B5-4446-B638-0DB87E01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00013"/>
            <a:ext cx="8953500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3. Computing the Optimal Costs</a:t>
            </a:r>
            <a:endParaRPr lang="en-US" sz="32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018462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endParaRPr lang="en-US" sz="24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m[k+1,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sz="2400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  </a:t>
            </a:r>
            <a:r>
              <a:rPr lang="en-US" sz="2400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i≤k</a:t>
            </a:r>
            <a:r>
              <a:rPr lang="en-US" sz="2400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&lt;j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Length = 1: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1, 2, …,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Length = 2: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+ 1,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1, 2, …, n-1</a:t>
            </a:r>
          </a:p>
        </p:txBody>
      </p:sp>
      <p:sp>
        <p:nvSpPr>
          <p:cNvPr id="49157" name="AutoShape 4"/>
          <p:cNvSpPr>
            <a:spLocks/>
          </p:cNvSpPr>
          <p:nvPr/>
        </p:nvSpPr>
        <p:spPr bwMode="auto">
          <a:xfrm>
            <a:off x="1909763" y="1295400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70373" name="Group 5"/>
          <p:cNvGraphicFramePr>
            <a:graphicFrameLocks noGrp="1"/>
          </p:cNvGraphicFramePr>
          <p:nvPr>
            <p:ph sz="half" idx="2"/>
          </p:nvPr>
        </p:nvGraphicFramePr>
        <p:xfrm>
          <a:off x="5019675" y="3479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09" name="Text Box 56"/>
          <p:cNvSpPr txBox="1">
            <a:spLocks noChangeArrowheads="1"/>
          </p:cNvSpPr>
          <p:nvPr/>
        </p:nvSpPr>
        <p:spPr bwMode="auto">
          <a:xfrm>
            <a:off x="5154613" y="314325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9210" name="Text Box 57"/>
          <p:cNvSpPr txBox="1">
            <a:spLocks noChangeArrowheads="1"/>
          </p:cNvSpPr>
          <p:nvPr/>
        </p:nvSpPr>
        <p:spPr bwMode="auto">
          <a:xfrm>
            <a:off x="4710113" y="58118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9211" name="Text Box 58"/>
          <p:cNvSpPr txBox="1">
            <a:spLocks noChangeArrowheads="1"/>
          </p:cNvSpPr>
          <p:nvPr/>
        </p:nvSpPr>
        <p:spPr bwMode="auto">
          <a:xfrm>
            <a:off x="5692775" y="314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9212" name="Text Box 59"/>
          <p:cNvSpPr txBox="1">
            <a:spLocks noChangeArrowheads="1"/>
          </p:cNvSpPr>
          <p:nvPr/>
        </p:nvSpPr>
        <p:spPr bwMode="auto">
          <a:xfrm>
            <a:off x="6254750" y="314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9213" name="Text Box 60"/>
          <p:cNvSpPr txBox="1">
            <a:spLocks noChangeArrowheads="1"/>
          </p:cNvSpPr>
          <p:nvPr/>
        </p:nvSpPr>
        <p:spPr bwMode="auto">
          <a:xfrm>
            <a:off x="7913688" y="314325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49214" name="Text Box 61"/>
          <p:cNvSpPr txBox="1">
            <a:spLocks noChangeArrowheads="1"/>
          </p:cNvSpPr>
          <p:nvPr/>
        </p:nvSpPr>
        <p:spPr bwMode="auto">
          <a:xfrm>
            <a:off x="4673600" y="536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9215" name="Text Box 62"/>
          <p:cNvSpPr txBox="1">
            <a:spLocks noChangeArrowheads="1"/>
          </p:cNvSpPr>
          <p:nvPr/>
        </p:nvSpPr>
        <p:spPr bwMode="auto">
          <a:xfrm>
            <a:off x="4673600" y="49101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9216" name="Text Box 63"/>
          <p:cNvSpPr txBox="1">
            <a:spLocks noChangeArrowheads="1"/>
          </p:cNvSpPr>
          <p:nvPr/>
        </p:nvSpPr>
        <p:spPr bwMode="auto">
          <a:xfrm>
            <a:off x="4694238" y="356076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122863" y="3055938"/>
            <a:ext cx="3662362" cy="3052762"/>
            <a:chOff x="2089" y="1961"/>
            <a:chExt cx="2307" cy="1923"/>
          </a:xfrm>
        </p:grpSpPr>
        <p:sp>
          <p:nvSpPr>
            <p:cNvPr id="49230" name="Line 65"/>
            <p:cNvSpPr>
              <a:spLocks noChangeShapeType="1"/>
            </p:cNvSpPr>
            <p:nvPr/>
          </p:nvSpPr>
          <p:spPr bwMode="auto">
            <a:xfrm flipV="1">
              <a:off x="2089" y="2264"/>
              <a:ext cx="2001" cy="162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9231" name="Text Box 66"/>
            <p:cNvSpPr txBox="1">
              <a:spLocks noChangeArrowheads="1"/>
            </p:cNvSpPr>
            <p:nvPr/>
          </p:nvSpPr>
          <p:spPr bwMode="auto">
            <a:xfrm rot="-2532437">
              <a:off x="4048" y="196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first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167313" y="2930525"/>
            <a:ext cx="3382962" cy="2673349"/>
            <a:chOff x="2117" y="1882"/>
            <a:chExt cx="2131" cy="1684"/>
          </a:xfrm>
        </p:grpSpPr>
        <p:sp>
          <p:nvSpPr>
            <p:cNvPr id="49228" name="Line 68"/>
            <p:cNvSpPr>
              <a:spLocks noChangeShapeType="1"/>
            </p:cNvSpPr>
            <p:nvPr/>
          </p:nvSpPr>
          <p:spPr bwMode="auto">
            <a:xfrm flipV="1">
              <a:off x="2117" y="2266"/>
              <a:ext cx="1619" cy="130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9229" name="Text Box 69"/>
            <p:cNvSpPr txBox="1">
              <a:spLocks noChangeArrowheads="1"/>
            </p:cNvSpPr>
            <p:nvPr/>
          </p:nvSpPr>
          <p:spPr bwMode="auto">
            <a:xfrm rot="19067563">
              <a:off x="3603" y="1882"/>
              <a:ext cx="6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second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029200" y="3486150"/>
            <a:ext cx="1235075" cy="1014413"/>
            <a:chOff x="2030" y="2232"/>
            <a:chExt cx="778" cy="639"/>
          </a:xfrm>
        </p:grpSpPr>
        <p:sp>
          <p:nvSpPr>
            <p:cNvPr id="49226" name="Line 71"/>
            <p:cNvSpPr>
              <a:spLocks noChangeShapeType="1"/>
            </p:cNvSpPr>
            <p:nvPr/>
          </p:nvSpPr>
          <p:spPr bwMode="auto">
            <a:xfrm flipH="1" flipV="1">
              <a:off x="2534" y="2633"/>
              <a:ext cx="274" cy="23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7" name="Rectangle 72"/>
            <p:cNvSpPr>
              <a:spLocks noChangeArrowheads="1"/>
            </p:cNvSpPr>
            <p:nvPr/>
          </p:nvSpPr>
          <p:spPr bwMode="auto">
            <a:xfrm>
              <a:off x="2030" y="2232"/>
              <a:ext cx="346" cy="2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0441" name="Text Box 73"/>
          <p:cNvSpPr txBox="1">
            <a:spLocks noChangeArrowheads="1"/>
          </p:cNvSpPr>
          <p:nvPr/>
        </p:nvSpPr>
        <p:spPr bwMode="auto">
          <a:xfrm>
            <a:off x="473075" y="4986338"/>
            <a:ext cx="39846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Compute elements on each diagonal, starting with the longest diagonal.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In a similar matrix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s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we keep the optimal values of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484313" y="3340102"/>
            <a:ext cx="3810000" cy="1084263"/>
            <a:chOff x="935" y="2104"/>
            <a:chExt cx="2400" cy="683"/>
          </a:xfrm>
        </p:grpSpPr>
        <p:sp>
          <p:nvSpPr>
            <p:cNvPr id="49224" name="Text Box 75"/>
            <p:cNvSpPr txBox="1">
              <a:spLocks noChangeArrowheads="1"/>
            </p:cNvSpPr>
            <p:nvPr/>
          </p:nvSpPr>
          <p:spPr bwMode="auto">
            <a:xfrm>
              <a:off x="935" y="2380"/>
              <a:ext cx="18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mic Sans MS" charset="0"/>
                  <a:ea typeface="Comic Sans MS" charset="0"/>
                  <a:cs typeface="Comic Sans MS" charset="0"/>
                </a:rPr>
                <a:t>m[1, n]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gives the optimal</a:t>
              </a:r>
            </a:p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solution to the problem</a:t>
              </a:r>
            </a:p>
          </p:txBody>
        </p:sp>
        <p:sp>
          <p:nvSpPr>
            <p:cNvPr id="49225" name="Freeform 76"/>
            <p:cNvSpPr>
              <a:spLocks/>
            </p:cNvSpPr>
            <p:nvPr/>
          </p:nvSpPr>
          <p:spPr bwMode="auto">
            <a:xfrm>
              <a:off x="1256" y="2104"/>
              <a:ext cx="2079" cy="326"/>
            </a:xfrm>
            <a:custGeom>
              <a:avLst/>
              <a:gdLst>
                <a:gd name="T0" fmla="*/ 0 w 2079"/>
                <a:gd name="T1" fmla="*/ 326 h 326"/>
                <a:gd name="T2" fmla="*/ 117 w 2079"/>
                <a:gd name="T3" fmla="*/ 164 h 326"/>
                <a:gd name="T4" fmla="*/ 513 w 2079"/>
                <a:gd name="T5" fmla="*/ 25 h 326"/>
                <a:gd name="T6" fmla="*/ 1093 w 2079"/>
                <a:gd name="T7" fmla="*/ 16 h 326"/>
                <a:gd name="T8" fmla="*/ 1462 w 2079"/>
                <a:gd name="T9" fmla="*/ 61 h 326"/>
                <a:gd name="T10" fmla="*/ 1683 w 2079"/>
                <a:gd name="T11" fmla="*/ 115 h 326"/>
                <a:gd name="T12" fmla="*/ 2079 w 2079"/>
                <a:gd name="T13" fmla="*/ 241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79"/>
                <a:gd name="T22" fmla="*/ 0 h 326"/>
                <a:gd name="T23" fmla="*/ 2079 w 2079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79" h="326">
                  <a:moveTo>
                    <a:pt x="0" y="326"/>
                  </a:moveTo>
                  <a:cubicBezTo>
                    <a:pt x="16" y="270"/>
                    <a:pt x="32" y="214"/>
                    <a:pt x="117" y="164"/>
                  </a:cubicBezTo>
                  <a:cubicBezTo>
                    <a:pt x="202" y="114"/>
                    <a:pt x="350" y="50"/>
                    <a:pt x="513" y="25"/>
                  </a:cubicBezTo>
                  <a:cubicBezTo>
                    <a:pt x="676" y="0"/>
                    <a:pt x="935" y="10"/>
                    <a:pt x="1093" y="16"/>
                  </a:cubicBezTo>
                  <a:cubicBezTo>
                    <a:pt x="1251" y="22"/>
                    <a:pt x="1364" y="44"/>
                    <a:pt x="1462" y="61"/>
                  </a:cubicBezTo>
                  <a:cubicBezTo>
                    <a:pt x="1560" y="78"/>
                    <a:pt x="1580" y="85"/>
                    <a:pt x="1683" y="115"/>
                  </a:cubicBezTo>
                  <a:cubicBezTo>
                    <a:pt x="1786" y="145"/>
                    <a:pt x="1932" y="193"/>
                    <a:pt x="2079" y="24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9222" name="Text Box 77"/>
          <p:cNvSpPr txBox="1">
            <a:spLocks noChangeArrowheads="1"/>
          </p:cNvSpPr>
          <p:nvPr/>
        </p:nvSpPr>
        <p:spPr bwMode="auto">
          <a:xfrm>
            <a:off x="6604000" y="62611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49223" name="Text Box 78"/>
          <p:cNvSpPr txBox="1">
            <a:spLocks noChangeArrowheads="1"/>
          </p:cNvSpPr>
          <p:nvPr/>
        </p:nvSpPr>
        <p:spPr bwMode="auto">
          <a:xfrm>
            <a:off x="8469313" y="46831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C0E2-BB91-A349-9913-DA19DCF9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Example: 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min {m[i, k] + m[k+1, j] + 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36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007350" cy="1468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				</a:t>
            </a:r>
            <a:r>
              <a:rPr lang="en-US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m[2, 2] + m[3, 5] + p</a:t>
            </a:r>
            <a:r>
              <a:rPr lang="en-US" baseline="-25000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5</a:t>
            </a:r>
            <a:r>
              <a:rPr lang="en-US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	</a:t>
            </a:r>
            <a:endParaRPr lang="en-US" baseline="-25000">
              <a:solidFill>
                <a:srgbClr val="336699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				m[2, 3] + m[4, 5] + p</a:t>
            </a:r>
            <a:r>
              <a:rPr lang="en-US" baseline="-25000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5</a:t>
            </a:r>
            <a:r>
              <a:rPr lang="en-US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	</a:t>
            </a:r>
            <a:endParaRPr lang="en-US" baseline="-25000">
              <a:solidFill>
                <a:srgbClr val="FF0066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				</a:t>
            </a:r>
            <a:r>
              <a:rPr lang="en-US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m[2, 4] + m[5, 5] + p</a:t>
            </a:r>
            <a:r>
              <a:rPr lang="en-US" baseline="-2500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4</a:t>
            </a:r>
            <a:r>
              <a:rPr lang="en-US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5</a:t>
            </a:r>
            <a:r>
              <a:rPr lang="en-US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	</a:t>
            </a:r>
          </a:p>
        </p:txBody>
      </p:sp>
      <p:graphicFrame>
        <p:nvGraphicFramePr>
          <p:cNvPr id="571396" name="Group 4"/>
          <p:cNvGraphicFramePr>
            <a:graphicFrameLocks noGrp="1"/>
          </p:cNvGraphicFramePr>
          <p:nvPr/>
        </p:nvGraphicFramePr>
        <p:xfrm>
          <a:off x="871538" y="3132138"/>
          <a:ext cx="3338512" cy="2743200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56" name="Text Box 55"/>
          <p:cNvSpPr txBox="1">
            <a:spLocks noChangeArrowheads="1"/>
          </p:cNvSpPr>
          <p:nvPr/>
        </p:nvSpPr>
        <p:spPr bwMode="auto">
          <a:xfrm>
            <a:off x="1006475" y="27955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1257" name="Text Box 56"/>
          <p:cNvSpPr txBox="1">
            <a:spLocks noChangeArrowheads="1"/>
          </p:cNvSpPr>
          <p:nvPr/>
        </p:nvSpPr>
        <p:spPr bwMode="auto">
          <a:xfrm>
            <a:off x="558800" y="54641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1258" name="Text Box 57"/>
          <p:cNvSpPr txBox="1">
            <a:spLocks noChangeArrowheads="1"/>
          </p:cNvSpPr>
          <p:nvPr/>
        </p:nvSpPr>
        <p:spPr bwMode="auto">
          <a:xfrm>
            <a:off x="1544638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1259" name="Text Box 58"/>
          <p:cNvSpPr txBox="1">
            <a:spLocks noChangeArrowheads="1"/>
          </p:cNvSpPr>
          <p:nvPr/>
        </p:nvSpPr>
        <p:spPr bwMode="auto">
          <a:xfrm>
            <a:off x="2106613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1260" name="Text Box 59"/>
          <p:cNvSpPr txBox="1">
            <a:spLocks noChangeArrowheads="1"/>
          </p:cNvSpPr>
          <p:nvPr/>
        </p:nvSpPr>
        <p:spPr bwMode="auto">
          <a:xfrm>
            <a:off x="3765550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51261" name="Text Box 60"/>
          <p:cNvSpPr txBox="1">
            <a:spLocks noChangeArrowheads="1"/>
          </p:cNvSpPr>
          <p:nvPr/>
        </p:nvSpPr>
        <p:spPr bwMode="auto">
          <a:xfrm>
            <a:off x="522288" y="50196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1262" name="Text Box 61"/>
          <p:cNvSpPr txBox="1">
            <a:spLocks noChangeArrowheads="1"/>
          </p:cNvSpPr>
          <p:nvPr/>
        </p:nvSpPr>
        <p:spPr bwMode="auto">
          <a:xfrm>
            <a:off x="522288" y="45624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1263" name="Text Box 62"/>
          <p:cNvSpPr txBox="1">
            <a:spLocks noChangeArrowheads="1"/>
          </p:cNvSpPr>
          <p:nvPr/>
        </p:nvSpPr>
        <p:spPr bwMode="auto">
          <a:xfrm>
            <a:off x="522288" y="32131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51264" name="Text Box 63"/>
          <p:cNvSpPr txBox="1">
            <a:spLocks noChangeArrowheads="1"/>
          </p:cNvSpPr>
          <p:nvPr/>
        </p:nvSpPr>
        <p:spPr bwMode="auto">
          <a:xfrm>
            <a:off x="2262188" y="594995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51265" name="Text Box 64"/>
          <p:cNvSpPr txBox="1">
            <a:spLocks noChangeArrowheads="1"/>
          </p:cNvSpPr>
          <p:nvPr/>
        </p:nvSpPr>
        <p:spPr bwMode="auto">
          <a:xfrm>
            <a:off x="4376738" y="423545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1266" name="Text Box 65"/>
          <p:cNvSpPr txBox="1">
            <a:spLocks noChangeArrowheads="1"/>
          </p:cNvSpPr>
          <p:nvPr/>
        </p:nvSpPr>
        <p:spPr bwMode="auto">
          <a:xfrm>
            <a:off x="2652713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51267" name="Text Box 66"/>
          <p:cNvSpPr txBox="1">
            <a:spLocks noChangeArrowheads="1"/>
          </p:cNvSpPr>
          <p:nvPr/>
        </p:nvSpPr>
        <p:spPr bwMode="auto">
          <a:xfrm>
            <a:off x="3187700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1268" name="Text Box 67"/>
          <p:cNvSpPr txBox="1">
            <a:spLocks noChangeArrowheads="1"/>
          </p:cNvSpPr>
          <p:nvPr/>
        </p:nvSpPr>
        <p:spPr bwMode="auto">
          <a:xfrm>
            <a:off x="522288" y="41195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51269" name="Text Box 68"/>
          <p:cNvSpPr txBox="1">
            <a:spLocks noChangeArrowheads="1"/>
          </p:cNvSpPr>
          <p:nvPr/>
        </p:nvSpPr>
        <p:spPr bwMode="auto">
          <a:xfrm>
            <a:off x="522288" y="3625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1270" name="AutoShape 69"/>
          <p:cNvSpPr>
            <a:spLocks/>
          </p:cNvSpPr>
          <p:nvPr/>
        </p:nvSpPr>
        <p:spPr bwMode="auto">
          <a:xfrm>
            <a:off x="2588663" y="1281113"/>
            <a:ext cx="134938" cy="1282700"/>
          </a:xfrm>
          <a:prstGeom prst="leftBrace">
            <a:avLst>
              <a:gd name="adj1" fmla="val 7921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428750" y="3586163"/>
            <a:ext cx="1116013" cy="1822450"/>
            <a:chOff x="2255" y="2281"/>
            <a:chExt cx="703" cy="1148"/>
          </a:xfrm>
        </p:grpSpPr>
        <p:sp>
          <p:nvSpPr>
            <p:cNvPr id="51283" name="Rectangle 71"/>
            <p:cNvSpPr>
              <a:spLocks noChangeArrowheads="1"/>
            </p:cNvSpPr>
            <p:nvPr/>
          </p:nvSpPr>
          <p:spPr bwMode="auto">
            <a:xfrm>
              <a:off x="2255" y="3146"/>
              <a:ext cx="346" cy="283"/>
            </a:xfrm>
            <a:prstGeom prst="rect">
              <a:avLst/>
            </a:prstGeom>
            <a:solidFill>
              <a:srgbClr val="3366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4" name="Rectangle 72"/>
            <p:cNvSpPr>
              <a:spLocks noChangeArrowheads="1"/>
            </p:cNvSpPr>
            <p:nvPr/>
          </p:nvSpPr>
          <p:spPr bwMode="auto">
            <a:xfrm>
              <a:off x="2612" y="2281"/>
              <a:ext cx="346" cy="283"/>
            </a:xfrm>
            <a:prstGeom prst="rect">
              <a:avLst/>
            </a:prstGeom>
            <a:solidFill>
              <a:srgbClr val="3366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428750" y="3586163"/>
            <a:ext cx="1665288" cy="1368425"/>
            <a:chOff x="2255" y="2281"/>
            <a:chExt cx="1049" cy="862"/>
          </a:xfrm>
        </p:grpSpPr>
        <p:sp>
          <p:nvSpPr>
            <p:cNvPr id="51281" name="Rectangle 74"/>
            <p:cNvSpPr>
              <a:spLocks noChangeArrowheads="1"/>
            </p:cNvSpPr>
            <p:nvPr/>
          </p:nvSpPr>
          <p:spPr bwMode="auto">
            <a:xfrm>
              <a:off x="2255" y="2860"/>
              <a:ext cx="346" cy="283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2" name="Rectangle 75"/>
            <p:cNvSpPr>
              <a:spLocks noChangeArrowheads="1"/>
            </p:cNvSpPr>
            <p:nvPr/>
          </p:nvSpPr>
          <p:spPr bwMode="auto">
            <a:xfrm>
              <a:off x="2958" y="2281"/>
              <a:ext cx="346" cy="283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73" name="Rectangle 76"/>
          <p:cNvSpPr>
            <a:spLocks noChangeArrowheads="1"/>
          </p:cNvSpPr>
          <p:nvPr/>
        </p:nvSpPr>
        <p:spPr bwMode="auto">
          <a:xfrm>
            <a:off x="409575" y="1671638"/>
            <a:ext cx="2349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m[2, 5] = min </a:t>
            </a:r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1431925" y="3586163"/>
            <a:ext cx="2216150" cy="914400"/>
            <a:chOff x="2257" y="2281"/>
            <a:chExt cx="1396" cy="576"/>
          </a:xfrm>
        </p:grpSpPr>
        <p:sp>
          <p:nvSpPr>
            <p:cNvPr id="51279" name="Rectangle 78"/>
            <p:cNvSpPr>
              <a:spLocks noChangeArrowheads="1"/>
            </p:cNvSpPr>
            <p:nvPr/>
          </p:nvSpPr>
          <p:spPr bwMode="auto">
            <a:xfrm>
              <a:off x="3307" y="2281"/>
              <a:ext cx="346" cy="283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0" name="Rectangle 79"/>
            <p:cNvSpPr>
              <a:spLocks noChangeArrowheads="1"/>
            </p:cNvSpPr>
            <p:nvPr/>
          </p:nvSpPr>
          <p:spPr bwMode="auto">
            <a:xfrm>
              <a:off x="2257" y="2574"/>
              <a:ext cx="346" cy="283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1472" name="Rectangle 80"/>
          <p:cNvSpPr>
            <a:spLocks noChangeArrowheads="1"/>
          </p:cNvSpPr>
          <p:nvPr/>
        </p:nvSpPr>
        <p:spPr bwMode="auto">
          <a:xfrm>
            <a:off x="4675188" y="3868738"/>
            <a:ext cx="4249737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Values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m[i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] depend only on values that have been previously computed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276" name="Rectangle 81"/>
          <p:cNvSpPr>
            <a:spLocks noChangeArrowheads="1"/>
          </p:cNvSpPr>
          <p:nvPr/>
        </p:nvSpPr>
        <p:spPr bwMode="auto">
          <a:xfrm>
            <a:off x="7886700" y="1236663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rgbClr val="336699"/>
                </a:solidFill>
              </a:rPr>
              <a:t>k = 2</a:t>
            </a:r>
          </a:p>
        </p:txBody>
      </p:sp>
      <p:sp>
        <p:nvSpPr>
          <p:cNvPr id="51277" name="Rectangle 82"/>
          <p:cNvSpPr>
            <a:spLocks noChangeArrowheads="1"/>
          </p:cNvSpPr>
          <p:nvPr/>
        </p:nvSpPr>
        <p:spPr bwMode="auto">
          <a:xfrm>
            <a:off x="7886700" y="16795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k = 3</a:t>
            </a:r>
          </a:p>
        </p:txBody>
      </p:sp>
      <p:sp>
        <p:nvSpPr>
          <p:cNvPr id="51278" name="Rectangle 83"/>
          <p:cNvSpPr>
            <a:spLocks noChangeArrowheads="1"/>
          </p:cNvSpPr>
          <p:nvPr/>
        </p:nvSpPr>
        <p:spPr bwMode="auto">
          <a:xfrm>
            <a:off x="7886700" y="21717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k = 4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E12F-A337-2047-8AC8-D3962CA0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Example 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min {m[i, k] + m[k+1, j] + 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36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9029468" cy="53371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32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Compute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10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100 (p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100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5   (p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5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50	   (p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] = 0 for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= 1, 2, 3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m[1, 2] = m[1, 1] + m[2, 2] +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		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en-US" sz="2400" baseline="-250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 = 0 + 0 + 10 *100* 5 = 5,000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m[2, 3] = m[2, 2] + m[3, 3] +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		 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 = 0 + 0 + 100 * 5 * 50 = 25,000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m[1, 3] = min  m[1, 1] + m[2, 3] +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= 75,000  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	  m[1, 2] + m[3, 3] +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sz="2400" dirty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7,500   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((A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</p:txBody>
      </p:sp>
      <p:graphicFrame>
        <p:nvGraphicFramePr>
          <p:cNvPr id="572420" name="Group 4"/>
          <p:cNvGraphicFramePr>
            <a:graphicFrameLocks noGrp="1"/>
          </p:cNvGraphicFramePr>
          <p:nvPr/>
        </p:nvGraphicFramePr>
        <p:xfrm>
          <a:off x="5443538" y="1530350"/>
          <a:ext cx="2652712" cy="1733550"/>
        </p:xfrm>
        <a:graphic>
          <a:graphicData uri="http://schemas.openxmlformats.org/drawingml/2006/table">
            <a:tbl>
              <a:tblPr/>
              <a:tblGrid>
                <a:gridCol w="88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861050" y="1703388"/>
            <a:ext cx="2157413" cy="1479550"/>
            <a:chOff x="3692" y="1073"/>
            <a:chExt cx="1359" cy="932"/>
          </a:xfrm>
        </p:grpSpPr>
        <p:sp>
          <p:nvSpPr>
            <p:cNvPr id="53288" name="Text Box 23"/>
            <p:cNvSpPr txBox="1">
              <a:spLocks noChangeArrowheads="1"/>
            </p:cNvSpPr>
            <p:nvPr/>
          </p:nvSpPr>
          <p:spPr bwMode="auto">
            <a:xfrm>
              <a:off x="3692" y="177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289" name="Text Box 24"/>
            <p:cNvSpPr txBox="1">
              <a:spLocks noChangeArrowheads="1"/>
            </p:cNvSpPr>
            <p:nvPr/>
          </p:nvSpPr>
          <p:spPr bwMode="auto">
            <a:xfrm>
              <a:off x="4302" y="142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290" name="Text Box 25"/>
            <p:cNvSpPr txBox="1">
              <a:spLocks noChangeArrowheads="1"/>
            </p:cNvSpPr>
            <p:nvPr/>
          </p:nvSpPr>
          <p:spPr bwMode="auto">
            <a:xfrm>
              <a:off x="4855" y="10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53272" name="Text Box 26"/>
          <p:cNvSpPr txBox="1">
            <a:spLocks noChangeArrowheads="1"/>
          </p:cNvSpPr>
          <p:nvPr/>
        </p:nvSpPr>
        <p:spPr bwMode="auto">
          <a:xfrm>
            <a:off x="5745163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73" name="Text Box 27"/>
          <p:cNvSpPr txBox="1">
            <a:spLocks noChangeArrowheads="1"/>
          </p:cNvSpPr>
          <p:nvPr/>
        </p:nvSpPr>
        <p:spPr bwMode="auto">
          <a:xfrm>
            <a:off x="5072063" y="28686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74" name="Text Box 28"/>
          <p:cNvSpPr txBox="1">
            <a:spLocks noChangeArrowheads="1"/>
          </p:cNvSpPr>
          <p:nvPr/>
        </p:nvSpPr>
        <p:spPr bwMode="auto">
          <a:xfrm>
            <a:off x="6624638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275" name="Text Box 29"/>
          <p:cNvSpPr txBox="1">
            <a:spLocks noChangeArrowheads="1"/>
          </p:cNvSpPr>
          <p:nvPr/>
        </p:nvSpPr>
        <p:spPr bwMode="auto">
          <a:xfrm>
            <a:off x="5072063" y="2243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276" name="Text Box 30"/>
          <p:cNvSpPr txBox="1">
            <a:spLocks noChangeArrowheads="1"/>
          </p:cNvSpPr>
          <p:nvPr/>
        </p:nvSpPr>
        <p:spPr bwMode="auto">
          <a:xfrm>
            <a:off x="7502525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3277" name="Text Box 31"/>
          <p:cNvSpPr txBox="1">
            <a:spLocks noChangeArrowheads="1"/>
          </p:cNvSpPr>
          <p:nvPr/>
        </p:nvSpPr>
        <p:spPr bwMode="auto">
          <a:xfrm>
            <a:off x="5072063" y="1658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465763" y="2106613"/>
            <a:ext cx="871537" cy="573087"/>
            <a:chOff x="3443" y="1327"/>
            <a:chExt cx="549" cy="361"/>
          </a:xfrm>
        </p:grpSpPr>
        <p:sp>
          <p:nvSpPr>
            <p:cNvPr id="53286" name="Text Box 33"/>
            <p:cNvSpPr txBox="1">
              <a:spLocks noChangeArrowheads="1"/>
            </p:cNvSpPr>
            <p:nvPr/>
          </p:nvSpPr>
          <p:spPr bwMode="auto">
            <a:xfrm>
              <a:off x="3556" y="1457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5000</a:t>
              </a:r>
            </a:p>
          </p:txBody>
        </p:sp>
        <p:sp>
          <p:nvSpPr>
            <p:cNvPr id="53287" name="Text Box 34"/>
            <p:cNvSpPr txBox="1">
              <a:spLocks noChangeArrowheads="1"/>
            </p:cNvSpPr>
            <p:nvPr/>
          </p:nvSpPr>
          <p:spPr bwMode="auto">
            <a:xfrm>
              <a:off x="3443" y="13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316663" y="1543050"/>
            <a:ext cx="958850" cy="563563"/>
            <a:chOff x="3979" y="972"/>
            <a:chExt cx="604" cy="355"/>
          </a:xfrm>
        </p:grpSpPr>
        <p:sp>
          <p:nvSpPr>
            <p:cNvPr id="53284" name="Text Box 36"/>
            <p:cNvSpPr txBox="1">
              <a:spLocks noChangeArrowheads="1"/>
            </p:cNvSpPr>
            <p:nvPr/>
          </p:nvSpPr>
          <p:spPr bwMode="auto">
            <a:xfrm>
              <a:off x="4067" y="1096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25000</a:t>
              </a:r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3979" y="9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572454" name="AutoShape 38"/>
          <p:cNvSpPr>
            <a:spLocks/>
          </p:cNvSpPr>
          <p:nvPr/>
        </p:nvSpPr>
        <p:spPr bwMode="auto">
          <a:xfrm>
            <a:off x="2222500" y="5530850"/>
            <a:ext cx="134938" cy="771525"/>
          </a:xfrm>
          <a:prstGeom prst="leftBrace">
            <a:avLst>
              <a:gd name="adj1" fmla="val 476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494338" y="1554163"/>
            <a:ext cx="871537" cy="573087"/>
            <a:chOff x="3443" y="1327"/>
            <a:chExt cx="549" cy="361"/>
          </a:xfrm>
        </p:grpSpPr>
        <p:sp>
          <p:nvSpPr>
            <p:cNvPr id="53282" name="Text Box 40"/>
            <p:cNvSpPr txBox="1">
              <a:spLocks noChangeArrowheads="1"/>
            </p:cNvSpPr>
            <p:nvPr/>
          </p:nvSpPr>
          <p:spPr bwMode="auto">
            <a:xfrm>
              <a:off x="3556" y="1457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7500</a:t>
              </a:r>
            </a:p>
          </p:txBody>
        </p:sp>
        <p:sp>
          <p:nvSpPr>
            <p:cNvPr id="53283" name="Text Box 41"/>
            <p:cNvSpPr txBox="1">
              <a:spLocks noChangeArrowheads="1"/>
            </p:cNvSpPr>
            <p:nvPr/>
          </p:nvSpPr>
          <p:spPr bwMode="auto">
            <a:xfrm>
              <a:off x="3443" y="13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1EDA4-92D5-C54D-905F-CF0AF3C7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543925" cy="906462"/>
          </a:xfrm>
        </p:spPr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Construct the Optimal Solution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4164012" cy="5076825"/>
          </a:xfrm>
        </p:spPr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Store the optimal choice made at each subproblem</a:t>
            </a:r>
          </a:p>
          <a:p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s[i, j] </a:t>
            </a:r>
            <a:r>
              <a:rPr lang="en-US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= a value of </a:t>
            </a:r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 such that an optimal parenthesization of </a:t>
            </a:r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i..j</a:t>
            </a:r>
            <a:r>
              <a:rPr lang="en-US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 splits the product between </a:t>
            </a:r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 and </a:t>
            </a:r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</a:t>
            </a:r>
          </a:p>
        </p:txBody>
      </p:sp>
      <p:graphicFrame>
        <p:nvGraphicFramePr>
          <p:cNvPr id="573444" name="Group 4"/>
          <p:cNvGraphicFramePr>
            <a:graphicFrameLocks noGrp="1"/>
          </p:cNvGraphicFramePr>
          <p:nvPr/>
        </p:nvGraphicFramePr>
        <p:xfrm>
          <a:off x="5159375" y="221615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53" name="Text Box 55"/>
          <p:cNvSpPr txBox="1">
            <a:spLocks noChangeArrowheads="1"/>
          </p:cNvSpPr>
          <p:nvPr/>
        </p:nvSpPr>
        <p:spPr bwMode="auto">
          <a:xfrm>
            <a:off x="5294313" y="18796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5354" name="Text Box 56"/>
          <p:cNvSpPr txBox="1">
            <a:spLocks noChangeArrowheads="1"/>
          </p:cNvSpPr>
          <p:nvPr/>
        </p:nvSpPr>
        <p:spPr bwMode="auto">
          <a:xfrm>
            <a:off x="4849813" y="454818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5355" name="Text Box 57"/>
          <p:cNvSpPr txBox="1">
            <a:spLocks noChangeArrowheads="1"/>
          </p:cNvSpPr>
          <p:nvPr/>
        </p:nvSpPr>
        <p:spPr bwMode="auto">
          <a:xfrm>
            <a:off x="5832475" y="1879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5356" name="Text Box 58"/>
          <p:cNvSpPr txBox="1">
            <a:spLocks noChangeArrowheads="1"/>
          </p:cNvSpPr>
          <p:nvPr/>
        </p:nvSpPr>
        <p:spPr bwMode="auto">
          <a:xfrm>
            <a:off x="6394450" y="1879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5357" name="Text Box 59"/>
          <p:cNvSpPr txBox="1">
            <a:spLocks noChangeArrowheads="1"/>
          </p:cNvSpPr>
          <p:nvPr/>
        </p:nvSpPr>
        <p:spPr bwMode="auto">
          <a:xfrm>
            <a:off x="8053388" y="18796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55358" name="Text Box 60"/>
          <p:cNvSpPr txBox="1">
            <a:spLocks noChangeArrowheads="1"/>
          </p:cNvSpPr>
          <p:nvPr/>
        </p:nvSpPr>
        <p:spPr bwMode="auto">
          <a:xfrm>
            <a:off x="4813300" y="410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5359" name="Text Box 61"/>
          <p:cNvSpPr txBox="1">
            <a:spLocks noChangeArrowheads="1"/>
          </p:cNvSpPr>
          <p:nvPr/>
        </p:nvSpPr>
        <p:spPr bwMode="auto">
          <a:xfrm>
            <a:off x="4813300" y="3646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5360" name="Text Box 62"/>
          <p:cNvSpPr txBox="1">
            <a:spLocks noChangeArrowheads="1"/>
          </p:cNvSpPr>
          <p:nvPr/>
        </p:nvSpPr>
        <p:spPr bwMode="auto">
          <a:xfrm>
            <a:off x="4833938" y="229711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55361" name="Text Box 63"/>
          <p:cNvSpPr txBox="1">
            <a:spLocks noChangeArrowheads="1"/>
          </p:cNvSpPr>
          <p:nvPr/>
        </p:nvSpPr>
        <p:spPr bwMode="auto">
          <a:xfrm>
            <a:off x="8609013" y="341947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5362" name="Text Box 64"/>
          <p:cNvSpPr txBox="1">
            <a:spLocks noChangeArrowheads="1"/>
          </p:cNvSpPr>
          <p:nvPr/>
        </p:nvSpPr>
        <p:spPr bwMode="auto">
          <a:xfrm>
            <a:off x="6689725" y="50307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83776-589D-6F43-A6C0-42A0BE7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04736" cy="906462"/>
          </a:xfrm>
        </p:spPr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Construct the Optimal Solution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4845050" cy="5400675"/>
          </a:xfrm>
        </p:spPr>
        <p:txBody>
          <a:bodyPr/>
          <a:lstStyle/>
          <a:p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s[1, n]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is associated with the entire product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1..n</a:t>
            </a:r>
            <a:endParaRPr lang="en-US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en-US" dirty="0"/>
              <a:t>The final matrix multiplication will be split at k = </a:t>
            </a:r>
            <a:r>
              <a:rPr lang="en-US" dirty="0">
                <a:latin typeface="Comic Sans MS" pitchFamily="-106" charset="0"/>
              </a:rPr>
              <a:t>s[1, n]</a:t>
            </a:r>
          </a:p>
          <a:p>
            <a:pPr lvl="1">
              <a:buFontTx/>
              <a:buNone/>
            </a:pPr>
            <a:r>
              <a:rPr lang="en-US" dirty="0">
                <a:latin typeface="Comic Sans MS" pitchFamily="-106" charset="0"/>
              </a:rPr>
              <a:t>	A</a:t>
            </a:r>
            <a:r>
              <a:rPr lang="en-US" baseline="-25000" dirty="0">
                <a:latin typeface="Comic Sans MS" pitchFamily="-106" charset="0"/>
              </a:rPr>
              <a:t>1..n</a:t>
            </a:r>
            <a:r>
              <a:rPr lang="en-US" dirty="0">
                <a:latin typeface="Comic Sans MS" pitchFamily="-106" charset="0"/>
              </a:rPr>
              <a:t> = A</a:t>
            </a:r>
            <a:r>
              <a:rPr lang="en-US" baseline="-25000" dirty="0">
                <a:latin typeface="Comic Sans MS" pitchFamily="-106" charset="0"/>
              </a:rPr>
              <a:t>1..k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∙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k+1..n</a:t>
            </a:r>
            <a:endParaRPr lang="en-US" dirty="0">
              <a:latin typeface="Comic Sans MS" pitchFamily="-106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mic Sans MS" pitchFamily="-106" charset="0"/>
              </a:rPr>
              <a:t>	A</a:t>
            </a:r>
            <a:r>
              <a:rPr lang="en-US" baseline="-25000" dirty="0">
                <a:latin typeface="Comic Sans MS" pitchFamily="-106" charset="0"/>
              </a:rPr>
              <a:t>1..n</a:t>
            </a:r>
            <a:r>
              <a:rPr lang="en-US" dirty="0">
                <a:latin typeface="Comic Sans MS" pitchFamily="-106" charset="0"/>
              </a:rPr>
              <a:t> = A</a:t>
            </a:r>
            <a:r>
              <a:rPr lang="en-US" baseline="-25000" dirty="0">
                <a:latin typeface="Comic Sans MS" pitchFamily="-106" charset="0"/>
              </a:rPr>
              <a:t>1..s[1, n]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∙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s[1, n]+1..n</a:t>
            </a:r>
            <a:endParaRPr lang="en-US" dirty="0">
              <a:latin typeface="Comic Sans MS" pitchFamily="-106" charset="0"/>
            </a:endParaRPr>
          </a:p>
          <a:p>
            <a:pPr lvl="1"/>
            <a:r>
              <a:rPr lang="en-US" dirty="0"/>
              <a:t>For each </a:t>
            </a:r>
            <a:r>
              <a:rPr lang="en-US" dirty="0" err="1"/>
              <a:t>subproduct</a:t>
            </a:r>
            <a:r>
              <a:rPr lang="en-US" dirty="0"/>
              <a:t> recursively find the corresponding value of k that results in an optimal </a:t>
            </a:r>
            <a:r>
              <a:rPr lang="en-US" dirty="0" err="1"/>
              <a:t>parenthesization</a:t>
            </a:r>
            <a:endParaRPr lang="en-US" dirty="0"/>
          </a:p>
        </p:txBody>
      </p:sp>
      <p:graphicFrame>
        <p:nvGraphicFramePr>
          <p:cNvPr id="574468" name="Group 4"/>
          <p:cNvGraphicFramePr>
            <a:graphicFrameLocks noGrp="1"/>
          </p:cNvGraphicFramePr>
          <p:nvPr/>
        </p:nvGraphicFramePr>
        <p:xfrm>
          <a:off x="5311775" y="236855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401" name="Text Box 55"/>
          <p:cNvSpPr txBox="1">
            <a:spLocks noChangeArrowheads="1"/>
          </p:cNvSpPr>
          <p:nvPr/>
        </p:nvSpPr>
        <p:spPr bwMode="auto">
          <a:xfrm>
            <a:off x="5446713" y="20320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7402" name="Text Box 56"/>
          <p:cNvSpPr txBox="1">
            <a:spLocks noChangeArrowheads="1"/>
          </p:cNvSpPr>
          <p:nvPr/>
        </p:nvSpPr>
        <p:spPr bwMode="auto">
          <a:xfrm>
            <a:off x="5002213" y="470058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7403" name="Text Box 57"/>
          <p:cNvSpPr txBox="1">
            <a:spLocks noChangeArrowheads="1"/>
          </p:cNvSpPr>
          <p:nvPr/>
        </p:nvSpPr>
        <p:spPr bwMode="auto">
          <a:xfrm>
            <a:off x="5984875" y="203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7404" name="Text Box 58"/>
          <p:cNvSpPr txBox="1">
            <a:spLocks noChangeArrowheads="1"/>
          </p:cNvSpPr>
          <p:nvPr/>
        </p:nvSpPr>
        <p:spPr bwMode="auto">
          <a:xfrm>
            <a:off x="6546850" y="203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7405" name="Text Box 59"/>
          <p:cNvSpPr txBox="1">
            <a:spLocks noChangeArrowheads="1"/>
          </p:cNvSpPr>
          <p:nvPr/>
        </p:nvSpPr>
        <p:spPr bwMode="auto">
          <a:xfrm>
            <a:off x="8205788" y="20320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57406" name="Text Box 60"/>
          <p:cNvSpPr txBox="1">
            <a:spLocks noChangeArrowheads="1"/>
          </p:cNvSpPr>
          <p:nvPr/>
        </p:nvSpPr>
        <p:spPr bwMode="auto">
          <a:xfrm>
            <a:off x="4965700" y="4256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7407" name="Text Box 61"/>
          <p:cNvSpPr txBox="1">
            <a:spLocks noChangeArrowheads="1"/>
          </p:cNvSpPr>
          <p:nvPr/>
        </p:nvSpPr>
        <p:spPr bwMode="auto">
          <a:xfrm>
            <a:off x="4965700" y="3798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7408" name="Text Box 62"/>
          <p:cNvSpPr txBox="1">
            <a:spLocks noChangeArrowheads="1"/>
          </p:cNvSpPr>
          <p:nvPr/>
        </p:nvSpPr>
        <p:spPr bwMode="auto">
          <a:xfrm>
            <a:off x="4986338" y="244951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57409" name="Text Box 63"/>
          <p:cNvSpPr txBox="1">
            <a:spLocks noChangeArrowheads="1"/>
          </p:cNvSpPr>
          <p:nvPr/>
        </p:nvSpPr>
        <p:spPr bwMode="auto">
          <a:xfrm>
            <a:off x="8761413" y="357187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7410" name="Text Box 64"/>
          <p:cNvSpPr txBox="1">
            <a:spLocks noChangeArrowheads="1"/>
          </p:cNvSpPr>
          <p:nvPr/>
        </p:nvSpPr>
        <p:spPr bwMode="auto">
          <a:xfrm>
            <a:off x="6856413" y="52292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F8614-2A1C-9349-A8DA-C9D99164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Used for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optimization problems</a:t>
            </a:r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/>
              <a:t>Find a solution with the optimal value (minimum or maximum)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A set of choices must be made to get an optimal solution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There may be many solutions that return the optimal value: we want to find one of them</a:t>
            </a: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9C11F-B165-B54B-8D63-F23190E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491537" cy="906462"/>
          </a:xfrm>
        </p:spPr>
        <p:txBody>
          <a:bodyPr/>
          <a:lstStyle/>
          <a:p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4. Construct the Optimal Solution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67131" cy="1504950"/>
          </a:xfrm>
        </p:spPr>
        <p:txBody>
          <a:bodyPr/>
          <a:lstStyle/>
          <a:p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value of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such that the optimal 		     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parenthesization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of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splits the 	      product between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k+1</a:t>
            </a:r>
            <a:endParaRPr lang="en-US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graphicFrame>
        <p:nvGraphicFramePr>
          <p:cNvPr id="575492" name="Group 4"/>
          <p:cNvGraphicFramePr>
            <a:graphicFrameLocks noGrp="1"/>
          </p:cNvGraphicFramePr>
          <p:nvPr/>
        </p:nvGraphicFramePr>
        <p:xfrm>
          <a:off x="617538" y="3132138"/>
          <a:ext cx="3338512" cy="2743200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449" name="Text Box 55"/>
          <p:cNvSpPr txBox="1">
            <a:spLocks noChangeArrowheads="1"/>
          </p:cNvSpPr>
          <p:nvPr/>
        </p:nvSpPr>
        <p:spPr bwMode="auto">
          <a:xfrm>
            <a:off x="744538" y="279558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9450" name="Text Box 56"/>
          <p:cNvSpPr txBox="1">
            <a:spLocks noChangeArrowheads="1"/>
          </p:cNvSpPr>
          <p:nvPr/>
        </p:nvSpPr>
        <p:spPr bwMode="auto">
          <a:xfrm>
            <a:off x="304800" y="54641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9451" name="Text Box 57"/>
          <p:cNvSpPr txBox="1">
            <a:spLocks noChangeArrowheads="1"/>
          </p:cNvSpPr>
          <p:nvPr/>
        </p:nvSpPr>
        <p:spPr bwMode="auto">
          <a:xfrm>
            <a:off x="1282700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9452" name="Text Box 58"/>
          <p:cNvSpPr txBox="1">
            <a:spLocks noChangeArrowheads="1"/>
          </p:cNvSpPr>
          <p:nvPr/>
        </p:nvSpPr>
        <p:spPr bwMode="auto">
          <a:xfrm>
            <a:off x="1844675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9453" name="Text Box 59"/>
          <p:cNvSpPr txBox="1">
            <a:spLocks noChangeArrowheads="1"/>
          </p:cNvSpPr>
          <p:nvPr/>
        </p:nvSpPr>
        <p:spPr bwMode="auto">
          <a:xfrm>
            <a:off x="3503613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59454" name="Text Box 60"/>
          <p:cNvSpPr txBox="1">
            <a:spLocks noChangeArrowheads="1"/>
          </p:cNvSpPr>
          <p:nvPr/>
        </p:nvSpPr>
        <p:spPr bwMode="auto">
          <a:xfrm>
            <a:off x="268288" y="50196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9455" name="Text Box 61"/>
          <p:cNvSpPr txBox="1">
            <a:spLocks noChangeArrowheads="1"/>
          </p:cNvSpPr>
          <p:nvPr/>
        </p:nvSpPr>
        <p:spPr bwMode="auto">
          <a:xfrm>
            <a:off x="268288" y="45624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9456" name="Text Box 62"/>
          <p:cNvSpPr txBox="1">
            <a:spLocks noChangeArrowheads="1"/>
          </p:cNvSpPr>
          <p:nvPr/>
        </p:nvSpPr>
        <p:spPr bwMode="auto">
          <a:xfrm>
            <a:off x="268288" y="32131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59457" name="Text Box 63"/>
          <p:cNvSpPr txBox="1">
            <a:spLocks noChangeArrowheads="1"/>
          </p:cNvSpPr>
          <p:nvPr/>
        </p:nvSpPr>
        <p:spPr bwMode="auto">
          <a:xfrm>
            <a:off x="2008188" y="594995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59458" name="Text Box 64"/>
          <p:cNvSpPr txBox="1">
            <a:spLocks noChangeArrowheads="1"/>
          </p:cNvSpPr>
          <p:nvPr/>
        </p:nvSpPr>
        <p:spPr bwMode="auto">
          <a:xfrm>
            <a:off x="3979863" y="47498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9459" name="Text Box 65"/>
          <p:cNvSpPr txBox="1">
            <a:spLocks noChangeArrowheads="1"/>
          </p:cNvSpPr>
          <p:nvPr/>
        </p:nvSpPr>
        <p:spPr bwMode="auto">
          <a:xfrm>
            <a:off x="2390775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59460" name="Text Box 66"/>
          <p:cNvSpPr txBox="1">
            <a:spLocks noChangeArrowheads="1"/>
          </p:cNvSpPr>
          <p:nvPr/>
        </p:nvSpPr>
        <p:spPr bwMode="auto">
          <a:xfrm>
            <a:off x="2925763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9461" name="Text Box 67"/>
          <p:cNvSpPr txBox="1">
            <a:spLocks noChangeArrowheads="1"/>
          </p:cNvSpPr>
          <p:nvPr/>
        </p:nvSpPr>
        <p:spPr bwMode="auto">
          <a:xfrm>
            <a:off x="268288" y="41195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59462" name="Text Box 68"/>
          <p:cNvSpPr txBox="1">
            <a:spLocks noChangeArrowheads="1"/>
          </p:cNvSpPr>
          <p:nvPr/>
        </p:nvSpPr>
        <p:spPr bwMode="auto">
          <a:xfrm>
            <a:off x="268288" y="3625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75557" name="Rectangle 69"/>
          <p:cNvSpPr>
            <a:spLocks noChangeArrowheads="1"/>
          </p:cNvSpPr>
          <p:nvPr/>
        </p:nvSpPr>
        <p:spPr bwMode="auto">
          <a:xfrm>
            <a:off x="4125913" y="3332163"/>
            <a:ext cx="4706937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s[1, n] = 3 ⇒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1..6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=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1..3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4..6</a:t>
            </a:r>
            <a:endParaRPr lang="en-US" sz="2400" dirty="0">
              <a:solidFill>
                <a:schemeClr val="accent2"/>
              </a:solidFill>
              <a:latin typeface="Comic Sans MS" pitchFamily="-106" charset="0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s[1, 3] = 1 ⇒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1..3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=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1..1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2..3</a:t>
            </a:r>
            <a:endParaRPr lang="en-US" sz="2400" dirty="0">
              <a:solidFill>
                <a:schemeClr val="accent2"/>
              </a:solidFill>
              <a:latin typeface="Comic Sans MS" pitchFamily="-106" charset="0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s[4, 6] = 5 ⇒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4..6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=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4..5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6..6</a:t>
            </a:r>
          </a:p>
        </p:txBody>
      </p:sp>
      <p:sp>
        <p:nvSpPr>
          <p:cNvPr id="59464" name="Oval 70"/>
          <p:cNvSpPr>
            <a:spLocks noChangeArrowheads="1"/>
          </p:cNvSpPr>
          <p:nvPr/>
        </p:nvSpPr>
        <p:spPr bwMode="auto">
          <a:xfrm>
            <a:off x="642938" y="3155950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59" name="Oval 71"/>
          <p:cNvSpPr>
            <a:spLocks noChangeArrowheads="1"/>
          </p:cNvSpPr>
          <p:nvPr/>
        </p:nvSpPr>
        <p:spPr bwMode="auto">
          <a:xfrm>
            <a:off x="644525" y="4524375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60" name="Oval 72"/>
          <p:cNvSpPr>
            <a:spLocks noChangeArrowheads="1"/>
          </p:cNvSpPr>
          <p:nvPr/>
        </p:nvSpPr>
        <p:spPr bwMode="auto">
          <a:xfrm>
            <a:off x="2324100" y="3148013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BD009-F756-BE44-9CB8-29F37219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59" grpId="0" animBg="1"/>
      <p:bldP spid="5755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421687" cy="906462"/>
          </a:xfrm>
        </p:spPr>
        <p:txBody>
          <a:bodyPr/>
          <a:lstStyle/>
          <a:p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4. Construct the Optimal Solution</a:t>
            </a:r>
            <a:endParaRPr lang="en-US" sz="36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graphicFrame>
        <p:nvGraphicFramePr>
          <p:cNvPr id="576515" name="Group 3"/>
          <p:cNvGraphicFramePr>
            <a:graphicFrameLocks noGrp="1"/>
          </p:cNvGraphicFramePr>
          <p:nvPr/>
        </p:nvGraphicFramePr>
        <p:xfrm>
          <a:off x="5553075" y="2266950"/>
          <a:ext cx="3338513" cy="274955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96" name="Text Box 54"/>
          <p:cNvSpPr txBox="1">
            <a:spLocks noChangeArrowheads="1"/>
          </p:cNvSpPr>
          <p:nvPr/>
        </p:nvSpPr>
        <p:spPr bwMode="auto">
          <a:xfrm>
            <a:off x="5680075" y="19304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61497" name="Text Box 55"/>
          <p:cNvSpPr txBox="1">
            <a:spLocks noChangeArrowheads="1"/>
          </p:cNvSpPr>
          <p:nvPr/>
        </p:nvSpPr>
        <p:spPr bwMode="auto">
          <a:xfrm>
            <a:off x="5240338" y="459898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61498" name="Text Box 56"/>
          <p:cNvSpPr txBox="1">
            <a:spLocks noChangeArrowheads="1"/>
          </p:cNvSpPr>
          <p:nvPr/>
        </p:nvSpPr>
        <p:spPr bwMode="auto">
          <a:xfrm>
            <a:off x="6218238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61499" name="Text Box 57"/>
          <p:cNvSpPr txBox="1">
            <a:spLocks noChangeArrowheads="1"/>
          </p:cNvSpPr>
          <p:nvPr/>
        </p:nvSpPr>
        <p:spPr bwMode="auto">
          <a:xfrm>
            <a:off x="6780213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61500" name="Text Box 58"/>
          <p:cNvSpPr txBox="1">
            <a:spLocks noChangeArrowheads="1"/>
          </p:cNvSpPr>
          <p:nvPr/>
        </p:nvSpPr>
        <p:spPr bwMode="auto">
          <a:xfrm>
            <a:off x="8439150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61501" name="Text Box 59"/>
          <p:cNvSpPr txBox="1">
            <a:spLocks noChangeArrowheads="1"/>
          </p:cNvSpPr>
          <p:nvPr/>
        </p:nvSpPr>
        <p:spPr bwMode="auto">
          <a:xfrm>
            <a:off x="5203825" y="4154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61502" name="Text Box 60"/>
          <p:cNvSpPr txBox="1">
            <a:spLocks noChangeArrowheads="1"/>
          </p:cNvSpPr>
          <p:nvPr/>
        </p:nvSpPr>
        <p:spPr bwMode="auto">
          <a:xfrm>
            <a:off x="5203825" y="369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61503" name="Text Box 61"/>
          <p:cNvSpPr txBox="1">
            <a:spLocks noChangeArrowheads="1"/>
          </p:cNvSpPr>
          <p:nvPr/>
        </p:nvSpPr>
        <p:spPr bwMode="auto">
          <a:xfrm>
            <a:off x="5203825" y="2347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61504" name="Text Box 62"/>
          <p:cNvSpPr txBox="1">
            <a:spLocks noChangeArrowheads="1"/>
          </p:cNvSpPr>
          <p:nvPr/>
        </p:nvSpPr>
        <p:spPr bwMode="auto">
          <a:xfrm>
            <a:off x="7186613" y="50419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61505" name="Text Box 63"/>
          <p:cNvSpPr txBox="1">
            <a:spLocks noChangeArrowheads="1"/>
          </p:cNvSpPr>
          <p:nvPr/>
        </p:nvSpPr>
        <p:spPr bwMode="auto">
          <a:xfrm>
            <a:off x="8867775" y="3484563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61506" name="Text Box 64"/>
          <p:cNvSpPr txBox="1">
            <a:spLocks noChangeArrowheads="1"/>
          </p:cNvSpPr>
          <p:nvPr/>
        </p:nvSpPr>
        <p:spPr bwMode="auto">
          <a:xfrm>
            <a:off x="7326313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61507" name="Text Box 65"/>
          <p:cNvSpPr txBox="1">
            <a:spLocks noChangeArrowheads="1"/>
          </p:cNvSpPr>
          <p:nvPr/>
        </p:nvSpPr>
        <p:spPr bwMode="auto">
          <a:xfrm>
            <a:off x="7861300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61508" name="Text Box 66"/>
          <p:cNvSpPr txBox="1">
            <a:spLocks noChangeArrowheads="1"/>
          </p:cNvSpPr>
          <p:nvPr/>
        </p:nvSpPr>
        <p:spPr bwMode="auto">
          <a:xfrm>
            <a:off x="5203825" y="3254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61509" name="Text Box 67"/>
          <p:cNvSpPr txBox="1">
            <a:spLocks noChangeArrowheads="1"/>
          </p:cNvSpPr>
          <p:nvPr/>
        </p:nvSpPr>
        <p:spPr bwMode="auto">
          <a:xfrm>
            <a:off x="5203825" y="2760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76580" name="Rectangle 68"/>
          <p:cNvSpPr>
            <a:spLocks noChangeArrowheads="1"/>
          </p:cNvSpPr>
          <p:nvPr/>
        </p:nvSpPr>
        <p:spPr bwMode="auto">
          <a:xfrm>
            <a:off x="160338" y="1646238"/>
            <a:ext cx="7313612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PRINT-OPT-PARENS(s,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j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then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print “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A”</a:t>
            </a:r>
            <a:r>
              <a:rPr lang="en-US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Symbol" pitchFamily="-106" charset="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else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print “(”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PRINT-OPT-PARENS(s,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s[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PRINT-OPT-PARENS(s, s[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 + 1, j)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 “)”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EEBD0-F199-DD49-99A4-292AC4F4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3281363" y="6329363"/>
            <a:ext cx="2455862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title"/>
          </p:nvPr>
        </p:nvSpPr>
        <p:spPr>
          <a:xfrm>
            <a:off x="158750" y="100013"/>
            <a:ext cx="5051425" cy="906462"/>
          </a:xfrm>
        </p:spPr>
        <p:txBody>
          <a:bodyPr/>
          <a:lstStyle/>
          <a:p>
            <a:pPr algn="l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Example: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∙∙∙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6</a:t>
            </a: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graphicFrame>
        <p:nvGraphicFramePr>
          <p:cNvPr id="577540" name="Group 4"/>
          <p:cNvGraphicFramePr>
            <a:graphicFrameLocks noGrp="1"/>
          </p:cNvGraphicFramePr>
          <p:nvPr/>
        </p:nvGraphicFramePr>
        <p:xfrm>
          <a:off x="5572125" y="1468438"/>
          <a:ext cx="3338513" cy="274955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45" name="Text Box 55"/>
          <p:cNvSpPr txBox="1">
            <a:spLocks noChangeArrowheads="1"/>
          </p:cNvSpPr>
          <p:nvPr/>
        </p:nvSpPr>
        <p:spPr bwMode="auto">
          <a:xfrm>
            <a:off x="5699125" y="11318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63546" name="Text Box 56"/>
          <p:cNvSpPr txBox="1">
            <a:spLocks noChangeArrowheads="1"/>
          </p:cNvSpPr>
          <p:nvPr/>
        </p:nvSpPr>
        <p:spPr bwMode="auto">
          <a:xfrm>
            <a:off x="5259388" y="38004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63547" name="Text Box 57"/>
          <p:cNvSpPr txBox="1">
            <a:spLocks noChangeArrowheads="1"/>
          </p:cNvSpPr>
          <p:nvPr/>
        </p:nvSpPr>
        <p:spPr bwMode="auto">
          <a:xfrm>
            <a:off x="6237288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63548" name="Text Box 58"/>
          <p:cNvSpPr txBox="1">
            <a:spLocks noChangeArrowheads="1"/>
          </p:cNvSpPr>
          <p:nvPr/>
        </p:nvSpPr>
        <p:spPr bwMode="auto">
          <a:xfrm>
            <a:off x="6799263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63549" name="Text Box 59"/>
          <p:cNvSpPr txBox="1">
            <a:spLocks noChangeArrowheads="1"/>
          </p:cNvSpPr>
          <p:nvPr/>
        </p:nvSpPr>
        <p:spPr bwMode="auto">
          <a:xfrm>
            <a:off x="8458200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63550" name="Text Box 60"/>
          <p:cNvSpPr txBox="1">
            <a:spLocks noChangeArrowheads="1"/>
          </p:cNvSpPr>
          <p:nvPr/>
        </p:nvSpPr>
        <p:spPr bwMode="auto">
          <a:xfrm>
            <a:off x="5222875" y="33559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63551" name="Text Box 61"/>
          <p:cNvSpPr txBox="1">
            <a:spLocks noChangeArrowheads="1"/>
          </p:cNvSpPr>
          <p:nvPr/>
        </p:nvSpPr>
        <p:spPr bwMode="auto">
          <a:xfrm>
            <a:off x="5222875" y="28987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63552" name="Text Box 62"/>
          <p:cNvSpPr txBox="1">
            <a:spLocks noChangeArrowheads="1"/>
          </p:cNvSpPr>
          <p:nvPr/>
        </p:nvSpPr>
        <p:spPr bwMode="auto">
          <a:xfrm>
            <a:off x="5222875" y="1549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63553" name="Text Box 63"/>
          <p:cNvSpPr txBox="1">
            <a:spLocks noChangeArrowheads="1"/>
          </p:cNvSpPr>
          <p:nvPr/>
        </p:nvSpPr>
        <p:spPr bwMode="auto">
          <a:xfrm>
            <a:off x="7205663" y="42433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63554" name="Text Box 64"/>
          <p:cNvSpPr txBox="1">
            <a:spLocks noChangeArrowheads="1"/>
          </p:cNvSpPr>
          <p:nvPr/>
        </p:nvSpPr>
        <p:spPr bwMode="auto">
          <a:xfrm>
            <a:off x="8867775" y="268605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63555" name="Text Box 65"/>
          <p:cNvSpPr txBox="1">
            <a:spLocks noChangeArrowheads="1"/>
          </p:cNvSpPr>
          <p:nvPr/>
        </p:nvSpPr>
        <p:spPr bwMode="auto">
          <a:xfrm>
            <a:off x="7345363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63556" name="Text Box 66"/>
          <p:cNvSpPr txBox="1">
            <a:spLocks noChangeArrowheads="1"/>
          </p:cNvSpPr>
          <p:nvPr/>
        </p:nvSpPr>
        <p:spPr bwMode="auto">
          <a:xfrm>
            <a:off x="7880350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63557" name="Text Box 67"/>
          <p:cNvSpPr txBox="1">
            <a:spLocks noChangeArrowheads="1"/>
          </p:cNvSpPr>
          <p:nvPr/>
        </p:nvSpPr>
        <p:spPr bwMode="auto">
          <a:xfrm>
            <a:off x="5222875" y="24558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63558" name="Text Box 68"/>
          <p:cNvSpPr txBox="1">
            <a:spLocks noChangeArrowheads="1"/>
          </p:cNvSpPr>
          <p:nvPr/>
        </p:nvSpPr>
        <p:spPr bwMode="auto">
          <a:xfrm>
            <a:off x="5222875" y="196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63559" name="Rectangle 69"/>
          <p:cNvSpPr>
            <a:spLocks noChangeArrowheads="1"/>
          </p:cNvSpPr>
          <p:nvPr/>
        </p:nvSpPr>
        <p:spPr bwMode="auto">
          <a:xfrm>
            <a:off x="163513" y="1135063"/>
            <a:ext cx="5287962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PRINT-OPT-PARENS(s,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j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then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print “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A”</a:t>
            </a:r>
            <a:r>
              <a:rPr lang="en-US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else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print “(”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PRINT-OPT-PARENS(s,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s[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PRINT-OPT-PARENS(s, s[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 + 1, j)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 “)”</a:t>
            </a:r>
          </a:p>
        </p:txBody>
      </p:sp>
      <p:sp>
        <p:nvSpPr>
          <p:cNvPr id="577606" name="Rectangle 70"/>
          <p:cNvSpPr>
            <a:spLocks noChangeArrowheads="1"/>
          </p:cNvSpPr>
          <p:nvPr/>
        </p:nvSpPr>
        <p:spPr bwMode="auto">
          <a:xfrm>
            <a:off x="261938" y="3802063"/>
            <a:ext cx="8882062" cy="273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P-O-P(s, 1, 6)	s[1, 6]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1, j = 6   “(“ 	P-O-P (s, 1, 3)   s[1, 3] =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1, j = 3   “(“ 	P-O-P(s, 1, 1) 	⇒ “A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	P-O-P(s, 2, 3) s[2, 3]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	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2, j = 3 	“(“    P-O-P (s, 2, 2) ⇒ “A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			        P-O-P (s, 3, 3) ⇒ “A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			“)”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      “)” </a:t>
            </a:r>
          </a:p>
        </p:txBody>
      </p:sp>
      <p:sp>
        <p:nvSpPr>
          <p:cNvPr id="577607" name="Text Box 71"/>
          <p:cNvSpPr txBox="1">
            <a:spLocks noChangeArrowheads="1"/>
          </p:cNvSpPr>
          <p:nvPr/>
        </p:nvSpPr>
        <p:spPr bwMode="auto">
          <a:xfrm>
            <a:off x="4398963" y="4159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77608" name="Text Box 72"/>
          <p:cNvSpPr txBox="1">
            <a:spLocks noChangeArrowheads="1"/>
          </p:cNvSpPr>
          <p:nvPr/>
        </p:nvSpPr>
        <p:spPr bwMode="auto">
          <a:xfrm>
            <a:off x="6994525" y="415925"/>
            <a:ext cx="219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( ( A</a:t>
            </a:r>
            <a:r>
              <a:rPr lang="en-US" sz="2400" baseline="-25000">
                <a:solidFill>
                  <a:srgbClr val="CC0000"/>
                </a:solidFill>
              </a:rPr>
              <a:t>4 </a:t>
            </a:r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5 </a:t>
            </a:r>
            <a:r>
              <a:rPr lang="en-US" sz="2400">
                <a:solidFill>
                  <a:srgbClr val="CC0000"/>
                </a:solidFill>
              </a:rPr>
              <a:t>) A</a:t>
            </a:r>
            <a:r>
              <a:rPr lang="en-US" sz="2400" baseline="-25000">
                <a:solidFill>
                  <a:srgbClr val="CC0000"/>
                </a:solidFill>
              </a:rPr>
              <a:t>6 </a:t>
            </a:r>
            <a:r>
              <a:rPr lang="en-US" sz="2400">
                <a:solidFill>
                  <a:srgbClr val="CC0000"/>
                </a:solidFill>
              </a:rPr>
              <a:t>) )</a:t>
            </a:r>
          </a:p>
        </p:txBody>
      </p:sp>
      <p:sp>
        <p:nvSpPr>
          <p:cNvPr id="577609" name="Text Box 73"/>
          <p:cNvSpPr txBox="1">
            <a:spLocks noChangeArrowheads="1"/>
          </p:cNvSpPr>
          <p:nvPr/>
        </p:nvSpPr>
        <p:spPr bwMode="auto">
          <a:xfrm>
            <a:off x="4899025" y="415925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1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77610" name="Text Box 74"/>
          <p:cNvSpPr txBox="1">
            <a:spLocks noChangeArrowheads="1"/>
          </p:cNvSpPr>
          <p:nvPr/>
        </p:nvSpPr>
        <p:spPr bwMode="auto">
          <a:xfrm>
            <a:off x="5362575" y="4159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77611" name="Text Box 75"/>
          <p:cNvSpPr txBox="1">
            <a:spLocks noChangeArrowheads="1"/>
          </p:cNvSpPr>
          <p:nvPr/>
        </p:nvSpPr>
        <p:spPr bwMode="auto">
          <a:xfrm>
            <a:off x="5613400" y="415925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2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77612" name="Text Box 76"/>
          <p:cNvSpPr txBox="1">
            <a:spLocks noChangeArrowheads="1"/>
          </p:cNvSpPr>
          <p:nvPr/>
        </p:nvSpPr>
        <p:spPr bwMode="auto">
          <a:xfrm>
            <a:off x="6076950" y="415925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3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77613" name="Text Box 77"/>
          <p:cNvSpPr txBox="1">
            <a:spLocks noChangeArrowheads="1"/>
          </p:cNvSpPr>
          <p:nvPr/>
        </p:nvSpPr>
        <p:spPr bwMode="auto">
          <a:xfrm>
            <a:off x="6540500" y="41592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577614" name="Text Box 78"/>
          <p:cNvSpPr txBox="1">
            <a:spLocks noChangeArrowheads="1"/>
          </p:cNvSpPr>
          <p:nvPr/>
        </p:nvSpPr>
        <p:spPr bwMode="auto">
          <a:xfrm>
            <a:off x="6764338" y="4159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577615" name="Text Box 79"/>
          <p:cNvSpPr txBox="1">
            <a:spLocks noChangeArrowheads="1"/>
          </p:cNvSpPr>
          <p:nvPr/>
        </p:nvSpPr>
        <p:spPr bwMode="auto">
          <a:xfrm>
            <a:off x="4192588" y="63484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577616" name="Text Box 80"/>
          <p:cNvSpPr txBox="1">
            <a:spLocks noChangeArrowheads="1"/>
          </p:cNvSpPr>
          <p:nvPr/>
        </p:nvSpPr>
        <p:spPr bwMode="auto">
          <a:xfrm>
            <a:off x="4649788" y="4159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63571" name="Rectangle 81"/>
          <p:cNvSpPr>
            <a:spLocks noChangeArrowheads="1"/>
          </p:cNvSpPr>
          <p:nvPr/>
        </p:nvSpPr>
        <p:spPr bwMode="auto">
          <a:xfrm>
            <a:off x="4152900" y="1120775"/>
            <a:ext cx="13525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b="1">
                <a:solidFill>
                  <a:srgbClr val="336699"/>
                </a:solidFill>
              </a:rPr>
              <a:t>s[1..6, 1..6]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1DE8F-C1F4-874A-A323-B9D07F24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607" grpId="0"/>
      <p:bldP spid="577608" grpId="0"/>
      <p:bldP spid="577609" grpId="0"/>
      <p:bldP spid="577610" grpId="0"/>
      <p:bldP spid="577611" grpId="0"/>
      <p:bldP spid="577612" grpId="0"/>
      <p:bldP spid="577613" grpId="0"/>
      <p:bldP spid="577614" grpId="0"/>
      <p:bldP spid="577615" grpId="0"/>
      <p:bldP spid="5776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Memoization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0950"/>
            <a:ext cx="8499475" cy="530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Top-down approach with the efficiency of typical bottom-up dynamic programming approach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Maintains an entry in a table for the solution to each subproblem</a:t>
            </a:r>
          </a:p>
          <a:p>
            <a:pPr lvl="1">
              <a:lnSpc>
                <a:spcPct val="150000"/>
              </a:lnSpc>
            </a:pPr>
            <a:r>
              <a:rPr lang="en-US" sz="2000" b="1">
                <a:solidFill>
                  <a:srgbClr val="336699"/>
                </a:solidFill>
              </a:rPr>
              <a:t>memoize</a:t>
            </a:r>
            <a:r>
              <a:rPr lang="en-US" sz="2000"/>
              <a:t> the inefficient recursive top-down algorithm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When a subproblem is first encountered its solution is computed and stored in that table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Subsequent “calls” to the subproblem simply look up that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370B9-7FD4-9344-B9F6-4CD6EED2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Memoized Matrix-Chain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Alg.: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MEMOIZED-MATRIX-CHAIN(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← length[p]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← 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to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 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 ←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to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	  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←∞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return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LOOKUP-CHAIN(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p, 1, 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</p:txBody>
      </p:sp>
      <p:sp>
        <p:nvSpPr>
          <p:cNvPr id="67590" name="AutoShape 4"/>
          <p:cNvSpPr>
            <a:spLocks/>
          </p:cNvSpPr>
          <p:nvPr/>
        </p:nvSpPr>
        <p:spPr bwMode="auto">
          <a:xfrm>
            <a:off x="5441950" y="2760663"/>
            <a:ext cx="88900" cy="2133600"/>
          </a:xfrm>
          <a:prstGeom prst="righ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5637213" y="3233738"/>
            <a:ext cx="3272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Initialize the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table with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large values that indicate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whether the values of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m[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, j]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have been computed</a:t>
            </a:r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 flipH="1" flipV="1">
            <a:off x="6088621" y="5320357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3" name="Text Box 7"/>
          <p:cNvSpPr txBox="1">
            <a:spLocks noChangeArrowheads="1"/>
          </p:cNvSpPr>
          <p:nvPr/>
        </p:nvSpPr>
        <p:spPr bwMode="auto">
          <a:xfrm>
            <a:off x="6631774" y="5135691"/>
            <a:ext cx="2512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Top-down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9C7AA-0584-E841-B3FF-9F75B2AC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Memoized Matrix-Chain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1088"/>
            <a:ext cx="8229600" cy="566737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Alg.: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LOOKUP-CHAIN(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&lt;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	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return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j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else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 ←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to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 –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      	  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q ←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LOOKUP-CHAIN(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+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LOOKUP-CHAIN(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p, k+1, 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+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7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	        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q &lt; 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7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			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← q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7"/>
            </a:pP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return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6124574" y="1212850"/>
            <a:ext cx="2674579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Running time is O(n</a:t>
            </a:r>
            <a:r>
              <a:rPr lang="en-US" baseline="3000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4572000" y="3355975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m[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, j]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=  min {m[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, k] + m[k+1, j] + p</a:t>
            </a:r>
            <a:r>
              <a:rPr lang="en-US" baseline="-250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i-1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} 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	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i≤k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&lt;j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881F3-5E29-F744-AA12-5934D40C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Dynamic Progamming vs. Memoization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657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Advantages of dynamic programming vs.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memoized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algorithms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overhead for recursion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regular pattern of table accesses may be used to reduce time or space requirements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Advantages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memoized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algorithms vs. dynamic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More intuitive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2C5B9-B36B-6E43-9801-24A60DE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74AC8-D932-B845-B17F-18EB24D6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Matrix-Chain Multiplication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45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Problem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: given a sequence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of matrices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compute the product: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Matrix compatibility: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C = A ∙ B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col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row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B</a:t>
            </a:r>
            <a:endParaRPr lang="en-US" sz="2400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row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row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endParaRPr lang="en-US" sz="2400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col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col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B</a:t>
            </a:r>
            <a:endParaRPr lang="en-US" sz="24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col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row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C90A8-C600-CB4E-85B8-2EC6AA6A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Matrix-Chain Multiplication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1862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In what order should we multiply the matrices?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Matrix multiplication is associative: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E.g.: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= ((A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			= (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(A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))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Which one of these orderings should we choose?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The order in which we multiply the matrices has a significant impact on the overall cost of executing the entire chain of multiplications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39F62-0E5C-0240-935C-35CDC25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 rot="5400000">
            <a:off x="7242175" y="4392613"/>
            <a:ext cx="260350" cy="23177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933825" y="4926013"/>
            <a:ext cx="260350" cy="13604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897688" y="4735513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 rot="5400000">
            <a:off x="1895475" y="4862513"/>
            <a:ext cx="260350" cy="13779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MATRIX-MULTIPLY(A, B)</a:t>
            </a:r>
          </a:p>
        </p:txBody>
      </p:sp>
      <p:sp>
        <p:nvSpPr>
          <p:cNvPr id="560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3188" y="1114425"/>
            <a:ext cx="9040812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columns[A]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≠ rows[B]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 error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“incompatible dimensions”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else for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← 1 to rows[A]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 for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 ← 1 to columns[B]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 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= 0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 ← 1 to columns[A]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←C[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+ A[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k] B[k, j]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1333500" y="4735513"/>
            <a:ext cx="1379538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 rot="5400000" flipV="1">
            <a:off x="3758407" y="4450556"/>
            <a:ext cx="1379538" cy="232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6210300" y="4735513"/>
            <a:ext cx="2322513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238125" y="6038850"/>
            <a:ext cx="1020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rows[A]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5751513" y="6370638"/>
            <a:ext cx="1020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rows[A]</a:t>
            </a:r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4648200" y="4576763"/>
            <a:ext cx="911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cols[B]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7696200" y="4387850"/>
            <a:ext cx="911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cols[B]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6886575" y="542290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1028700" y="53498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3941763" y="454977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6881813" y="43688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5932488" y="53768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2301875" y="5942013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5207000" y="589597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8164513" y="600551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2857500" y="5486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*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5654675" y="5457825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=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44613" y="4149725"/>
            <a:ext cx="1371600" cy="449263"/>
            <a:chOff x="847" y="2614"/>
            <a:chExt cx="864" cy="283"/>
          </a:xfrm>
        </p:grpSpPr>
        <p:sp>
          <p:nvSpPr>
            <p:cNvPr id="28706" name="Text Box 26"/>
            <p:cNvSpPr txBox="1">
              <a:spLocks noChangeArrowheads="1"/>
            </p:cNvSpPr>
            <p:nvPr/>
          </p:nvSpPr>
          <p:spPr bwMode="auto">
            <a:xfrm>
              <a:off x="1218" y="2614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k</a:t>
              </a:r>
            </a:p>
          </p:txBody>
        </p:sp>
        <p:sp>
          <p:nvSpPr>
            <p:cNvPr id="28707" name="Line 27"/>
            <p:cNvSpPr>
              <a:spLocks noChangeShapeType="1"/>
            </p:cNvSpPr>
            <p:nvPr/>
          </p:nvSpPr>
          <p:spPr bwMode="auto">
            <a:xfrm>
              <a:off x="847" y="289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321175" y="4984750"/>
            <a:ext cx="323850" cy="1273175"/>
            <a:chOff x="2722" y="3140"/>
            <a:chExt cx="204" cy="802"/>
          </a:xfrm>
        </p:grpSpPr>
        <p:sp>
          <p:nvSpPr>
            <p:cNvPr id="28704" name="Line 29"/>
            <p:cNvSpPr>
              <a:spLocks noChangeShapeType="1"/>
            </p:cNvSpPr>
            <p:nvPr/>
          </p:nvSpPr>
          <p:spPr bwMode="auto">
            <a:xfrm>
              <a:off x="2722" y="3140"/>
              <a:ext cx="0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5" name="Text Box 30"/>
            <p:cNvSpPr txBox="1">
              <a:spLocks noChangeArrowheads="1"/>
            </p:cNvSpPr>
            <p:nvPr/>
          </p:nvSpPr>
          <p:spPr bwMode="auto">
            <a:xfrm>
              <a:off x="2732" y="3483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k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21413" y="2747963"/>
            <a:ext cx="2884487" cy="1255712"/>
            <a:chOff x="3919" y="1731"/>
            <a:chExt cx="1817" cy="791"/>
          </a:xfrm>
        </p:grpSpPr>
        <p:sp>
          <p:nvSpPr>
            <p:cNvPr id="28701" name="Text Box 32"/>
            <p:cNvSpPr txBox="1">
              <a:spLocks noChangeArrowheads="1"/>
            </p:cNvSpPr>
            <p:nvPr/>
          </p:nvSpPr>
          <p:spPr bwMode="auto">
            <a:xfrm>
              <a:off x="3919" y="1731"/>
              <a:ext cx="18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Comic Sans MS" pitchFamily="-106" charset="0"/>
                </a:rPr>
                <a:t>rows[A] </a:t>
              </a:r>
              <a:r>
                <a:rPr lang="en-US" dirty="0">
                  <a:latin typeface="Comic Sans MS" pitchFamily="-106" charset="0"/>
                  <a:sym typeface="Symbol" pitchFamily="-106" charset="2"/>
                </a:rPr>
                <a:t>∙ </a:t>
              </a:r>
              <a:r>
                <a:rPr lang="en-US" dirty="0">
                  <a:latin typeface="Comic Sans MS" pitchFamily="-106" charset="0"/>
                </a:rPr>
                <a:t>cols[A] </a:t>
              </a:r>
              <a:r>
                <a:rPr lang="en-US" dirty="0">
                  <a:latin typeface="Comic Sans MS" pitchFamily="-106" charset="0"/>
                  <a:sym typeface="Symbol" pitchFamily="-106" charset="2"/>
                </a:rPr>
                <a:t>∙ </a:t>
              </a:r>
              <a:r>
                <a:rPr lang="en-US" dirty="0">
                  <a:latin typeface="Comic Sans MS" pitchFamily="-106" charset="0"/>
                </a:rPr>
                <a:t>cols[B]</a:t>
              </a:r>
            </a:p>
            <a:p>
              <a:pPr algn="ctr"/>
              <a:r>
                <a:rPr lang="en-US" dirty="0">
                  <a:latin typeface="Comic Sans MS" pitchFamily="-106" charset="0"/>
                </a:rPr>
                <a:t>multiplications</a:t>
              </a:r>
            </a:p>
          </p:txBody>
        </p:sp>
        <p:sp>
          <p:nvSpPr>
            <p:cNvPr id="28702" name="AutoShape 33"/>
            <p:cNvSpPr>
              <a:spLocks/>
            </p:cNvSpPr>
            <p:nvPr/>
          </p:nvSpPr>
          <p:spPr bwMode="auto">
            <a:xfrm rot="5400000">
              <a:off x="5004" y="1892"/>
              <a:ext cx="28" cy="1231"/>
            </a:xfrm>
            <a:prstGeom prst="leftBrace">
              <a:avLst>
                <a:gd name="adj1" fmla="val 3663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3" name="Line 34"/>
            <p:cNvSpPr>
              <a:spLocks noChangeShapeType="1"/>
            </p:cNvSpPr>
            <p:nvPr/>
          </p:nvSpPr>
          <p:spPr bwMode="auto">
            <a:xfrm flipH="1">
              <a:off x="5026" y="2105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ADEB-FA8C-FD4E-BD01-E33B4A2D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Example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8075"/>
            <a:ext cx="8632825" cy="5551488"/>
          </a:xfrm>
        </p:spPr>
        <p:txBody>
          <a:bodyPr/>
          <a:lstStyle/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		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marL="381000" indent="-381000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10 x 100</a:t>
            </a:r>
          </a:p>
          <a:p>
            <a:pPr marL="381000" indent="-381000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100 x 5</a:t>
            </a:r>
          </a:p>
          <a:p>
            <a:pPr marL="381000" indent="-381000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5 x 50</a:t>
            </a:r>
          </a:p>
          <a:p>
            <a:pPr marL="381000" indent="-381000" eaLnBrk="1" hangingPunct="1">
              <a:lnSpc>
                <a:spcPct val="110000"/>
              </a:lnSpc>
              <a:buFontTx/>
              <a:buAutoNum type="arabicPeriod"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((A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): 	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takes 10 x 100 x 5 = 5,000 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	(its size is 10 x 5)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   ((A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takes 10 x 5 x 50 = 2,500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Total: 7,500 scalar multiplications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2.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(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(A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)):	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takes 100 x 5 x 50 = 25,000 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	(its size is 100 x 50)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  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(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(A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)) takes 10 x 100 x 50 = 50,000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Total: 75,000 scalar multiplications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one order of magnitude difference!!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50FE5-F8EE-EE46-942C-DDF0F48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Matrix-Chain Multiplication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6488"/>
            <a:ext cx="8337550" cy="51847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Given a chain of matrices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⟩, where 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1, 2, …, n matrix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has dimensions p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 p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fully parenthesize the product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in a way that minimizes the number of scalar multiplications.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   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∙∙∙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  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∙∙∙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n-1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sz="2400" baseline="-25000" dirty="0">
              <a:solidFill>
                <a:srgbClr val="CC0000"/>
              </a:solidFill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BAB42-2C16-634B-B4A8-9A0D33B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1. The Structure of an Optimal Parenthesization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45500" cy="5159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Notation: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&lt; j: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k+1…j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Suppose that an optimal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parenthesization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of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splits the product between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k+1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where      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≤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k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j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6A7C5-B1EA-8941-ABCE-A662E071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			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k+1…j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parenthesization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of the “prefix”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must be an optimal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parentesization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If there were a less costly way to parenthesize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, we could substitute that one in the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parenthesization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of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and produce a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parenthesization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with a lower cost than the optimum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⇒ contradiction!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An optimal solution to an instance of the matrix-chain multiplication contains within it optimal solutions to </a:t>
            </a:r>
            <a:r>
              <a:rPr lang="en-US" sz="2400" dirty="0" err="1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endParaRPr lang="en-US" sz="2400" dirty="0">
              <a:solidFill>
                <a:srgbClr val="CC0000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43F60-F8F5-5843-82FC-0D2C9843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1247</Words>
  <Application>Microsoft Macintosh PowerPoint</Application>
  <PresentationFormat>On-screen Show (4:3)</PresentationFormat>
  <Paragraphs>494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Analysis of Algorithms CS 477/677</vt:lpstr>
      <vt:lpstr>Dynamic Programming</vt:lpstr>
      <vt:lpstr>Matrix-Chain Multiplication</vt:lpstr>
      <vt:lpstr>Matrix-Chain Multiplication</vt:lpstr>
      <vt:lpstr>MATRIX-MULTIPLY(A, B)</vt:lpstr>
      <vt:lpstr>Example</vt:lpstr>
      <vt:lpstr>Matrix-Chain Multiplication</vt:lpstr>
      <vt:lpstr>1. The Structure of an Optimal Parenthesization</vt:lpstr>
      <vt:lpstr>Optimal Substructure</vt:lpstr>
      <vt:lpstr>2. A Recursive Solution</vt:lpstr>
      <vt:lpstr>2. A Recursive Solution</vt:lpstr>
      <vt:lpstr>2. A Recursive Solution</vt:lpstr>
      <vt:lpstr>3. Computing the Optimal Costs</vt:lpstr>
      <vt:lpstr>3. Computing the Optimal Costs</vt:lpstr>
      <vt:lpstr>3. Computing the Optimal Costs</vt:lpstr>
      <vt:lpstr>Example: min {m[i, k] + m[k+1, j] + pi-1pkpj} </vt:lpstr>
      <vt:lpstr>Example min {m[i, k] + m[k+1, j] + pi-1pkpj} </vt:lpstr>
      <vt:lpstr>4. Construct the Optimal Solution</vt:lpstr>
      <vt:lpstr>4. Construct the Optimal Solution</vt:lpstr>
      <vt:lpstr>4. Construct the Optimal Solution</vt:lpstr>
      <vt:lpstr>4. Construct the Optimal Solution</vt:lpstr>
      <vt:lpstr>Example: A1∙∙∙A6</vt:lpstr>
      <vt:lpstr>Memoization</vt:lpstr>
      <vt:lpstr>Memoized Matrix-Chain</vt:lpstr>
      <vt:lpstr>Memoized Matrix-Chain</vt:lpstr>
      <vt:lpstr>Dynamic Progamming vs. Memoization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694</cp:revision>
  <cp:lastPrinted>2018-10-25T17:04:56Z</cp:lastPrinted>
  <dcterms:created xsi:type="dcterms:W3CDTF">2011-01-18T17:28:39Z</dcterms:created>
  <dcterms:modified xsi:type="dcterms:W3CDTF">2018-10-30T21:53:16Z</dcterms:modified>
</cp:coreProperties>
</file>