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545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3" r:id="rId33"/>
    <p:sldId id="53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1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F319C-AF47-B14D-823D-0D5A6DE8D7F7}" type="slidenum">
              <a:rPr lang="en-US"/>
              <a:pPr/>
              <a:t>10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9933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CF6F7-134D-AD41-8423-C23089550F72}" type="slidenum">
              <a:rPr lang="en-US"/>
              <a:pPr/>
              <a:t>11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0047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F37B05-9626-2C46-9FE5-A746CDD69BF5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690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54D58-5BA6-4740-B46F-B9A8D80E1EB7}" type="slidenum">
              <a:rPr lang="en-US"/>
              <a:pPr/>
              <a:t>13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7991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4F4EE-5AF7-EE41-8B28-4A88E3897FCB}" type="slidenum">
              <a:rPr lang="en-US"/>
              <a:pPr/>
              <a:t>14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361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BB622-6D1F-9245-A56D-650D60000AA6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0668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47D3A-F35E-4847-BDE7-D0A6977860EE}" type="slidenum">
              <a:rPr lang="en-US"/>
              <a:pPr/>
              <a:t>16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505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B2065-F694-B04B-8D87-C6DAC1E6569C}" type="slidenum">
              <a:rPr lang="en-US"/>
              <a:pPr/>
              <a:t>17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3405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CCDA7-D945-5141-915D-6388E7D7C518}" type="slidenum">
              <a:rPr lang="en-US"/>
              <a:pPr/>
              <a:t>18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30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9452B-D18B-6043-B0AB-8401F0606751}" type="slidenum">
              <a:rPr lang="en-US"/>
              <a:pPr/>
              <a:t>19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04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708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391EA6-1551-C145-89D7-E1682B713543}" type="slidenum">
              <a:rPr lang="en-US"/>
              <a:pPr/>
              <a:t>20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4217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33847-F095-A74E-8734-998244EBD9A3}" type="slidenum">
              <a:rPr lang="en-US"/>
              <a:pPr/>
              <a:t>21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3664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22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123" y="4344539"/>
            <a:ext cx="5025755" cy="41129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91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3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8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1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1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54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9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1E517-685E-9D43-89CA-4B07C22DEEE0}" type="slidenum">
              <a:rPr lang="en-US"/>
              <a:pPr/>
              <a:t>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649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64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33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179BA-B058-6143-97AA-FA6DDAA572F5}" type="slidenum">
              <a:rPr lang="en-US"/>
              <a:pPr/>
              <a:t>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487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5D676-276A-8047-85F2-6B791F284285}" type="slidenum">
              <a:rPr lang="en-US"/>
              <a:pPr/>
              <a:t>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721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60A05-AFA5-FB47-B887-BA20A0AF6AD7}" type="slidenum">
              <a:rPr lang="en-US"/>
              <a:pPr/>
              <a:t>6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093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5980C-6566-D440-9926-2A619883E96E}" type="slidenum">
              <a:rPr lang="en-US"/>
              <a:pPr/>
              <a:t>7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663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37B2C-2432-A544-B569-2764DB812A44}" type="slidenum">
              <a:rPr lang="en-US"/>
              <a:pPr/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520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7D7C5-2A4F-3643-B7F3-B8982E13AC35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480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en-US"/>
              <a:t>CS 477/677 - Lecture 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1. Making the choice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= ⟨A, B, D, E⟩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Y = ⟨Z, B, E⟩</a:t>
            </a: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Choice: include one element into the common sequence (E) and solve the resulting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= ⟨A, B, D, G⟩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Y = ⟨Z, B, D⟩</a:t>
            </a: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Choice: exclude an element from a string and solve the resulting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90852" name="Freeform 4"/>
          <p:cNvSpPr>
            <a:spLocks/>
          </p:cNvSpPr>
          <p:nvPr/>
        </p:nvSpPr>
        <p:spPr bwMode="auto">
          <a:xfrm rot="-471842">
            <a:off x="2811463" y="1347788"/>
            <a:ext cx="1050925" cy="1157287"/>
          </a:xfrm>
          <a:custGeom>
            <a:avLst/>
            <a:gdLst>
              <a:gd name="T0" fmla="*/ 629216 w 628"/>
              <a:gd name="T1" fmla="*/ 10241 h 678"/>
              <a:gd name="T2" fmla="*/ 553911 w 628"/>
              <a:gd name="T3" fmla="*/ 290175 h 678"/>
              <a:gd name="T4" fmla="*/ 440117 w 628"/>
              <a:gd name="T5" fmla="*/ 549626 h 678"/>
              <a:gd name="T6" fmla="*/ 147263 w 628"/>
              <a:gd name="T7" fmla="*/ 626437 h 678"/>
              <a:gd name="T8" fmla="*/ 61918 w 628"/>
              <a:gd name="T9" fmla="*/ 665696 h 678"/>
              <a:gd name="T10" fmla="*/ 25102 w 628"/>
              <a:gd name="T11" fmla="*/ 752749 h 678"/>
              <a:gd name="T12" fmla="*/ 5020 w 628"/>
              <a:gd name="T13" fmla="*/ 810784 h 678"/>
              <a:gd name="T14" fmla="*/ 53550 w 628"/>
              <a:gd name="T15" fmla="*/ 1032682 h 678"/>
              <a:gd name="T16" fmla="*/ 90366 w 628"/>
              <a:gd name="T17" fmla="*/ 1080476 h 678"/>
              <a:gd name="T18" fmla="*/ 100407 w 628"/>
              <a:gd name="T19" fmla="*/ 1109493 h 678"/>
              <a:gd name="T20" fmla="*/ 232609 w 628"/>
              <a:gd name="T21" fmla="*/ 1157287 h 678"/>
              <a:gd name="T22" fmla="*/ 364812 w 628"/>
              <a:gd name="T23" fmla="*/ 1138511 h 678"/>
              <a:gd name="T24" fmla="*/ 440117 w 628"/>
              <a:gd name="T25" fmla="*/ 1118028 h 678"/>
              <a:gd name="T26" fmla="*/ 468565 w 628"/>
              <a:gd name="T27" fmla="*/ 1109493 h 678"/>
              <a:gd name="T28" fmla="*/ 543870 w 628"/>
              <a:gd name="T29" fmla="*/ 1012199 h 678"/>
              <a:gd name="T30" fmla="*/ 592400 w 628"/>
              <a:gd name="T31" fmla="*/ 925147 h 678"/>
              <a:gd name="T32" fmla="*/ 714562 w 628"/>
              <a:gd name="T33" fmla="*/ 665696 h 678"/>
              <a:gd name="T34" fmla="*/ 903662 w 628"/>
              <a:gd name="T35" fmla="*/ 501832 h 678"/>
              <a:gd name="T36" fmla="*/ 960559 w 628"/>
              <a:gd name="T37" fmla="*/ 433556 h 678"/>
              <a:gd name="T38" fmla="*/ 1035864 w 628"/>
              <a:gd name="T39" fmla="*/ 298710 h 678"/>
              <a:gd name="T40" fmla="*/ 968926 w 628"/>
              <a:gd name="T41" fmla="*/ 87053 h 678"/>
              <a:gd name="T42" fmla="*/ 696154 w 628"/>
              <a:gd name="T43" fmla="*/ 0 h 678"/>
              <a:gd name="T44" fmla="*/ 629216 w 628"/>
              <a:gd name="T45" fmla="*/ 10241 h 67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28"/>
              <a:gd name="T70" fmla="*/ 0 h 678"/>
              <a:gd name="T71" fmla="*/ 628 w 628"/>
              <a:gd name="T72" fmla="*/ 678 h 67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28" h="678">
                <a:moveTo>
                  <a:pt x="376" y="6"/>
                </a:moveTo>
                <a:cubicBezTo>
                  <a:pt x="360" y="61"/>
                  <a:pt x="350" y="116"/>
                  <a:pt x="331" y="170"/>
                </a:cubicBezTo>
                <a:cubicBezTo>
                  <a:pt x="325" y="229"/>
                  <a:pt x="330" y="302"/>
                  <a:pt x="263" y="322"/>
                </a:cubicBezTo>
                <a:cubicBezTo>
                  <a:pt x="213" y="354"/>
                  <a:pt x="145" y="362"/>
                  <a:pt x="88" y="367"/>
                </a:cubicBezTo>
                <a:cubicBezTo>
                  <a:pt x="70" y="373"/>
                  <a:pt x="55" y="384"/>
                  <a:pt x="37" y="390"/>
                </a:cubicBezTo>
                <a:cubicBezTo>
                  <a:pt x="26" y="407"/>
                  <a:pt x="21" y="422"/>
                  <a:pt x="15" y="441"/>
                </a:cubicBezTo>
                <a:cubicBezTo>
                  <a:pt x="11" y="452"/>
                  <a:pt x="3" y="475"/>
                  <a:pt x="3" y="475"/>
                </a:cubicBezTo>
                <a:cubicBezTo>
                  <a:pt x="6" y="515"/>
                  <a:pt x="0" y="573"/>
                  <a:pt x="32" y="605"/>
                </a:cubicBezTo>
                <a:cubicBezTo>
                  <a:pt x="44" y="644"/>
                  <a:pt x="26" y="598"/>
                  <a:pt x="54" y="633"/>
                </a:cubicBezTo>
                <a:cubicBezTo>
                  <a:pt x="58" y="638"/>
                  <a:pt x="56" y="646"/>
                  <a:pt x="60" y="650"/>
                </a:cubicBezTo>
                <a:cubicBezTo>
                  <a:pt x="67" y="657"/>
                  <a:pt x="130" y="676"/>
                  <a:pt x="139" y="678"/>
                </a:cubicBezTo>
                <a:cubicBezTo>
                  <a:pt x="180" y="674"/>
                  <a:pt x="186" y="675"/>
                  <a:pt x="218" y="667"/>
                </a:cubicBezTo>
                <a:cubicBezTo>
                  <a:pt x="233" y="663"/>
                  <a:pt x="248" y="659"/>
                  <a:pt x="263" y="655"/>
                </a:cubicBezTo>
                <a:cubicBezTo>
                  <a:pt x="269" y="653"/>
                  <a:pt x="280" y="650"/>
                  <a:pt x="280" y="650"/>
                </a:cubicBezTo>
                <a:cubicBezTo>
                  <a:pt x="297" y="632"/>
                  <a:pt x="316" y="618"/>
                  <a:pt x="325" y="593"/>
                </a:cubicBezTo>
                <a:cubicBezTo>
                  <a:pt x="340" y="551"/>
                  <a:pt x="329" y="567"/>
                  <a:pt x="354" y="542"/>
                </a:cubicBezTo>
                <a:cubicBezTo>
                  <a:pt x="366" y="489"/>
                  <a:pt x="379" y="421"/>
                  <a:pt x="427" y="390"/>
                </a:cubicBezTo>
                <a:cubicBezTo>
                  <a:pt x="448" y="358"/>
                  <a:pt x="507" y="316"/>
                  <a:pt x="540" y="294"/>
                </a:cubicBezTo>
                <a:cubicBezTo>
                  <a:pt x="550" y="278"/>
                  <a:pt x="561" y="268"/>
                  <a:pt x="574" y="254"/>
                </a:cubicBezTo>
                <a:cubicBezTo>
                  <a:pt x="583" y="225"/>
                  <a:pt x="608" y="205"/>
                  <a:pt x="619" y="175"/>
                </a:cubicBezTo>
                <a:cubicBezTo>
                  <a:pt x="614" y="111"/>
                  <a:pt x="628" y="83"/>
                  <a:pt x="579" y="51"/>
                </a:cubicBezTo>
                <a:cubicBezTo>
                  <a:pt x="556" y="16"/>
                  <a:pt x="453" y="4"/>
                  <a:pt x="416" y="0"/>
                </a:cubicBezTo>
                <a:cubicBezTo>
                  <a:pt x="408" y="2"/>
                  <a:pt x="376" y="18"/>
                  <a:pt x="376" y="6"/>
                </a:cubicBezTo>
                <a:close/>
              </a:path>
            </a:pathLst>
          </a:custGeom>
          <a:solidFill>
            <a:srgbClr val="EAEAEA">
              <a:alpha val="39999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3130" y="3859667"/>
            <a:ext cx="3651069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8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X</a:t>
            </a:r>
            <a:r>
              <a:rPr lang="en-US" sz="2800" baseline="-250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= ⟨A, B, D, G⟩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8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Y = ⟨Z, B, D⟩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6260" y="448294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✕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6489" y="38636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✕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2" grpId="0" animBg="1"/>
      <p:bldP spid="3" grpId="0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Notations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Given a sequence X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 we define the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i-th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prefix of X, for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0, 1, 2, …, m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,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the length of a LCS of the sequences    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and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⟨y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y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Case 1: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j</a:t>
            </a:r>
            <a:endParaRPr lang="en-US" baseline="-250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e.g.: 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= ⟨A, B, D, E⟩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⟨Z, B, E⟩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Append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=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to the LCS of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i-1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Y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j-1</a:t>
            </a:r>
            <a:endParaRPr lang="en-US" dirty="0">
              <a:latin typeface="Comic Sans MS" pitchFamily="-106" charset="0"/>
              <a:ea typeface="ＭＳ Ｐゴシック" pitchFamily="-106" charset="-128"/>
              <a:sym typeface="Symbol" pitchFamily="-106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Must find a LCS of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i-1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Y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j-1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⇒ optimal solution to a problem includes optimal solutions to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subproblems</a:t>
            </a:r>
            <a:endParaRPr lang="en-US" baseline="-25000" dirty="0">
              <a:ea typeface="ＭＳ Ｐゴシック" pitchFamily="-106" charset="-128"/>
              <a:sym typeface="Symbol" pitchFamily="-106" charset="2"/>
            </a:endParaRPr>
          </a:p>
        </p:txBody>
      </p:sp>
      <p:sp>
        <p:nvSpPr>
          <p:cNvPr id="592900" name="Freeform 4"/>
          <p:cNvSpPr>
            <a:spLocks/>
          </p:cNvSpPr>
          <p:nvPr/>
        </p:nvSpPr>
        <p:spPr bwMode="auto">
          <a:xfrm rot="-471842">
            <a:off x="2870200" y="1971675"/>
            <a:ext cx="1050925" cy="1157288"/>
          </a:xfrm>
          <a:custGeom>
            <a:avLst/>
            <a:gdLst>
              <a:gd name="T0" fmla="*/ 629216 w 628"/>
              <a:gd name="T1" fmla="*/ 10241 h 678"/>
              <a:gd name="T2" fmla="*/ 553911 w 628"/>
              <a:gd name="T3" fmla="*/ 290175 h 678"/>
              <a:gd name="T4" fmla="*/ 440117 w 628"/>
              <a:gd name="T5" fmla="*/ 549626 h 678"/>
              <a:gd name="T6" fmla="*/ 147263 w 628"/>
              <a:gd name="T7" fmla="*/ 626438 h 678"/>
              <a:gd name="T8" fmla="*/ 61918 w 628"/>
              <a:gd name="T9" fmla="*/ 665697 h 678"/>
              <a:gd name="T10" fmla="*/ 25102 w 628"/>
              <a:gd name="T11" fmla="*/ 752749 h 678"/>
              <a:gd name="T12" fmla="*/ 5020 w 628"/>
              <a:gd name="T13" fmla="*/ 810784 h 678"/>
              <a:gd name="T14" fmla="*/ 53550 w 628"/>
              <a:gd name="T15" fmla="*/ 1032683 h 678"/>
              <a:gd name="T16" fmla="*/ 90366 w 628"/>
              <a:gd name="T17" fmla="*/ 1080477 h 678"/>
              <a:gd name="T18" fmla="*/ 100407 w 628"/>
              <a:gd name="T19" fmla="*/ 1109494 h 678"/>
              <a:gd name="T20" fmla="*/ 232609 w 628"/>
              <a:gd name="T21" fmla="*/ 1157288 h 678"/>
              <a:gd name="T22" fmla="*/ 364812 w 628"/>
              <a:gd name="T23" fmla="*/ 1138512 h 678"/>
              <a:gd name="T24" fmla="*/ 440117 w 628"/>
              <a:gd name="T25" fmla="*/ 1118029 h 678"/>
              <a:gd name="T26" fmla="*/ 468565 w 628"/>
              <a:gd name="T27" fmla="*/ 1109494 h 678"/>
              <a:gd name="T28" fmla="*/ 543870 w 628"/>
              <a:gd name="T29" fmla="*/ 1012200 h 678"/>
              <a:gd name="T30" fmla="*/ 592400 w 628"/>
              <a:gd name="T31" fmla="*/ 925148 h 678"/>
              <a:gd name="T32" fmla="*/ 714562 w 628"/>
              <a:gd name="T33" fmla="*/ 665697 h 678"/>
              <a:gd name="T34" fmla="*/ 903662 w 628"/>
              <a:gd name="T35" fmla="*/ 501833 h 678"/>
              <a:gd name="T36" fmla="*/ 960559 w 628"/>
              <a:gd name="T37" fmla="*/ 433556 h 678"/>
              <a:gd name="T38" fmla="*/ 1035864 w 628"/>
              <a:gd name="T39" fmla="*/ 298710 h 678"/>
              <a:gd name="T40" fmla="*/ 968926 w 628"/>
              <a:gd name="T41" fmla="*/ 87053 h 678"/>
              <a:gd name="T42" fmla="*/ 696154 w 628"/>
              <a:gd name="T43" fmla="*/ 0 h 678"/>
              <a:gd name="T44" fmla="*/ 629216 w 628"/>
              <a:gd name="T45" fmla="*/ 10241 h 67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28"/>
              <a:gd name="T70" fmla="*/ 0 h 678"/>
              <a:gd name="T71" fmla="*/ 628 w 628"/>
              <a:gd name="T72" fmla="*/ 678 h 67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28" h="678">
                <a:moveTo>
                  <a:pt x="376" y="6"/>
                </a:moveTo>
                <a:cubicBezTo>
                  <a:pt x="360" y="61"/>
                  <a:pt x="350" y="116"/>
                  <a:pt x="331" y="170"/>
                </a:cubicBezTo>
                <a:cubicBezTo>
                  <a:pt x="325" y="229"/>
                  <a:pt x="330" y="302"/>
                  <a:pt x="263" y="322"/>
                </a:cubicBezTo>
                <a:cubicBezTo>
                  <a:pt x="213" y="354"/>
                  <a:pt x="145" y="362"/>
                  <a:pt x="88" y="367"/>
                </a:cubicBezTo>
                <a:cubicBezTo>
                  <a:pt x="70" y="373"/>
                  <a:pt x="55" y="384"/>
                  <a:pt x="37" y="390"/>
                </a:cubicBezTo>
                <a:cubicBezTo>
                  <a:pt x="26" y="407"/>
                  <a:pt x="21" y="422"/>
                  <a:pt x="15" y="441"/>
                </a:cubicBezTo>
                <a:cubicBezTo>
                  <a:pt x="11" y="452"/>
                  <a:pt x="3" y="475"/>
                  <a:pt x="3" y="475"/>
                </a:cubicBezTo>
                <a:cubicBezTo>
                  <a:pt x="6" y="515"/>
                  <a:pt x="0" y="573"/>
                  <a:pt x="32" y="605"/>
                </a:cubicBezTo>
                <a:cubicBezTo>
                  <a:pt x="44" y="644"/>
                  <a:pt x="26" y="598"/>
                  <a:pt x="54" y="633"/>
                </a:cubicBezTo>
                <a:cubicBezTo>
                  <a:pt x="58" y="638"/>
                  <a:pt x="56" y="646"/>
                  <a:pt x="60" y="650"/>
                </a:cubicBezTo>
                <a:cubicBezTo>
                  <a:pt x="67" y="657"/>
                  <a:pt x="130" y="676"/>
                  <a:pt x="139" y="678"/>
                </a:cubicBezTo>
                <a:cubicBezTo>
                  <a:pt x="180" y="674"/>
                  <a:pt x="186" y="675"/>
                  <a:pt x="218" y="667"/>
                </a:cubicBezTo>
                <a:cubicBezTo>
                  <a:pt x="233" y="663"/>
                  <a:pt x="248" y="659"/>
                  <a:pt x="263" y="655"/>
                </a:cubicBezTo>
                <a:cubicBezTo>
                  <a:pt x="269" y="653"/>
                  <a:pt x="280" y="650"/>
                  <a:pt x="280" y="650"/>
                </a:cubicBezTo>
                <a:cubicBezTo>
                  <a:pt x="297" y="632"/>
                  <a:pt x="316" y="618"/>
                  <a:pt x="325" y="593"/>
                </a:cubicBezTo>
                <a:cubicBezTo>
                  <a:pt x="340" y="551"/>
                  <a:pt x="329" y="567"/>
                  <a:pt x="354" y="542"/>
                </a:cubicBezTo>
                <a:cubicBezTo>
                  <a:pt x="366" y="489"/>
                  <a:pt x="379" y="421"/>
                  <a:pt x="427" y="390"/>
                </a:cubicBezTo>
                <a:cubicBezTo>
                  <a:pt x="448" y="358"/>
                  <a:pt x="507" y="316"/>
                  <a:pt x="540" y="294"/>
                </a:cubicBezTo>
                <a:cubicBezTo>
                  <a:pt x="550" y="278"/>
                  <a:pt x="561" y="268"/>
                  <a:pt x="574" y="254"/>
                </a:cubicBezTo>
                <a:cubicBezTo>
                  <a:pt x="583" y="225"/>
                  <a:pt x="608" y="205"/>
                  <a:pt x="619" y="175"/>
                </a:cubicBezTo>
                <a:cubicBezTo>
                  <a:pt x="614" y="111"/>
                  <a:pt x="628" y="83"/>
                  <a:pt x="579" y="51"/>
                </a:cubicBezTo>
                <a:cubicBezTo>
                  <a:pt x="556" y="16"/>
                  <a:pt x="453" y="4"/>
                  <a:pt x="416" y="0"/>
                </a:cubicBezTo>
                <a:cubicBezTo>
                  <a:pt x="408" y="2"/>
                  <a:pt x="376" y="18"/>
                  <a:pt x="376" y="6"/>
                </a:cubicBezTo>
                <a:close/>
              </a:path>
            </a:pathLst>
          </a:custGeom>
          <a:solidFill>
            <a:srgbClr val="EAEAEA">
              <a:alpha val="39999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2901" name="Text Box 5"/>
          <p:cNvSpPr txBox="1">
            <a:spLocks noChangeArrowheads="1"/>
          </p:cNvSpPr>
          <p:nvPr/>
        </p:nvSpPr>
        <p:spPr bwMode="auto">
          <a:xfrm>
            <a:off x="1804988" y="3425825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  <a:sym typeface="Symbol" pitchFamily="-106" charset="2"/>
              </a:rPr>
              <a:t>c[i, j] =</a:t>
            </a:r>
          </a:p>
        </p:txBody>
      </p:sp>
      <p:sp>
        <p:nvSpPr>
          <p:cNvPr id="592902" name="Text Box 6"/>
          <p:cNvSpPr txBox="1">
            <a:spLocks noChangeArrowheads="1"/>
          </p:cNvSpPr>
          <p:nvPr/>
        </p:nvSpPr>
        <p:spPr bwMode="auto">
          <a:xfrm>
            <a:off x="3079750" y="34163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  <a:sym typeface="Symbol" pitchFamily="-106" charset="2"/>
              </a:rPr>
              <a:t>c[i - 1, j - 1] + 1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  <p:bldP spid="592901" grpId="0"/>
      <p:bldP spid="5929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5514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Case 2: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≠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j</a:t>
            </a:r>
            <a:endParaRPr lang="en-US" baseline="-250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e.g.: 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= ⟨A, B, D, G⟩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⟨Z, B, D⟩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Must solve two problems</a:t>
            </a:r>
          </a:p>
          <a:p>
            <a:pPr lvl="2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find a LCS of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i-1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: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i-1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A, B, D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⟩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Z, B, D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</a:t>
            </a:r>
            <a:endParaRPr lang="en-US" dirty="0">
              <a:ea typeface="ＭＳ Ｐゴシック" pitchFamily="-106" charset="-128"/>
              <a:sym typeface="Symbol" pitchFamily="-106" charset="2"/>
            </a:endParaRPr>
          </a:p>
          <a:p>
            <a:pPr lvl="2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find a LCS of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Y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j-1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: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A, B, D, G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⟩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Z, B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⟩</a:t>
            </a:r>
            <a:endParaRPr lang="en-US" dirty="0">
              <a:ea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Optimal solution to a problem includes optimal solutions to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subproblems</a:t>
            </a: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1749425" y="3282950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  <a:sym typeface="Symbol" pitchFamily="-106" charset="2"/>
              </a:rPr>
              <a:t>c[i, j] =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2990850" y="3273425"/>
            <a:ext cx="436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omic Sans MS" pitchFamily="-106" charset="0"/>
                <a:sym typeface="Symbol" pitchFamily="-106" charset="2"/>
              </a:rPr>
              <a:t>max { c[i - 1, j], c[i, j-1] 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/>
      <p:bldP spid="5939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3. Computing the Length of the LCS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5446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			0				if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= 0 or j = 0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c[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, j] = 	c[i-1, j-1] + 1			if x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=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j</a:t>
            </a:r>
            <a:endParaRPr lang="en-US" baseline="-25000" dirty="0">
              <a:latin typeface="Comic Sans MS" pitchFamily="-106" charset="0"/>
              <a:ea typeface="ＭＳ Ｐゴシック" pitchFamily="-106" charset="-128"/>
              <a:sym typeface="Symbol" pitchFamily="-106" charset="2"/>
            </a:endParaRP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			max(c[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, j-1], c[i-1, j])	if x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≠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j</a:t>
            </a:r>
            <a:endParaRPr lang="en-US" dirty="0">
              <a:ea typeface="ＭＳ Ｐゴシック" pitchFamily="-106" charset="-128"/>
            </a:endParaRPr>
          </a:p>
        </p:txBody>
      </p:sp>
      <p:sp>
        <p:nvSpPr>
          <p:cNvPr id="36870" name="AutoShape 4"/>
          <p:cNvSpPr>
            <a:spLocks/>
          </p:cNvSpPr>
          <p:nvPr/>
        </p:nvSpPr>
        <p:spPr bwMode="auto">
          <a:xfrm>
            <a:off x="2019300" y="1243013"/>
            <a:ext cx="142875" cy="1271587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/>
        </p:nvGraphicFramePr>
        <p:xfrm>
          <a:off x="3203575" y="3252788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22" name="Text Box 56"/>
          <p:cNvSpPr txBox="1">
            <a:spLocks noChangeArrowheads="1"/>
          </p:cNvSpPr>
          <p:nvPr/>
        </p:nvSpPr>
        <p:spPr bwMode="auto">
          <a:xfrm>
            <a:off x="3338513" y="288448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j</a:t>
            </a:r>
            <a:r>
              <a:rPr lang="en-US">
                <a:latin typeface="Comic Sans MS" pitchFamily="-106" charset="0"/>
              </a:rPr>
              <a:t>:</a:t>
            </a:r>
          </a:p>
        </p:txBody>
      </p:sp>
      <p:sp>
        <p:nvSpPr>
          <p:cNvPr id="36923" name="Text Box 57"/>
          <p:cNvSpPr txBox="1">
            <a:spLocks noChangeArrowheads="1"/>
          </p:cNvSpPr>
          <p:nvPr/>
        </p:nvSpPr>
        <p:spPr bwMode="auto">
          <a:xfrm>
            <a:off x="2727325" y="55848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m</a:t>
            </a:r>
          </a:p>
        </p:txBody>
      </p:sp>
      <p:sp>
        <p:nvSpPr>
          <p:cNvPr id="36924" name="Text Box 58"/>
          <p:cNvSpPr txBox="1">
            <a:spLocks noChangeArrowheads="1"/>
          </p:cNvSpPr>
          <p:nvPr/>
        </p:nvSpPr>
        <p:spPr bwMode="auto">
          <a:xfrm>
            <a:off x="3876675" y="2884488"/>
            <a:ext cx="371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1</a:t>
            </a:r>
          </a:p>
        </p:txBody>
      </p:sp>
      <p:sp>
        <p:nvSpPr>
          <p:cNvPr id="36925" name="Text Box 59"/>
          <p:cNvSpPr txBox="1">
            <a:spLocks noChangeArrowheads="1"/>
          </p:cNvSpPr>
          <p:nvPr/>
        </p:nvSpPr>
        <p:spPr bwMode="auto">
          <a:xfrm>
            <a:off x="4438650" y="2884488"/>
            <a:ext cx="396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2</a:t>
            </a:r>
          </a:p>
        </p:txBody>
      </p:sp>
      <p:sp>
        <p:nvSpPr>
          <p:cNvPr id="36926" name="Text Box 60"/>
          <p:cNvSpPr txBox="1">
            <a:spLocks noChangeArrowheads="1"/>
          </p:cNvSpPr>
          <p:nvPr/>
        </p:nvSpPr>
        <p:spPr bwMode="auto">
          <a:xfrm>
            <a:off x="6097588" y="2884488"/>
            <a:ext cx="38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n</a:t>
            </a:r>
          </a:p>
        </p:txBody>
      </p:sp>
      <p:sp>
        <p:nvSpPr>
          <p:cNvPr id="36927" name="Text Box 61"/>
          <p:cNvSpPr txBox="1">
            <a:spLocks noChangeArrowheads="1"/>
          </p:cNvSpPr>
          <p:nvPr/>
        </p:nvSpPr>
        <p:spPr bwMode="auto">
          <a:xfrm>
            <a:off x="2801938" y="36972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1</a:t>
            </a:r>
          </a:p>
        </p:txBody>
      </p:sp>
      <p:sp>
        <p:nvSpPr>
          <p:cNvPr id="36928" name="Text Box 62"/>
          <p:cNvSpPr txBox="1">
            <a:spLocks noChangeArrowheads="1"/>
          </p:cNvSpPr>
          <p:nvPr/>
        </p:nvSpPr>
        <p:spPr bwMode="auto">
          <a:xfrm>
            <a:off x="2765425" y="4140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2</a:t>
            </a:r>
          </a:p>
        </p:txBody>
      </p:sp>
      <p:sp>
        <p:nvSpPr>
          <p:cNvPr id="36929" name="Text Box 63"/>
          <p:cNvSpPr txBox="1">
            <a:spLocks noChangeArrowheads="1"/>
          </p:cNvSpPr>
          <p:nvPr/>
        </p:nvSpPr>
        <p:spPr bwMode="auto">
          <a:xfrm>
            <a:off x="2765425" y="3333750"/>
            <a:ext cx="46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i</a:t>
            </a:r>
            <a:r>
              <a:rPr lang="en-US">
                <a:latin typeface="Comic Sans MS" pitchFamily="-106" charset="0"/>
              </a:rPr>
              <a:t>:</a:t>
            </a:r>
          </a:p>
        </p:txBody>
      </p:sp>
      <p:sp>
        <p:nvSpPr>
          <p:cNvPr id="36930" name="Text Box 64"/>
          <p:cNvSpPr txBox="1">
            <a:spLocks noChangeArrowheads="1"/>
          </p:cNvSpPr>
          <p:nvPr/>
        </p:nvSpPr>
        <p:spPr bwMode="auto">
          <a:xfrm>
            <a:off x="4787900" y="603408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36931" name="Text Box 65"/>
          <p:cNvSpPr txBox="1">
            <a:spLocks noChangeArrowheads="1"/>
          </p:cNvSpPr>
          <p:nvPr/>
        </p:nvSpPr>
        <p:spPr bwMode="auto">
          <a:xfrm>
            <a:off x="6653213" y="44561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36932" name="Text Box 66"/>
          <p:cNvSpPr txBox="1">
            <a:spLocks noChangeArrowheads="1"/>
          </p:cNvSpPr>
          <p:nvPr/>
        </p:nvSpPr>
        <p:spPr bwMode="auto">
          <a:xfrm>
            <a:off x="3340100" y="2608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36933" name="Text Box 67"/>
          <p:cNvSpPr txBox="1">
            <a:spLocks noChangeArrowheads="1"/>
          </p:cNvSpPr>
          <p:nvPr/>
        </p:nvSpPr>
        <p:spPr bwMode="auto">
          <a:xfrm>
            <a:off x="3878263" y="26082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36934" name="Text Box 68"/>
          <p:cNvSpPr txBox="1">
            <a:spLocks noChangeArrowheads="1"/>
          </p:cNvSpPr>
          <p:nvPr/>
        </p:nvSpPr>
        <p:spPr bwMode="auto">
          <a:xfrm>
            <a:off x="4440238" y="2608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36935" name="Text Box 69"/>
          <p:cNvSpPr txBox="1">
            <a:spLocks noChangeArrowheads="1"/>
          </p:cNvSpPr>
          <p:nvPr/>
        </p:nvSpPr>
        <p:spPr bwMode="auto">
          <a:xfrm>
            <a:off x="6099175" y="260826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36936" name="Text Box 70"/>
          <p:cNvSpPr txBox="1">
            <a:spLocks noChangeArrowheads="1"/>
          </p:cNvSpPr>
          <p:nvPr/>
        </p:nvSpPr>
        <p:spPr bwMode="auto">
          <a:xfrm>
            <a:off x="2347913" y="55864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m</a:t>
            </a:r>
          </a:p>
        </p:txBody>
      </p:sp>
      <p:sp>
        <p:nvSpPr>
          <p:cNvPr id="36937" name="Text Box 71"/>
          <p:cNvSpPr txBox="1">
            <a:spLocks noChangeArrowheads="1"/>
          </p:cNvSpPr>
          <p:nvPr/>
        </p:nvSpPr>
        <p:spPr bwMode="auto">
          <a:xfrm>
            <a:off x="2422525" y="36988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36938" name="Text Box 72"/>
          <p:cNvSpPr txBox="1">
            <a:spLocks noChangeArrowheads="1"/>
          </p:cNvSpPr>
          <p:nvPr/>
        </p:nvSpPr>
        <p:spPr bwMode="auto">
          <a:xfrm>
            <a:off x="2386013" y="41417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36939" name="Text Box 73"/>
          <p:cNvSpPr txBox="1">
            <a:spLocks noChangeArrowheads="1"/>
          </p:cNvSpPr>
          <p:nvPr/>
        </p:nvSpPr>
        <p:spPr bwMode="auto">
          <a:xfrm>
            <a:off x="2386013" y="3335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889375" y="4756150"/>
            <a:ext cx="2463800" cy="979488"/>
            <a:chOff x="2219" y="2979"/>
            <a:chExt cx="1552" cy="617"/>
          </a:xfrm>
        </p:grpSpPr>
        <p:sp>
          <p:nvSpPr>
            <p:cNvPr id="36947" name="Line 75"/>
            <p:cNvSpPr>
              <a:spLocks noChangeShapeType="1"/>
            </p:cNvSpPr>
            <p:nvPr/>
          </p:nvSpPr>
          <p:spPr bwMode="auto">
            <a:xfrm>
              <a:off x="2993" y="2979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48" name="Line 76"/>
            <p:cNvSpPr>
              <a:spLocks noChangeShapeType="1"/>
            </p:cNvSpPr>
            <p:nvPr/>
          </p:nvSpPr>
          <p:spPr bwMode="auto">
            <a:xfrm>
              <a:off x="2219" y="359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14750"/>
            <a:ext cx="3389313" cy="366713"/>
            <a:chOff x="2219" y="2323"/>
            <a:chExt cx="2135" cy="231"/>
          </a:xfrm>
        </p:grpSpPr>
        <p:sp>
          <p:nvSpPr>
            <p:cNvPr id="36945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46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36943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44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second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4. Additional Information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8" y="1214438"/>
            <a:ext cx="4813300" cy="15446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		 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0			if </a:t>
            </a:r>
            <a:r>
              <a:rPr lang="en-US" sz="2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i,j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= 0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c[</a:t>
            </a:r>
            <a:r>
              <a:rPr lang="en-US" sz="2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=  c[i-1, j-1] + 1		if x</a:t>
            </a:r>
            <a:r>
              <a:rPr lang="en-US" sz="2000" baseline="-25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sz="2000" baseline="-25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endParaRPr lang="en-US" sz="2000" baseline="-25000" dirty="0">
              <a:solidFill>
                <a:srgbClr val="262626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lvl="1" eaLnBrk="1" hangingPunct="1"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		 max(c[</a:t>
            </a:r>
            <a:r>
              <a:rPr lang="en-US" sz="2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, j-1], c[i-1, j])	if x</a:t>
            </a:r>
            <a:r>
              <a:rPr lang="en-US" sz="2000" baseline="-25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≠ </a:t>
            </a:r>
            <a:r>
              <a:rPr lang="en-US" sz="2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sz="2000" baseline="-25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j</a:t>
            </a:r>
            <a:endParaRPr lang="en-US" sz="2000" dirty="0">
              <a:solidFill>
                <a:srgbClr val="262626"/>
              </a:solidFill>
              <a:ea typeface="ＭＳ Ｐゴシック" pitchFamily="-106" charset="-128"/>
            </a:endParaRPr>
          </a:p>
        </p:txBody>
      </p:sp>
      <p:sp>
        <p:nvSpPr>
          <p:cNvPr id="38918" name="AutoShape 4"/>
          <p:cNvSpPr>
            <a:spLocks/>
          </p:cNvSpPr>
          <p:nvPr/>
        </p:nvSpPr>
        <p:spPr bwMode="auto">
          <a:xfrm>
            <a:off x="987425" y="1143000"/>
            <a:ext cx="142875" cy="127158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6997" name="Group 5"/>
          <p:cNvGraphicFramePr>
            <a:graphicFrameLocks noGrp="1"/>
          </p:cNvGraphicFramePr>
          <p:nvPr/>
        </p:nvGraphicFramePr>
        <p:xfrm>
          <a:off x="1177925" y="3225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970" name="Text Box 56"/>
          <p:cNvSpPr txBox="1">
            <a:spLocks noChangeArrowheads="1"/>
          </p:cNvSpPr>
          <p:nvPr/>
        </p:nvSpPr>
        <p:spPr bwMode="auto">
          <a:xfrm>
            <a:off x="1312863" y="2857500"/>
            <a:ext cx="411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j: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38971" name="Text Box 57"/>
          <p:cNvSpPr txBox="1">
            <a:spLocks noChangeArrowheads="1"/>
          </p:cNvSpPr>
          <p:nvPr/>
        </p:nvSpPr>
        <p:spPr bwMode="auto">
          <a:xfrm>
            <a:off x="701675" y="55578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2" name="Text Box 58"/>
          <p:cNvSpPr txBox="1">
            <a:spLocks noChangeArrowheads="1"/>
          </p:cNvSpPr>
          <p:nvPr/>
        </p:nvSpPr>
        <p:spPr bwMode="auto">
          <a:xfrm>
            <a:off x="1851025" y="28575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3" name="Text Box 59"/>
          <p:cNvSpPr txBox="1">
            <a:spLocks noChangeArrowheads="1"/>
          </p:cNvSpPr>
          <p:nvPr/>
        </p:nvSpPr>
        <p:spPr bwMode="auto">
          <a:xfrm>
            <a:off x="2413000" y="2857500"/>
            <a:ext cx="322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071938" y="28575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F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758825" y="36703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768350" y="41132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7" name="Text Box 63"/>
          <p:cNvSpPr txBox="1">
            <a:spLocks noChangeArrowheads="1"/>
          </p:cNvSpPr>
          <p:nvPr/>
        </p:nvSpPr>
        <p:spPr bwMode="auto">
          <a:xfrm>
            <a:off x="739775" y="330676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i</a:t>
            </a:r>
          </a:p>
        </p:txBody>
      </p:sp>
      <p:sp>
        <p:nvSpPr>
          <p:cNvPr id="38978" name="Text Box 64"/>
          <p:cNvSpPr txBox="1">
            <a:spLocks noChangeArrowheads="1"/>
          </p:cNvSpPr>
          <p:nvPr/>
        </p:nvSpPr>
        <p:spPr bwMode="auto">
          <a:xfrm>
            <a:off x="2762250" y="60071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38979" name="Text Box 65"/>
          <p:cNvSpPr txBox="1">
            <a:spLocks noChangeArrowheads="1"/>
          </p:cNvSpPr>
          <p:nvPr/>
        </p:nvSpPr>
        <p:spPr bwMode="auto">
          <a:xfrm>
            <a:off x="4627563" y="442912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38980" name="Text Box 66"/>
          <p:cNvSpPr txBox="1">
            <a:spLocks noChangeArrowheads="1"/>
          </p:cNvSpPr>
          <p:nvPr/>
        </p:nvSpPr>
        <p:spPr bwMode="auto">
          <a:xfrm>
            <a:off x="1314450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38981" name="Text Box 67"/>
          <p:cNvSpPr txBox="1">
            <a:spLocks noChangeArrowheads="1"/>
          </p:cNvSpPr>
          <p:nvPr/>
        </p:nvSpPr>
        <p:spPr bwMode="auto">
          <a:xfrm>
            <a:off x="1852613" y="25812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38982" name="Text Box 68"/>
          <p:cNvSpPr txBox="1">
            <a:spLocks noChangeArrowheads="1"/>
          </p:cNvSpPr>
          <p:nvPr/>
        </p:nvSpPr>
        <p:spPr bwMode="auto">
          <a:xfrm>
            <a:off x="2414588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38983" name="Text Box 69"/>
          <p:cNvSpPr txBox="1">
            <a:spLocks noChangeArrowheads="1"/>
          </p:cNvSpPr>
          <p:nvPr/>
        </p:nvSpPr>
        <p:spPr bwMode="auto">
          <a:xfrm>
            <a:off x="4073525" y="2581275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38984" name="Text Box 70"/>
          <p:cNvSpPr txBox="1">
            <a:spLocks noChangeArrowheads="1"/>
          </p:cNvSpPr>
          <p:nvPr/>
        </p:nvSpPr>
        <p:spPr bwMode="auto">
          <a:xfrm>
            <a:off x="322263" y="555942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m</a:t>
            </a:r>
          </a:p>
        </p:txBody>
      </p:sp>
      <p:sp>
        <p:nvSpPr>
          <p:cNvPr id="38985" name="Text Box 71"/>
          <p:cNvSpPr txBox="1">
            <a:spLocks noChangeArrowheads="1"/>
          </p:cNvSpPr>
          <p:nvPr/>
        </p:nvSpPr>
        <p:spPr bwMode="auto">
          <a:xfrm>
            <a:off x="396875" y="36718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38986" name="Text Box 72"/>
          <p:cNvSpPr txBox="1">
            <a:spLocks noChangeArrowheads="1"/>
          </p:cNvSpPr>
          <p:nvPr/>
        </p:nvSpPr>
        <p:spPr bwMode="auto">
          <a:xfrm>
            <a:off x="360363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38987" name="Text Box 73"/>
          <p:cNvSpPr txBox="1">
            <a:spLocks noChangeArrowheads="1"/>
          </p:cNvSpPr>
          <p:nvPr/>
        </p:nvSpPr>
        <p:spPr bwMode="auto">
          <a:xfrm>
            <a:off x="360363" y="3308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597066" name="Rectangle 74"/>
          <p:cNvSpPr>
            <a:spLocks noChangeArrowheads="1"/>
          </p:cNvSpPr>
          <p:nvPr/>
        </p:nvSpPr>
        <p:spPr bwMode="auto">
          <a:xfrm>
            <a:off x="5292725" y="1158875"/>
            <a:ext cx="401955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A matrix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b[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, j]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For 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subproblem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, j]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it tells us what choice was made to obtain the optimal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If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x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 =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y</a:t>
            </a:r>
            <a:r>
              <a:rPr lang="en-US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j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cs typeface="Comic Sans MS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	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b[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, j] = “   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Else, if 		         	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c[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 - 1, j] ≥ c[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, j-1]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	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b[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, j] = “ ↑ 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	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	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b[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, j] = “ ←”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597067" name="Line 75"/>
          <p:cNvSpPr>
            <a:spLocks noChangeShapeType="1"/>
          </p:cNvSpPr>
          <p:nvPr/>
        </p:nvSpPr>
        <p:spPr bwMode="auto">
          <a:xfrm flipH="1" flipV="1">
            <a:off x="7593013" y="3617913"/>
            <a:ext cx="276225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90" name="Text Box 76"/>
          <p:cNvSpPr txBox="1">
            <a:spLocks noChangeArrowheads="1"/>
          </p:cNvSpPr>
          <p:nvPr/>
        </p:nvSpPr>
        <p:spPr bwMode="auto">
          <a:xfrm>
            <a:off x="2997200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38991" name="Text Box 77"/>
          <p:cNvSpPr txBox="1">
            <a:spLocks noChangeArrowheads="1"/>
          </p:cNvSpPr>
          <p:nvPr/>
        </p:nvSpPr>
        <p:spPr bwMode="auto">
          <a:xfrm>
            <a:off x="360363" y="46593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38992" name="Text Box 78"/>
          <p:cNvSpPr txBox="1">
            <a:spLocks noChangeArrowheads="1"/>
          </p:cNvSpPr>
          <p:nvPr/>
        </p:nvSpPr>
        <p:spPr bwMode="auto">
          <a:xfrm>
            <a:off x="773113" y="465931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93" name="Text Box 79"/>
          <p:cNvSpPr txBox="1">
            <a:spLocks noChangeArrowheads="1"/>
          </p:cNvSpPr>
          <p:nvPr/>
        </p:nvSpPr>
        <p:spPr bwMode="auto">
          <a:xfrm>
            <a:off x="2978150" y="2857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597072" name="Line 80"/>
          <p:cNvSpPr>
            <a:spLocks noChangeShapeType="1"/>
          </p:cNvSpPr>
          <p:nvPr/>
        </p:nvSpPr>
        <p:spPr bwMode="auto">
          <a:xfrm flipH="1" flipV="1">
            <a:off x="2338388" y="4640263"/>
            <a:ext cx="1841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95" name="Text Box 81"/>
          <p:cNvSpPr txBox="1">
            <a:spLocks noChangeArrowheads="1"/>
          </p:cNvSpPr>
          <p:nvPr/>
        </p:nvSpPr>
        <p:spPr bwMode="auto">
          <a:xfrm>
            <a:off x="196850" y="2651125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b &amp; c: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203450" y="4275138"/>
            <a:ext cx="1282700" cy="811212"/>
            <a:chOff x="1388" y="2693"/>
            <a:chExt cx="808" cy="511"/>
          </a:xfrm>
        </p:grpSpPr>
        <p:sp>
          <p:nvSpPr>
            <p:cNvPr id="38998" name="Text Box 83"/>
            <p:cNvSpPr txBox="1">
              <a:spLocks noChangeArrowheads="1"/>
            </p:cNvSpPr>
            <p:nvPr/>
          </p:nvSpPr>
          <p:spPr bwMode="auto">
            <a:xfrm>
              <a:off x="1388" y="2992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c[i,j-1]</a:t>
              </a:r>
            </a:p>
          </p:txBody>
        </p:sp>
        <p:sp>
          <p:nvSpPr>
            <p:cNvPr id="38999" name="Rectangle 84"/>
            <p:cNvSpPr>
              <a:spLocks noChangeArrowheads="1"/>
            </p:cNvSpPr>
            <p:nvPr/>
          </p:nvSpPr>
          <p:spPr bwMode="auto">
            <a:xfrm>
              <a:off x="1738" y="2693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600"/>
                <a:t>c[i-1,j]</a:t>
              </a:r>
            </a:p>
          </p:txBody>
        </p:sp>
      </p:grpSp>
      <p:sp>
        <p:nvSpPr>
          <p:cNvPr id="597077" name="Line 85"/>
          <p:cNvSpPr>
            <a:spLocks noChangeShapeType="1"/>
          </p:cNvSpPr>
          <p:nvPr/>
        </p:nvSpPr>
        <p:spPr bwMode="auto">
          <a:xfrm flipV="1">
            <a:off x="3128963" y="4660900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67" grpId="0" animBg="1"/>
      <p:bldP spid="597072" grpId="0" animBg="1"/>
      <p:bldP spid="5970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LCS-LENGTH(X, Y, m, n)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for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 ← 1</a:t>
            </a: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to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do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c[i, 0]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for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← 0 </a:t>
            </a: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to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do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c[0, j]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for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 ← 1</a:t>
            </a: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to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do for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← 1</a:t>
            </a: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to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	          do if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x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y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		     then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c[i, j] ← c[i - 1, j - 1] + 1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			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b[i, j ] ← “    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		     else if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c[i - 1, j] ≥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			   then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c[i, j] ← c[i - 1, j]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			           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b[i, j] ← “↑”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			   else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c[i, j] ←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			          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b[i, j] ← “←”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return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and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 flipH="1" flipV="1">
            <a:off x="4600575" y="3990975"/>
            <a:ext cx="185738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8021" name="AutoShape 5"/>
          <p:cNvSpPr>
            <a:spLocks/>
          </p:cNvSpPr>
          <p:nvPr/>
        </p:nvSpPr>
        <p:spPr bwMode="auto">
          <a:xfrm>
            <a:off x="3294063" y="1250950"/>
            <a:ext cx="171450" cy="1357313"/>
          </a:xfrm>
          <a:prstGeom prst="rightBrace">
            <a:avLst>
              <a:gd name="adj1" fmla="val 65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3522663" y="1619250"/>
            <a:ext cx="4144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The length of the LCS is zero if one of the sequences is empty</a:t>
            </a:r>
          </a:p>
        </p:txBody>
      </p:sp>
      <p:sp>
        <p:nvSpPr>
          <p:cNvPr id="598023" name="AutoShape 7"/>
          <p:cNvSpPr>
            <a:spLocks/>
          </p:cNvSpPr>
          <p:nvPr/>
        </p:nvSpPr>
        <p:spPr bwMode="auto">
          <a:xfrm>
            <a:off x="6196013" y="3128963"/>
            <a:ext cx="100012" cy="1071562"/>
          </a:xfrm>
          <a:prstGeom prst="rightBrace">
            <a:avLst>
              <a:gd name="adj1" fmla="val 892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6337300" y="3449638"/>
            <a:ext cx="165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Case 1: x</a:t>
            </a:r>
            <a:r>
              <a:rPr lang="en-US" baseline="-25000">
                <a:latin typeface="Century Gothic"/>
                <a:cs typeface="Century Gothic"/>
              </a:rPr>
              <a:t>i</a:t>
            </a:r>
            <a:r>
              <a:rPr lang="en-US">
                <a:latin typeface="Century Gothic"/>
                <a:cs typeface="Century Gothic"/>
              </a:rPr>
              <a:t> = y</a:t>
            </a:r>
            <a:r>
              <a:rPr lang="en-US" baseline="-25000">
                <a:latin typeface="Century Gothic"/>
                <a:cs typeface="Century Gothic"/>
              </a:rPr>
              <a:t>j</a:t>
            </a:r>
            <a:r>
              <a:rPr lang="en-US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598025" name="AutoShape 9"/>
          <p:cNvSpPr>
            <a:spLocks/>
          </p:cNvSpPr>
          <p:nvPr/>
        </p:nvSpPr>
        <p:spPr bwMode="auto">
          <a:xfrm>
            <a:off x="6218238" y="4381500"/>
            <a:ext cx="77787" cy="1608138"/>
          </a:xfrm>
          <a:prstGeom prst="rightBrace">
            <a:avLst>
              <a:gd name="adj1" fmla="val 172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8026" name="Text Box 10"/>
          <p:cNvSpPr txBox="1">
            <a:spLocks noChangeArrowheads="1"/>
          </p:cNvSpPr>
          <p:nvPr/>
        </p:nvSpPr>
        <p:spPr bwMode="auto">
          <a:xfrm>
            <a:off x="6337300" y="4984750"/>
            <a:ext cx="1705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Case 2: x</a:t>
            </a:r>
            <a:r>
              <a:rPr lang="en-US" baseline="-25000" dirty="0">
                <a:latin typeface="Century Gothic"/>
                <a:cs typeface="Century Gothic"/>
              </a:rPr>
              <a:t>i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>
                <a:latin typeface="Century Gothic"/>
                <a:cs typeface="Century Gothic"/>
                <a:sym typeface="Symbol" pitchFamily="-106" charset="2"/>
              </a:rPr>
              <a:t>≠ </a:t>
            </a:r>
            <a:r>
              <a:rPr lang="en-US" dirty="0" err="1">
                <a:latin typeface="Century Gothic"/>
                <a:cs typeface="Century Gothic"/>
              </a:rPr>
              <a:t>y</a:t>
            </a:r>
            <a:r>
              <a:rPr lang="en-US" baseline="-25000" dirty="0" err="1">
                <a:latin typeface="Century Gothic"/>
                <a:cs typeface="Century Gothic"/>
              </a:rPr>
              <a:t>j</a:t>
            </a:r>
            <a:r>
              <a:rPr lang="en-US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598027" name="Text Box 11"/>
          <p:cNvSpPr txBox="1">
            <a:spLocks noChangeArrowheads="1"/>
          </p:cNvSpPr>
          <p:nvPr/>
        </p:nvSpPr>
        <p:spPr bwMode="auto">
          <a:xfrm>
            <a:off x="5280025" y="5959475"/>
            <a:ext cx="3154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  <a:sym typeface="Symbol" pitchFamily="-106" charset="2"/>
              </a:rPr>
              <a:t>Running time: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mn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0" grpId="0" animBg="1"/>
      <p:bldP spid="598021" grpId="0" animBg="1"/>
      <p:bldP spid="598022" grpId="0"/>
      <p:bldP spid="598023" grpId="0" animBg="1"/>
      <p:bldP spid="598024" grpId="0"/>
      <p:bldP spid="598025" grpId="0" animBg="1"/>
      <p:bldP spid="598026" grpId="0"/>
      <p:bldP spid="5980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Example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1289050"/>
            <a:ext cx="3543300" cy="93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 = ⟨A, B, C, B, D, A, B⟩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Y =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⟨B, D, C, A, B, A⟩</a:t>
            </a:r>
          </a:p>
        </p:txBody>
      </p:sp>
      <p:sp>
        <p:nvSpPr>
          <p:cNvPr id="43014" name="AutoShape 4"/>
          <p:cNvSpPr>
            <a:spLocks/>
          </p:cNvSpPr>
          <p:nvPr/>
        </p:nvSpPr>
        <p:spPr bwMode="auto">
          <a:xfrm>
            <a:off x="4486275" y="1144588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/>
        </p:nvGraphicFramePr>
        <p:xfrm>
          <a:off x="4221163" y="2819400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89" name="Rectangle 79"/>
          <p:cNvSpPr>
            <a:spLocks noChangeArrowheads="1"/>
          </p:cNvSpPr>
          <p:nvPr/>
        </p:nvSpPr>
        <p:spPr bwMode="auto">
          <a:xfrm>
            <a:off x="3000375" y="1111250"/>
            <a:ext cx="61436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		        0			       if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= 0 or j = 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c[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, j] =   c[i-1, j-1] + 1	       if x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=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000" baseline="-25000" dirty="0">
              <a:latin typeface="Comic Sans MS" pitchFamily="-106" charset="0"/>
              <a:sym typeface="Symbol" pitchFamily="-106" charset="2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		        max(c[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, j-1], c[i-1, j])  if x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≠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000" dirty="0">
              <a:sym typeface="Symbol" pitchFamily="-106" charset="2"/>
            </a:endParaRPr>
          </a:p>
        </p:txBody>
      </p:sp>
      <p:sp>
        <p:nvSpPr>
          <p:cNvPr id="43090" name="Text Box 80"/>
          <p:cNvSpPr txBox="1">
            <a:spLocks noChangeArrowheads="1"/>
          </p:cNvSpPr>
          <p:nvPr/>
        </p:nvSpPr>
        <p:spPr bwMode="auto">
          <a:xfrm>
            <a:off x="4335463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43091" name="Text Box 81"/>
          <p:cNvSpPr txBox="1">
            <a:spLocks noChangeArrowheads="1"/>
          </p:cNvSpPr>
          <p:nvPr/>
        </p:nvSpPr>
        <p:spPr bwMode="auto">
          <a:xfrm>
            <a:off x="4945063" y="21669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3092" name="Text Box 82"/>
          <p:cNvSpPr txBox="1">
            <a:spLocks noChangeArrowheads="1"/>
          </p:cNvSpPr>
          <p:nvPr/>
        </p:nvSpPr>
        <p:spPr bwMode="auto">
          <a:xfrm>
            <a:off x="5499100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3093" name="Text Box 83"/>
          <p:cNvSpPr txBox="1">
            <a:spLocks noChangeArrowheads="1"/>
          </p:cNvSpPr>
          <p:nvPr/>
        </p:nvSpPr>
        <p:spPr bwMode="auto">
          <a:xfrm>
            <a:off x="78946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43094" name="Text Box 84"/>
          <p:cNvSpPr txBox="1">
            <a:spLocks noChangeArrowheads="1"/>
          </p:cNvSpPr>
          <p:nvPr/>
        </p:nvSpPr>
        <p:spPr bwMode="auto">
          <a:xfrm>
            <a:off x="61293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3095" name="Text Box 85"/>
          <p:cNvSpPr txBox="1">
            <a:spLocks noChangeArrowheads="1"/>
          </p:cNvSpPr>
          <p:nvPr/>
        </p:nvSpPr>
        <p:spPr bwMode="auto">
          <a:xfrm>
            <a:off x="67008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43096" name="Text Box 86"/>
          <p:cNvSpPr txBox="1">
            <a:spLocks noChangeArrowheads="1"/>
          </p:cNvSpPr>
          <p:nvPr/>
        </p:nvSpPr>
        <p:spPr bwMode="auto">
          <a:xfrm>
            <a:off x="7280275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43097" name="Text Box 87"/>
          <p:cNvSpPr txBox="1">
            <a:spLocks noChangeArrowheads="1"/>
          </p:cNvSpPr>
          <p:nvPr/>
        </p:nvSpPr>
        <p:spPr bwMode="auto">
          <a:xfrm>
            <a:off x="4329113" y="2411413"/>
            <a:ext cx="365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j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43098" name="Text Box 88"/>
          <p:cNvSpPr txBox="1">
            <a:spLocks noChangeArrowheads="1"/>
          </p:cNvSpPr>
          <p:nvPr/>
        </p:nvSpPr>
        <p:spPr bwMode="auto">
          <a:xfrm>
            <a:off x="4938713" y="247808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3099" name="Text Box 89"/>
          <p:cNvSpPr txBox="1">
            <a:spLocks noChangeArrowheads="1"/>
          </p:cNvSpPr>
          <p:nvPr/>
        </p:nvSpPr>
        <p:spPr bwMode="auto">
          <a:xfrm>
            <a:off x="5492750" y="24780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</a:p>
        </p:txBody>
      </p:sp>
      <p:sp>
        <p:nvSpPr>
          <p:cNvPr id="43100" name="Text Box 90"/>
          <p:cNvSpPr txBox="1">
            <a:spLocks noChangeArrowheads="1"/>
          </p:cNvSpPr>
          <p:nvPr/>
        </p:nvSpPr>
        <p:spPr bwMode="auto">
          <a:xfrm>
            <a:off x="7888288" y="247808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3101" name="Text Box 91"/>
          <p:cNvSpPr txBox="1">
            <a:spLocks noChangeArrowheads="1"/>
          </p:cNvSpPr>
          <p:nvPr/>
        </p:nvSpPr>
        <p:spPr bwMode="auto">
          <a:xfrm>
            <a:off x="6122988" y="2478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</a:p>
        </p:txBody>
      </p:sp>
      <p:sp>
        <p:nvSpPr>
          <p:cNvPr id="43102" name="Text Box 92"/>
          <p:cNvSpPr txBox="1">
            <a:spLocks noChangeArrowheads="1"/>
          </p:cNvSpPr>
          <p:nvPr/>
        </p:nvSpPr>
        <p:spPr bwMode="auto">
          <a:xfrm>
            <a:off x="6694488" y="247808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3103" name="Text Box 93"/>
          <p:cNvSpPr txBox="1">
            <a:spLocks noChangeArrowheads="1"/>
          </p:cNvSpPr>
          <p:nvPr/>
        </p:nvSpPr>
        <p:spPr bwMode="auto">
          <a:xfrm>
            <a:off x="7273925" y="2478088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3104" name="Text Box 94"/>
          <p:cNvSpPr txBox="1">
            <a:spLocks noChangeArrowheads="1"/>
          </p:cNvSpPr>
          <p:nvPr/>
        </p:nvSpPr>
        <p:spPr bwMode="auto">
          <a:xfrm>
            <a:off x="3379788" y="5106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43105" name="Text Box 95"/>
          <p:cNvSpPr txBox="1">
            <a:spLocks noChangeArrowheads="1"/>
          </p:cNvSpPr>
          <p:nvPr/>
        </p:nvSpPr>
        <p:spPr bwMode="auto">
          <a:xfrm>
            <a:off x="3398838" y="328771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3106" name="Text Box 96"/>
          <p:cNvSpPr txBox="1">
            <a:spLocks noChangeArrowheads="1"/>
          </p:cNvSpPr>
          <p:nvPr/>
        </p:nvSpPr>
        <p:spPr bwMode="auto">
          <a:xfrm>
            <a:off x="3379788" y="3743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3107" name="Text Box 97"/>
          <p:cNvSpPr txBox="1">
            <a:spLocks noChangeArrowheads="1"/>
          </p:cNvSpPr>
          <p:nvPr/>
        </p:nvSpPr>
        <p:spPr bwMode="auto">
          <a:xfrm>
            <a:off x="3379788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43108" name="Text Box 98"/>
          <p:cNvSpPr txBox="1">
            <a:spLocks noChangeArrowheads="1"/>
          </p:cNvSpPr>
          <p:nvPr/>
        </p:nvSpPr>
        <p:spPr bwMode="auto">
          <a:xfrm>
            <a:off x="3379788" y="4197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3109" name="Text Box 99"/>
          <p:cNvSpPr txBox="1">
            <a:spLocks noChangeArrowheads="1"/>
          </p:cNvSpPr>
          <p:nvPr/>
        </p:nvSpPr>
        <p:spPr bwMode="auto">
          <a:xfrm>
            <a:off x="3379788" y="4652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43110" name="Text Box 100"/>
          <p:cNvSpPr txBox="1">
            <a:spLocks noChangeArrowheads="1"/>
          </p:cNvSpPr>
          <p:nvPr/>
        </p:nvSpPr>
        <p:spPr bwMode="auto">
          <a:xfrm>
            <a:off x="3379788" y="5562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43111" name="Text Box 101"/>
          <p:cNvSpPr txBox="1">
            <a:spLocks noChangeArrowheads="1"/>
          </p:cNvSpPr>
          <p:nvPr/>
        </p:nvSpPr>
        <p:spPr bwMode="auto">
          <a:xfrm>
            <a:off x="3379788" y="60182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7</a:t>
            </a:r>
          </a:p>
        </p:txBody>
      </p:sp>
      <p:sp>
        <p:nvSpPr>
          <p:cNvPr id="43112" name="Text Box 102"/>
          <p:cNvSpPr txBox="1">
            <a:spLocks noChangeArrowheads="1"/>
          </p:cNvSpPr>
          <p:nvPr/>
        </p:nvSpPr>
        <p:spPr bwMode="auto">
          <a:xfrm>
            <a:off x="3794125" y="51085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</a:p>
        </p:txBody>
      </p:sp>
      <p:sp>
        <p:nvSpPr>
          <p:cNvPr id="43113" name="Text Box 103"/>
          <p:cNvSpPr txBox="1">
            <a:spLocks noChangeArrowheads="1"/>
          </p:cNvSpPr>
          <p:nvPr/>
        </p:nvSpPr>
        <p:spPr bwMode="auto">
          <a:xfrm>
            <a:off x="3813175" y="32893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3114" name="Text Box 104"/>
          <p:cNvSpPr txBox="1">
            <a:spLocks noChangeArrowheads="1"/>
          </p:cNvSpPr>
          <p:nvPr/>
        </p:nvSpPr>
        <p:spPr bwMode="auto">
          <a:xfrm>
            <a:off x="3794125" y="37449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3115" name="Text Box 105"/>
          <p:cNvSpPr txBox="1">
            <a:spLocks noChangeArrowheads="1"/>
          </p:cNvSpPr>
          <p:nvPr/>
        </p:nvSpPr>
        <p:spPr bwMode="auto">
          <a:xfrm>
            <a:off x="3794125" y="28352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i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43116" name="Text Box 106"/>
          <p:cNvSpPr txBox="1">
            <a:spLocks noChangeArrowheads="1"/>
          </p:cNvSpPr>
          <p:nvPr/>
        </p:nvSpPr>
        <p:spPr bwMode="auto">
          <a:xfrm>
            <a:off x="3794125" y="4198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</a:p>
        </p:txBody>
      </p:sp>
      <p:sp>
        <p:nvSpPr>
          <p:cNvPr id="43117" name="Text Box 107"/>
          <p:cNvSpPr txBox="1">
            <a:spLocks noChangeArrowheads="1"/>
          </p:cNvSpPr>
          <p:nvPr/>
        </p:nvSpPr>
        <p:spPr bwMode="auto">
          <a:xfrm>
            <a:off x="3794125" y="465455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3118" name="Text Box 108"/>
          <p:cNvSpPr txBox="1">
            <a:spLocks noChangeArrowheads="1"/>
          </p:cNvSpPr>
          <p:nvPr/>
        </p:nvSpPr>
        <p:spPr bwMode="auto">
          <a:xfrm>
            <a:off x="3794125" y="55641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3119" name="Text Box 109"/>
          <p:cNvSpPr txBox="1">
            <a:spLocks noChangeArrowheads="1"/>
          </p:cNvSpPr>
          <p:nvPr/>
        </p:nvSpPr>
        <p:spPr bwMode="auto">
          <a:xfrm>
            <a:off x="3794125" y="60198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4946650" y="2925763"/>
            <a:ext cx="3273425" cy="366712"/>
            <a:chOff x="2133" y="1816"/>
            <a:chExt cx="2062" cy="231"/>
          </a:xfrm>
        </p:grpSpPr>
        <p:sp>
          <p:nvSpPr>
            <p:cNvPr id="43204" name="Text Box 111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5" name="Text Box 112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6" name="Text Box 113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7" name="Text Box 114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8" name="Text Box 115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9" name="Text Box 116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4348163" y="2925763"/>
            <a:ext cx="325437" cy="3524250"/>
            <a:chOff x="1756" y="1816"/>
            <a:chExt cx="205" cy="2220"/>
          </a:xfrm>
        </p:grpSpPr>
        <p:sp>
          <p:nvSpPr>
            <p:cNvPr id="43196" name="Text Box 118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197" name="Text Box 119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198" name="Text Box 120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199" name="Text Box 121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0" name="Text Box 122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1" name="Text Box 123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2" name="Text Box 124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3" name="Text Box 125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</p:grpSp>
      <p:sp>
        <p:nvSpPr>
          <p:cNvPr id="599166" name="Text Box 126"/>
          <p:cNvSpPr txBox="1">
            <a:spLocks noChangeArrowheads="1"/>
          </p:cNvSpPr>
          <p:nvPr/>
        </p:nvSpPr>
        <p:spPr bwMode="auto">
          <a:xfrm>
            <a:off x="4948238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sp>
        <p:nvSpPr>
          <p:cNvPr id="599167" name="Text Box 127"/>
          <p:cNvSpPr txBox="1">
            <a:spLocks noChangeArrowheads="1"/>
          </p:cNvSpPr>
          <p:nvPr/>
        </p:nvSpPr>
        <p:spPr bwMode="auto">
          <a:xfrm>
            <a:off x="5494338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sp>
        <p:nvSpPr>
          <p:cNvPr id="599168" name="Text Box 128"/>
          <p:cNvSpPr txBox="1">
            <a:spLocks noChangeArrowheads="1"/>
          </p:cNvSpPr>
          <p:nvPr/>
        </p:nvSpPr>
        <p:spPr bwMode="auto">
          <a:xfrm>
            <a:off x="6126163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6692900" y="3313113"/>
            <a:ext cx="352425" cy="436562"/>
            <a:chOff x="3233" y="2100"/>
            <a:chExt cx="222" cy="275"/>
          </a:xfrm>
        </p:grpSpPr>
        <p:sp>
          <p:nvSpPr>
            <p:cNvPr id="43194" name="Text Box 130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95" name="Line 131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9172" name="Text Box 132"/>
          <p:cNvSpPr txBox="1">
            <a:spLocks noChangeArrowheads="1"/>
          </p:cNvSpPr>
          <p:nvPr/>
        </p:nvSpPr>
        <p:spPr bwMode="auto">
          <a:xfrm>
            <a:off x="7135813" y="34718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7816850" y="3314700"/>
            <a:ext cx="423863" cy="434975"/>
            <a:chOff x="3941" y="2101"/>
            <a:chExt cx="267" cy="274"/>
          </a:xfrm>
        </p:grpSpPr>
        <p:sp>
          <p:nvSpPr>
            <p:cNvPr id="43192" name="Text Box 134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93" name="Line 135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876800" y="3744913"/>
            <a:ext cx="423863" cy="434975"/>
            <a:chOff x="3941" y="2101"/>
            <a:chExt cx="267" cy="274"/>
          </a:xfrm>
        </p:grpSpPr>
        <p:sp>
          <p:nvSpPr>
            <p:cNvPr id="43190" name="Text Box 137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91" name="Line 138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9179" name="Text Box 139"/>
          <p:cNvSpPr txBox="1">
            <a:spLocks noChangeArrowheads="1"/>
          </p:cNvSpPr>
          <p:nvPr/>
        </p:nvSpPr>
        <p:spPr bwMode="auto">
          <a:xfrm>
            <a:off x="5387975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sp>
        <p:nvSpPr>
          <p:cNvPr id="599180" name="Text Box 140"/>
          <p:cNvSpPr txBox="1">
            <a:spLocks noChangeArrowheads="1"/>
          </p:cNvSpPr>
          <p:nvPr/>
        </p:nvSpPr>
        <p:spPr bwMode="auto">
          <a:xfrm>
            <a:off x="5975350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sp>
        <p:nvSpPr>
          <p:cNvPr id="599181" name="Text Box 141"/>
          <p:cNvSpPr txBox="1">
            <a:spLocks noChangeArrowheads="1"/>
          </p:cNvSpPr>
          <p:nvPr/>
        </p:nvSpPr>
        <p:spPr bwMode="auto">
          <a:xfrm>
            <a:off x="6711950" y="3744913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278688" y="3744913"/>
            <a:ext cx="423862" cy="434975"/>
            <a:chOff x="3941" y="2101"/>
            <a:chExt cx="267" cy="274"/>
          </a:xfrm>
        </p:grpSpPr>
        <p:sp>
          <p:nvSpPr>
            <p:cNvPr id="43188" name="Text Box 143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89" name="Line 144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9185" name="Text Box 145"/>
          <p:cNvSpPr txBox="1">
            <a:spLocks noChangeArrowheads="1"/>
          </p:cNvSpPr>
          <p:nvPr/>
        </p:nvSpPr>
        <p:spPr bwMode="auto">
          <a:xfrm>
            <a:off x="7712075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2</a:t>
            </a:r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4964113" y="4208463"/>
            <a:ext cx="3209925" cy="434975"/>
            <a:chOff x="2144" y="2664"/>
            <a:chExt cx="2022" cy="274"/>
          </a:xfrm>
        </p:grpSpPr>
        <p:sp>
          <p:nvSpPr>
            <p:cNvPr id="43180" name="Text Box 147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81" name="Text Box 148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grpSp>
          <p:nvGrpSpPr>
            <p:cNvPr id="9" name="Group 149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43186" name="Text Box 150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2</a:t>
                </a:r>
              </a:p>
            </p:txBody>
          </p:sp>
          <p:sp>
            <p:nvSpPr>
              <p:cNvPr id="43187" name="Line 151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83" name="Text Box 152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←</a:t>
              </a: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84" name="Text Box 153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85" name="Text Box 154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4957763" y="4643438"/>
            <a:ext cx="3381375" cy="434975"/>
            <a:chOff x="2140" y="2938"/>
            <a:chExt cx="2130" cy="274"/>
          </a:xfrm>
        </p:grpSpPr>
        <p:grpSp>
          <p:nvGrpSpPr>
            <p:cNvPr id="11" name="Group 156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43178" name="Text Box 15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1</a:t>
                </a:r>
              </a:p>
            </p:txBody>
          </p:sp>
          <p:sp>
            <p:nvSpPr>
              <p:cNvPr id="43179" name="Line 15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71" name="Text Box 159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72" name="Text Box 160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73" name="Text Box 161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grpSp>
          <p:nvGrpSpPr>
            <p:cNvPr id="12" name="Group 162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43176" name="Text Box 163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3</a:t>
                </a:r>
              </a:p>
            </p:txBody>
          </p:sp>
          <p:sp>
            <p:nvSpPr>
              <p:cNvPr id="43177" name="Line 164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75" name="Text Box 165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←</a:t>
              </a: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</p:grpSp>
      <p:grpSp>
        <p:nvGrpSpPr>
          <p:cNvPr id="13" name="Group 166"/>
          <p:cNvGrpSpPr>
            <a:grpSpLocks/>
          </p:cNvGrpSpPr>
          <p:nvPr/>
        </p:nvGrpSpPr>
        <p:grpSpPr bwMode="auto">
          <a:xfrm>
            <a:off x="4976813" y="5102225"/>
            <a:ext cx="3217862" cy="434975"/>
            <a:chOff x="2152" y="3227"/>
            <a:chExt cx="2027" cy="274"/>
          </a:xfrm>
        </p:grpSpPr>
        <p:sp>
          <p:nvSpPr>
            <p:cNvPr id="43162" name="Text Box 167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grpSp>
          <p:nvGrpSpPr>
            <p:cNvPr id="14" name="Group 168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43168" name="Text Box 16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2</a:t>
                </a:r>
              </a:p>
            </p:txBody>
          </p:sp>
          <p:sp>
            <p:nvSpPr>
              <p:cNvPr id="43169" name="Line 17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64" name="Text Box 171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65" name="Text Box 172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66" name="Text Box 173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sp>
          <p:nvSpPr>
            <p:cNvPr id="43167" name="Text Box 174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</p:grpSp>
      <p:grpSp>
        <p:nvGrpSpPr>
          <p:cNvPr id="15" name="Group 175"/>
          <p:cNvGrpSpPr>
            <a:grpSpLocks/>
          </p:cNvGrpSpPr>
          <p:nvPr/>
        </p:nvGrpSpPr>
        <p:grpSpPr bwMode="auto">
          <a:xfrm>
            <a:off x="4970463" y="5548313"/>
            <a:ext cx="3249612" cy="434975"/>
            <a:chOff x="2148" y="3508"/>
            <a:chExt cx="2047" cy="274"/>
          </a:xfrm>
        </p:grpSpPr>
        <p:sp>
          <p:nvSpPr>
            <p:cNvPr id="43152" name="Text Box 176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53" name="Text Box 177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54" name="Text Box 178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sp>
          <p:nvSpPr>
            <p:cNvPr id="43155" name="Text Box 179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grpSp>
          <p:nvGrpSpPr>
            <p:cNvPr id="16" name="Group 180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43160" name="Text Box 18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3</a:t>
                </a:r>
              </a:p>
            </p:txBody>
          </p:sp>
          <p:sp>
            <p:nvSpPr>
              <p:cNvPr id="43161" name="Line 18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83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43158" name="Text Box 18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4</a:t>
                </a:r>
              </a:p>
            </p:txBody>
          </p:sp>
          <p:sp>
            <p:nvSpPr>
              <p:cNvPr id="43159" name="Line 18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186"/>
          <p:cNvGrpSpPr>
            <a:grpSpLocks/>
          </p:cNvGrpSpPr>
          <p:nvPr/>
        </p:nvGrpSpPr>
        <p:grpSpPr bwMode="auto">
          <a:xfrm>
            <a:off x="4892675" y="5978525"/>
            <a:ext cx="3340100" cy="434975"/>
            <a:chOff x="2099" y="3779"/>
            <a:chExt cx="2104" cy="274"/>
          </a:xfrm>
        </p:grpSpPr>
        <p:grpSp>
          <p:nvGrpSpPr>
            <p:cNvPr id="19" name="Group 187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43150" name="Text Box 18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1</a:t>
                </a:r>
              </a:p>
            </p:txBody>
          </p:sp>
          <p:sp>
            <p:nvSpPr>
              <p:cNvPr id="43151" name="Line 18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43" name="Text Box 190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44" name="Text Box 191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45" name="Text Box 192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grpSp>
          <p:nvGrpSpPr>
            <p:cNvPr id="20" name="Group 193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43148" name="Text Box 19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4</a:t>
                </a:r>
              </a:p>
            </p:txBody>
          </p:sp>
          <p:sp>
            <p:nvSpPr>
              <p:cNvPr id="43149" name="Line 19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47" name="Text Box 196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4</a:t>
              </a:r>
            </a:p>
          </p:txBody>
        </p:sp>
      </p:grp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43140" name="Rectangle 198"/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rgbClr val="262626"/>
                  </a:solidFill>
                  <a:latin typeface="Century Gothic"/>
                  <a:cs typeface="Century Gothic"/>
                </a:rPr>
                <a:t>If</a:t>
              </a:r>
              <a:r>
                <a:rPr lang="en-US" sz="2400" dirty="0">
                  <a:solidFill>
                    <a:srgbClr val="262626"/>
                  </a:solidFill>
                </a:rPr>
                <a:t> 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x</a:t>
              </a:r>
              <a:r>
                <a:rPr lang="en-US" sz="2400" baseline="-250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 = 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y</a:t>
              </a:r>
              <a:r>
                <a:rPr lang="en-US" sz="2400" baseline="-250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j</a:t>
              </a:r>
              <a:endParaRPr lang="en-US" sz="2400" dirty="0">
                <a:solidFill>
                  <a:srgbClr val="262626"/>
                </a:solidFill>
                <a:latin typeface="Comic Sans MS" pitchFamily="-106" charset="0"/>
                <a:sym typeface="Symbol" pitchFamily="-106" charset="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sz="2400" baseline="-250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	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b[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, j] = “   ”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rgbClr val="262626"/>
                  </a:solidFill>
                  <a:latin typeface="Century Gothic"/>
                  <a:cs typeface="Century Gothic"/>
                  <a:sym typeface="Symbol" pitchFamily="-106" charset="2"/>
                </a:rPr>
                <a:t>Else if </a:t>
              </a:r>
              <a:endParaRPr lang="en-US" sz="2400" dirty="0">
                <a:solidFill>
                  <a:srgbClr val="262626"/>
                </a:solidFill>
                <a:latin typeface="Comic Sans MS" pitchFamily="-106" charset="0"/>
                <a:sym typeface="Symbol" pitchFamily="-106" charset="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sz="240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   c[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 - 1, j] ≥ c[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, j-1]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rgbClr val="262626"/>
                  </a:solidFill>
                </a:rPr>
                <a:t>		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b[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, j] = “ ↑ ”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rgbClr val="262626"/>
                  </a:solidFill>
                  <a:latin typeface="Century Gothic"/>
                  <a:cs typeface="Century Gothic"/>
                  <a:sym typeface="Symbol" pitchFamily="-106" charset="2"/>
                </a:rPr>
                <a:t>else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		b[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, j] = “ ← ”</a:t>
              </a:r>
              <a:endParaRPr lang="en-US" sz="2400" dirty="0">
                <a:solidFill>
                  <a:srgbClr val="262626"/>
                </a:solidFill>
              </a:endParaRPr>
            </a:p>
          </p:txBody>
        </p:sp>
        <p:sp>
          <p:nvSpPr>
            <p:cNvPr id="43141" name="Line 199"/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166" grpId="0"/>
      <p:bldP spid="599167" grpId="0"/>
      <p:bldP spid="599168" grpId="0"/>
      <p:bldP spid="599172" grpId="0"/>
      <p:bldP spid="599179" grpId="0"/>
      <p:bldP spid="599180" grpId="0"/>
      <p:bldP spid="599181" grpId="0"/>
      <p:bldP spid="5991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4. Constructing a LCS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1106485"/>
            <a:ext cx="8801100" cy="1697038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Start at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b[m, n]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and follow the arrows</a:t>
            </a:r>
          </a:p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When we encounter a “    “ in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⇒ x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sz="2400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is an element of the LCS </a:t>
            </a:r>
          </a:p>
        </p:txBody>
      </p:sp>
      <p:graphicFrame>
        <p:nvGraphicFramePr>
          <p:cNvPr id="600068" name="Group 4"/>
          <p:cNvGraphicFramePr>
            <a:graphicFrameLocks noGrp="1"/>
          </p:cNvGraphicFramePr>
          <p:nvPr/>
        </p:nvGraphicFramePr>
        <p:xfrm>
          <a:off x="2660650" y="2840038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136" name="Text Box 78"/>
          <p:cNvSpPr txBox="1">
            <a:spLocks noChangeArrowheads="1"/>
          </p:cNvSpPr>
          <p:nvPr/>
        </p:nvSpPr>
        <p:spPr bwMode="auto">
          <a:xfrm>
            <a:off x="2774950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45137" name="Text Box 79"/>
          <p:cNvSpPr txBox="1">
            <a:spLocks noChangeArrowheads="1"/>
          </p:cNvSpPr>
          <p:nvPr/>
        </p:nvSpPr>
        <p:spPr bwMode="auto">
          <a:xfrm>
            <a:off x="3384550" y="21875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5138" name="Text Box 80"/>
          <p:cNvSpPr txBox="1">
            <a:spLocks noChangeArrowheads="1"/>
          </p:cNvSpPr>
          <p:nvPr/>
        </p:nvSpPr>
        <p:spPr bwMode="auto">
          <a:xfrm>
            <a:off x="3938588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5139" name="Text Box 81"/>
          <p:cNvSpPr txBox="1">
            <a:spLocks noChangeArrowheads="1"/>
          </p:cNvSpPr>
          <p:nvPr/>
        </p:nvSpPr>
        <p:spPr bwMode="auto">
          <a:xfrm>
            <a:off x="63341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45140" name="Text Box 82"/>
          <p:cNvSpPr txBox="1">
            <a:spLocks noChangeArrowheads="1"/>
          </p:cNvSpPr>
          <p:nvPr/>
        </p:nvSpPr>
        <p:spPr bwMode="auto">
          <a:xfrm>
            <a:off x="45688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5141" name="Text Box 83"/>
          <p:cNvSpPr txBox="1">
            <a:spLocks noChangeArrowheads="1"/>
          </p:cNvSpPr>
          <p:nvPr/>
        </p:nvSpPr>
        <p:spPr bwMode="auto">
          <a:xfrm>
            <a:off x="51403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45142" name="Text Box 84"/>
          <p:cNvSpPr txBox="1">
            <a:spLocks noChangeArrowheads="1"/>
          </p:cNvSpPr>
          <p:nvPr/>
        </p:nvSpPr>
        <p:spPr bwMode="auto">
          <a:xfrm>
            <a:off x="5719763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45143" name="Text Box 85"/>
          <p:cNvSpPr txBox="1">
            <a:spLocks noChangeArrowheads="1"/>
          </p:cNvSpPr>
          <p:nvPr/>
        </p:nvSpPr>
        <p:spPr bwMode="auto">
          <a:xfrm>
            <a:off x="2768600" y="2498725"/>
            <a:ext cx="365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j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45144" name="Text Box 86"/>
          <p:cNvSpPr txBox="1">
            <a:spLocks noChangeArrowheads="1"/>
          </p:cNvSpPr>
          <p:nvPr/>
        </p:nvSpPr>
        <p:spPr bwMode="auto">
          <a:xfrm>
            <a:off x="3378200" y="2498725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5145" name="Text Box 87"/>
          <p:cNvSpPr txBox="1">
            <a:spLocks noChangeArrowheads="1"/>
          </p:cNvSpPr>
          <p:nvPr/>
        </p:nvSpPr>
        <p:spPr bwMode="auto">
          <a:xfrm>
            <a:off x="3932238" y="24987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</a:p>
        </p:txBody>
      </p:sp>
      <p:sp>
        <p:nvSpPr>
          <p:cNvPr id="45146" name="Text Box 88"/>
          <p:cNvSpPr txBox="1">
            <a:spLocks noChangeArrowheads="1"/>
          </p:cNvSpPr>
          <p:nvPr/>
        </p:nvSpPr>
        <p:spPr bwMode="auto">
          <a:xfrm>
            <a:off x="6327775" y="2498725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5147" name="Text Box 89"/>
          <p:cNvSpPr txBox="1">
            <a:spLocks noChangeArrowheads="1"/>
          </p:cNvSpPr>
          <p:nvPr/>
        </p:nvSpPr>
        <p:spPr bwMode="auto">
          <a:xfrm>
            <a:off x="4562475" y="24987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</a:p>
        </p:txBody>
      </p:sp>
      <p:sp>
        <p:nvSpPr>
          <p:cNvPr id="45148" name="Text Box 90"/>
          <p:cNvSpPr txBox="1">
            <a:spLocks noChangeArrowheads="1"/>
          </p:cNvSpPr>
          <p:nvPr/>
        </p:nvSpPr>
        <p:spPr bwMode="auto">
          <a:xfrm>
            <a:off x="5133975" y="2498725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5149" name="Text Box 91"/>
          <p:cNvSpPr txBox="1">
            <a:spLocks noChangeArrowheads="1"/>
          </p:cNvSpPr>
          <p:nvPr/>
        </p:nvSpPr>
        <p:spPr bwMode="auto">
          <a:xfrm>
            <a:off x="5713413" y="2498725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5150" name="Text Box 92"/>
          <p:cNvSpPr txBox="1">
            <a:spLocks noChangeArrowheads="1"/>
          </p:cNvSpPr>
          <p:nvPr/>
        </p:nvSpPr>
        <p:spPr bwMode="auto">
          <a:xfrm>
            <a:off x="1819275" y="51276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45151" name="Text Box 93"/>
          <p:cNvSpPr txBox="1">
            <a:spLocks noChangeArrowheads="1"/>
          </p:cNvSpPr>
          <p:nvPr/>
        </p:nvSpPr>
        <p:spPr bwMode="auto">
          <a:xfrm>
            <a:off x="1838325" y="330835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5152" name="Text Box 94"/>
          <p:cNvSpPr txBox="1">
            <a:spLocks noChangeArrowheads="1"/>
          </p:cNvSpPr>
          <p:nvPr/>
        </p:nvSpPr>
        <p:spPr bwMode="auto">
          <a:xfrm>
            <a:off x="1819275" y="3763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5153" name="Text Box 95"/>
          <p:cNvSpPr txBox="1">
            <a:spLocks noChangeArrowheads="1"/>
          </p:cNvSpPr>
          <p:nvPr/>
        </p:nvSpPr>
        <p:spPr bwMode="auto">
          <a:xfrm>
            <a:off x="1819275" y="2854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45154" name="Text Box 96"/>
          <p:cNvSpPr txBox="1">
            <a:spLocks noChangeArrowheads="1"/>
          </p:cNvSpPr>
          <p:nvPr/>
        </p:nvSpPr>
        <p:spPr bwMode="auto">
          <a:xfrm>
            <a:off x="1819275" y="4217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5155" name="Text Box 97"/>
          <p:cNvSpPr txBox="1">
            <a:spLocks noChangeArrowheads="1"/>
          </p:cNvSpPr>
          <p:nvPr/>
        </p:nvSpPr>
        <p:spPr bwMode="auto">
          <a:xfrm>
            <a:off x="1819275" y="467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45156" name="Text Box 98"/>
          <p:cNvSpPr txBox="1">
            <a:spLocks noChangeArrowheads="1"/>
          </p:cNvSpPr>
          <p:nvPr/>
        </p:nvSpPr>
        <p:spPr bwMode="auto">
          <a:xfrm>
            <a:off x="1819275" y="55832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45157" name="Text Box 99"/>
          <p:cNvSpPr txBox="1">
            <a:spLocks noChangeArrowheads="1"/>
          </p:cNvSpPr>
          <p:nvPr/>
        </p:nvSpPr>
        <p:spPr bwMode="auto">
          <a:xfrm>
            <a:off x="1819275" y="6038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7</a:t>
            </a:r>
          </a:p>
        </p:txBody>
      </p:sp>
      <p:sp>
        <p:nvSpPr>
          <p:cNvPr id="45158" name="Text Box 100"/>
          <p:cNvSpPr txBox="1">
            <a:spLocks noChangeArrowheads="1"/>
          </p:cNvSpPr>
          <p:nvPr/>
        </p:nvSpPr>
        <p:spPr bwMode="auto">
          <a:xfrm>
            <a:off x="2233613" y="51292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</a:p>
        </p:txBody>
      </p:sp>
      <p:sp>
        <p:nvSpPr>
          <p:cNvPr id="45159" name="Text Box 101"/>
          <p:cNvSpPr txBox="1">
            <a:spLocks noChangeArrowheads="1"/>
          </p:cNvSpPr>
          <p:nvPr/>
        </p:nvSpPr>
        <p:spPr bwMode="auto">
          <a:xfrm>
            <a:off x="2252663" y="330993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5160" name="Text Box 102"/>
          <p:cNvSpPr txBox="1">
            <a:spLocks noChangeArrowheads="1"/>
          </p:cNvSpPr>
          <p:nvPr/>
        </p:nvSpPr>
        <p:spPr bwMode="auto">
          <a:xfrm>
            <a:off x="2233613" y="376555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5161" name="Text Box 103"/>
          <p:cNvSpPr txBox="1">
            <a:spLocks noChangeArrowheads="1"/>
          </p:cNvSpPr>
          <p:nvPr/>
        </p:nvSpPr>
        <p:spPr bwMode="auto">
          <a:xfrm>
            <a:off x="2233613" y="28559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i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45162" name="Text Box 104"/>
          <p:cNvSpPr txBox="1">
            <a:spLocks noChangeArrowheads="1"/>
          </p:cNvSpPr>
          <p:nvPr/>
        </p:nvSpPr>
        <p:spPr bwMode="auto">
          <a:xfrm>
            <a:off x="2233613" y="4219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</a:p>
        </p:txBody>
      </p:sp>
      <p:sp>
        <p:nvSpPr>
          <p:cNvPr id="45163" name="Text Box 105"/>
          <p:cNvSpPr txBox="1">
            <a:spLocks noChangeArrowheads="1"/>
          </p:cNvSpPr>
          <p:nvPr/>
        </p:nvSpPr>
        <p:spPr bwMode="auto">
          <a:xfrm>
            <a:off x="2233613" y="467518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5164" name="Text Box 106"/>
          <p:cNvSpPr txBox="1">
            <a:spLocks noChangeArrowheads="1"/>
          </p:cNvSpPr>
          <p:nvPr/>
        </p:nvSpPr>
        <p:spPr bwMode="auto">
          <a:xfrm>
            <a:off x="2233613" y="5584825"/>
            <a:ext cx="35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5165" name="Text Box 107"/>
          <p:cNvSpPr txBox="1">
            <a:spLocks noChangeArrowheads="1"/>
          </p:cNvSpPr>
          <p:nvPr/>
        </p:nvSpPr>
        <p:spPr bwMode="auto">
          <a:xfrm>
            <a:off x="2233613" y="604043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3386138" y="2946400"/>
            <a:ext cx="3273425" cy="366713"/>
            <a:chOff x="2133" y="1816"/>
            <a:chExt cx="2062" cy="231"/>
          </a:xfrm>
        </p:grpSpPr>
        <p:sp>
          <p:nvSpPr>
            <p:cNvPr id="45257" name="Text Box 109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8" name="Text Box 110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9" name="Text Box 111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60" name="Text Box 112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61" name="Text Box 113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62" name="Text Box 114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2787650" y="2946400"/>
            <a:ext cx="325438" cy="3524250"/>
            <a:chOff x="1756" y="1816"/>
            <a:chExt cx="205" cy="2220"/>
          </a:xfrm>
        </p:grpSpPr>
        <p:sp>
          <p:nvSpPr>
            <p:cNvPr id="45249" name="Text Box 116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0" name="Text Box 117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1" name="Text Box 118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2" name="Text Box 119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3" name="Text Box 120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4" name="Text Box 121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5" name="Text Box 122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6" name="Text Box 123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</p:grpSp>
      <p:sp>
        <p:nvSpPr>
          <p:cNvPr id="45168" name="Text Box 124"/>
          <p:cNvSpPr txBox="1">
            <a:spLocks noChangeArrowheads="1"/>
          </p:cNvSpPr>
          <p:nvPr/>
        </p:nvSpPr>
        <p:spPr bwMode="auto">
          <a:xfrm>
            <a:off x="3387725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sp>
        <p:nvSpPr>
          <p:cNvPr id="45169" name="Text Box 125"/>
          <p:cNvSpPr txBox="1">
            <a:spLocks noChangeArrowheads="1"/>
          </p:cNvSpPr>
          <p:nvPr/>
        </p:nvSpPr>
        <p:spPr bwMode="auto">
          <a:xfrm>
            <a:off x="3933825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sp>
        <p:nvSpPr>
          <p:cNvPr id="45170" name="Text Box 126"/>
          <p:cNvSpPr txBox="1">
            <a:spLocks noChangeArrowheads="1"/>
          </p:cNvSpPr>
          <p:nvPr/>
        </p:nvSpPr>
        <p:spPr bwMode="auto">
          <a:xfrm>
            <a:off x="4565650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5132388" y="3333750"/>
            <a:ext cx="352425" cy="436563"/>
            <a:chOff x="3233" y="2100"/>
            <a:chExt cx="222" cy="275"/>
          </a:xfrm>
        </p:grpSpPr>
        <p:sp>
          <p:nvSpPr>
            <p:cNvPr id="45247" name="Text Box 128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48" name="Line 129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172" name="Text Box 130"/>
          <p:cNvSpPr txBox="1">
            <a:spLocks noChangeArrowheads="1"/>
          </p:cNvSpPr>
          <p:nvPr/>
        </p:nvSpPr>
        <p:spPr bwMode="auto">
          <a:xfrm>
            <a:off x="5575300" y="34925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6256338" y="3335338"/>
            <a:ext cx="423862" cy="434975"/>
            <a:chOff x="3941" y="2101"/>
            <a:chExt cx="267" cy="274"/>
          </a:xfrm>
        </p:grpSpPr>
        <p:sp>
          <p:nvSpPr>
            <p:cNvPr id="45245" name="Text Box 132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46" name="Line 133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3316288" y="3765550"/>
            <a:ext cx="423862" cy="434975"/>
            <a:chOff x="3941" y="2101"/>
            <a:chExt cx="267" cy="274"/>
          </a:xfrm>
        </p:grpSpPr>
        <p:sp>
          <p:nvSpPr>
            <p:cNvPr id="45243" name="Text Box 135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44" name="Line 136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175" name="Text Box 137"/>
          <p:cNvSpPr txBox="1">
            <a:spLocks noChangeArrowheads="1"/>
          </p:cNvSpPr>
          <p:nvPr/>
        </p:nvSpPr>
        <p:spPr bwMode="auto">
          <a:xfrm>
            <a:off x="3827463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sp>
        <p:nvSpPr>
          <p:cNvPr id="45176" name="Text Box 138"/>
          <p:cNvSpPr txBox="1">
            <a:spLocks noChangeArrowheads="1"/>
          </p:cNvSpPr>
          <p:nvPr/>
        </p:nvSpPr>
        <p:spPr bwMode="auto">
          <a:xfrm>
            <a:off x="4414838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sp>
        <p:nvSpPr>
          <p:cNvPr id="45177" name="Text Box 139"/>
          <p:cNvSpPr txBox="1">
            <a:spLocks noChangeArrowheads="1"/>
          </p:cNvSpPr>
          <p:nvPr/>
        </p:nvSpPr>
        <p:spPr bwMode="auto">
          <a:xfrm>
            <a:off x="5151438" y="376555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grpSp>
        <p:nvGrpSpPr>
          <p:cNvPr id="7" name="Group 140"/>
          <p:cNvGrpSpPr>
            <a:grpSpLocks/>
          </p:cNvGrpSpPr>
          <p:nvPr/>
        </p:nvGrpSpPr>
        <p:grpSpPr bwMode="auto">
          <a:xfrm>
            <a:off x="5718175" y="3765550"/>
            <a:ext cx="423863" cy="434975"/>
            <a:chOff x="3941" y="2101"/>
            <a:chExt cx="267" cy="274"/>
          </a:xfrm>
        </p:grpSpPr>
        <p:sp>
          <p:nvSpPr>
            <p:cNvPr id="45241" name="Text Box 141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42" name="Line 142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179" name="Text Box 143"/>
          <p:cNvSpPr txBox="1">
            <a:spLocks noChangeArrowheads="1"/>
          </p:cNvSpPr>
          <p:nvPr/>
        </p:nvSpPr>
        <p:spPr bwMode="auto">
          <a:xfrm>
            <a:off x="6151563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2</a:t>
            </a:r>
          </a:p>
        </p:txBody>
      </p:sp>
      <p:grpSp>
        <p:nvGrpSpPr>
          <p:cNvPr id="8" name="Group 144"/>
          <p:cNvGrpSpPr>
            <a:grpSpLocks/>
          </p:cNvGrpSpPr>
          <p:nvPr/>
        </p:nvGrpSpPr>
        <p:grpSpPr bwMode="auto">
          <a:xfrm>
            <a:off x="3403600" y="4229100"/>
            <a:ext cx="3209925" cy="434975"/>
            <a:chOff x="2144" y="2664"/>
            <a:chExt cx="2022" cy="274"/>
          </a:xfrm>
        </p:grpSpPr>
        <p:sp>
          <p:nvSpPr>
            <p:cNvPr id="45233" name="Text Box 145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34" name="Text Box 146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grpSp>
          <p:nvGrpSpPr>
            <p:cNvPr id="9" name="Group 147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45239" name="Text Box 14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2</a:t>
                </a:r>
              </a:p>
            </p:txBody>
          </p:sp>
          <p:sp>
            <p:nvSpPr>
              <p:cNvPr id="45240" name="Line 14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236" name="Text Box 150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←</a:t>
              </a: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37" name="Text Box 151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38" name="Text Box 152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</p:grpSp>
      <p:grpSp>
        <p:nvGrpSpPr>
          <p:cNvPr id="10" name="Group 153"/>
          <p:cNvGrpSpPr>
            <a:grpSpLocks/>
          </p:cNvGrpSpPr>
          <p:nvPr/>
        </p:nvGrpSpPr>
        <p:grpSpPr bwMode="auto">
          <a:xfrm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11" name="Group 154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45231" name="Text Box 155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1</a:t>
                </a:r>
              </a:p>
            </p:txBody>
          </p:sp>
          <p:sp>
            <p:nvSpPr>
              <p:cNvPr id="45232" name="Line 156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224" name="Text Box 157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25" name="Text Box 158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26" name="Text Box 159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grpSp>
          <p:nvGrpSpPr>
            <p:cNvPr id="12" name="Group 160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45229" name="Text Box 16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3</a:t>
                </a:r>
              </a:p>
            </p:txBody>
          </p:sp>
          <p:sp>
            <p:nvSpPr>
              <p:cNvPr id="45230" name="Line 16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228" name="Text Box 163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←</a:t>
              </a: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</p:grpSp>
      <p:grpSp>
        <p:nvGrpSpPr>
          <p:cNvPr id="13" name="Group 164"/>
          <p:cNvGrpSpPr>
            <a:grpSpLocks/>
          </p:cNvGrpSpPr>
          <p:nvPr/>
        </p:nvGrpSpPr>
        <p:grpSpPr bwMode="auto">
          <a:xfrm>
            <a:off x="3416300" y="5122863"/>
            <a:ext cx="3217863" cy="434975"/>
            <a:chOff x="2152" y="3227"/>
            <a:chExt cx="2027" cy="274"/>
          </a:xfrm>
        </p:grpSpPr>
        <p:sp>
          <p:nvSpPr>
            <p:cNvPr id="45215" name="Text Box 165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grpSp>
          <p:nvGrpSpPr>
            <p:cNvPr id="14" name="Group 166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45221" name="Text Box 16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2</a:t>
                </a:r>
              </a:p>
            </p:txBody>
          </p:sp>
          <p:sp>
            <p:nvSpPr>
              <p:cNvPr id="45222" name="Line 16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217" name="Text Box 169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18" name="Text Box 170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19" name="Text Box 171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sp>
          <p:nvSpPr>
            <p:cNvPr id="45220" name="Text Box 172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</p:grpSp>
      <p:grpSp>
        <p:nvGrpSpPr>
          <p:cNvPr id="15" name="Group 173"/>
          <p:cNvGrpSpPr>
            <a:grpSpLocks/>
          </p:cNvGrpSpPr>
          <p:nvPr/>
        </p:nvGrpSpPr>
        <p:grpSpPr bwMode="auto">
          <a:xfrm>
            <a:off x="3409950" y="5568950"/>
            <a:ext cx="3249613" cy="434975"/>
            <a:chOff x="2148" y="3508"/>
            <a:chExt cx="2047" cy="274"/>
          </a:xfrm>
        </p:grpSpPr>
        <p:sp>
          <p:nvSpPr>
            <p:cNvPr id="45205" name="Text Box 174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06" name="Text Box 175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07" name="Text Box 176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sp>
          <p:nvSpPr>
            <p:cNvPr id="45208" name="Text Box 177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grpSp>
          <p:nvGrpSpPr>
            <p:cNvPr id="16" name="Group 178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45213" name="Text Box 17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3</a:t>
                </a:r>
              </a:p>
            </p:txBody>
          </p:sp>
          <p:sp>
            <p:nvSpPr>
              <p:cNvPr id="45214" name="Line 18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81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45211" name="Text Box 18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4</a:t>
                </a:r>
              </a:p>
            </p:txBody>
          </p:sp>
          <p:sp>
            <p:nvSpPr>
              <p:cNvPr id="45212" name="Line 18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184"/>
          <p:cNvGrpSpPr>
            <a:grpSpLocks/>
          </p:cNvGrpSpPr>
          <p:nvPr/>
        </p:nvGrpSpPr>
        <p:grpSpPr bwMode="auto">
          <a:xfrm>
            <a:off x="3332163" y="5999163"/>
            <a:ext cx="3340100" cy="434975"/>
            <a:chOff x="2099" y="3779"/>
            <a:chExt cx="2104" cy="274"/>
          </a:xfrm>
        </p:grpSpPr>
        <p:grpSp>
          <p:nvGrpSpPr>
            <p:cNvPr id="19" name="Group 185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45203" name="Text Box 186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1</a:t>
                </a:r>
              </a:p>
            </p:txBody>
          </p:sp>
          <p:sp>
            <p:nvSpPr>
              <p:cNvPr id="45204" name="Line 187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196" name="Text Box 188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197" name="Text Box 189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198" name="Text Box 190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grpSp>
          <p:nvGrpSpPr>
            <p:cNvPr id="20" name="Group 191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45201" name="Text Box 19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4</a:t>
                </a:r>
              </a:p>
            </p:txBody>
          </p:sp>
          <p:sp>
            <p:nvSpPr>
              <p:cNvPr id="45202" name="Line 19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200" name="Text Box 194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4</a:t>
              </a:r>
            </a:p>
          </p:txBody>
        </p:sp>
      </p:grpSp>
      <p:sp>
        <p:nvSpPr>
          <p:cNvPr id="600259" name="Line 195"/>
          <p:cNvSpPr>
            <a:spLocks noChangeShapeType="1"/>
          </p:cNvSpPr>
          <p:nvPr/>
        </p:nvSpPr>
        <p:spPr bwMode="auto">
          <a:xfrm flipH="1" flipV="1">
            <a:off x="4149726" y="1677987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0" name="Oval 196"/>
          <p:cNvSpPr>
            <a:spLocks noChangeArrowheads="1"/>
          </p:cNvSpPr>
          <p:nvPr/>
        </p:nvSpPr>
        <p:spPr bwMode="auto">
          <a:xfrm>
            <a:off x="6343650" y="5680075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1" name="Oval 197"/>
          <p:cNvSpPr>
            <a:spLocks noChangeArrowheads="1"/>
          </p:cNvSpPr>
          <p:nvPr/>
        </p:nvSpPr>
        <p:spPr bwMode="auto">
          <a:xfrm>
            <a:off x="5781675" y="47688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2" name="Oval 198"/>
          <p:cNvSpPr>
            <a:spLocks noChangeArrowheads="1"/>
          </p:cNvSpPr>
          <p:nvPr/>
        </p:nvSpPr>
        <p:spPr bwMode="auto">
          <a:xfrm>
            <a:off x="4619625" y="43497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3" name="Oval 199"/>
          <p:cNvSpPr>
            <a:spLocks noChangeArrowheads="1"/>
          </p:cNvSpPr>
          <p:nvPr/>
        </p:nvSpPr>
        <p:spPr bwMode="auto">
          <a:xfrm>
            <a:off x="3413125" y="3884613"/>
            <a:ext cx="300038" cy="3000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4" name="Oval 200"/>
          <p:cNvSpPr>
            <a:spLocks noChangeArrowheads="1"/>
          </p:cNvSpPr>
          <p:nvPr/>
        </p:nvSpPr>
        <p:spPr bwMode="auto">
          <a:xfrm>
            <a:off x="6337300" y="6115050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5" name="Oval 201"/>
          <p:cNvSpPr>
            <a:spLocks noChangeArrowheads="1"/>
          </p:cNvSpPr>
          <p:nvPr/>
        </p:nvSpPr>
        <p:spPr bwMode="auto">
          <a:xfrm>
            <a:off x="5738813" y="5246688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6" name="Oval 202"/>
          <p:cNvSpPr>
            <a:spLocks noChangeArrowheads="1"/>
          </p:cNvSpPr>
          <p:nvPr/>
        </p:nvSpPr>
        <p:spPr bwMode="auto">
          <a:xfrm>
            <a:off x="5253038" y="4359275"/>
            <a:ext cx="300037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7" name="Oval 203"/>
          <p:cNvSpPr>
            <a:spLocks noChangeArrowheads="1"/>
          </p:cNvSpPr>
          <p:nvPr/>
        </p:nvSpPr>
        <p:spPr bwMode="auto">
          <a:xfrm>
            <a:off x="4038600" y="3895725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8" name="Oval 204"/>
          <p:cNvSpPr>
            <a:spLocks noChangeArrowheads="1"/>
          </p:cNvSpPr>
          <p:nvPr/>
        </p:nvSpPr>
        <p:spPr bwMode="auto">
          <a:xfrm>
            <a:off x="2811463" y="3395663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259" grpId="0" animBg="1"/>
      <p:bldP spid="600260" grpId="0" animBg="1"/>
      <p:bldP spid="600261" grpId="0" animBg="1"/>
      <p:bldP spid="600262" grpId="0" animBg="1"/>
      <p:bldP spid="600263" grpId="0" animBg="1"/>
      <p:bldP spid="600264" grpId="0" animBg="1"/>
      <p:bldP spid="600265" grpId="0" animBg="1"/>
      <p:bldP spid="600266" grpId="0" animBg="1"/>
      <p:bldP spid="600267" grpId="0" animBg="1"/>
      <p:bldP spid="6002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PRINT-LCS(b, X, i, j)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46188"/>
            <a:ext cx="8643937" cy="5376862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if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0 or j =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  then return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if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 = “   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	then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PRINT-LCS(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b, X,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- 1, j - 1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	        print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x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else if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 = “↑”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	        then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PRINT-LCS(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b, X,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- 1, 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	        else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PRINT-LCS(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b, X,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 - 1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marL="533400" indent="-533400"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Initial call: PRINT-LCS(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b, X, length[X], length[Y]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</p:txBody>
      </p:sp>
      <p:sp>
        <p:nvSpPr>
          <p:cNvPr id="601092" name="Line 4"/>
          <p:cNvSpPr>
            <a:spLocks noChangeShapeType="1"/>
          </p:cNvSpPr>
          <p:nvPr/>
        </p:nvSpPr>
        <p:spPr bwMode="auto">
          <a:xfrm flipH="1" flipV="1">
            <a:off x="2917825" y="2430463"/>
            <a:ext cx="2286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4908550" y="1309688"/>
            <a:ext cx="34862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  <a:sym typeface="Symbol" pitchFamily="-106" charset="2"/>
              </a:rPr>
              <a:t>Running time: </a:t>
            </a:r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(m + 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  <p:bldP spid="601092" grpId="0" animBg="1"/>
      <p:bldP spid="6010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Used for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optimization problems</a:t>
            </a:r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/>
              <a:t>Find a solution with the optimal value (minimum or maximum)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A set of choices must be made to get an optimal solution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There may be many solutions that return the optimal value: we want to find one of them</a:t>
            </a:r>
            <a:endParaRPr lang="en-US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9C11F-B165-B54B-8D63-F23190E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Improving the Code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653826" cy="53721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What can we say about how each entry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is computed?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It depends only on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c[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 -1, j - 1], c[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 - 1, j],</a:t>
            </a:r>
            <a:r>
              <a:rPr lang="en-US" dirty="0">
                <a:ea typeface="ＭＳ Ｐゴシック" pitchFamily="-106" charset="-128"/>
              </a:rPr>
              <a:t> and         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c[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, j - 1]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Eliminate table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b</a:t>
            </a:r>
            <a:r>
              <a:rPr lang="en-US" dirty="0">
                <a:ea typeface="ＭＳ Ｐゴシック" pitchFamily="-106" charset="-128"/>
              </a:rPr>
              <a:t> and compute in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O(1)</a:t>
            </a:r>
            <a:r>
              <a:rPr lang="en-US" dirty="0">
                <a:ea typeface="ＭＳ Ｐゴシック" pitchFamily="-106" charset="-128"/>
              </a:rPr>
              <a:t> which of the three values was used to compute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c[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, j]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We save </a:t>
            </a:r>
            <a:r>
              <a:rPr lang="el-GR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(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mn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)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space from table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b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However, we do not asymptotically decrease the auxiliary space requirements: still need table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Improving the Code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721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we only need the length of the LCS</a:t>
            </a:r>
          </a:p>
          <a:p>
            <a:pPr lvl="1" eaLnBrk="1" hangingPunct="1">
              <a:lnSpc>
                <a:spcPct val="150000"/>
              </a:lnSpc>
            </a:pPr>
            <a:r>
              <a:rPr lang="en-US">
                <a:ea typeface="ＭＳ Ｐゴシック" pitchFamily="-106" charset="-128"/>
                <a:sym typeface="Symbol" pitchFamily="-106" charset="2"/>
              </a:rPr>
              <a:t>LCS-LENGTH works only on two rows of c at a time</a:t>
            </a:r>
          </a:p>
          <a:p>
            <a:pPr lvl="2" eaLnBrk="1" hangingPunct="1">
              <a:lnSpc>
                <a:spcPct val="150000"/>
              </a:lnSpc>
            </a:pPr>
            <a:r>
              <a:rPr lang="en-US" sz="2400">
                <a:ea typeface="ＭＳ Ｐゴシック" pitchFamily="-106" charset="-128"/>
                <a:sym typeface="Symbol" pitchFamily="-106" charset="2"/>
              </a:rPr>
              <a:t>The row  being computed and the previous row</a:t>
            </a:r>
          </a:p>
          <a:p>
            <a:pPr lvl="1" eaLnBrk="1" hangingPunct="1">
              <a:lnSpc>
                <a:spcPct val="150000"/>
              </a:lnSpc>
            </a:pPr>
            <a:r>
              <a:rPr lang="en-US">
                <a:ea typeface="ＭＳ Ｐゴシック" pitchFamily="-106" charset="-128"/>
                <a:sym typeface="Symbol" pitchFamily="-106" charset="2"/>
              </a:rPr>
              <a:t>We can reduce the asymptotic space requirements by storing only these two rows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158872"/>
            <a:ext cx="8229600" cy="5076825"/>
          </a:xfrm>
        </p:spPr>
        <p:txBody>
          <a:bodyPr/>
          <a:lstStyle/>
          <a:p>
            <a:r>
              <a:rPr lang="en-US" sz="2400" dirty="0"/>
              <a:t>Job j starts at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, finishes at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, and has weight or value </a:t>
            </a:r>
            <a:r>
              <a:rPr lang="en-US" sz="2400" dirty="0" err="1"/>
              <a:t>v</a:t>
            </a:r>
            <a:r>
              <a:rPr lang="en-US" sz="2400" baseline="-25000" dirty="0" err="1"/>
              <a:t>j</a:t>
            </a:r>
            <a:endParaRPr lang="en-US" sz="2400" dirty="0"/>
          </a:p>
          <a:p>
            <a:r>
              <a:rPr lang="en-US" sz="2400" dirty="0"/>
              <a:t>Two jobs are </a:t>
            </a:r>
            <a:r>
              <a:rPr lang="en-US" sz="2400" b="1" dirty="0">
                <a:solidFill>
                  <a:schemeClr val="accent6"/>
                </a:solidFill>
              </a:rPr>
              <a:t>compatible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if they don't overlap</a:t>
            </a:r>
          </a:p>
          <a:p>
            <a:r>
              <a:rPr lang="en-US" sz="2400" dirty="0"/>
              <a:t>Goal:  find maximum </a:t>
            </a:r>
            <a:r>
              <a:rPr lang="en-US" sz="2400" b="1" dirty="0">
                <a:solidFill>
                  <a:srgbClr val="2D2D8A"/>
                </a:solidFill>
              </a:rPr>
              <a:t>weight</a:t>
            </a:r>
            <a:r>
              <a:rPr lang="en-US" sz="2400" dirty="0"/>
              <a:t> subset of mutually compatible jobs</a:t>
            </a:r>
          </a:p>
        </p:txBody>
      </p:sp>
      <p:sp>
        <p:nvSpPr>
          <p:cNvPr id="327747" name="Line 67"/>
          <p:cNvSpPr>
            <a:spLocks noChangeShapeType="1"/>
          </p:cNvSpPr>
          <p:nvPr/>
        </p:nvSpPr>
        <p:spPr bwMode="auto">
          <a:xfrm>
            <a:off x="1433513" y="6394462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49" name="Text Box 69"/>
          <p:cNvSpPr txBox="1">
            <a:spLocks noChangeArrowheads="1"/>
          </p:cNvSpPr>
          <p:nvPr/>
        </p:nvSpPr>
        <p:spPr bwMode="auto">
          <a:xfrm>
            <a:off x="7315200" y="6186500"/>
            <a:ext cx="7620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entury Gothic"/>
                <a:cs typeface="Century Gothic"/>
              </a:rPr>
              <a:t>Time</a:t>
            </a:r>
          </a:p>
        </p:txBody>
      </p:sp>
      <p:sp>
        <p:nvSpPr>
          <p:cNvPr id="327750" name="Line 70"/>
          <p:cNvSpPr>
            <a:spLocks noChangeShapeType="1"/>
          </p:cNvSpPr>
          <p:nvPr/>
        </p:nvSpPr>
        <p:spPr bwMode="auto">
          <a:xfrm>
            <a:off x="6554788" y="6394462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1" name="Text Box 71"/>
          <p:cNvSpPr txBox="1">
            <a:spLocks noChangeArrowheads="1"/>
          </p:cNvSpPr>
          <p:nvPr/>
        </p:nvSpPr>
        <p:spPr bwMode="auto">
          <a:xfrm>
            <a:off x="1295400" y="6394462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</a:t>
            </a:r>
          </a:p>
        </p:txBody>
      </p:sp>
      <p:sp>
        <p:nvSpPr>
          <p:cNvPr id="327752" name="Line 72"/>
          <p:cNvSpPr>
            <a:spLocks noChangeShapeType="1"/>
          </p:cNvSpPr>
          <p:nvPr/>
        </p:nvSpPr>
        <p:spPr bwMode="auto">
          <a:xfrm rot="-5400000">
            <a:off x="325437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3" name="Line 73"/>
          <p:cNvSpPr>
            <a:spLocks noChangeShapeType="1"/>
          </p:cNvSpPr>
          <p:nvPr/>
        </p:nvSpPr>
        <p:spPr bwMode="auto">
          <a:xfrm rot="-5400000">
            <a:off x="-158750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4" name="Line 74"/>
          <p:cNvSpPr>
            <a:spLocks noChangeShapeType="1"/>
          </p:cNvSpPr>
          <p:nvPr/>
        </p:nvSpPr>
        <p:spPr bwMode="auto">
          <a:xfrm rot="-5400000">
            <a:off x="1295400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5" name="Line 75"/>
          <p:cNvSpPr>
            <a:spLocks noChangeShapeType="1"/>
          </p:cNvSpPr>
          <p:nvPr/>
        </p:nvSpPr>
        <p:spPr bwMode="auto">
          <a:xfrm rot="-5400000">
            <a:off x="809625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6" name="Line 76"/>
          <p:cNvSpPr>
            <a:spLocks noChangeShapeType="1"/>
          </p:cNvSpPr>
          <p:nvPr/>
        </p:nvSpPr>
        <p:spPr bwMode="auto">
          <a:xfrm rot="-5400000">
            <a:off x="1779587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7" name="Line 77"/>
          <p:cNvSpPr>
            <a:spLocks noChangeShapeType="1"/>
          </p:cNvSpPr>
          <p:nvPr/>
        </p:nvSpPr>
        <p:spPr bwMode="auto">
          <a:xfrm rot="-5400000">
            <a:off x="3232150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8" name="Line 78"/>
          <p:cNvSpPr>
            <a:spLocks noChangeShapeType="1"/>
          </p:cNvSpPr>
          <p:nvPr/>
        </p:nvSpPr>
        <p:spPr bwMode="auto">
          <a:xfrm rot="-5400000">
            <a:off x="2747962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59" name="Line 79"/>
          <p:cNvSpPr>
            <a:spLocks noChangeShapeType="1"/>
          </p:cNvSpPr>
          <p:nvPr/>
        </p:nvSpPr>
        <p:spPr bwMode="auto">
          <a:xfrm rot="-5400000">
            <a:off x="4200525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60" name="Line 80"/>
          <p:cNvSpPr>
            <a:spLocks noChangeShapeType="1"/>
          </p:cNvSpPr>
          <p:nvPr/>
        </p:nvSpPr>
        <p:spPr bwMode="auto">
          <a:xfrm rot="-5400000">
            <a:off x="3716337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61" name="Line 81"/>
          <p:cNvSpPr>
            <a:spLocks noChangeShapeType="1"/>
          </p:cNvSpPr>
          <p:nvPr/>
        </p:nvSpPr>
        <p:spPr bwMode="auto">
          <a:xfrm rot="-5400000">
            <a:off x="5170487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62" name="Line 82"/>
          <p:cNvSpPr>
            <a:spLocks noChangeShapeType="1"/>
          </p:cNvSpPr>
          <p:nvPr/>
        </p:nvSpPr>
        <p:spPr bwMode="auto">
          <a:xfrm rot="-5400000">
            <a:off x="4686300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63" name="Text Box 83"/>
          <p:cNvSpPr txBox="1">
            <a:spLocks noChangeArrowheads="1"/>
          </p:cNvSpPr>
          <p:nvPr/>
        </p:nvSpPr>
        <p:spPr bwMode="auto">
          <a:xfrm>
            <a:off x="1779588" y="6394462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</a:t>
            </a:r>
          </a:p>
        </p:txBody>
      </p:sp>
      <p:sp>
        <p:nvSpPr>
          <p:cNvPr id="327764" name="Text Box 84"/>
          <p:cNvSpPr txBox="1">
            <a:spLocks noChangeArrowheads="1"/>
          </p:cNvSpPr>
          <p:nvPr/>
        </p:nvSpPr>
        <p:spPr bwMode="auto">
          <a:xfrm>
            <a:off x="2263775" y="6394462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2</a:t>
            </a:r>
          </a:p>
        </p:txBody>
      </p:sp>
      <p:sp>
        <p:nvSpPr>
          <p:cNvPr id="327765" name="Text Box 85"/>
          <p:cNvSpPr txBox="1">
            <a:spLocks noChangeArrowheads="1"/>
          </p:cNvSpPr>
          <p:nvPr/>
        </p:nvSpPr>
        <p:spPr bwMode="auto">
          <a:xfrm>
            <a:off x="2747963" y="6394462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3</a:t>
            </a:r>
          </a:p>
        </p:txBody>
      </p:sp>
      <p:sp>
        <p:nvSpPr>
          <p:cNvPr id="327766" name="Text Box 86"/>
          <p:cNvSpPr txBox="1">
            <a:spLocks noChangeArrowheads="1"/>
          </p:cNvSpPr>
          <p:nvPr/>
        </p:nvSpPr>
        <p:spPr bwMode="auto">
          <a:xfrm>
            <a:off x="3233738" y="6394462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4</a:t>
            </a:r>
          </a:p>
        </p:txBody>
      </p:sp>
      <p:sp>
        <p:nvSpPr>
          <p:cNvPr id="327767" name="Text Box 87"/>
          <p:cNvSpPr txBox="1">
            <a:spLocks noChangeArrowheads="1"/>
          </p:cNvSpPr>
          <p:nvPr/>
        </p:nvSpPr>
        <p:spPr bwMode="auto">
          <a:xfrm>
            <a:off x="3717925" y="6394462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5</a:t>
            </a:r>
          </a:p>
        </p:txBody>
      </p:sp>
      <p:sp>
        <p:nvSpPr>
          <p:cNvPr id="327768" name="Text Box 88"/>
          <p:cNvSpPr txBox="1">
            <a:spLocks noChangeArrowheads="1"/>
          </p:cNvSpPr>
          <p:nvPr/>
        </p:nvSpPr>
        <p:spPr bwMode="auto">
          <a:xfrm>
            <a:off x="4202113" y="6394462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6</a:t>
            </a:r>
          </a:p>
        </p:txBody>
      </p:sp>
      <p:sp>
        <p:nvSpPr>
          <p:cNvPr id="327769" name="Text Box 89"/>
          <p:cNvSpPr txBox="1">
            <a:spLocks noChangeArrowheads="1"/>
          </p:cNvSpPr>
          <p:nvPr/>
        </p:nvSpPr>
        <p:spPr bwMode="auto">
          <a:xfrm>
            <a:off x="4686300" y="6394462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7</a:t>
            </a:r>
          </a:p>
        </p:txBody>
      </p:sp>
      <p:sp>
        <p:nvSpPr>
          <p:cNvPr id="327771" name="Text Box 91"/>
          <p:cNvSpPr txBox="1">
            <a:spLocks noChangeArrowheads="1"/>
          </p:cNvSpPr>
          <p:nvPr/>
        </p:nvSpPr>
        <p:spPr bwMode="auto">
          <a:xfrm>
            <a:off x="5654675" y="6394462"/>
            <a:ext cx="4159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9</a:t>
            </a:r>
          </a:p>
        </p:txBody>
      </p:sp>
      <p:sp>
        <p:nvSpPr>
          <p:cNvPr id="327772" name="Text Box 92"/>
          <p:cNvSpPr txBox="1">
            <a:spLocks noChangeArrowheads="1"/>
          </p:cNvSpPr>
          <p:nvPr/>
        </p:nvSpPr>
        <p:spPr bwMode="auto">
          <a:xfrm>
            <a:off x="6070600" y="6394462"/>
            <a:ext cx="4143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10</a:t>
            </a:r>
          </a:p>
        </p:txBody>
      </p:sp>
      <p:sp>
        <p:nvSpPr>
          <p:cNvPr id="327773" name="Text Box 93"/>
          <p:cNvSpPr txBox="1">
            <a:spLocks noChangeArrowheads="1"/>
          </p:cNvSpPr>
          <p:nvPr/>
        </p:nvSpPr>
        <p:spPr bwMode="auto">
          <a:xfrm>
            <a:off x="6624638" y="6394462"/>
            <a:ext cx="4143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11</a:t>
            </a:r>
          </a:p>
        </p:txBody>
      </p:sp>
      <p:sp>
        <p:nvSpPr>
          <p:cNvPr id="327774" name="Rectangle 94"/>
          <p:cNvSpPr>
            <a:spLocks noChangeArrowheads="1"/>
          </p:cNvSpPr>
          <p:nvPr/>
        </p:nvSpPr>
        <p:spPr bwMode="auto">
          <a:xfrm>
            <a:off x="3856038" y="5286387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327775" name="Rectangle 95"/>
          <p:cNvSpPr>
            <a:spLocks noChangeArrowheads="1"/>
          </p:cNvSpPr>
          <p:nvPr/>
        </p:nvSpPr>
        <p:spPr bwMode="auto">
          <a:xfrm>
            <a:off x="4340225" y="5702312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g</a:t>
            </a:r>
          </a:p>
        </p:txBody>
      </p:sp>
      <p:sp>
        <p:nvSpPr>
          <p:cNvPr id="327776" name="Line 96"/>
          <p:cNvSpPr>
            <a:spLocks noChangeShapeType="1"/>
          </p:cNvSpPr>
          <p:nvPr/>
        </p:nvSpPr>
        <p:spPr bwMode="auto">
          <a:xfrm rot="-5400000">
            <a:off x="2263775" y="480220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7777" name="Rectangle 97"/>
          <p:cNvSpPr>
            <a:spLocks noChangeArrowheads="1"/>
          </p:cNvSpPr>
          <p:nvPr/>
        </p:nvSpPr>
        <p:spPr bwMode="auto">
          <a:xfrm>
            <a:off x="5308600" y="6115062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327778" name="Rectangle 98"/>
          <p:cNvSpPr>
            <a:spLocks noChangeArrowheads="1"/>
          </p:cNvSpPr>
          <p:nvPr/>
        </p:nvSpPr>
        <p:spPr bwMode="auto">
          <a:xfrm>
            <a:off x="3371850" y="4870462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e</a:t>
            </a:r>
          </a:p>
        </p:txBody>
      </p:sp>
      <p:sp>
        <p:nvSpPr>
          <p:cNvPr id="327779" name="Rectangle 99"/>
          <p:cNvSpPr>
            <a:spLocks noChangeArrowheads="1"/>
          </p:cNvSpPr>
          <p:nvPr/>
        </p:nvSpPr>
        <p:spPr bwMode="auto">
          <a:xfrm>
            <a:off x="1433513" y="3209937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327780" name="Rectangle 100"/>
          <p:cNvSpPr>
            <a:spLocks noChangeArrowheads="1"/>
          </p:cNvSpPr>
          <p:nvPr/>
        </p:nvSpPr>
        <p:spPr bwMode="auto">
          <a:xfrm>
            <a:off x="1917700" y="3625862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327781" name="Rectangle 101"/>
          <p:cNvSpPr>
            <a:spLocks noChangeArrowheads="1"/>
          </p:cNvSpPr>
          <p:nvPr/>
        </p:nvSpPr>
        <p:spPr bwMode="auto">
          <a:xfrm>
            <a:off x="2887663" y="4040200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327782" name="Rectangle 102"/>
          <p:cNvSpPr>
            <a:spLocks noChangeArrowheads="1"/>
          </p:cNvSpPr>
          <p:nvPr/>
        </p:nvSpPr>
        <p:spPr bwMode="auto">
          <a:xfrm>
            <a:off x="2887663" y="4456125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1" name="Text Box 89"/>
          <p:cNvSpPr txBox="1">
            <a:spLocks noChangeArrowheads="1"/>
          </p:cNvSpPr>
          <p:nvPr/>
        </p:nvSpPr>
        <p:spPr bwMode="auto">
          <a:xfrm>
            <a:off x="5163230" y="6402377"/>
            <a:ext cx="41592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A3269-03B9-9143-9053-246A77E1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</p:spTree>
    <p:extLst>
      <p:ext uri="{BB962C8B-B14F-4D97-AF65-F5344CB8AC3E}">
        <p14:creationId xmlns:p14="http://schemas.microsoft.com/office/powerpoint/2010/main" val="1248508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r>
              <a:rPr lang="en-US" sz="2400" dirty="0">
                <a:solidFill>
                  <a:srgbClr val="262626"/>
                </a:solidFill>
              </a:rPr>
              <a:t>Label jobs by finishing time:  f</a:t>
            </a:r>
            <a:r>
              <a:rPr lang="en-US" sz="2400" baseline="-25000" dirty="0">
                <a:solidFill>
                  <a:srgbClr val="262626"/>
                </a:solidFill>
              </a:rPr>
              <a:t>1  </a:t>
            </a:r>
            <a:r>
              <a:rPr lang="en-US" sz="2400" dirty="0">
                <a:solidFill>
                  <a:srgbClr val="262626"/>
                </a:solidFill>
                <a:sym typeface="Symbol" charset="0"/>
              </a:rPr>
              <a:t>≤  </a:t>
            </a:r>
            <a:r>
              <a:rPr lang="en-US" sz="2400" dirty="0">
                <a:solidFill>
                  <a:srgbClr val="262626"/>
                </a:solidFill>
              </a:rPr>
              <a:t>f</a:t>
            </a:r>
            <a:r>
              <a:rPr lang="en-US" sz="2400" baseline="-25000" dirty="0">
                <a:solidFill>
                  <a:srgbClr val="262626"/>
                </a:solidFill>
              </a:rPr>
              <a:t>2  </a:t>
            </a:r>
            <a:r>
              <a:rPr lang="en-US" sz="2400" dirty="0">
                <a:solidFill>
                  <a:srgbClr val="262626"/>
                </a:solidFill>
                <a:sym typeface="Symbol" charset="0"/>
              </a:rPr>
              <a:t>≤ . . . ≤</a:t>
            </a:r>
            <a:r>
              <a:rPr lang="en-US" sz="2400" dirty="0">
                <a:solidFill>
                  <a:srgbClr val="262626"/>
                </a:solidFill>
              </a:rPr>
              <a:t> </a:t>
            </a:r>
            <a:r>
              <a:rPr lang="en-US" sz="2400" dirty="0" err="1">
                <a:solidFill>
                  <a:srgbClr val="262626"/>
                </a:solidFill>
              </a:rPr>
              <a:t>f</a:t>
            </a:r>
            <a:r>
              <a:rPr lang="en-US" sz="2400" baseline="-25000" dirty="0" err="1">
                <a:solidFill>
                  <a:srgbClr val="262626"/>
                </a:solidFill>
              </a:rPr>
              <a:t>n</a:t>
            </a:r>
            <a:r>
              <a:rPr lang="en-US" sz="2400" baseline="-25000" dirty="0">
                <a:solidFill>
                  <a:srgbClr val="262626"/>
                </a:solidFill>
              </a:rPr>
              <a:t> </a:t>
            </a:r>
          </a:p>
          <a:p>
            <a:r>
              <a:rPr lang="en-US" sz="2400" dirty="0">
                <a:solidFill>
                  <a:srgbClr val="262626"/>
                </a:solidFill>
              </a:rPr>
              <a:t>Def.  p(j) = largest index </a:t>
            </a:r>
            <a:r>
              <a:rPr lang="en-US" sz="2400" dirty="0" err="1">
                <a:solidFill>
                  <a:srgbClr val="262626"/>
                </a:solidFill>
              </a:rPr>
              <a:t>i</a:t>
            </a:r>
            <a:r>
              <a:rPr lang="en-US" sz="2400" dirty="0">
                <a:solidFill>
                  <a:srgbClr val="262626"/>
                </a:solidFill>
              </a:rPr>
              <a:t> &lt; j such that job </a:t>
            </a:r>
            <a:r>
              <a:rPr lang="en-US" sz="2400" dirty="0" err="1">
                <a:solidFill>
                  <a:srgbClr val="262626"/>
                </a:solidFill>
              </a:rPr>
              <a:t>i</a:t>
            </a:r>
            <a:r>
              <a:rPr lang="en-US" sz="2400" dirty="0">
                <a:solidFill>
                  <a:srgbClr val="262626"/>
                </a:solidFill>
              </a:rPr>
              <a:t> is compatible with j</a:t>
            </a:r>
          </a:p>
          <a:p>
            <a:r>
              <a:rPr lang="en-US" sz="2400" dirty="0">
                <a:solidFill>
                  <a:srgbClr val="262626"/>
                </a:solidFill>
              </a:rPr>
              <a:t>Ex:  p(8) = 5, p(7) = 3, p(2) = 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390218" name="Line 74"/>
          <p:cNvSpPr>
            <a:spLocks noChangeShapeType="1"/>
          </p:cNvSpPr>
          <p:nvPr/>
        </p:nvSpPr>
        <p:spPr bwMode="auto">
          <a:xfrm>
            <a:off x="1433513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19" name="Text Box 75"/>
          <p:cNvSpPr txBox="1">
            <a:spLocks noChangeArrowheads="1"/>
          </p:cNvSpPr>
          <p:nvPr/>
        </p:nvSpPr>
        <p:spPr bwMode="auto">
          <a:xfrm>
            <a:off x="3856038" y="6313488"/>
            <a:ext cx="15922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n-US" sz="1200"/>
          </a:p>
        </p:txBody>
      </p:sp>
      <p:sp>
        <p:nvSpPr>
          <p:cNvPr id="390220" name="Text Box 76"/>
          <p:cNvSpPr txBox="1">
            <a:spLocks noChangeArrowheads="1"/>
          </p:cNvSpPr>
          <p:nvPr/>
        </p:nvSpPr>
        <p:spPr bwMode="auto">
          <a:xfrm>
            <a:off x="7315200" y="6024563"/>
            <a:ext cx="76200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Century Gothic"/>
                <a:cs typeface="Century Gothic"/>
              </a:rPr>
              <a:t>Time</a:t>
            </a:r>
          </a:p>
        </p:txBody>
      </p:sp>
      <p:sp>
        <p:nvSpPr>
          <p:cNvPr id="390221" name="Line 77"/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22" name="Text Box 78"/>
          <p:cNvSpPr txBox="1">
            <a:spLocks noChangeArrowheads="1"/>
          </p:cNvSpPr>
          <p:nvPr/>
        </p:nvSpPr>
        <p:spPr bwMode="auto">
          <a:xfrm>
            <a:off x="1295400" y="6232525"/>
            <a:ext cx="4159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0</a:t>
            </a:r>
          </a:p>
        </p:txBody>
      </p:sp>
      <p:sp>
        <p:nvSpPr>
          <p:cNvPr id="390223" name="Line 79"/>
          <p:cNvSpPr>
            <a:spLocks noChangeShapeType="1"/>
          </p:cNvSpPr>
          <p:nvPr/>
        </p:nvSpPr>
        <p:spPr bwMode="auto">
          <a:xfrm rot="-5400000">
            <a:off x="3254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24" name="Line 80"/>
          <p:cNvSpPr>
            <a:spLocks noChangeShapeType="1"/>
          </p:cNvSpPr>
          <p:nvPr/>
        </p:nvSpPr>
        <p:spPr bwMode="auto">
          <a:xfrm rot="-5400000">
            <a:off x="-152233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25" name="Line 81"/>
          <p:cNvSpPr>
            <a:spLocks noChangeShapeType="1"/>
          </p:cNvSpPr>
          <p:nvPr/>
        </p:nvSpPr>
        <p:spPr bwMode="auto">
          <a:xfrm rot="-5400000">
            <a:off x="12954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26" name="Line 82"/>
          <p:cNvSpPr>
            <a:spLocks noChangeShapeType="1"/>
          </p:cNvSpPr>
          <p:nvPr/>
        </p:nvSpPr>
        <p:spPr bwMode="auto">
          <a:xfrm rot="-5400000">
            <a:off x="8096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27" name="Line 83"/>
          <p:cNvSpPr>
            <a:spLocks noChangeShapeType="1"/>
          </p:cNvSpPr>
          <p:nvPr/>
        </p:nvSpPr>
        <p:spPr bwMode="auto">
          <a:xfrm rot="-5400000">
            <a:off x="17795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28" name="Line 84"/>
          <p:cNvSpPr>
            <a:spLocks noChangeShapeType="1"/>
          </p:cNvSpPr>
          <p:nvPr/>
        </p:nvSpPr>
        <p:spPr bwMode="auto">
          <a:xfrm rot="-5400000">
            <a:off x="32321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29" name="Line 85"/>
          <p:cNvSpPr>
            <a:spLocks noChangeShapeType="1"/>
          </p:cNvSpPr>
          <p:nvPr/>
        </p:nvSpPr>
        <p:spPr bwMode="auto">
          <a:xfrm rot="-5400000">
            <a:off x="2747962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30" name="Line 86"/>
          <p:cNvSpPr>
            <a:spLocks noChangeShapeType="1"/>
          </p:cNvSpPr>
          <p:nvPr/>
        </p:nvSpPr>
        <p:spPr bwMode="auto">
          <a:xfrm rot="-5400000">
            <a:off x="42005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31" name="Line 87"/>
          <p:cNvSpPr>
            <a:spLocks noChangeShapeType="1"/>
          </p:cNvSpPr>
          <p:nvPr/>
        </p:nvSpPr>
        <p:spPr bwMode="auto">
          <a:xfrm rot="-5400000">
            <a:off x="37163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32" name="Line 88"/>
          <p:cNvSpPr>
            <a:spLocks noChangeShapeType="1"/>
          </p:cNvSpPr>
          <p:nvPr/>
        </p:nvSpPr>
        <p:spPr bwMode="auto">
          <a:xfrm rot="-5400000">
            <a:off x="51704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33" name="Line 89"/>
          <p:cNvSpPr>
            <a:spLocks noChangeShapeType="1"/>
          </p:cNvSpPr>
          <p:nvPr/>
        </p:nvSpPr>
        <p:spPr bwMode="auto">
          <a:xfrm rot="-5400000">
            <a:off x="46863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34" name="Text Box 90"/>
          <p:cNvSpPr txBox="1">
            <a:spLocks noChangeArrowheads="1"/>
          </p:cNvSpPr>
          <p:nvPr/>
        </p:nvSpPr>
        <p:spPr bwMode="auto">
          <a:xfrm>
            <a:off x="1779588" y="6232525"/>
            <a:ext cx="4159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</a:t>
            </a:r>
          </a:p>
        </p:txBody>
      </p:sp>
      <p:sp>
        <p:nvSpPr>
          <p:cNvPr id="390235" name="Text Box 91"/>
          <p:cNvSpPr txBox="1">
            <a:spLocks noChangeArrowheads="1"/>
          </p:cNvSpPr>
          <p:nvPr/>
        </p:nvSpPr>
        <p:spPr bwMode="auto">
          <a:xfrm>
            <a:off x="2263775" y="6232525"/>
            <a:ext cx="4159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2</a:t>
            </a:r>
          </a:p>
        </p:txBody>
      </p:sp>
      <p:sp>
        <p:nvSpPr>
          <p:cNvPr id="390236" name="Text Box 92"/>
          <p:cNvSpPr txBox="1">
            <a:spLocks noChangeArrowheads="1"/>
          </p:cNvSpPr>
          <p:nvPr/>
        </p:nvSpPr>
        <p:spPr bwMode="auto">
          <a:xfrm>
            <a:off x="2747963" y="6232525"/>
            <a:ext cx="4159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3</a:t>
            </a:r>
          </a:p>
        </p:txBody>
      </p:sp>
      <p:sp>
        <p:nvSpPr>
          <p:cNvPr id="390237" name="Text Box 93"/>
          <p:cNvSpPr txBox="1">
            <a:spLocks noChangeArrowheads="1"/>
          </p:cNvSpPr>
          <p:nvPr/>
        </p:nvSpPr>
        <p:spPr bwMode="auto">
          <a:xfrm>
            <a:off x="3233738" y="6232525"/>
            <a:ext cx="414337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4</a:t>
            </a:r>
          </a:p>
        </p:txBody>
      </p:sp>
      <p:sp>
        <p:nvSpPr>
          <p:cNvPr id="390238" name="Text Box 94"/>
          <p:cNvSpPr txBox="1">
            <a:spLocks noChangeArrowheads="1"/>
          </p:cNvSpPr>
          <p:nvPr/>
        </p:nvSpPr>
        <p:spPr bwMode="auto">
          <a:xfrm>
            <a:off x="3717925" y="6232525"/>
            <a:ext cx="4143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5</a:t>
            </a:r>
          </a:p>
        </p:txBody>
      </p:sp>
      <p:sp>
        <p:nvSpPr>
          <p:cNvPr id="390239" name="Text Box 95"/>
          <p:cNvSpPr txBox="1">
            <a:spLocks noChangeArrowheads="1"/>
          </p:cNvSpPr>
          <p:nvPr/>
        </p:nvSpPr>
        <p:spPr bwMode="auto">
          <a:xfrm>
            <a:off x="4202113" y="6232525"/>
            <a:ext cx="414337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6</a:t>
            </a:r>
          </a:p>
        </p:txBody>
      </p:sp>
      <p:sp>
        <p:nvSpPr>
          <p:cNvPr id="390240" name="Text Box 96"/>
          <p:cNvSpPr txBox="1">
            <a:spLocks noChangeArrowheads="1"/>
          </p:cNvSpPr>
          <p:nvPr/>
        </p:nvSpPr>
        <p:spPr bwMode="auto">
          <a:xfrm>
            <a:off x="4686300" y="6232525"/>
            <a:ext cx="4159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7</a:t>
            </a:r>
          </a:p>
        </p:txBody>
      </p:sp>
      <p:sp>
        <p:nvSpPr>
          <p:cNvPr id="390241" name="Text Box 97"/>
          <p:cNvSpPr txBox="1">
            <a:spLocks noChangeArrowheads="1"/>
          </p:cNvSpPr>
          <p:nvPr/>
        </p:nvSpPr>
        <p:spPr bwMode="auto">
          <a:xfrm>
            <a:off x="5170488" y="6232525"/>
            <a:ext cx="4159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8</a:t>
            </a:r>
          </a:p>
        </p:txBody>
      </p:sp>
      <p:sp>
        <p:nvSpPr>
          <p:cNvPr id="390242" name="Text Box 98"/>
          <p:cNvSpPr txBox="1">
            <a:spLocks noChangeArrowheads="1"/>
          </p:cNvSpPr>
          <p:nvPr/>
        </p:nvSpPr>
        <p:spPr bwMode="auto">
          <a:xfrm>
            <a:off x="5654675" y="6232525"/>
            <a:ext cx="4159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9</a:t>
            </a:r>
          </a:p>
        </p:txBody>
      </p:sp>
      <p:sp>
        <p:nvSpPr>
          <p:cNvPr id="390243" name="Text Box 99"/>
          <p:cNvSpPr txBox="1">
            <a:spLocks noChangeArrowheads="1"/>
          </p:cNvSpPr>
          <p:nvPr/>
        </p:nvSpPr>
        <p:spPr bwMode="auto">
          <a:xfrm>
            <a:off x="6070600" y="6232525"/>
            <a:ext cx="41433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10</a:t>
            </a:r>
          </a:p>
        </p:txBody>
      </p:sp>
      <p:sp>
        <p:nvSpPr>
          <p:cNvPr id="390244" name="Text Box 100"/>
          <p:cNvSpPr txBox="1">
            <a:spLocks noChangeArrowheads="1"/>
          </p:cNvSpPr>
          <p:nvPr/>
        </p:nvSpPr>
        <p:spPr bwMode="auto">
          <a:xfrm>
            <a:off x="6624638" y="6232525"/>
            <a:ext cx="414337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11</a:t>
            </a:r>
          </a:p>
        </p:txBody>
      </p:sp>
      <p:sp>
        <p:nvSpPr>
          <p:cNvPr id="390245" name="Rectangle 101"/>
          <p:cNvSpPr>
            <a:spLocks noChangeArrowheads="1"/>
          </p:cNvSpPr>
          <p:nvPr/>
        </p:nvSpPr>
        <p:spPr bwMode="auto">
          <a:xfrm>
            <a:off x="3856038" y="5124450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390246" name="Rectangle 102"/>
          <p:cNvSpPr>
            <a:spLocks noChangeArrowheads="1"/>
          </p:cNvSpPr>
          <p:nvPr/>
        </p:nvSpPr>
        <p:spPr bwMode="auto">
          <a:xfrm>
            <a:off x="4340225" y="5540375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7</a:t>
            </a:r>
          </a:p>
        </p:txBody>
      </p:sp>
      <p:sp>
        <p:nvSpPr>
          <p:cNvPr id="390247" name="Line 103"/>
          <p:cNvSpPr>
            <a:spLocks noChangeShapeType="1"/>
          </p:cNvSpPr>
          <p:nvPr/>
        </p:nvSpPr>
        <p:spPr bwMode="auto">
          <a:xfrm rot="-5400000">
            <a:off x="226377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90248" name="Rectangle 104"/>
          <p:cNvSpPr>
            <a:spLocks noChangeArrowheads="1"/>
          </p:cNvSpPr>
          <p:nvPr/>
        </p:nvSpPr>
        <p:spPr bwMode="auto">
          <a:xfrm>
            <a:off x="5308600" y="5943600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8</a:t>
            </a:r>
          </a:p>
        </p:txBody>
      </p:sp>
      <p:sp>
        <p:nvSpPr>
          <p:cNvPr id="390249" name="Rectangle 105"/>
          <p:cNvSpPr>
            <a:spLocks noChangeArrowheads="1"/>
          </p:cNvSpPr>
          <p:nvPr/>
        </p:nvSpPr>
        <p:spPr bwMode="auto">
          <a:xfrm>
            <a:off x="3371850" y="4343400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390250" name="Rectangle 106"/>
          <p:cNvSpPr>
            <a:spLocks noChangeArrowheads="1"/>
          </p:cNvSpPr>
          <p:nvPr/>
        </p:nvSpPr>
        <p:spPr bwMode="auto">
          <a:xfrm>
            <a:off x="1433513" y="3914775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390251" name="Rectangle 107"/>
          <p:cNvSpPr>
            <a:spLocks noChangeArrowheads="1"/>
          </p:cNvSpPr>
          <p:nvPr/>
        </p:nvSpPr>
        <p:spPr bwMode="auto">
          <a:xfrm>
            <a:off x="1917700" y="3049588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90252" name="Rectangle 108"/>
          <p:cNvSpPr>
            <a:spLocks noChangeArrowheads="1"/>
          </p:cNvSpPr>
          <p:nvPr/>
        </p:nvSpPr>
        <p:spPr bwMode="auto">
          <a:xfrm>
            <a:off x="2887663" y="3505200"/>
            <a:ext cx="968375" cy="277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390253" name="Rectangle 109"/>
          <p:cNvSpPr>
            <a:spLocks noChangeArrowheads="1"/>
          </p:cNvSpPr>
          <p:nvPr/>
        </p:nvSpPr>
        <p:spPr bwMode="auto">
          <a:xfrm>
            <a:off x="2887663" y="4752975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3257" y="3011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3257" y="342422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3257" y="3912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3257" y="430635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3257" y="471848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3257" y="5113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3257" y="548387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3257" y="588759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6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921"/>
            <a:ext cx="8890414" cy="906462"/>
          </a:xfrm>
        </p:spPr>
        <p:txBody>
          <a:bodyPr/>
          <a:lstStyle/>
          <a:p>
            <a:r>
              <a:rPr lang="en-US" dirty="0"/>
              <a:t>1. Making the Choice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OPT(j) = value of optimal solution to the problem consisting of job requests 1, 2, ..., j</a:t>
            </a:r>
          </a:p>
          <a:p>
            <a:pPr lvl="1"/>
            <a:r>
              <a:rPr lang="en-US" dirty="0"/>
              <a:t>Case 1:  OPT selects job j</a:t>
            </a:r>
          </a:p>
          <a:p>
            <a:pPr lvl="2"/>
            <a:r>
              <a:rPr lang="en-US" dirty="0"/>
              <a:t>Can't use incompatible jobs { p(j) + 1, p(j) + 2, ..., j - 1 }</a:t>
            </a:r>
          </a:p>
          <a:p>
            <a:pPr lvl="2"/>
            <a:r>
              <a:rPr lang="en-US" dirty="0"/>
              <a:t>Must include optimal solution to problem consisting of remaining compatible jobs 1, 2, ...,  p(j)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Case 2:  OPT does not select job j</a:t>
            </a:r>
          </a:p>
          <a:p>
            <a:pPr lvl="2"/>
            <a:r>
              <a:rPr lang="en-US" dirty="0"/>
              <a:t>Must include optimal solution to problem consisting of remaining compatible jobs 1, 2, ...,  j-1</a:t>
            </a:r>
          </a:p>
          <a:p>
            <a:pPr lvl="2"/>
            <a:endParaRPr lang="en-US" dirty="0"/>
          </a:p>
        </p:txBody>
      </p:sp>
      <p:sp>
        <p:nvSpPr>
          <p:cNvPr id="449544" name="Rectangle 8"/>
          <p:cNvSpPr>
            <a:spLocks noChangeArrowheads="1"/>
          </p:cNvSpPr>
          <p:nvPr/>
        </p:nvSpPr>
        <p:spPr bwMode="auto">
          <a:xfrm>
            <a:off x="6291006" y="3721147"/>
            <a:ext cx="220262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entury Gothic"/>
                <a:cs typeface="Century Gothic"/>
              </a:rPr>
              <a:t>optimal substructure</a:t>
            </a:r>
          </a:p>
        </p:txBody>
      </p:sp>
      <p:sp>
        <p:nvSpPr>
          <p:cNvPr id="449545" name="Line 9"/>
          <p:cNvSpPr>
            <a:spLocks noChangeShapeType="1"/>
          </p:cNvSpPr>
          <p:nvPr/>
        </p:nvSpPr>
        <p:spPr bwMode="auto">
          <a:xfrm flipH="1" flipV="1">
            <a:off x="6052881" y="3608435"/>
            <a:ext cx="157162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9546" name="Line 10"/>
          <p:cNvSpPr>
            <a:spLocks noChangeShapeType="1"/>
          </p:cNvSpPr>
          <p:nvPr/>
        </p:nvSpPr>
        <p:spPr bwMode="auto">
          <a:xfrm flipH="1">
            <a:off x="6076693" y="4014835"/>
            <a:ext cx="14605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4" grpId="0"/>
      <p:bldP spid="449545" grpId="0" animBg="1"/>
      <p:bldP spid="4495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5921"/>
            <a:ext cx="8890414" cy="906462"/>
          </a:xfrm>
        </p:spPr>
        <p:txBody>
          <a:bodyPr/>
          <a:lstStyle/>
          <a:p>
            <a:r>
              <a:rPr lang="en-US" dirty="0"/>
              <a:t>2. A Recursive Solution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73203"/>
            <a:ext cx="8229600" cy="5076825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OPT(j) = value of optimal solution to the problem consisting of job requests 1, 2, ..., j</a:t>
            </a:r>
          </a:p>
          <a:p>
            <a:pPr lvl="1"/>
            <a:r>
              <a:rPr lang="en-US" dirty="0"/>
              <a:t>Case 1:  OPT selects job j</a:t>
            </a:r>
          </a:p>
          <a:p>
            <a:pPr lvl="2"/>
            <a:r>
              <a:rPr lang="en-US" dirty="0"/>
              <a:t>Can't use incompatible jobs { p(j) + 1, p(j) + 2, ..., j - 1 }</a:t>
            </a:r>
          </a:p>
          <a:p>
            <a:pPr lvl="2"/>
            <a:r>
              <a:rPr lang="en-US" dirty="0"/>
              <a:t>Must include optimal solution to problem consisting of remaining compatible jobs 1, 2, ...,  p(j)</a:t>
            </a:r>
          </a:p>
          <a:p>
            <a:pPr lvl="2"/>
            <a:r>
              <a:rPr lang="en-US" dirty="0"/>
              <a:t>OPT(j) =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+ OPT(p(j))</a:t>
            </a:r>
          </a:p>
          <a:p>
            <a:pPr lvl="1"/>
            <a:r>
              <a:rPr lang="en-US" dirty="0"/>
              <a:t>Case 2:  OPT does not select job j</a:t>
            </a:r>
          </a:p>
          <a:p>
            <a:pPr lvl="2"/>
            <a:r>
              <a:rPr lang="en-US" dirty="0"/>
              <a:t>Must include optimal solution to problem consisting of remaining compatible jobs 1, 2, ...,  j-1</a:t>
            </a:r>
          </a:p>
          <a:p>
            <a:pPr lvl="2"/>
            <a:r>
              <a:rPr lang="en-US" dirty="0"/>
              <a:t>OPT(</a:t>
            </a:r>
            <a:r>
              <a:rPr lang="en-US" dirty="0" err="1"/>
              <a:t>i</a:t>
            </a:r>
            <a:r>
              <a:rPr lang="en-US" dirty="0"/>
              <a:t>) = OPT(j-1)</a:t>
            </a:r>
          </a:p>
          <a:p>
            <a:pPr lvl="2"/>
            <a:endParaRPr lang="en-US" dirty="0"/>
          </a:p>
        </p:txBody>
      </p:sp>
      <p:graphicFrame>
        <p:nvGraphicFramePr>
          <p:cNvPr id="449543" name="Object 7"/>
          <p:cNvGraphicFramePr>
            <a:graphicFrameLocks noChangeAspect="1"/>
          </p:cNvGraphicFramePr>
          <p:nvPr>
            <p:extLst/>
          </p:nvPr>
        </p:nvGraphicFramePr>
        <p:xfrm>
          <a:off x="1484179" y="5491072"/>
          <a:ext cx="58753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5588000" imgH="660400" progId="Equation.3">
                  <p:embed/>
                </p:oleObj>
              </mc:Choice>
              <mc:Fallback>
                <p:oleObj name="Equation" r:id="rId4" imgW="5588000" imgH="660400" progId="Equation.3">
                  <p:embed/>
                  <p:pic>
                    <p:nvPicPr>
                      <p:cNvPr id="4495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621" t="-21611" r="-2621" b="-21611"/>
                      <a:stretch>
                        <a:fillRect/>
                      </a:stretch>
                    </p:blipFill>
                    <p:spPr bwMode="auto">
                      <a:xfrm>
                        <a:off x="1484179" y="5491072"/>
                        <a:ext cx="5875337" cy="939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00" name="Text Box 8"/>
          <p:cNvSpPr txBox="1">
            <a:spLocks noChangeArrowheads="1"/>
          </p:cNvSpPr>
          <p:nvPr/>
        </p:nvSpPr>
        <p:spPr bwMode="auto">
          <a:xfrm>
            <a:off x="186311" y="1257480"/>
            <a:ext cx="8957689" cy="49859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Input</a:t>
            </a:r>
            <a:r>
              <a:rPr lang="en-US" sz="2400" dirty="0">
                <a:latin typeface="Century Gothic"/>
                <a:cs typeface="Century Gothic"/>
              </a:rPr>
              <a:t>: n, s</a:t>
            </a:r>
            <a:r>
              <a:rPr lang="en-US" sz="2400" baseline="-25000" dirty="0">
                <a:latin typeface="Century Gothic"/>
                <a:cs typeface="Century Gothic"/>
              </a:rPr>
              <a:t>1</a:t>
            </a:r>
            <a:r>
              <a:rPr lang="en-US" sz="2400" dirty="0">
                <a:latin typeface="Century Gothic"/>
                <a:cs typeface="Century Gothic"/>
              </a:rPr>
              <a:t>,…,</a:t>
            </a:r>
            <a:r>
              <a:rPr lang="en-US" sz="2400" dirty="0" err="1">
                <a:latin typeface="Century Gothic"/>
                <a:cs typeface="Century Gothic"/>
              </a:rPr>
              <a:t>s</a:t>
            </a:r>
            <a:r>
              <a:rPr lang="en-US" sz="2400" baseline="-25000" dirty="0" err="1">
                <a:latin typeface="Century Gothic"/>
                <a:cs typeface="Century Gothic"/>
              </a:rPr>
              <a:t>n</a:t>
            </a:r>
            <a:r>
              <a:rPr lang="en-US" sz="2400" baseline="-25000" dirty="0">
                <a:latin typeface="Century Gothic"/>
                <a:cs typeface="Century Gothic"/>
              </a:rPr>
              <a:t> , </a:t>
            </a:r>
            <a:r>
              <a:rPr lang="en-US" sz="2400" dirty="0">
                <a:latin typeface="Century Gothic"/>
                <a:cs typeface="Century Gothic"/>
              </a:rPr>
              <a:t>f</a:t>
            </a:r>
            <a:r>
              <a:rPr lang="en-US" sz="2400" baseline="-25000" dirty="0">
                <a:latin typeface="Century Gothic"/>
                <a:cs typeface="Century Gothic"/>
              </a:rPr>
              <a:t>1</a:t>
            </a:r>
            <a:r>
              <a:rPr lang="en-US" sz="2400" dirty="0">
                <a:latin typeface="Century Gothic"/>
                <a:cs typeface="Century Gothic"/>
              </a:rPr>
              <a:t>,…,</a:t>
            </a:r>
            <a:r>
              <a:rPr lang="en-US" sz="2400" dirty="0" err="1">
                <a:latin typeface="Century Gothic"/>
                <a:cs typeface="Century Gothic"/>
              </a:rPr>
              <a:t>f</a:t>
            </a:r>
            <a:r>
              <a:rPr lang="en-US" sz="2400" baseline="-25000" dirty="0" err="1">
                <a:latin typeface="Century Gothic"/>
                <a:cs typeface="Century Gothic"/>
              </a:rPr>
              <a:t>n</a:t>
            </a:r>
            <a:r>
              <a:rPr lang="en-US" sz="2400" baseline="-25000" dirty="0">
                <a:latin typeface="Century Gothic"/>
                <a:cs typeface="Century Gothic"/>
              </a:rPr>
              <a:t> , </a:t>
            </a:r>
            <a:r>
              <a:rPr lang="en-US" sz="2400" dirty="0">
                <a:latin typeface="Century Gothic"/>
                <a:cs typeface="Century Gothic"/>
              </a:rPr>
              <a:t>v</a:t>
            </a:r>
            <a:r>
              <a:rPr lang="en-US" sz="2400" baseline="-25000" dirty="0">
                <a:latin typeface="Century Gothic"/>
                <a:cs typeface="Century Gothic"/>
              </a:rPr>
              <a:t>1</a:t>
            </a:r>
            <a:r>
              <a:rPr lang="en-US" sz="2400" dirty="0">
                <a:latin typeface="Century Gothic"/>
                <a:cs typeface="Century Gothic"/>
              </a:rPr>
              <a:t>,…,</a:t>
            </a:r>
            <a:r>
              <a:rPr lang="en-US" sz="2400" dirty="0" err="1">
                <a:latin typeface="Century Gothic"/>
                <a:cs typeface="Century Gothic"/>
              </a:rPr>
              <a:t>v</a:t>
            </a:r>
            <a:r>
              <a:rPr lang="en-US" sz="2400" baseline="-25000" dirty="0" err="1">
                <a:latin typeface="Century Gothic"/>
                <a:cs typeface="Century Gothic"/>
              </a:rPr>
              <a:t>n</a:t>
            </a:r>
            <a:endParaRPr lang="en-US" sz="2400" dirty="0">
              <a:latin typeface="Century Gothic"/>
              <a:cs typeface="Century Gothic"/>
            </a:endParaRPr>
          </a:p>
          <a:p>
            <a:endParaRPr lang="en-US" sz="2400" dirty="0">
              <a:latin typeface="Century Gothic"/>
              <a:cs typeface="Century Gothic"/>
            </a:endParaRPr>
          </a:p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Sort</a:t>
            </a:r>
            <a:r>
              <a:rPr lang="en-US" sz="2400" dirty="0">
                <a:latin typeface="Century Gothic"/>
                <a:cs typeface="Century Gothic"/>
              </a:rPr>
              <a:t> jobs by finish times so that f</a:t>
            </a:r>
            <a:r>
              <a:rPr lang="en-US" sz="2400" baseline="-25000" dirty="0">
                <a:latin typeface="Century Gothic"/>
                <a:cs typeface="Century Gothic"/>
              </a:rPr>
              <a:t>1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>
                <a:latin typeface="Century Gothic"/>
                <a:cs typeface="Century Gothic"/>
                <a:sym typeface="Symbol" charset="0"/>
              </a:rPr>
              <a:t>≤</a:t>
            </a:r>
            <a:r>
              <a:rPr lang="en-US" sz="2400" dirty="0">
                <a:latin typeface="Century Gothic"/>
                <a:cs typeface="Century Gothic"/>
              </a:rPr>
              <a:t> f</a:t>
            </a:r>
            <a:r>
              <a:rPr lang="en-US" sz="2400" baseline="-25000" dirty="0">
                <a:latin typeface="Century Gothic"/>
                <a:cs typeface="Century Gothic"/>
              </a:rPr>
              <a:t>2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>
                <a:latin typeface="Century Gothic"/>
                <a:cs typeface="Century Gothic"/>
                <a:sym typeface="Symbol" charset="0"/>
              </a:rPr>
              <a:t>≤</a:t>
            </a:r>
            <a:r>
              <a:rPr lang="en-US" sz="2400" dirty="0">
                <a:latin typeface="Century Gothic"/>
                <a:cs typeface="Century Gothic"/>
              </a:rPr>
              <a:t> ... </a:t>
            </a:r>
            <a:r>
              <a:rPr lang="en-US" sz="2400" dirty="0">
                <a:latin typeface="Century Gothic"/>
                <a:cs typeface="Century Gothic"/>
                <a:sym typeface="Symbol" charset="0"/>
              </a:rPr>
              <a:t>≤</a:t>
            </a:r>
            <a:r>
              <a:rPr lang="en-US" sz="2400" dirty="0">
                <a:latin typeface="Century Gothic"/>
                <a:cs typeface="Century Gothic"/>
              </a:rPr>
              <a:t> </a:t>
            </a:r>
            <a:r>
              <a:rPr lang="en-US" sz="2400" dirty="0" err="1">
                <a:latin typeface="Century Gothic"/>
                <a:cs typeface="Century Gothic"/>
              </a:rPr>
              <a:t>f</a:t>
            </a:r>
            <a:r>
              <a:rPr lang="en-US" sz="2400" baseline="-25000" dirty="0" err="1">
                <a:latin typeface="Century Gothic"/>
                <a:cs typeface="Century Gothic"/>
              </a:rPr>
              <a:t>n</a:t>
            </a:r>
            <a:endParaRPr lang="en-US" sz="2400" dirty="0">
              <a:latin typeface="Century Gothic"/>
              <a:cs typeface="Century Gothic"/>
            </a:endParaRPr>
          </a:p>
          <a:p>
            <a:endParaRPr lang="en-US" sz="2400" dirty="0">
              <a:solidFill>
                <a:srgbClr val="003399"/>
              </a:solidFill>
              <a:latin typeface="Century Gothic"/>
              <a:cs typeface="Century Gothic"/>
            </a:endParaRPr>
          </a:p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Compute</a:t>
            </a:r>
            <a:r>
              <a:rPr lang="en-US" sz="2400" dirty="0">
                <a:latin typeface="Century Gothic"/>
                <a:cs typeface="Century Gothic"/>
              </a:rPr>
              <a:t> p(1), p(2), …, p(n)</a:t>
            </a:r>
          </a:p>
          <a:p>
            <a:endParaRPr lang="en-US" sz="2400" dirty="0">
              <a:latin typeface="Century Gothic"/>
              <a:cs typeface="Century Gothic"/>
            </a:endParaRPr>
          </a:p>
          <a:p>
            <a:r>
              <a:rPr lang="en-US" sz="2400" dirty="0">
                <a:latin typeface="Century Gothic"/>
                <a:cs typeface="Century Gothic"/>
              </a:rPr>
              <a:t>Compute-Opt(j) </a:t>
            </a:r>
          </a:p>
          <a:p>
            <a:r>
              <a:rPr lang="en-US" sz="2400" dirty="0">
                <a:latin typeface="Century Gothic"/>
                <a:cs typeface="Century Gothic"/>
              </a:rPr>
              <a:t>{</a:t>
            </a:r>
          </a:p>
          <a:p>
            <a:r>
              <a:rPr lang="en-US" sz="2400" dirty="0">
                <a:latin typeface="Century Gothic"/>
                <a:cs typeface="Century Gothic"/>
              </a:rPr>
              <a:t>   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if</a:t>
            </a:r>
            <a:r>
              <a:rPr lang="en-US" sz="2400" dirty="0">
                <a:latin typeface="Century Gothic"/>
                <a:cs typeface="Century Gothic"/>
              </a:rPr>
              <a:t> (j = 0)</a:t>
            </a:r>
          </a:p>
          <a:p>
            <a:r>
              <a:rPr lang="en-US" sz="2400" dirty="0">
                <a:latin typeface="Century Gothic"/>
                <a:cs typeface="Century Gothic"/>
              </a:rPr>
              <a:t>      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return</a:t>
            </a:r>
            <a:r>
              <a:rPr lang="en-US" sz="2400" dirty="0">
                <a:latin typeface="Century Gothic"/>
                <a:cs typeface="Century Gothic"/>
              </a:rPr>
              <a:t> 0</a:t>
            </a:r>
          </a:p>
          <a:p>
            <a:r>
              <a:rPr lang="en-US" sz="2400" dirty="0">
                <a:latin typeface="Century Gothic"/>
                <a:cs typeface="Century Gothic"/>
              </a:rPr>
              <a:t>   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else</a:t>
            </a:r>
          </a:p>
          <a:p>
            <a:r>
              <a:rPr lang="en-US" sz="2400" dirty="0">
                <a:latin typeface="Century Gothic"/>
                <a:cs typeface="Century Gothic"/>
              </a:rPr>
              <a:t>      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return</a:t>
            </a:r>
            <a:r>
              <a:rPr lang="en-US" sz="2400" dirty="0">
                <a:latin typeface="Century Gothic"/>
                <a:cs typeface="Century Gothic"/>
              </a:rPr>
              <a:t> max(</a:t>
            </a:r>
            <a:r>
              <a:rPr lang="en-US" sz="2400" dirty="0" err="1">
                <a:latin typeface="Century Gothic"/>
                <a:cs typeface="Century Gothic"/>
              </a:rPr>
              <a:t>v</a:t>
            </a:r>
            <a:r>
              <a:rPr lang="en-US" sz="2400" baseline="-25000" dirty="0" err="1">
                <a:latin typeface="Century Gothic"/>
                <a:cs typeface="Century Gothic"/>
              </a:rPr>
              <a:t>j</a:t>
            </a:r>
            <a:r>
              <a:rPr lang="en-US" sz="2400" dirty="0">
                <a:latin typeface="Century Gothic"/>
                <a:cs typeface="Century Gothic"/>
              </a:rPr>
              <a:t> + Compute-Opt(p(j)), Compute-Opt(j-1))</a:t>
            </a:r>
          </a:p>
          <a:p>
            <a:r>
              <a:rPr lang="en-US" sz="2400" dirty="0">
                <a:latin typeface="Century Gothic"/>
                <a:cs typeface="Century Gothic"/>
              </a:rPr>
              <a:t>}</a:t>
            </a:r>
          </a:p>
        </p:txBody>
      </p:sp>
      <p:sp>
        <p:nvSpPr>
          <p:cNvPr id="46900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Recursive Algorithm</a:t>
            </a:r>
            <a:endParaRPr 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" name="TextBox 3"/>
          <p:cNvSpPr txBox="1"/>
          <p:nvPr/>
        </p:nvSpPr>
        <p:spPr>
          <a:xfrm rot="19872623">
            <a:off x="23457" y="1154511"/>
            <a:ext cx="2378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DD0111"/>
                </a:solidFill>
              </a:rPr>
              <a:t>WRONG!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Recursive Algorithm</a:t>
            </a:r>
            <a:endParaRPr lang="en-US" sz="3200" dirty="0"/>
          </a:p>
        </p:txBody>
      </p:sp>
      <p:sp>
        <p:nvSpPr>
          <p:cNvPr id="618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42350" cy="2689199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Recursive algorithm fails because of redundant sub-problems  </a:t>
            </a:r>
            <a:r>
              <a:rPr lang="en-US" dirty="0">
                <a:solidFill>
                  <a:srgbClr val="262626"/>
                </a:solidFill>
                <a:sym typeface="Symbol" charset="0"/>
              </a:rPr>
              <a:t>⇒  exponential algorithms</a:t>
            </a:r>
            <a:endParaRPr lang="en-US" dirty="0">
              <a:solidFill>
                <a:srgbClr val="262626"/>
              </a:solidFill>
            </a:endParaRPr>
          </a:p>
          <a:p>
            <a:r>
              <a:rPr lang="en-US" dirty="0">
                <a:solidFill>
                  <a:srgbClr val="262626"/>
                </a:solidFill>
              </a:rPr>
              <a:t>Number of recursive calls for family of "layered" instances grows like Fibonacci sequence</a:t>
            </a:r>
          </a:p>
          <a:p>
            <a:pPr lvl="1"/>
            <a:r>
              <a:rPr lang="en-US" dirty="0"/>
              <a:t>Needs solutions for j-1 and j-2 at each call</a:t>
            </a:r>
          </a:p>
        </p:txBody>
      </p:sp>
      <p:sp>
        <p:nvSpPr>
          <p:cNvPr id="618502" name="Line 6"/>
          <p:cNvSpPr>
            <a:spLocks noChangeShapeType="1"/>
          </p:cNvSpPr>
          <p:nvPr/>
        </p:nvSpPr>
        <p:spPr bwMode="auto">
          <a:xfrm>
            <a:off x="909625" y="5737621"/>
            <a:ext cx="405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18529" name="Rectangle 33"/>
          <p:cNvSpPr>
            <a:spLocks noChangeArrowheads="1"/>
          </p:cNvSpPr>
          <p:nvPr/>
        </p:nvSpPr>
        <p:spPr bwMode="auto">
          <a:xfrm>
            <a:off x="2290750" y="4907358"/>
            <a:ext cx="1041400" cy="2047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618530" name="Rectangle 34"/>
          <p:cNvSpPr>
            <a:spLocks noChangeArrowheads="1"/>
          </p:cNvSpPr>
          <p:nvPr/>
        </p:nvSpPr>
        <p:spPr bwMode="auto">
          <a:xfrm>
            <a:off x="2986075" y="5216921"/>
            <a:ext cx="1038225" cy="2079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grpSp>
        <p:nvGrpSpPr>
          <p:cNvPr id="618538" name="Group 42"/>
          <p:cNvGrpSpPr>
            <a:grpSpLocks/>
          </p:cNvGrpSpPr>
          <p:nvPr/>
        </p:nvGrpSpPr>
        <p:grpSpPr bwMode="auto">
          <a:xfrm>
            <a:off x="909625" y="4167583"/>
            <a:ext cx="3802063" cy="1570038"/>
            <a:chOff x="903" y="1920"/>
            <a:chExt cx="3357" cy="2006"/>
          </a:xfrm>
        </p:grpSpPr>
        <p:sp>
          <p:nvSpPr>
            <p:cNvPr id="618507" name="Line 11"/>
            <p:cNvSpPr>
              <a:spLocks noChangeShapeType="1"/>
            </p:cNvSpPr>
            <p:nvPr/>
          </p:nvSpPr>
          <p:spPr bwMode="auto">
            <a:xfrm rot="-5400000">
              <a:off x="205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18508" name="Line 12"/>
            <p:cNvSpPr>
              <a:spLocks noChangeShapeType="1"/>
            </p:cNvSpPr>
            <p:nvPr/>
          </p:nvSpPr>
          <p:spPr bwMode="auto">
            <a:xfrm rot="-5400000">
              <a:off x="-100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18509" name="Line 13"/>
            <p:cNvSpPr>
              <a:spLocks noChangeShapeType="1"/>
            </p:cNvSpPr>
            <p:nvPr/>
          </p:nvSpPr>
          <p:spPr bwMode="auto">
            <a:xfrm rot="-5400000">
              <a:off x="81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18510" name="Line 14"/>
            <p:cNvSpPr>
              <a:spLocks noChangeShapeType="1"/>
            </p:cNvSpPr>
            <p:nvPr/>
          </p:nvSpPr>
          <p:spPr bwMode="auto">
            <a:xfrm rot="-5400000">
              <a:off x="510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18511" name="Line 15"/>
            <p:cNvSpPr>
              <a:spLocks noChangeShapeType="1"/>
            </p:cNvSpPr>
            <p:nvPr/>
          </p:nvSpPr>
          <p:spPr bwMode="auto">
            <a:xfrm rot="-5400000">
              <a:off x="1121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18512" name="Line 16"/>
            <p:cNvSpPr>
              <a:spLocks noChangeShapeType="1"/>
            </p:cNvSpPr>
            <p:nvPr/>
          </p:nvSpPr>
          <p:spPr bwMode="auto">
            <a:xfrm rot="-5400000">
              <a:off x="203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18513" name="Line 17"/>
            <p:cNvSpPr>
              <a:spLocks noChangeShapeType="1"/>
            </p:cNvSpPr>
            <p:nvPr/>
          </p:nvSpPr>
          <p:spPr bwMode="auto">
            <a:xfrm rot="-5400000">
              <a:off x="1731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18514" name="Line 18"/>
            <p:cNvSpPr>
              <a:spLocks noChangeShapeType="1"/>
            </p:cNvSpPr>
            <p:nvPr/>
          </p:nvSpPr>
          <p:spPr bwMode="auto">
            <a:xfrm rot="-5400000">
              <a:off x="264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18515" name="Line 19"/>
            <p:cNvSpPr>
              <a:spLocks noChangeShapeType="1"/>
            </p:cNvSpPr>
            <p:nvPr/>
          </p:nvSpPr>
          <p:spPr bwMode="auto">
            <a:xfrm rot="-5400000">
              <a:off x="2341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18516" name="Line 20"/>
            <p:cNvSpPr>
              <a:spLocks noChangeShapeType="1"/>
            </p:cNvSpPr>
            <p:nvPr/>
          </p:nvSpPr>
          <p:spPr bwMode="auto">
            <a:xfrm rot="-5400000">
              <a:off x="3257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18517" name="Line 21"/>
            <p:cNvSpPr>
              <a:spLocks noChangeShapeType="1"/>
            </p:cNvSpPr>
            <p:nvPr/>
          </p:nvSpPr>
          <p:spPr bwMode="auto">
            <a:xfrm rot="-5400000">
              <a:off x="2952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618531" name="Line 35"/>
            <p:cNvSpPr>
              <a:spLocks noChangeShapeType="1"/>
            </p:cNvSpPr>
            <p:nvPr/>
          </p:nvSpPr>
          <p:spPr bwMode="auto">
            <a:xfrm rot="-5400000">
              <a:off x="1426" y="2923"/>
              <a:ext cx="20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618532" name="Rectangle 36"/>
          <p:cNvSpPr>
            <a:spLocks noChangeArrowheads="1"/>
          </p:cNvSpPr>
          <p:nvPr/>
        </p:nvSpPr>
        <p:spPr bwMode="auto">
          <a:xfrm>
            <a:off x="3675050" y="5526483"/>
            <a:ext cx="1036638" cy="2079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618533" name="Rectangle 37"/>
          <p:cNvSpPr>
            <a:spLocks noChangeArrowheads="1"/>
          </p:cNvSpPr>
          <p:nvPr/>
        </p:nvSpPr>
        <p:spPr bwMode="auto">
          <a:xfrm>
            <a:off x="914388" y="4319983"/>
            <a:ext cx="1036637" cy="209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618537" name="Rectangle 41"/>
          <p:cNvSpPr>
            <a:spLocks noChangeArrowheads="1"/>
          </p:cNvSpPr>
          <p:nvPr/>
        </p:nvSpPr>
        <p:spPr bwMode="auto">
          <a:xfrm>
            <a:off x="1603363" y="4626371"/>
            <a:ext cx="1035050" cy="2079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618539" name="Rectangle 43"/>
          <p:cNvSpPr>
            <a:spLocks noChangeArrowheads="1"/>
          </p:cNvSpPr>
          <p:nvPr/>
        </p:nvSpPr>
        <p:spPr bwMode="auto">
          <a:xfrm>
            <a:off x="2138350" y="5883671"/>
            <a:ext cx="164284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400" dirty="0">
                <a:latin typeface="Century Gothic"/>
                <a:cs typeface="Century Gothic"/>
              </a:rPr>
              <a:t>p(1) = 0, p(j) = j-2</a:t>
            </a:r>
          </a:p>
        </p:txBody>
      </p:sp>
      <p:grpSp>
        <p:nvGrpSpPr>
          <p:cNvPr id="618575" name="Group 79"/>
          <p:cNvGrpSpPr>
            <a:grpSpLocks/>
          </p:cNvGrpSpPr>
          <p:nvPr/>
        </p:nvGrpSpPr>
        <p:grpSpPr bwMode="auto">
          <a:xfrm>
            <a:off x="5440350" y="3716733"/>
            <a:ext cx="3124200" cy="2362200"/>
            <a:chOff x="384" y="1344"/>
            <a:chExt cx="1968" cy="1488"/>
          </a:xfrm>
        </p:grpSpPr>
        <p:sp>
          <p:nvSpPr>
            <p:cNvPr id="618541" name="Oval 45"/>
            <p:cNvSpPr>
              <a:spLocks noChangeArrowheads="1"/>
            </p:cNvSpPr>
            <p:nvPr/>
          </p:nvSpPr>
          <p:spPr bwMode="auto">
            <a:xfrm>
              <a:off x="1536" y="134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5</a:t>
              </a:r>
            </a:p>
          </p:txBody>
        </p:sp>
        <p:sp>
          <p:nvSpPr>
            <p:cNvPr id="618542" name="Oval 46"/>
            <p:cNvSpPr>
              <a:spLocks noChangeArrowheads="1"/>
            </p:cNvSpPr>
            <p:nvPr/>
          </p:nvSpPr>
          <p:spPr bwMode="auto">
            <a:xfrm>
              <a:off x="960" y="168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4</a:t>
              </a:r>
            </a:p>
          </p:txBody>
        </p:sp>
        <p:cxnSp>
          <p:nvCxnSpPr>
            <p:cNvPr id="618543" name="AutoShape 47"/>
            <p:cNvCxnSpPr>
              <a:cxnSpLocks noChangeShapeType="1"/>
              <a:stCxn id="618541" idx="3"/>
              <a:endCxn id="618542" idx="7"/>
            </p:cNvCxnSpPr>
            <p:nvPr/>
          </p:nvCxnSpPr>
          <p:spPr bwMode="auto">
            <a:xfrm flipH="1">
              <a:off x="1083" y="1467"/>
              <a:ext cx="474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44" name="Oval 48"/>
            <p:cNvSpPr>
              <a:spLocks noChangeArrowheads="1"/>
            </p:cNvSpPr>
            <p:nvPr/>
          </p:nvSpPr>
          <p:spPr bwMode="auto">
            <a:xfrm>
              <a:off x="2016" y="168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3</a:t>
              </a:r>
            </a:p>
          </p:txBody>
        </p:sp>
        <p:cxnSp>
          <p:nvCxnSpPr>
            <p:cNvPr id="618545" name="AutoShape 49"/>
            <p:cNvCxnSpPr>
              <a:cxnSpLocks noChangeShapeType="1"/>
              <a:stCxn id="618541" idx="5"/>
              <a:endCxn id="618544" idx="1"/>
            </p:cNvCxnSpPr>
            <p:nvPr/>
          </p:nvCxnSpPr>
          <p:spPr bwMode="auto">
            <a:xfrm>
              <a:off x="1659" y="1467"/>
              <a:ext cx="378" cy="2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46" name="Oval 50"/>
            <p:cNvSpPr>
              <a:spLocks noChangeArrowheads="1"/>
            </p:cNvSpPr>
            <p:nvPr/>
          </p:nvSpPr>
          <p:spPr bwMode="auto">
            <a:xfrm>
              <a:off x="672" y="201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3</a:t>
              </a:r>
            </a:p>
          </p:txBody>
        </p:sp>
        <p:cxnSp>
          <p:nvCxnSpPr>
            <p:cNvPr id="618547" name="AutoShape 51"/>
            <p:cNvCxnSpPr>
              <a:cxnSpLocks noChangeShapeType="1"/>
              <a:stCxn id="618542" idx="3"/>
              <a:endCxn id="618546" idx="0"/>
            </p:cNvCxnSpPr>
            <p:nvPr/>
          </p:nvCxnSpPr>
          <p:spPr bwMode="auto">
            <a:xfrm flipH="1">
              <a:off x="744" y="1803"/>
              <a:ext cx="237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48" name="Oval 52"/>
            <p:cNvSpPr>
              <a:spLocks noChangeArrowheads="1"/>
            </p:cNvSpPr>
            <p:nvPr/>
          </p:nvSpPr>
          <p:spPr bwMode="auto">
            <a:xfrm>
              <a:off x="1248" y="201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2</a:t>
              </a:r>
            </a:p>
          </p:txBody>
        </p:sp>
        <p:cxnSp>
          <p:nvCxnSpPr>
            <p:cNvPr id="618549" name="AutoShape 53"/>
            <p:cNvCxnSpPr>
              <a:cxnSpLocks noChangeShapeType="1"/>
              <a:stCxn id="618542" idx="5"/>
              <a:endCxn id="618548" idx="0"/>
            </p:cNvCxnSpPr>
            <p:nvPr/>
          </p:nvCxnSpPr>
          <p:spPr bwMode="auto">
            <a:xfrm>
              <a:off x="1083" y="1803"/>
              <a:ext cx="237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50" name="Oval 54"/>
            <p:cNvSpPr>
              <a:spLocks noChangeArrowheads="1"/>
            </p:cNvSpPr>
            <p:nvPr/>
          </p:nvSpPr>
          <p:spPr bwMode="auto">
            <a:xfrm>
              <a:off x="1824" y="201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2</a:t>
              </a:r>
            </a:p>
          </p:txBody>
        </p:sp>
        <p:cxnSp>
          <p:nvCxnSpPr>
            <p:cNvPr id="618551" name="AutoShape 55"/>
            <p:cNvCxnSpPr>
              <a:cxnSpLocks noChangeShapeType="1"/>
              <a:stCxn id="618544" idx="3"/>
              <a:endCxn id="618550" idx="0"/>
            </p:cNvCxnSpPr>
            <p:nvPr/>
          </p:nvCxnSpPr>
          <p:spPr bwMode="auto">
            <a:xfrm flipH="1">
              <a:off x="1896" y="1803"/>
              <a:ext cx="141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52" name="Oval 56"/>
            <p:cNvSpPr>
              <a:spLocks noChangeArrowheads="1"/>
            </p:cNvSpPr>
            <p:nvPr/>
          </p:nvSpPr>
          <p:spPr bwMode="auto">
            <a:xfrm>
              <a:off x="2208" y="201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cxnSp>
          <p:nvCxnSpPr>
            <p:cNvPr id="618553" name="AutoShape 57"/>
            <p:cNvCxnSpPr>
              <a:cxnSpLocks noChangeShapeType="1"/>
              <a:stCxn id="618544" idx="5"/>
              <a:endCxn id="618552" idx="0"/>
            </p:cNvCxnSpPr>
            <p:nvPr/>
          </p:nvCxnSpPr>
          <p:spPr bwMode="auto">
            <a:xfrm>
              <a:off x="2139" y="1803"/>
              <a:ext cx="141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54" name="Oval 58"/>
            <p:cNvSpPr>
              <a:spLocks noChangeArrowheads="1"/>
            </p:cNvSpPr>
            <p:nvPr/>
          </p:nvSpPr>
          <p:spPr bwMode="auto">
            <a:xfrm>
              <a:off x="528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2</a:t>
              </a:r>
            </a:p>
          </p:txBody>
        </p:sp>
        <p:cxnSp>
          <p:nvCxnSpPr>
            <p:cNvPr id="618555" name="AutoShape 59"/>
            <p:cNvCxnSpPr>
              <a:cxnSpLocks noChangeShapeType="1"/>
              <a:stCxn id="618546" idx="3"/>
              <a:endCxn id="618554" idx="0"/>
            </p:cNvCxnSpPr>
            <p:nvPr/>
          </p:nvCxnSpPr>
          <p:spPr bwMode="auto">
            <a:xfrm flipH="1">
              <a:off x="600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56" name="Oval 60"/>
            <p:cNvSpPr>
              <a:spLocks noChangeArrowheads="1"/>
            </p:cNvSpPr>
            <p:nvPr/>
          </p:nvSpPr>
          <p:spPr bwMode="auto">
            <a:xfrm>
              <a:off x="816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cxnSp>
          <p:nvCxnSpPr>
            <p:cNvPr id="618557" name="AutoShape 61"/>
            <p:cNvCxnSpPr>
              <a:cxnSpLocks noChangeShapeType="1"/>
              <a:stCxn id="618546" idx="5"/>
              <a:endCxn id="618556" idx="0"/>
            </p:cNvCxnSpPr>
            <p:nvPr/>
          </p:nvCxnSpPr>
          <p:spPr bwMode="auto">
            <a:xfrm>
              <a:off x="795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58" name="Oval 62"/>
            <p:cNvSpPr>
              <a:spLocks noChangeArrowheads="1"/>
            </p:cNvSpPr>
            <p:nvPr/>
          </p:nvSpPr>
          <p:spPr bwMode="auto">
            <a:xfrm>
              <a:off x="384" y="268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cxnSp>
          <p:nvCxnSpPr>
            <p:cNvPr id="618559" name="AutoShape 63"/>
            <p:cNvCxnSpPr>
              <a:cxnSpLocks noChangeShapeType="1"/>
              <a:stCxn id="618554" idx="3"/>
              <a:endCxn id="618558" idx="0"/>
            </p:cNvCxnSpPr>
            <p:nvPr/>
          </p:nvCxnSpPr>
          <p:spPr bwMode="auto">
            <a:xfrm flipH="1">
              <a:off x="456" y="2475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60" name="Oval 64"/>
            <p:cNvSpPr>
              <a:spLocks noChangeArrowheads="1"/>
            </p:cNvSpPr>
            <p:nvPr/>
          </p:nvSpPr>
          <p:spPr bwMode="auto">
            <a:xfrm>
              <a:off x="672" y="2688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0</a:t>
              </a:r>
            </a:p>
          </p:txBody>
        </p:sp>
        <p:cxnSp>
          <p:nvCxnSpPr>
            <p:cNvPr id="618561" name="AutoShape 65"/>
            <p:cNvCxnSpPr>
              <a:cxnSpLocks noChangeShapeType="1"/>
              <a:stCxn id="618554" idx="5"/>
              <a:endCxn id="618560" idx="0"/>
            </p:cNvCxnSpPr>
            <p:nvPr/>
          </p:nvCxnSpPr>
          <p:spPr bwMode="auto">
            <a:xfrm>
              <a:off x="651" y="2475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66" name="Oval 70"/>
            <p:cNvSpPr>
              <a:spLocks noChangeArrowheads="1"/>
            </p:cNvSpPr>
            <p:nvPr/>
          </p:nvSpPr>
          <p:spPr bwMode="auto">
            <a:xfrm>
              <a:off x="1104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cxnSp>
          <p:nvCxnSpPr>
            <p:cNvPr id="618567" name="AutoShape 71"/>
            <p:cNvCxnSpPr>
              <a:cxnSpLocks noChangeShapeType="1"/>
              <a:stCxn id="618548" idx="3"/>
              <a:endCxn id="618566" idx="0"/>
            </p:cNvCxnSpPr>
            <p:nvPr/>
          </p:nvCxnSpPr>
          <p:spPr bwMode="auto">
            <a:xfrm flipH="1">
              <a:off x="1176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68" name="Oval 72"/>
            <p:cNvSpPr>
              <a:spLocks noChangeArrowheads="1"/>
            </p:cNvSpPr>
            <p:nvPr/>
          </p:nvSpPr>
          <p:spPr bwMode="auto">
            <a:xfrm>
              <a:off x="1392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0</a:t>
              </a:r>
            </a:p>
          </p:txBody>
        </p:sp>
        <p:cxnSp>
          <p:nvCxnSpPr>
            <p:cNvPr id="618569" name="AutoShape 73"/>
            <p:cNvCxnSpPr>
              <a:cxnSpLocks noChangeShapeType="1"/>
              <a:stCxn id="618548" idx="5"/>
              <a:endCxn id="618568" idx="0"/>
            </p:cNvCxnSpPr>
            <p:nvPr/>
          </p:nvCxnSpPr>
          <p:spPr bwMode="auto">
            <a:xfrm>
              <a:off x="1371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70" name="Oval 74"/>
            <p:cNvSpPr>
              <a:spLocks noChangeArrowheads="1"/>
            </p:cNvSpPr>
            <p:nvPr/>
          </p:nvSpPr>
          <p:spPr bwMode="auto">
            <a:xfrm>
              <a:off x="1680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1</a:t>
              </a:r>
            </a:p>
          </p:txBody>
        </p:sp>
        <p:cxnSp>
          <p:nvCxnSpPr>
            <p:cNvPr id="618571" name="AutoShape 75"/>
            <p:cNvCxnSpPr>
              <a:cxnSpLocks noChangeShapeType="1"/>
              <a:stCxn id="618550" idx="3"/>
              <a:endCxn id="618570" idx="0"/>
            </p:cNvCxnSpPr>
            <p:nvPr/>
          </p:nvCxnSpPr>
          <p:spPr bwMode="auto">
            <a:xfrm flipH="1">
              <a:off x="1752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8572" name="Oval 76"/>
            <p:cNvSpPr>
              <a:spLocks noChangeArrowheads="1"/>
            </p:cNvSpPr>
            <p:nvPr/>
          </p:nvSpPr>
          <p:spPr bwMode="auto">
            <a:xfrm>
              <a:off x="1968" y="235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/>
                <a:t>0</a:t>
              </a:r>
            </a:p>
          </p:txBody>
        </p:sp>
        <p:cxnSp>
          <p:nvCxnSpPr>
            <p:cNvPr id="618573" name="AutoShape 77"/>
            <p:cNvCxnSpPr>
              <a:cxnSpLocks noChangeShapeType="1"/>
              <a:stCxn id="618550" idx="5"/>
              <a:endCxn id="618572" idx="0"/>
            </p:cNvCxnSpPr>
            <p:nvPr/>
          </p:nvCxnSpPr>
          <p:spPr bwMode="auto">
            <a:xfrm>
              <a:off x="1947" y="2139"/>
              <a:ext cx="9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6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Compute the Optimal Value</a:t>
            </a:r>
            <a:endParaRPr lang="en-US" sz="3200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</a:rPr>
              <a:t>Compute values in increasing order of j</a:t>
            </a:r>
          </a:p>
        </p:txBody>
      </p:sp>
      <p:sp>
        <p:nvSpPr>
          <p:cNvPr id="489479" name="Text Box 7"/>
          <p:cNvSpPr txBox="1">
            <a:spLocks noChangeArrowheads="1"/>
          </p:cNvSpPr>
          <p:nvPr/>
        </p:nvSpPr>
        <p:spPr bwMode="auto">
          <a:xfrm>
            <a:off x="593946" y="1933938"/>
            <a:ext cx="7447001" cy="461664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Input</a:t>
            </a:r>
            <a:r>
              <a:rPr lang="en-US" sz="2400" dirty="0">
                <a:latin typeface="Century Gothic"/>
                <a:cs typeface="Century Gothic"/>
              </a:rPr>
              <a:t>: </a:t>
            </a:r>
            <a:r>
              <a:rPr lang="en-US" sz="2400" dirty="0">
                <a:latin typeface="Comic Sans MS"/>
                <a:cs typeface="Comic Sans MS"/>
              </a:rPr>
              <a:t>n, s</a:t>
            </a:r>
            <a:r>
              <a:rPr lang="en-US" sz="2400" baseline="-25000" dirty="0">
                <a:latin typeface="Comic Sans MS"/>
                <a:cs typeface="Comic Sans MS"/>
              </a:rPr>
              <a:t>1</a:t>
            </a:r>
            <a:r>
              <a:rPr lang="en-US" sz="2400" dirty="0">
                <a:latin typeface="Comic Sans MS"/>
                <a:cs typeface="Comic Sans MS"/>
              </a:rPr>
              <a:t>,…,</a:t>
            </a:r>
            <a:r>
              <a:rPr lang="en-US" sz="2400" dirty="0" err="1">
                <a:latin typeface="Comic Sans MS"/>
                <a:cs typeface="Comic Sans MS"/>
              </a:rPr>
              <a:t>s</a:t>
            </a:r>
            <a:r>
              <a:rPr lang="en-US" sz="2400" baseline="-25000" dirty="0" err="1">
                <a:latin typeface="Comic Sans MS"/>
                <a:cs typeface="Comic Sans MS"/>
              </a:rPr>
              <a:t>n</a:t>
            </a:r>
            <a:r>
              <a:rPr lang="en-US" sz="2400" baseline="-25000" dirty="0">
                <a:latin typeface="Comic Sans MS"/>
                <a:cs typeface="Comic Sans MS"/>
              </a:rPr>
              <a:t> , </a:t>
            </a:r>
            <a:r>
              <a:rPr lang="en-US" sz="2400" dirty="0">
                <a:latin typeface="Comic Sans MS"/>
                <a:cs typeface="Comic Sans MS"/>
              </a:rPr>
              <a:t>f</a:t>
            </a:r>
            <a:r>
              <a:rPr lang="en-US" sz="2400" baseline="-25000" dirty="0">
                <a:latin typeface="Comic Sans MS"/>
                <a:cs typeface="Comic Sans MS"/>
              </a:rPr>
              <a:t>1</a:t>
            </a:r>
            <a:r>
              <a:rPr lang="en-US" sz="2400" dirty="0">
                <a:latin typeface="Comic Sans MS"/>
                <a:cs typeface="Comic Sans MS"/>
              </a:rPr>
              <a:t>,…,</a:t>
            </a:r>
            <a:r>
              <a:rPr lang="en-US" sz="2400" dirty="0" err="1">
                <a:latin typeface="Comic Sans MS"/>
                <a:cs typeface="Comic Sans MS"/>
              </a:rPr>
              <a:t>f</a:t>
            </a:r>
            <a:r>
              <a:rPr lang="en-US" sz="2400" baseline="-25000" dirty="0" err="1">
                <a:latin typeface="Comic Sans MS"/>
                <a:cs typeface="Comic Sans MS"/>
              </a:rPr>
              <a:t>n</a:t>
            </a:r>
            <a:r>
              <a:rPr lang="en-US" sz="2400" baseline="-25000" dirty="0">
                <a:latin typeface="Comic Sans MS"/>
                <a:cs typeface="Comic Sans MS"/>
              </a:rPr>
              <a:t> , </a:t>
            </a:r>
            <a:r>
              <a:rPr lang="en-US" sz="2400" dirty="0">
                <a:latin typeface="Comic Sans MS"/>
                <a:cs typeface="Comic Sans MS"/>
              </a:rPr>
              <a:t>v</a:t>
            </a:r>
            <a:r>
              <a:rPr lang="en-US" sz="2400" baseline="-25000" dirty="0">
                <a:latin typeface="Comic Sans MS"/>
                <a:cs typeface="Comic Sans MS"/>
              </a:rPr>
              <a:t>1</a:t>
            </a:r>
            <a:r>
              <a:rPr lang="en-US" sz="2400" dirty="0">
                <a:latin typeface="Comic Sans MS"/>
                <a:cs typeface="Comic Sans MS"/>
              </a:rPr>
              <a:t>,…</a:t>
            </a:r>
            <a:r>
              <a:rPr lang="en-US" sz="2400" dirty="0">
                <a:latin typeface="+mn-lt"/>
              </a:rPr>
              <a:t>,</a:t>
            </a:r>
            <a:r>
              <a:rPr lang="en-US" sz="2400" dirty="0" err="1">
                <a:latin typeface="+mn-lt"/>
              </a:rPr>
              <a:t>v</a:t>
            </a:r>
            <a:r>
              <a:rPr lang="en-US" sz="2400" baseline="-25000" dirty="0" err="1">
                <a:latin typeface="+mn-lt"/>
              </a:rPr>
              <a:t>n</a:t>
            </a: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Sort</a:t>
            </a:r>
            <a:r>
              <a:rPr lang="en-US" sz="2400" dirty="0">
                <a:latin typeface="Century Gothic"/>
                <a:cs typeface="Century Gothic"/>
              </a:rPr>
              <a:t> jobs by finish times so that </a:t>
            </a:r>
            <a:r>
              <a:rPr lang="en-US" sz="2400" dirty="0">
                <a:latin typeface="Comic Sans MS"/>
                <a:cs typeface="Comic Sans MS"/>
              </a:rPr>
              <a:t>f</a:t>
            </a:r>
            <a:r>
              <a:rPr lang="en-US" sz="2400" baseline="-25000" dirty="0">
                <a:latin typeface="Comic Sans MS"/>
                <a:cs typeface="Comic Sans MS"/>
              </a:rPr>
              <a:t>1</a:t>
            </a:r>
            <a:r>
              <a:rPr lang="en-US" sz="2400" dirty="0">
                <a:latin typeface="Comic Sans MS"/>
                <a:cs typeface="Comic Sans MS"/>
              </a:rPr>
              <a:t> </a:t>
            </a:r>
            <a:r>
              <a:rPr lang="en-US" sz="2400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400" dirty="0">
                <a:latin typeface="Comic Sans MS"/>
                <a:cs typeface="Comic Sans MS"/>
              </a:rPr>
              <a:t> f</a:t>
            </a:r>
            <a:r>
              <a:rPr lang="en-US" sz="2400" baseline="-25000" dirty="0">
                <a:latin typeface="Comic Sans MS"/>
                <a:cs typeface="Comic Sans MS"/>
              </a:rPr>
              <a:t>2</a:t>
            </a:r>
            <a:r>
              <a:rPr lang="en-US" sz="2400" dirty="0">
                <a:latin typeface="Comic Sans MS"/>
                <a:cs typeface="Comic Sans MS"/>
              </a:rPr>
              <a:t> </a:t>
            </a:r>
            <a:r>
              <a:rPr lang="en-US" sz="2400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400" dirty="0">
                <a:latin typeface="Comic Sans MS"/>
                <a:cs typeface="Comic Sans MS"/>
              </a:rPr>
              <a:t> ... </a:t>
            </a:r>
            <a:r>
              <a:rPr lang="en-US" sz="2400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400" dirty="0">
                <a:latin typeface="Comic Sans MS"/>
                <a:cs typeface="Comic Sans MS"/>
              </a:rPr>
              <a:t> </a:t>
            </a:r>
            <a:r>
              <a:rPr lang="en-US" sz="2400" dirty="0" err="1">
                <a:latin typeface="Comic Sans MS"/>
                <a:cs typeface="Comic Sans MS"/>
              </a:rPr>
              <a:t>f</a:t>
            </a:r>
            <a:r>
              <a:rPr lang="en-US" sz="2400" baseline="-25000" dirty="0" err="1">
                <a:latin typeface="Comic Sans MS"/>
                <a:cs typeface="Comic Sans MS"/>
              </a:rPr>
              <a:t>n</a:t>
            </a:r>
            <a:endParaRPr lang="en-US" sz="2400" dirty="0">
              <a:latin typeface="Comic Sans MS"/>
              <a:cs typeface="Comic Sans MS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Compute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Comic Sans MS"/>
                <a:cs typeface="Comic Sans MS"/>
              </a:rPr>
              <a:t>p(1), p(2), …, p(n)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Century Gothic"/>
                <a:cs typeface="Century Gothic"/>
              </a:rPr>
              <a:t>Iterative-Compute-Opt </a:t>
            </a:r>
          </a:p>
          <a:p>
            <a:r>
              <a:rPr lang="en-US" sz="2400" dirty="0">
                <a:latin typeface="+mn-lt"/>
              </a:rPr>
              <a:t>{</a:t>
            </a:r>
          </a:p>
          <a:p>
            <a:r>
              <a:rPr lang="en-US" sz="2400" dirty="0">
                <a:latin typeface="+mn-lt"/>
              </a:rPr>
              <a:t>   </a:t>
            </a:r>
            <a:r>
              <a:rPr lang="en-US" sz="2400" dirty="0">
                <a:latin typeface="Comic Sans MS"/>
                <a:cs typeface="Comic Sans MS"/>
              </a:rPr>
              <a:t>M[0]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Century Gothic"/>
                <a:cs typeface="Century Gothic"/>
              </a:rPr>
              <a:t>= 0</a:t>
            </a:r>
            <a:endParaRPr lang="en-US" sz="2400" dirty="0">
              <a:solidFill>
                <a:schemeClr val="accent1"/>
              </a:solidFill>
              <a:latin typeface="Century Gothic"/>
              <a:cs typeface="Century Gothic"/>
            </a:endParaRPr>
          </a:p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   for</a:t>
            </a:r>
            <a:r>
              <a:rPr lang="en-US" sz="2400" dirty="0">
                <a:solidFill>
                  <a:schemeClr val="accent1"/>
                </a:solidFill>
                <a:latin typeface="Century Gothic"/>
                <a:cs typeface="Century Gothic"/>
              </a:rPr>
              <a:t> </a:t>
            </a:r>
            <a:r>
              <a:rPr lang="en-US" sz="2400" dirty="0">
                <a:latin typeface="Century Gothic"/>
                <a:cs typeface="Century Gothic"/>
              </a:rPr>
              <a:t>j = 1 to n</a:t>
            </a:r>
          </a:p>
          <a:p>
            <a:r>
              <a:rPr lang="en-US" sz="2400" dirty="0">
                <a:solidFill>
                  <a:schemeClr val="accent1"/>
                </a:solidFill>
                <a:latin typeface="+mn-lt"/>
              </a:rPr>
              <a:t>      </a:t>
            </a:r>
            <a:r>
              <a:rPr lang="en-US" sz="2400" dirty="0">
                <a:latin typeface="Comic Sans MS"/>
                <a:cs typeface="Comic Sans MS"/>
              </a:rPr>
              <a:t>M[j]</a:t>
            </a:r>
            <a:r>
              <a:rPr lang="en-US" sz="2400" dirty="0">
                <a:latin typeface="+mn-lt"/>
              </a:rPr>
              <a:t> = </a:t>
            </a:r>
            <a:r>
              <a:rPr lang="en-US" sz="2400" dirty="0">
                <a:latin typeface="Century Gothic"/>
                <a:cs typeface="Century Gothic"/>
              </a:rPr>
              <a:t>max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Comic Sans MS"/>
                <a:cs typeface="Comic Sans MS"/>
              </a:rPr>
              <a:t>v</a:t>
            </a:r>
            <a:r>
              <a:rPr lang="en-US" sz="2400" baseline="-25000" dirty="0" err="1">
                <a:latin typeface="Comic Sans MS"/>
                <a:cs typeface="Comic Sans MS"/>
              </a:rPr>
              <a:t>j</a:t>
            </a:r>
            <a:r>
              <a:rPr lang="en-US" sz="2400" dirty="0">
                <a:latin typeface="+mn-lt"/>
              </a:rPr>
              <a:t> + </a:t>
            </a:r>
            <a:r>
              <a:rPr lang="en-US" sz="2400" dirty="0">
                <a:latin typeface="Comic Sans MS"/>
                <a:cs typeface="Comic Sans MS"/>
              </a:rPr>
              <a:t>M[p(j)]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>
                <a:latin typeface="Comic Sans MS"/>
                <a:cs typeface="Comic Sans MS"/>
              </a:rPr>
              <a:t>M[j-1]</a:t>
            </a:r>
            <a:r>
              <a:rPr lang="en-US" sz="2400" dirty="0">
                <a:latin typeface="+mn-lt"/>
              </a:rPr>
              <a:t>)</a:t>
            </a:r>
          </a:p>
          <a:p>
            <a:r>
              <a:rPr lang="en-US" sz="2400" dirty="0">
                <a:latin typeface="+mn-lt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7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302233" y="1607845"/>
            <a:ext cx="8489652" cy="52501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r>
              <a:rPr lang="en-US" sz="2000" dirty="0">
                <a:solidFill>
                  <a:srgbClr val="003399"/>
                </a:solidFill>
                <a:latin typeface="+mn-lt"/>
              </a:rPr>
              <a:t>Input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>
                <a:latin typeface="Comic Sans MS"/>
                <a:cs typeface="Comic Sans MS"/>
              </a:rPr>
              <a:t>n, s</a:t>
            </a:r>
            <a:r>
              <a:rPr lang="en-US" sz="2000" baseline="-25000" dirty="0">
                <a:latin typeface="Comic Sans MS"/>
                <a:cs typeface="Comic Sans MS"/>
              </a:rPr>
              <a:t>1</a:t>
            </a:r>
            <a:r>
              <a:rPr lang="en-US" sz="2000" dirty="0">
                <a:latin typeface="Comic Sans MS"/>
                <a:cs typeface="Comic Sans MS"/>
              </a:rPr>
              <a:t>,…,</a:t>
            </a:r>
            <a:r>
              <a:rPr lang="en-US" sz="2000" dirty="0" err="1">
                <a:latin typeface="Comic Sans MS"/>
                <a:cs typeface="Comic Sans MS"/>
              </a:rPr>
              <a:t>s</a:t>
            </a:r>
            <a:r>
              <a:rPr lang="en-US" sz="2000" baseline="-25000" dirty="0" err="1">
                <a:latin typeface="Comic Sans MS"/>
                <a:cs typeface="Comic Sans MS"/>
              </a:rPr>
              <a:t>n</a:t>
            </a:r>
            <a:r>
              <a:rPr lang="en-US" sz="2000" baseline="-25000" dirty="0">
                <a:latin typeface="Comic Sans MS"/>
                <a:cs typeface="Comic Sans MS"/>
              </a:rPr>
              <a:t> , </a:t>
            </a:r>
            <a:r>
              <a:rPr lang="en-US" sz="2000" dirty="0">
                <a:latin typeface="Comic Sans MS"/>
                <a:cs typeface="Comic Sans MS"/>
              </a:rPr>
              <a:t>f</a:t>
            </a:r>
            <a:r>
              <a:rPr lang="en-US" sz="2000" baseline="-25000" dirty="0">
                <a:latin typeface="Comic Sans MS"/>
                <a:cs typeface="Comic Sans MS"/>
              </a:rPr>
              <a:t>1</a:t>
            </a:r>
            <a:r>
              <a:rPr lang="en-US" sz="2000" dirty="0">
                <a:latin typeface="Comic Sans MS"/>
                <a:cs typeface="Comic Sans MS"/>
              </a:rPr>
              <a:t>,…,</a:t>
            </a:r>
            <a:r>
              <a:rPr lang="en-US" sz="2000" dirty="0" err="1">
                <a:latin typeface="Comic Sans MS"/>
                <a:cs typeface="Comic Sans MS"/>
              </a:rPr>
              <a:t>f</a:t>
            </a:r>
            <a:r>
              <a:rPr lang="en-US" sz="2000" baseline="-25000" dirty="0" err="1">
                <a:latin typeface="Comic Sans MS"/>
                <a:cs typeface="Comic Sans MS"/>
              </a:rPr>
              <a:t>n</a:t>
            </a:r>
            <a:r>
              <a:rPr lang="en-US" sz="2000" baseline="-25000" dirty="0">
                <a:latin typeface="Comic Sans MS"/>
                <a:cs typeface="Comic Sans MS"/>
              </a:rPr>
              <a:t> , </a:t>
            </a:r>
            <a:r>
              <a:rPr lang="en-US" sz="2000" dirty="0">
                <a:latin typeface="Comic Sans MS"/>
                <a:cs typeface="Comic Sans MS"/>
              </a:rPr>
              <a:t>v</a:t>
            </a:r>
            <a:r>
              <a:rPr lang="en-US" sz="2000" baseline="-25000" dirty="0">
                <a:latin typeface="Comic Sans MS"/>
                <a:cs typeface="Comic Sans MS"/>
              </a:rPr>
              <a:t>1</a:t>
            </a:r>
            <a:r>
              <a:rPr lang="en-US" sz="2000" dirty="0">
                <a:latin typeface="Comic Sans MS"/>
                <a:cs typeface="Comic Sans MS"/>
              </a:rPr>
              <a:t>,…,</a:t>
            </a:r>
            <a:r>
              <a:rPr lang="en-US" sz="2000" dirty="0" err="1">
                <a:latin typeface="Comic Sans MS"/>
                <a:cs typeface="Comic Sans MS"/>
              </a:rPr>
              <a:t>v</a:t>
            </a:r>
            <a:r>
              <a:rPr lang="en-US" sz="2000" baseline="-25000" dirty="0" err="1">
                <a:latin typeface="Comic Sans MS"/>
                <a:cs typeface="Comic Sans MS"/>
              </a:rPr>
              <a:t>n</a:t>
            </a:r>
            <a:endParaRPr lang="en-US" sz="2000" dirty="0">
              <a:latin typeface="Comic Sans MS"/>
              <a:cs typeface="Comic Sans MS"/>
            </a:endParaRPr>
          </a:p>
          <a:p>
            <a:r>
              <a:rPr lang="en-US" sz="2000" dirty="0">
                <a:solidFill>
                  <a:srgbClr val="003399"/>
                </a:solidFill>
                <a:latin typeface="+mn-lt"/>
              </a:rPr>
              <a:t>Sort</a:t>
            </a:r>
            <a:r>
              <a:rPr lang="en-US" sz="2000" dirty="0">
                <a:latin typeface="+mn-lt"/>
              </a:rPr>
              <a:t> jobs by finish times so that </a:t>
            </a:r>
            <a:r>
              <a:rPr lang="en-US" sz="2000" dirty="0">
                <a:latin typeface="Comic Sans MS"/>
                <a:cs typeface="Comic Sans MS"/>
              </a:rPr>
              <a:t>f</a:t>
            </a:r>
            <a:r>
              <a:rPr lang="en-US" sz="2000" baseline="-25000" dirty="0">
                <a:latin typeface="Comic Sans MS"/>
                <a:cs typeface="Comic Sans MS"/>
              </a:rPr>
              <a:t>1</a:t>
            </a:r>
            <a:r>
              <a:rPr lang="en-US" sz="2000" dirty="0">
                <a:latin typeface="Comic Sans MS"/>
                <a:cs typeface="Comic Sans MS"/>
              </a:rPr>
              <a:t> </a:t>
            </a:r>
            <a:r>
              <a:rPr lang="en-US" sz="2000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000" dirty="0">
                <a:latin typeface="Comic Sans MS"/>
                <a:cs typeface="Comic Sans MS"/>
              </a:rPr>
              <a:t> f</a:t>
            </a:r>
            <a:r>
              <a:rPr lang="en-US" sz="2000" baseline="-25000" dirty="0">
                <a:latin typeface="Comic Sans MS"/>
                <a:cs typeface="Comic Sans MS"/>
              </a:rPr>
              <a:t>2</a:t>
            </a:r>
            <a:r>
              <a:rPr lang="en-US" sz="2000" dirty="0">
                <a:latin typeface="Comic Sans MS"/>
                <a:cs typeface="Comic Sans MS"/>
              </a:rPr>
              <a:t> </a:t>
            </a:r>
            <a:r>
              <a:rPr lang="en-US" sz="2000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000" dirty="0">
                <a:latin typeface="Comic Sans MS"/>
                <a:cs typeface="Comic Sans MS"/>
              </a:rPr>
              <a:t> ... </a:t>
            </a:r>
            <a:r>
              <a:rPr lang="en-US" sz="2000" dirty="0">
                <a:latin typeface="Comic Sans MS"/>
                <a:cs typeface="Comic Sans MS"/>
                <a:sym typeface="Symbol" charset="0"/>
              </a:rPr>
              <a:t>≤</a:t>
            </a:r>
            <a:r>
              <a:rPr lang="en-US" sz="2000" dirty="0">
                <a:latin typeface="Comic Sans MS"/>
                <a:cs typeface="Comic Sans MS"/>
              </a:rPr>
              <a:t> f</a:t>
            </a:r>
            <a:r>
              <a:rPr lang="en-US" sz="2000" baseline="-25000" dirty="0">
                <a:latin typeface="Comic Sans MS"/>
                <a:cs typeface="Comic Sans MS"/>
              </a:rPr>
              <a:t>n</a:t>
            </a:r>
            <a:r>
              <a:rPr lang="en-US" sz="2000" dirty="0">
                <a:latin typeface="+mn-lt"/>
              </a:rPr>
              <a:t>.</a:t>
            </a:r>
          </a:p>
          <a:p>
            <a:r>
              <a:rPr lang="en-US" sz="2000" dirty="0">
                <a:solidFill>
                  <a:srgbClr val="003399"/>
                </a:solidFill>
                <a:latin typeface="+mn-lt"/>
              </a:rPr>
              <a:t>Compute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latin typeface="Comic Sans MS"/>
                <a:cs typeface="Comic Sans MS"/>
              </a:rPr>
              <a:t>p(1), p(2), …, p(n)</a:t>
            </a:r>
          </a:p>
          <a:p>
            <a:endParaRPr lang="en-US" sz="2000" dirty="0">
              <a:latin typeface="+mn-lt"/>
            </a:endParaRP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rgbClr val="003399"/>
                </a:solidFill>
                <a:latin typeface="+mn-lt"/>
              </a:rPr>
              <a:t>for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>
                <a:latin typeface="Comic Sans MS"/>
                <a:cs typeface="Comic Sans MS"/>
              </a:rPr>
              <a:t>j </a:t>
            </a:r>
            <a:r>
              <a:rPr lang="en-US" sz="2000" dirty="0">
                <a:latin typeface="+mn-lt"/>
              </a:rPr>
              <a:t>= 1 to </a:t>
            </a:r>
            <a:r>
              <a:rPr lang="en-US" sz="2000" dirty="0">
                <a:latin typeface="Comic Sans MS"/>
                <a:cs typeface="Comic Sans MS"/>
              </a:rPr>
              <a:t>n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latin typeface="+mn-lt"/>
              </a:rPr>
              <a:t>   </a:t>
            </a:r>
            <a:r>
              <a:rPr lang="en-US" sz="2000" dirty="0">
                <a:latin typeface="Comic Sans MS"/>
                <a:cs typeface="Comic Sans MS"/>
              </a:rPr>
              <a:t>M[j] </a:t>
            </a:r>
            <a:r>
              <a:rPr lang="en-US" sz="2000" dirty="0">
                <a:latin typeface="+mn-lt"/>
              </a:rPr>
              <a:t>= empty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latin typeface="Comic Sans MS"/>
                <a:cs typeface="Comic Sans MS"/>
              </a:rPr>
              <a:t>M[j] </a:t>
            </a:r>
            <a:r>
              <a:rPr lang="en-US" sz="2000" dirty="0">
                <a:latin typeface="+mn-lt"/>
              </a:rPr>
              <a:t>= 0</a:t>
            </a:r>
          </a:p>
          <a:p>
            <a:pPr>
              <a:lnSpc>
                <a:spcPts val="3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ts val="3000"/>
              </a:lnSpc>
            </a:pPr>
            <a:r>
              <a:rPr lang="en-US" sz="2000" dirty="0">
                <a:latin typeface="+mn-lt"/>
              </a:rPr>
              <a:t>M-Compute-Opt(</a:t>
            </a:r>
            <a:r>
              <a:rPr lang="en-US" sz="2000" dirty="0">
                <a:latin typeface="Comic Sans MS"/>
                <a:cs typeface="Comic Sans MS"/>
              </a:rPr>
              <a:t>j</a:t>
            </a:r>
            <a:r>
              <a:rPr lang="en-US" sz="2000" dirty="0">
                <a:latin typeface="+mn-lt"/>
              </a:rPr>
              <a:t>) 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latin typeface="+mn-lt"/>
              </a:rPr>
              <a:t>{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latin typeface="+mn-lt"/>
              </a:rPr>
              <a:t>   </a:t>
            </a:r>
            <a:r>
              <a:rPr lang="en-US" sz="2000" dirty="0">
                <a:solidFill>
                  <a:srgbClr val="003399"/>
                </a:solidFill>
                <a:latin typeface="+mn-lt"/>
              </a:rPr>
              <a:t>if 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>
                <a:latin typeface="Comic Sans MS"/>
                <a:cs typeface="Comic Sans MS"/>
              </a:rPr>
              <a:t>M[j]</a:t>
            </a:r>
            <a:r>
              <a:rPr lang="en-US" sz="2000" dirty="0">
                <a:latin typeface="+mn-lt"/>
              </a:rPr>
              <a:t> is empty)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latin typeface="+mn-lt"/>
              </a:rPr>
              <a:t>      </a:t>
            </a:r>
            <a:r>
              <a:rPr lang="en-US" sz="2000" dirty="0">
                <a:latin typeface="Comic Sans MS"/>
                <a:cs typeface="Comic Sans MS"/>
              </a:rPr>
              <a:t>M[j] </a:t>
            </a:r>
            <a:r>
              <a:rPr lang="en-US" sz="2000" dirty="0">
                <a:latin typeface="+mn-lt"/>
              </a:rPr>
              <a:t>= max(</a:t>
            </a:r>
            <a:r>
              <a:rPr lang="en-US" sz="2000" dirty="0" err="1">
                <a:latin typeface="Comic Sans MS"/>
                <a:cs typeface="Comic Sans MS"/>
              </a:rPr>
              <a:t>v</a:t>
            </a:r>
            <a:r>
              <a:rPr lang="en-US" sz="2000" baseline="-25000" dirty="0" err="1">
                <a:latin typeface="Comic Sans MS"/>
                <a:cs typeface="Comic Sans MS"/>
              </a:rPr>
              <a:t>j</a:t>
            </a:r>
            <a:r>
              <a:rPr lang="en-US" sz="2000" dirty="0">
                <a:latin typeface="Comic Sans MS"/>
                <a:cs typeface="Comic Sans MS"/>
              </a:rPr>
              <a:t> </a:t>
            </a:r>
            <a:r>
              <a:rPr lang="en-US" sz="2000" dirty="0">
                <a:latin typeface="+mn-lt"/>
              </a:rPr>
              <a:t>+ M-Compute-Opt(</a:t>
            </a:r>
            <a:r>
              <a:rPr lang="en-US" sz="2000" dirty="0">
                <a:latin typeface="Comic Sans MS"/>
                <a:cs typeface="Comic Sans MS"/>
              </a:rPr>
              <a:t>p(j)</a:t>
            </a:r>
            <a:r>
              <a:rPr lang="en-US" sz="2000" dirty="0">
                <a:latin typeface="+mn-lt"/>
              </a:rPr>
              <a:t>), M-Compute-Opt(</a:t>
            </a:r>
            <a:r>
              <a:rPr lang="en-US" sz="2000" dirty="0">
                <a:latin typeface="Comic Sans MS"/>
                <a:cs typeface="Comic Sans MS"/>
              </a:rPr>
              <a:t>j-1</a:t>
            </a:r>
            <a:r>
              <a:rPr lang="en-US" sz="2000" dirty="0">
                <a:latin typeface="+mn-lt"/>
              </a:rPr>
              <a:t>))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latin typeface="+mn-lt"/>
              </a:rPr>
              <a:t>   </a:t>
            </a:r>
            <a:r>
              <a:rPr lang="en-US" sz="2000" dirty="0">
                <a:solidFill>
                  <a:srgbClr val="003399"/>
                </a:solidFill>
                <a:latin typeface="+mn-lt"/>
              </a:rPr>
              <a:t>return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latin typeface="Comic Sans MS"/>
                <a:cs typeface="Comic Sans MS"/>
              </a:rPr>
              <a:t>M[j]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latin typeface="+mn-lt"/>
              </a:rPr>
              <a:t>}</a:t>
            </a:r>
          </a:p>
        </p:txBody>
      </p:sp>
      <p:sp>
        <p:nvSpPr>
          <p:cNvPr id="559109" name="Text Box 5"/>
          <p:cNvSpPr txBox="1">
            <a:spLocks noChangeArrowheads="1"/>
          </p:cNvSpPr>
          <p:nvPr/>
        </p:nvSpPr>
        <p:spPr bwMode="auto">
          <a:xfrm>
            <a:off x="3244231" y="3547569"/>
            <a:ext cx="8382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/>
              <a:t>global array</a:t>
            </a:r>
            <a:endParaRPr lang="en-US" sz="1200" dirty="0">
              <a:sym typeface="Symbol" charset="0"/>
            </a:endParaRPr>
          </a:p>
        </p:txBody>
      </p:sp>
      <p:sp>
        <p:nvSpPr>
          <p:cNvPr id="559110" name="Line 6"/>
          <p:cNvSpPr>
            <a:spLocks noChangeShapeType="1"/>
          </p:cNvSpPr>
          <p:nvPr/>
        </p:nvSpPr>
        <p:spPr bwMode="auto">
          <a:xfrm flipH="1">
            <a:off x="2915619" y="3661869"/>
            <a:ext cx="212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591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Memoized</a:t>
            </a:r>
            <a:r>
              <a:rPr lang="en-US" sz="3200" dirty="0"/>
              <a:t> Version</a:t>
            </a:r>
          </a:p>
        </p:txBody>
      </p:sp>
      <p:sp>
        <p:nvSpPr>
          <p:cNvPr id="5591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42875" y="1123721"/>
            <a:ext cx="9318625" cy="1018647"/>
          </a:xfrm>
        </p:spPr>
        <p:txBody>
          <a:bodyPr/>
          <a:lstStyle/>
          <a:p>
            <a:r>
              <a:rPr lang="en-US" sz="2400" dirty="0">
                <a:solidFill>
                  <a:srgbClr val="2D2D8A"/>
                </a:solidFill>
              </a:rPr>
              <a:t>Store results of each sub-problem; lookup as needed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7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38" y="100013"/>
            <a:ext cx="9000161" cy="906462"/>
          </a:xfrm>
        </p:spPr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Elements of Dynamic Programming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55713"/>
            <a:ext cx="8229600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 optimal solution to a problem contains within it an optimal solution to </a:t>
            </a:r>
            <a:r>
              <a:rPr lang="en-US" dirty="0" err="1"/>
              <a:t>subproblems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Optimal solution to the entire problem is build in a bottom-up manner from optimal solutions to </a:t>
            </a:r>
            <a:r>
              <a:rPr lang="en-US" dirty="0" err="1"/>
              <a:t>subproblems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Overlapping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If a recursive algorithm revisits the same </a:t>
            </a:r>
            <a:r>
              <a:rPr lang="en-US" dirty="0" err="1"/>
              <a:t>subproblems</a:t>
            </a:r>
            <a:r>
              <a:rPr lang="en-US" dirty="0"/>
              <a:t> again and again </a:t>
            </a:r>
            <a:r>
              <a:rPr lang="en-US" dirty="0">
                <a:sym typeface="Symbol" pitchFamily="-106" charset="2"/>
              </a:rPr>
              <a:t>⇒ the problem has overlapping </a:t>
            </a:r>
            <a:r>
              <a:rPr lang="en-US" dirty="0" err="1">
                <a:sym typeface="Symbol" pitchFamily="-106" charset="2"/>
              </a:rPr>
              <a:t>subproblems</a:t>
            </a:r>
            <a:endParaRPr lang="en-US" dirty="0">
              <a:sym typeface="Symbol" pitchFamily="-106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8024-374D-974E-8112-DD4DA74E9A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05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Running Time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112162"/>
            <a:ext cx="8848725" cy="5518910"/>
          </a:xfrm>
        </p:spPr>
        <p:txBody>
          <a:bodyPr/>
          <a:lstStyle/>
          <a:p>
            <a:r>
              <a:rPr lang="en-US" dirty="0" err="1">
                <a:solidFill>
                  <a:srgbClr val="262626"/>
                </a:solidFill>
              </a:rPr>
              <a:t>Memoized</a:t>
            </a:r>
            <a:r>
              <a:rPr lang="en-US" dirty="0">
                <a:solidFill>
                  <a:srgbClr val="262626"/>
                </a:solidFill>
              </a:rPr>
              <a:t> version of algorithm takes O(n log n)</a:t>
            </a:r>
          </a:p>
          <a:p>
            <a:pPr lvl="1"/>
            <a:r>
              <a:rPr lang="en-US" dirty="0"/>
              <a:t>Sort by finish time:  O(n log n)</a:t>
            </a:r>
          </a:p>
          <a:p>
            <a:pPr lvl="1"/>
            <a:r>
              <a:rPr lang="en-US" dirty="0"/>
              <a:t>Computing p(</a:t>
            </a:r>
            <a:r>
              <a:rPr lang="en-US" dirty="0">
                <a:sym typeface="Symbol" charset="0"/>
              </a:rPr>
              <a:t>∙</a:t>
            </a:r>
            <a:r>
              <a:rPr lang="en-US" dirty="0"/>
              <a:t>)</a:t>
            </a:r>
            <a:r>
              <a:rPr lang="en-US" sz="2000" baseline="-25000" dirty="0"/>
              <a:t> </a:t>
            </a:r>
            <a:r>
              <a:rPr lang="en-US" dirty="0"/>
              <a:t>:  O(n) after sorting by start time</a:t>
            </a:r>
          </a:p>
          <a:p>
            <a:pPr lvl="1"/>
            <a:r>
              <a:rPr lang="en-US" sz="1600" dirty="0">
                <a:latin typeface="Courier New" charset="0"/>
              </a:rPr>
              <a:t>M-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Compute-Opt(j)</a:t>
            </a:r>
            <a:r>
              <a:rPr lang="en-US" dirty="0">
                <a:solidFill>
                  <a:srgbClr val="000000"/>
                </a:solidFill>
              </a:rPr>
              <a:t>:  each invocation takes O(1) time and either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  returns an existing value 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M[j]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(ii) fills in one new entry 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M[j]</a:t>
            </a:r>
            <a:r>
              <a:rPr lang="en-US" dirty="0">
                <a:solidFill>
                  <a:srgbClr val="000000"/>
                </a:solidFill>
              </a:rPr>
              <a:t> and makes two recursive calls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Progress measure </a:t>
            </a:r>
            <a:r>
              <a:rPr lang="en-US" dirty="0">
                <a:solidFill>
                  <a:srgbClr val="000000"/>
                </a:solidFill>
                <a:sym typeface="Symbol" charset="0"/>
              </a:rPr>
              <a:t></a:t>
            </a:r>
            <a:r>
              <a:rPr lang="en-US" dirty="0">
                <a:solidFill>
                  <a:srgbClr val="000000"/>
                </a:solidFill>
              </a:rPr>
              <a:t> = # nonempty entries of 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</a:rPr>
              <a:t>M[]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  <a:latin typeface="Courier New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</a:rPr>
              <a:t>initially </a:t>
            </a:r>
            <a:r>
              <a:rPr lang="en-US" dirty="0">
                <a:solidFill>
                  <a:srgbClr val="000000"/>
                </a:solidFill>
                <a:sym typeface="Symbol" charset="0"/>
              </a:rPr>
              <a:t></a:t>
            </a:r>
            <a:r>
              <a:rPr lang="en-US" dirty="0">
                <a:solidFill>
                  <a:srgbClr val="000000"/>
                </a:solidFill>
              </a:rPr>
              <a:t> = 0,  throughout </a:t>
            </a:r>
            <a:r>
              <a:rPr lang="en-US" dirty="0">
                <a:solidFill>
                  <a:srgbClr val="000000"/>
                </a:solidFill>
                <a:sym typeface="Symbol" charset="0"/>
              </a:rPr>
              <a:t>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charset="0"/>
              </a:rPr>
              <a:t>≤</a:t>
            </a:r>
            <a:r>
              <a:rPr lang="en-US" dirty="0">
                <a:solidFill>
                  <a:srgbClr val="000000"/>
                </a:solidFill>
              </a:rPr>
              <a:t> n. 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(ii) increases </a:t>
            </a:r>
            <a:r>
              <a:rPr lang="en-US" dirty="0">
                <a:solidFill>
                  <a:srgbClr val="000000"/>
                </a:solidFill>
                <a:sym typeface="Symbol" charset="0"/>
              </a:rPr>
              <a:t></a:t>
            </a:r>
            <a:r>
              <a:rPr lang="en-US" dirty="0">
                <a:solidFill>
                  <a:srgbClr val="000000"/>
                </a:solidFill>
              </a:rPr>
              <a:t> by 1  </a:t>
            </a:r>
            <a:r>
              <a:rPr lang="en-US" dirty="0">
                <a:solidFill>
                  <a:srgbClr val="000000"/>
                </a:solidFill>
                <a:sym typeface="Symbol" charset="0"/>
              </a:rPr>
              <a:t>⇒  at most 2n recursive calls.</a:t>
            </a:r>
          </a:p>
          <a:p>
            <a:pPr lvl="1"/>
            <a:r>
              <a:rPr lang="en-US" dirty="0">
                <a:sym typeface="Symbol" charset="0"/>
              </a:rPr>
              <a:t>Overall running time of </a:t>
            </a:r>
            <a:r>
              <a:rPr lang="en-US" sz="1600" dirty="0">
                <a:latin typeface="Courier New" charset="0"/>
                <a:sym typeface="Symbol" charset="0"/>
              </a:rPr>
              <a:t>M-Compute-Opt(n)</a:t>
            </a:r>
            <a:r>
              <a:rPr lang="en-US" dirty="0">
                <a:sym typeface="Symbol" charset="0"/>
              </a:rPr>
              <a:t> is O(n). </a:t>
            </a:r>
            <a:endParaRPr lang="en-US" dirty="0">
              <a:cs typeface="Lucida Grande" charset="0"/>
            </a:endParaRPr>
          </a:p>
          <a:p>
            <a:r>
              <a:rPr lang="en-US" dirty="0">
                <a:solidFill>
                  <a:srgbClr val="262626"/>
                </a:solidFill>
              </a:rPr>
              <a:t>Running time:  O(n) if jobs are pre-sorted by start and finish times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Finding the Optimal Solution</a:t>
            </a:r>
          </a:p>
        </p:txBody>
      </p:sp>
      <p:sp>
        <p:nvSpPr>
          <p:cNvPr id="4505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721725" cy="5076825"/>
          </a:xfrm>
        </p:spPr>
        <p:txBody>
          <a:bodyPr/>
          <a:lstStyle/>
          <a:p>
            <a:r>
              <a:rPr lang="en-US" dirty="0">
                <a:solidFill>
                  <a:srgbClr val="2D2D8A"/>
                </a:solidFill>
              </a:rPr>
              <a:t>Two 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Store additional information: at each time step store either j or p(j) – value that gave the optimal solution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Recursively find the solution by iterating through array M</a:t>
            </a:r>
          </a:p>
        </p:txBody>
      </p:sp>
      <p:sp>
        <p:nvSpPr>
          <p:cNvPr id="450569" name="Text Box 9"/>
          <p:cNvSpPr txBox="1">
            <a:spLocks noChangeArrowheads="1"/>
          </p:cNvSpPr>
          <p:nvPr/>
        </p:nvSpPr>
        <p:spPr bwMode="auto">
          <a:xfrm>
            <a:off x="3051528" y="2919513"/>
            <a:ext cx="4568472" cy="368100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kumimoji="0" lang="en-US" b="1" dirty="0">
              <a:solidFill>
                <a:schemeClr val="bg2"/>
              </a:solidFill>
              <a:latin typeface="Courier New" charset="0"/>
            </a:endParaRP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Century Gothic"/>
                <a:cs typeface="Century Gothic"/>
              </a:rPr>
              <a:t>Find-Solution(</a:t>
            </a:r>
            <a:r>
              <a:rPr lang="en-US" sz="2000" dirty="0">
                <a:solidFill>
                  <a:srgbClr val="2D2D8A"/>
                </a:solidFill>
                <a:latin typeface="Century Gothic"/>
                <a:cs typeface="Century Gothic"/>
              </a:rPr>
              <a:t>j</a:t>
            </a:r>
            <a:r>
              <a:rPr lang="en-US" sz="2000" dirty="0">
                <a:latin typeface="Century Gothic"/>
                <a:cs typeface="Century Gothic"/>
              </a:rPr>
              <a:t>) </a:t>
            </a:r>
          </a:p>
          <a:p>
            <a:r>
              <a:rPr lang="en-US" sz="2000" dirty="0">
                <a:latin typeface="Century Gothic"/>
                <a:cs typeface="Century Gothic"/>
              </a:rPr>
              <a:t>{</a:t>
            </a:r>
          </a:p>
          <a:p>
            <a:r>
              <a:rPr lang="en-US" sz="2000" dirty="0">
                <a:latin typeface="Century Gothic"/>
                <a:cs typeface="Century Gothic"/>
              </a:rPr>
              <a:t>   </a:t>
            </a:r>
            <a:r>
              <a:rPr lang="en-US" sz="2000" dirty="0">
                <a:solidFill>
                  <a:srgbClr val="003399"/>
                </a:solidFill>
                <a:latin typeface="Century Gothic"/>
                <a:cs typeface="Century Gothic"/>
              </a:rPr>
              <a:t>if</a:t>
            </a:r>
            <a:r>
              <a:rPr lang="en-US" sz="2000" dirty="0">
                <a:latin typeface="Century Gothic"/>
                <a:cs typeface="Century Gothic"/>
              </a:rPr>
              <a:t> (</a:t>
            </a:r>
            <a:r>
              <a:rPr lang="en-US" sz="2000" dirty="0">
                <a:latin typeface="Comic Sans MS"/>
                <a:cs typeface="Comic Sans MS"/>
              </a:rPr>
              <a:t>j = 0</a:t>
            </a:r>
            <a:r>
              <a:rPr lang="en-US" sz="2000" dirty="0">
                <a:latin typeface="Century Gothic"/>
                <a:cs typeface="Century Gothic"/>
              </a:rPr>
              <a:t>)</a:t>
            </a:r>
          </a:p>
          <a:p>
            <a:r>
              <a:rPr lang="en-US" sz="2000" dirty="0">
                <a:latin typeface="Century Gothic"/>
                <a:cs typeface="Century Gothic"/>
              </a:rPr>
              <a:t>      output nothing</a:t>
            </a:r>
          </a:p>
          <a:p>
            <a:r>
              <a:rPr lang="en-US" sz="2000" dirty="0">
                <a:latin typeface="Century Gothic"/>
                <a:cs typeface="Century Gothic"/>
              </a:rPr>
              <a:t>   </a:t>
            </a:r>
            <a:r>
              <a:rPr lang="en-US" sz="2000" dirty="0">
                <a:solidFill>
                  <a:srgbClr val="003399"/>
                </a:solidFill>
                <a:latin typeface="Century Gothic"/>
                <a:cs typeface="Century Gothic"/>
              </a:rPr>
              <a:t>else if </a:t>
            </a:r>
            <a:r>
              <a:rPr lang="en-US" sz="2000" dirty="0">
                <a:latin typeface="Century Gothic"/>
                <a:cs typeface="Century Gothic"/>
              </a:rPr>
              <a:t>(</a:t>
            </a:r>
            <a:r>
              <a:rPr lang="en-US" sz="2000" dirty="0" err="1">
                <a:latin typeface="Comic Sans MS"/>
                <a:cs typeface="Comic Sans MS"/>
              </a:rPr>
              <a:t>v</a:t>
            </a:r>
            <a:r>
              <a:rPr lang="en-US" sz="2000" baseline="-25000" dirty="0" err="1">
                <a:latin typeface="Comic Sans MS"/>
                <a:cs typeface="Comic Sans MS"/>
              </a:rPr>
              <a:t>j</a:t>
            </a:r>
            <a:r>
              <a:rPr lang="en-US" sz="2000" dirty="0">
                <a:latin typeface="Comic Sans MS"/>
                <a:cs typeface="Comic Sans MS"/>
              </a:rPr>
              <a:t> + M[p(j)]</a:t>
            </a:r>
            <a:r>
              <a:rPr lang="en-US" sz="2000" dirty="0">
                <a:latin typeface="Century Gothic"/>
                <a:cs typeface="Century Gothic"/>
              </a:rPr>
              <a:t> &gt; </a:t>
            </a:r>
            <a:r>
              <a:rPr lang="en-US" sz="2000" dirty="0">
                <a:latin typeface="Comic Sans MS"/>
                <a:cs typeface="Comic Sans MS"/>
              </a:rPr>
              <a:t>M[j-1]</a:t>
            </a:r>
            <a:r>
              <a:rPr lang="en-US" sz="2000" dirty="0">
                <a:latin typeface="Century Gothic"/>
                <a:cs typeface="Century Gothic"/>
              </a:rPr>
              <a:t>)</a:t>
            </a:r>
          </a:p>
          <a:p>
            <a:r>
              <a:rPr lang="en-US" sz="2000" dirty="0">
                <a:latin typeface="Century Gothic"/>
                <a:cs typeface="Century Gothic"/>
              </a:rPr>
              <a:t>      print </a:t>
            </a:r>
            <a:r>
              <a:rPr lang="en-US" sz="2000" dirty="0">
                <a:latin typeface="Comic Sans MS"/>
                <a:cs typeface="Comic Sans MS"/>
              </a:rPr>
              <a:t>j</a:t>
            </a:r>
          </a:p>
          <a:p>
            <a:r>
              <a:rPr lang="en-US" sz="2000" dirty="0">
                <a:latin typeface="Century Gothic"/>
                <a:cs typeface="Century Gothic"/>
              </a:rPr>
              <a:t>      Find-Solution(</a:t>
            </a:r>
            <a:r>
              <a:rPr lang="en-US" sz="2000" dirty="0">
                <a:latin typeface="Comic Sans MS"/>
                <a:cs typeface="Comic Sans MS"/>
              </a:rPr>
              <a:t>p(j)</a:t>
            </a:r>
            <a:r>
              <a:rPr lang="en-US" sz="2000" dirty="0">
                <a:latin typeface="Century Gothic"/>
                <a:cs typeface="Century Gothic"/>
              </a:rPr>
              <a:t>)</a:t>
            </a:r>
          </a:p>
          <a:p>
            <a:r>
              <a:rPr lang="en-US" sz="2000" dirty="0">
                <a:latin typeface="Century Gothic"/>
                <a:cs typeface="Century Gothic"/>
              </a:rPr>
              <a:t>   </a:t>
            </a:r>
            <a:r>
              <a:rPr lang="en-US" sz="2000" dirty="0">
                <a:solidFill>
                  <a:srgbClr val="003399"/>
                </a:solidFill>
                <a:latin typeface="Century Gothic"/>
                <a:cs typeface="Century Gothic"/>
              </a:rPr>
              <a:t>else</a:t>
            </a:r>
          </a:p>
          <a:p>
            <a:r>
              <a:rPr lang="en-US" sz="2000" dirty="0">
                <a:latin typeface="Century Gothic"/>
                <a:cs typeface="Century Gothic"/>
              </a:rPr>
              <a:t>      Find-Solution(</a:t>
            </a:r>
            <a:r>
              <a:rPr lang="en-US" sz="2000" dirty="0">
                <a:latin typeface="Comic Sans MS"/>
                <a:cs typeface="Comic Sans MS"/>
              </a:rPr>
              <a:t>j-1</a:t>
            </a:r>
            <a:r>
              <a:rPr lang="en-US" sz="2000" dirty="0">
                <a:latin typeface="Century Gothic"/>
                <a:cs typeface="Century Gothic"/>
              </a:rPr>
              <a:t>)</a:t>
            </a:r>
          </a:p>
          <a:p>
            <a:r>
              <a:rPr lang="en-US" sz="2000" dirty="0">
                <a:latin typeface="Century Gothic"/>
                <a:cs typeface="Century Gothic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46" y="1828053"/>
            <a:ext cx="2273300" cy="48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186" y="2533725"/>
            <a:ext cx="2209800" cy="431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634" y="3188597"/>
            <a:ext cx="194310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675" y="3830769"/>
            <a:ext cx="1917700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268" y="4472941"/>
            <a:ext cx="1841500" cy="431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352" y="5127812"/>
            <a:ext cx="18923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701" y="1438847"/>
            <a:ext cx="5551990" cy="29363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4360" y="1452456"/>
            <a:ext cx="1350028" cy="2531303"/>
          </a:xfrm>
          <a:prstGeom prst="rect">
            <a:avLst/>
          </a:prstGeom>
        </p:spPr>
      </p:pic>
      <p:graphicFrame>
        <p:nvGraphicFramePr>
          <p:cNvPr id="20" name="Object 7"/>
          <p:cNvGraphicFramePr>
            <a:graphicFrameLocks noChangeAspect="1"/>
          </p:cNvGraphicFramePr>
          <p:nvPr>
            <p:extLst/>
          </p:nvPr>
        </p:nvGraphicFramePr>
        <p:xfrm>
          <a:off x="262943" y="5234640"/>
          <a:ext cx="58753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11" imgW="5588000" imgH="660400" progId="Equation.3">
                  <p:embed/>
                </p:oleObj>
              </mc:Choice>
              <mc:Fallback>
                <p:oleObj name="Equation" r:id="rId11" imgW="5588000" imgH="660400" progId="Equation.3">
                  <p:embed/>
                  <p:pic>
                    <p:nvPicPr>
                      <p:cNvPr id="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621" t="-21611" r="-2621" b="-21611"/>
                      <a:stretch>
                        <a:fillRect/>
                      </a:stretch>
                    </p:blipFill>
                    <p:spPr bwMode="auto">
                      <a:xfrm>
                        <a:off x="262943" y="5234640"/>
                        <a:ext cx="58753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6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14, 15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74AC8-D932-B845-B17F-18EB24D6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Optimal Substructure - Examples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6060" cy="5318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Assembly line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Fastest way of going through a station </a:t>
            </a:r>
            <a:r>
              <a:rPr lang="en-US" dirty="0">
                <a:latin typeface="Comic Sans MS" pitchFamily="-106" charset="0"/>
              </a:rPr>
              <a:t>j</a:t>
            </a:r>
            <a:r>
              <a:rPr lang="en-US" dirty="0"/>
              <a:t> contains: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dirty="0"/>
              <a:t>	the fastest way of going through station </a:t>
            </a:r>
            <a:r>
              <a:rPr lang="en-US" dirty="0">
                <a:latin typeface="Comic Sans MS" pitchFamily="-106" charset="0"/>
              </a:rPr>
              <a:t>j-1</a:t>
            </a:r>
            <a:r>
              <a:rPr lang="en-US" dirty="0"/>
              <a:t> on either line</a:t>
            </a:r>
          </a:p>
          <a:p>
            <a:pPr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Matrix multiplication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Optimal </a:t>
            </a:r>
            <a:r>
              <a:rPr lang="en-US" dirty="0" err="1"/>
              <a:t>parenthesization</a:t>
            </a:r>
            <a:r>
              <a:rPr lang="en-US" dirty="0"/>
              <a:t> of 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∙ 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i+1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dirty="0">
                <a:sym typeface="Symbol" pitchFamily="-106" charset="2"/>
              </a:rPr>
              <a:t> that splits the product between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k</a:t>
            </a:r>
            <a:r>
              <a:rPr lang="en-US" dirty="0"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A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k+1</a:t>
            </a:r>
            <a:r>
              <a:rPr lang="en-US" dirty="0">
                <a:sym typeface="Symbol" pitchFamily="-106" charset="2"/>
              </a:rPr>
              <a:t> contains:</a:t>
            </a:r>
          </a:p>
          <a:p>
            <a:pPr lvl="2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an optimal solution to the problem of parenthesizing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i..k</a:t>
            </a:r>
            <a:endParaRPr lang="en-US" baseline="-25000" dirty="0">
              <a:latin typeface="Comic Sans MS" pitchFamily="-106" charset="0"/>
              <a:ea typeface="ＭＳ Ｐゴシック" pitchFamily="-106" charset="-128"/>
              <a:sym typeface="Symbol" pitchFamily="-106" charset="2"/>
            </a:endParaRPr>
          </a:p>
          <a:p>
            <a:pPr lvl="2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an optimal solution to the problem of parenthesizing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k+1..j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8024-374D-974E-8112-DD4DA74E9A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Parameters of Optimal Substructure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How many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are used in an optimal solution for the original problem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Assembly line: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Matrix multiplication: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How many choices we have in determining which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to use in an optimal solution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Assembly line: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Matrix multiplication:</a:t>
            </a:r>
          </a:p>
        </p:txBody>
      </p:sp>
      <p:sp>
        <p:nvSpPr>
          <p:cNvPr id="585732" name="Text Box 4"/>
          <p:cNvSpPr txBox="1">
            <a:spLocks noChangeArrowheads="1"/>
          </p:cNvSpPr>
          <p:nvPr/>
        </p:nvSpPr>
        <p:spPr bwMode="auto">
          <a:xfrm>
            <a:off x="3358793" y="2413229"/>
            <a:ext cx="56340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One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subproblem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(the line that gives best time)</a:t>
            </a:r>
          </a:p>
        </p:txBody>
      </p:sp>
      <p:sp>
        <p:nvSpPr>
          <p:cNvPr id="585733" name="Text Box 5"/>
          <p:cNvSpPr txBox="1">
            <a:spLocks noChangeArrowheads="1"/>
          </p:cNvSpPr>
          <p:nvPr/>
        </p:nvSpPr>
        <p:spPr bwMode="auto">
          <a:xfrm>
            <a:off x="3358793" y="5062380"/>
            <a:ext cx="29530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Two choices (line 1 or line 2)</a:t>
            </a:r>
          </a:p>
        </p:txBody>
      </p:sp>
      <p:sp>
        <p:nvSpPr>
          <p:cNvPr id="585734" name="Text Box 6"/>
          <p:cNvSpPr txBox="1">
            <a:spLocks noChangeArrowheads="1"/>
          </p:cNvSpPr>
          <p:nvPr/>
        </p:nvSpPr>
        <p:spPr bwMode="auto">
          <a:xfrm>
            <a:off x="4255308" y="2925178"/>
            <a:ext cx="43156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Two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subproblems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(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subproducts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A</a:t>
            </a:r>
            <a:r>
              <a:rPr lang="en-US" sz="1600" baseline="-25000" dirty="0" err="1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i..k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A</a:t>
            </a:r>
            <a:r>
              <a:rPr lang="en-US" sz="1600" baseline="-250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k+1..j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)</a:t>
            </a:r>
            <a:endParaRPr lang="en-US" sz="1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85735" name="Text Box 7"/>
          <p:cNvSpPr txBox="1">
            <a:spLocks noChangeArrowheads="1"/>
          </p:cNvSpPr>
          <p:nvPr/>
        </p:nvSpPr>
        <p:spPr bwMode="auto">
          <a:xfrm>
            <a:off x="4328716" y="5561985"/>
            <a:ext cx="3958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entury Gothic" charset="0"/>
                <a:ea typeface="Century Gothic" charset="0"/>
                <a:cs typeface="Century Gothic" charset="0"/>
              </a:rPr>
              <a:t>j - </a:t>
            </a:r>
            <a:r>
              <a:rPr lang="en-US" sz="16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1600" dirty="0">
                <a:latin typeface="Century Gothic" charset="0"/>
                <a:ea typeface="Century Gothic" charset="0"/>
                <a:cs typeface="Century Gothic" charset="0"/>
              </a:rPr>
              <a:t> choices for k (splitting the product)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8024-374D-974E-8112-DD4DA74E9A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2" grpId="0"/>
      <p:bldP spid="585733" grpId="0"/>
      <p:bldP spid="585734" grpId="0"/>
      <p:bldP spid="5857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Parameters of Optimal Substructure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275" y="1071563"/>
            <a:ext cx="8967823" cy="54800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Intuitively, the running time of a dynamic programming algorithm depends on two factors: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Number of </a:t>
            </a:r>
            <a:r>
              <a:rPr lang="en-US" dirty="0" err="1"/>
              <a:t>subproblems</a:t>
            </a:r>
            <a:r>
              <a:rPr lang="en-US" dirty="0"/>
              <a:t> overall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many choices we examine for each </a:t>
            </a:r>
            <a:r>
              <a:rPr lang="en-US" dirty="0" err="1"/>
              <a:t>subproblem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Assembly line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(n)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 err="1">
                <a:sym typeface="Symbol" pitchFamily="-106" charset="2"/>
              </a:rPr>
              <a:t>subproblems</a:t>
            </a:r>
            <a:r>
              <a:rPr lang="en-US" dirty="0">
                <a:sym typeface="Symbol" pitchFamily="-106" charset="2"/>
              </a:rPr>
              <a:t> (n stations)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Symbol" pitchFamily="-106" charset="2"/>
              </a:rPr>
              <a:t>2 choices for each </a:t>
            </a:r>
            <a:r>
              <a:rPr lang="en-US" dirty="0" err="1">
                <a:sym typeface="Symbol" pitchFamily="-106" charset="2"/>
              </a:rPr>
              <a:t>subproblem</a:t>
            </a:r>
            <a:endParaRPr lang="en-US" dirty="0">
              <a:sym typeface="Symbol" pitchFamily="-106" charset="2"/>
            </a:endParaRPr>
          </a:p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Matrix multiplication: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(n</a:t>
            </a:r>
            <a:r>
              <a:rPr lang="en-US" baseline="30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)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 err="1">
                <a:sym typeface="Symbol" pitchFamily="-106" charset="2"/>
              </a:rPr>
              <a:t>subproblems</a:t>
            </a:r>
            <a:r>
              <a:rPr lang="en-US" dirty="0">
                <a:sym typeface="Symbol" pitchFamily="-106" charset="2"/>
              </a:rPr>
              <a:t> (1 ≤ </a:t>
            </a:r>
            <a:r>
              <a:rPr lang="en-US" dirty="0" err="1"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 ≤ j ≤ n)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Symbol" pitchFamily="-106" charset="2"/>
              </a:rPr>
              <a:t>At most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n-1</a:t>
            </a:r>
            <a:r>
              <a:rPr lang="en-US" dirty="0">
                <a:sym typeface="Symbol" pitchFamily="-106" charset="2"/>
              </a:rPr>
              <a:t> choices</a:t>
            </a: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6251575" y="3967163"/>
            <a:ext cx="1898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(n)</a:t>
            </a:r>
            <a:r>
              <a:rPr lang="en-US" sz="2400" dirty="0">
                <a:sym typeface="Symbol" pitchFamily="-106" charset="2"/>
              </a:rPr>
              <a:t>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overall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6251575" y="5688013"/>
            <a:ext cx="20233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(n</a:t>
            </a:r>
            <a:r>
              <a:rPr lang="en-US" sz="2400" baseline="30000" dirty="0">
                <a:latin typeface="Comic Sans MS" pitchFamily="-106" charset="0"/>
                <a:sym typeface="Symbol" pitchFamily="-106" charset="2"/>
              </a:rPr>
              <a:t>3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  <a:r>
              <a:rPr lang="en-US" sz="2400" dirty="0">
                <a:sym typeface="Symbol" pitchFamily="-106" charset="2"/>
              </a:rPr>
              <a:t>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overall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28024-374D-974E-8112-DD4DA74E9A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6" grpId="0"/>
      <p:bldP spid="5867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AAA7A8B1-9C70-A849-A2D9-028792A3877E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Longest Common Subsequence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Given two sequences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X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Y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⟨y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y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find a maximum length common subsequence (LCS) of X and 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E.g.: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X = ⟨A, B, C, B, D, A, B⟩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Subsequence of 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A subset of elements in the sequence taken in order (but not necessarily consecutive)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 	⟨A, B, D⟩, ⟨B, C, D, B⟩,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9D87F7-776B-1446-B1E7-AADF74BB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22531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91FFB37C-B7C0-8547-BB78-08164A4E4273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Example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 = ⟨A, B, C, B, D, A, B⟩      X = ⟨A, B, C, B, D, A, B⟩</a:t>
            </a:r>
          </a:p>
          <a:p>
            <a:pPr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 = ⟨B, D, C, A, B, A⟩	        Y = ⟨B, D, C, A, B, A⟩</a:t>
            </a:r>
          </a:p>
          <a:p>
            <a:pPr eaLnBrk="1" hangingPunct="1"/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⟨B, C, B, A⟩ and ⟨B, D, A, B⟩ are longest common subsequences of X and Y (length = 4) </a:t>
            </a:r>
          </a:p>
          <a:p>
            <a:pPr eaLnBrk="1" hangingPunct="1"/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⟨B, C, A⟩ , however is not a LCS of X and Y</a:t>
            </a: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 flipH="1">
            <a:off x="1336675" y="2195513"/>
            <a:ext cx="37782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05" name="Line 5"/>
          <p:cNvSpPr>
            <a:spLocks noChangeShapeType="1"/>
          </p:cNvSpPr>
          <p:nvPr/>
        </p:nvSpPr>
        <p:spPr bwMode="auto">
          <a:xfrm>
            <a:off x="2200275" y="217487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06" name="Line 6"/>
          <p:cNvSpPr>
            <a:spLocks noChangeShapeType="1"/>
          </p:cNvSpPr>
          <p:nvPr/>
        </p:nvSpPr>
        <p:spPr bwMode="auto">
          <a:xfrm>
            <a:off x="2643188" y="2217738"/>
            <a:ext cx="4000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07" name="Line 7"/>
          <p:cNvSpPr>
            <a:spLocks noChangeShapeType="1"/>
          </p:cNvSpPr>
          <p:nvPr/>
        </p:nvSpPr>
        <p:spPr bwMode="auto">
          <a:xfrm flipH="1">
            <a:off x="3514725" y="2166938"/>
            <a:ext cx="222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08" name="Line 8"/>
          <p:cNvSpPr>
            <a:spLocks noChangeShapeType="1"/>
          </p:cNvSpPr>
          <p:nvPr/>
        </p:nvSpPr>
        <p:spPr bwMode="auto">
          <a:xfrm flipH="1">
            <a:off x="5772150" y="2174875"/>
            <a:ext cx="4222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09" name="Line 9"/>
          <p:cNvSpPr>
            <a:spLocks noChangeShapeType="1"/>
          </p:cNvSpPr>
          <p:nvPr/>
        </p:nvSpPr>
        <p:spPr bwMode="auto">
          <a:xfrm flipH="1">
            <a:off x="6243638" y="2152650"/>
            <a:ext cx="1271587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10" name="Line 10"/>
          <p:cNvSpPr>
            <a:spLocks noChangeShapeType="1"/>
          </p:cNvSpPr>
          <p:nvPr/>
        </p:nvSpPr>
        <p:spPr bwMode="auto">
          <a:xfrm flipH="1">
            <a:off x="7094538" y="2132013"/>
            <a:ext cx="877887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11" name="Line 11"/>
          <p:cNvSpPr>
            <a:spLocks noChangeShapeType="1"/>
          </p:cNvSpPr>
          <p:nvPr/>
        </p:nvSpPr>
        <p:spPr bwMode="auto">
          <a:xfrm flipH="1">
            <a:off x="7586663" y="2146300"/>
            <a:ext cx="808037" cy="70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2D7C4-4CA3-1B4A-BE69-35C3F61E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8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4" grpId="0" animBg="1"/>
      <p:bldP spid="588805" grpId="0" animBg="1"/>
      <p:bldP spid="588806" grpId="0" animBg="1"/>
      <p:bldP spid="588807" grpId="0" animBg="1"/>
      <p:bldP spid="588808" grpId="0" animBg="1"/>
      <p:bldP spid="588809" grpId="0" animBg="1"/>
      <p:bldP spid="588810" grpId="0" animBg="1"/>
      <p:bldP spid="5888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18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Brute-Force Solution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For every subsequence of X, check whether it’s a subsequence of Y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There are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baseline="30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subsequences of X to check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Each subsequence takes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(n)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time to check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</a:rPr>
              <a:t>scan Y for first letter, from there scan for second, and so 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Running time: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(n2</a:t>
            </a:r>
            <a:r>
              <a:rPr lang="en-US" baseline="30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</TotalTime>
  <Words>2481</Words>
  <Application>Microsoft Macintosh PowerPoint</Application>
  <PresentationFormat>On-screen Show (4:3)</PresentationFormat>
  <Paragraphs>758</Paragraphs>
  <Slides>33</Slides>
  <Notes>32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Century Gothic</vt:lpstr>
      <vt:lpstr>Comic Sans MS</vt:lpstr>
      <vt:lpstr>Courier New</vt:lpstr>
      <vt:lpstr>Lucida Grande</vt:lpstr>
      <vt:lpstr>Monotype Corsiva</vt:lpstr>
      <vt:lpstr>Symbol</vt:lpstr>
      <vt:lpstr>Default Design</vt:lpstr>
      <vt:lpstr>Equation</vt:lpstr>
      <vt:lpstr>Analysis of Algorithms CS 477/677</vt:lpstr>
      <vt:lpstr>Dynamic Programming</vt:lpstr>
      <vt:lpstr>Elements of Dynamic Programming</vt:lpstr>
      <vt:lpstr>Optimal Substructure - Examples</vt:lpstr>
      <vt:lpstr>Parameters of Optimal Substructure</vt:lpstr>
      <vt:lpstr>Parameters of Optimal Substructure</vt:lpstr>
      <vt:lpstr>Longest Common Subsequence</vt:lpstr>
      <vt:lpstr>Example</vt:lpstr>
      <vt:lpstr>Brute-Force Solution</vt:lpstr>
      <vt:lpstr>1. Making the choice</vt:lpstr>
      <vt:lpstr>Notations</vt:lpstr>
      <vt:lpstr>2. A Recursive Solution</vt:lpstr>
      <vt:lpstr>2. A Recursive Solution</vt:lpstr>
      <vt:lpstr>3. Computing the Length of the LCS</vt:lpstr>
      <vt:lpstr>4. Additional Information</vt:lpstr>
      <vt:lpstr>LCS-LENGTH(X, Y, m, n)</vt:lpstr>
      <vt:lpstr>Example</vt:lpstr>
      <vt:lpstr>4. Constructing a LCS</vt:lpstr>
      <vt:lpstr>PRINT-LCS(b, X, i, j)</vt:lpstr>
      <vt:lpstr>Improving the Code</vt:lpstr>
      <vt:lpstr>Improving the Code</vt:lpstr>
      <vt:lpstr>Weighted Interval Scheduling</vt:lpstr>
      <vt:lpstr>Weighted Interval Scheduling</vt:lpstr>
      <vt:lpstr>1. Making the Choice</vt:lpstr>
      <vt:lpstr>2. A Recursive Solution</vt:lpstr>
      <vt:lpstr>Top-Down Recursive Algorithm</vt:lpstr>
      <vt:lpstr>Top-Down Recursive Algorithm</vt:lpstr>
      <vt:lpstr>3. Compute the Optimal Value</vt:lpstr>
      <vt:lpstr>Memoized Version</vt:lpstr>
      <vt:lpstr>Analysis of Running Time</vt:lpstr>
      <vt:lpstr>4. Finding the Optimal Solution</vt:lpstr>
      <vt:lpstr>An Example</vt:lpstr>
      <vt:lpstr>Readings</vt:lpstr>
    </vt:vector>
  </TitlesOfParts>
  <Company>University of Nevada, Reno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Microsoft Office User</cp:lastModifiedBy>
  <cp:revision>695</cp:revision>
  <cp:lastPrinted>2018-10-25T17:04:56Z</cp:lastPrinted>
  <dcterms:created xsi:type="dcterms:W3CDTF">2011-01-18T17:28:39Z</dcterms:created>
  <dcterms:modified xsi:type="dcterms:W3CDTF">2018-10-30T21:52:26Z</dcterms:modified>
</cp:coreProperties>
</file>