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624" r:id="rId3"/>
    <p:sldId id="625" r:id="rId4"/>
    <p:sldId id="626" r:id="rId5"/>
    <p:sldId id="627" r:id="rId6"/>
    <p:sldId id="628" r:id="rId7"/>
    <p:sldId id="629" r:id="rId8"/>
    <p:sldId id="630" r:id="rId9"/>
    <p:sldId id="631" r:id="rId10"/>
    <p:sldId id="632" r:id="rId11"/>
    <p:sldId id="633" r:id="rId12"/>
    <p:sldId id="634" r:id="rId13"/>
    <p:sldId id="635" r:id="rId14"/>
    <p:sldId id="636" r:id="rId15"/>
    <p:sldId id="637" r:id="rId16"/>
    <p:sldId id="638" r:id="rId17"/>
    <p:sldId id="639" r:id="rId18"/>
    <p:sldId id="640" r:id="rId19"/>
    <p:sldId id="641" r:id="rId20"/>
    <p:sldId id="642" r:id="rId21"/>
    <p:sldId id="643" r:id="rId22"/>
    <p:sldId id="644" r:id="rId23"/>
    <p:sldId id="645" r:id="rId24"/>
    <p:sldId id="53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DD0111"/>
    <a:srgbClr val="008080"/>
    <a:srgbClr val="CC0000"/>
    <a:srgbClr val="006699"/>
    <a:srgbClr val="0000FF"/>
    <a:srgbClr val="0066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70573" autoAdjust="0"/>
  </p:normalViewPr>
  <p:slideViewPr>
    <p:cSldViewPr snapToGrid="0">
      <p:cViewPr varScale="1">
        <p:scale>
          <a:sx n="90" d="100"/>
          <a:sy n="90" d="100"/>
        </p:scale>
        <p:origin x="2616" y="20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91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91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91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758A944-DF1D-734F-9309-4AD4FEC4404E}" type="slidenum">
              <a:rPr lang="en-US"/>
              <a:pPr/>
              <a:t>‹#›</a:t>
            </a:fld>
            <a:endParaRPr lang="en-US"/>
          </a:p>
        </p:txBody>
      </p:sp>
    </p:spTree>
    <p:extLst>
      <p:ext uri="{BB962C8B-B14F-4D97-AF65-F5344CB8AC3E}">
        <p14:creationId xmlns:p14="http://schemas.microsoft.com/office/powerpoint/2010/main" val="4223314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710812-67AE-FE4D-9D9A-C73870DE505A}" type="slidenum">
              <a:rPr lang="en-US"/>
              <a:pPr/>
              <a:t>‹#›</a:t>
            </a:fld>
            <a:endParaRPr lang="en-US"/>
          </a:p>
        </p:txBody>
      </p:sp>
    </p:spTree>
    <p:extLst>
      <p:ext uri="{BB962C8B-B14F-4D97-AF65-F5344CB8AC3E}">
        <p14:creationId xmlns:p14="http://schemas.microsoft.com/office/powerpoint/2010/main" val="85352250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5CA0E7-94E2-C941-B143-F3AB1AB4DDC0}" type="slidenum">
              <a:rPr lang="en-US"/>
              <a:pPr/>
              <a:t>1</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74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E335079-5B98-3B47-8810-987A9ADA7595}" type="slidenum">
              <a:rPr lang="en-US"/>
              <a:pPr/>
              <a:t>10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31132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8847746-617C-A941-8976-E64EDA20C5AF}" type="slidenum">
              <a:rPr lang="en-US"/>
              <a:pPr/>
              <a:t>11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82706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18B1668-CF1D-FE4B-916F-0E73181DB8B5}" type="slidenum">
              <a:rPr lang="en-US"/>
              <a:pPr/>
              <a:t>12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8442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BD449CF-C105-9843-90E3-C42C25443508}" type="slidenum">
              <a:rPr lang="en-US"/>
              <a:pPr/>
              <a:t>13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885050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A1D45CF-BC50-8247-8F5D-37401C3D95B0}" type="slidenum">
              <a:rPr lang="en-US"/>
              <a:pPr/>
              <a:t>14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7174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2EA72C7-C858-B14A-9489-7BEA5D22A1FD}" type="slidenum">
              <a:rPr lang="en-US"/>
              <a:pPr/>
              <a:t>15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598215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19AF932-D298-6A49-A83D-13B31F7B7737}" type="slidenum">
              <a:rPr lang="en-US"/>
              <a:pPr/>
              <a:t>16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03736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4D16619-6BFF-B245-AF00-E6D2D892D20B}" type="slidenum">
              <a:rPr lang="en-US"/>
              <a:pPr/>
              <a:t>17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597195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8F70DCF-36B9-3E4A-98E5-C28E5239646D}" type="slidenum">
              <a:rPr lang="en-US"/>
              <a:pPr/>
              <a:t>18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917684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BE0056C-3BD7-2F4C-B593-E7E72B8DE532}" type="slidenum">
              <a:rPr lang="en-US"/>
              <a:pPr/>
              <a:t>19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424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5011" name="Rectangle 3"/>
          <p:cNvSpPr>
            <a:spLocks noGrp="1" noChangeArrowheads="1"/>
          </p:cNvSpPr>
          <p:nvPr>
            <p:ph type="body" idx="1"/>
          </p:nvPr>
        </p:nvSpPr>
        <p:spPr/>
        <p:txBody>
          <a:bodyPr/>
          <a:lstStyle/>
          <a:p>
            <a:r>
              <a:rPr lang="en-US" dirty="0"/>
              <a:t>the term "regression" stems from the work of Sir Francis Galton (1822-1911), a famous geneticist, who studied the heights of fathers and their sons. He found that offspring of a parent of larger than average height tended to be smaller than their parents, and offspring of parents of smaller than average size tended to be larger than their parents. "regression toward mediocrity".</a:t>
            </a:r>
          </a:p>
          <a:p>
            <a:endParaRPr lang="en-US" dirty="0"/>
          </a:p>
          <a:p>
            <a:r>
              <a:rPr lang="en-US" dirty="0"/>
              <a:t>Gauss (1809-1811) used Gaussian elimination to solve multiple linear regression</a:t>
            </a:r>
          </a:p>
          <a:p>
            <a:r>
              <a:rPr lang="en-US" dirty="0"/>
              <a:t>Gauss-Markov theorem (least squares estimates are uniformly minimum variance estimates (UMVUE) among all linear unbiased estimates)</a:t>
            </a:r>
          </a:p>
          <a:p>
            <a:endParaRPr lang="en-US" dirty="0"/>
          </a:p>
        </p:txBody>
      </p:sp>
    </p:spTree>
    <p:extLst>
      <p:ext uri="{BB962C8B-B14F-4D97-AF65-F5344CB8AC3E}">
        <p14:creationId xmlns:p14="http://schemas.microsoft.com/office/powerpoint/2010/main" val="822564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5B6DA7C-2B54-7440-9E42-EEBAAE50A2F7}" type="slidenum">
              <a:rPr lang="en-US"/>
              <a:pPr/>
              <a:t>20</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004688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0111A-6AE4-144D-A865-964FC9DC2978}" type="slidenum">
              <a:rPr lang="en-US"/>
              <a:pPr/>
              <a:t>21</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4969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F8C13-754E-B540-A8FD-36C98B656A11}" type="slidenum">
              <a:rPr lang="en-US"/>
              <a:pPr/>
              <a:t>22</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4725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07A188D-C412-4742-86E8-F316829C3B4C}" type="slidenum">
              <a:rPr lang="en-US"/>
              <a:pPr/>
              <a:t>23</a:t>
            </a:fld>
            <a:endParaRPr lang="en-US"/>
          </a:p>
        </p:txBody>
      </p:sp>
      <p:sp>
        <p:nvSpPr>
          <p:cNvPr id="788482" name="Rectangle 7"/>
          <p:cNvSpPr txBox="1">
            <a:spLocks noGrp="1" noChangeArrowheads="1"/>
          </p:cNvSpPr>
          <p:nvPr/>
        </p:nvSpPr>
        <p:spPr bwMode="auto">
          <a:xfrm>
            <a:off x="3884852" y="8685862"/>
            <a:ext cx="2971593" cy="456575"/>
          </a:xfrm>
          <a:prstGeom prst="rect">
            <a:avLst/>
          </a:prstGeom>
          <a:noFill/>
          <a:ln w="9525">
            <a:noFill/>
            <a:miter lim="800000"/>
            <a:headEnd/>
            <a:tailEnd/>
          </a:ln>
        </p:spPr>
        <p:txBody>
          <a:bodyPr lIns="91359" tIns="45680" rIns="91359" bIns="45680" anchor="b">
            <a:prstTxWarp prst="textNoShape">
              <a:avLst/>
            </a:prstTxWarp>
          </a:bodyPr>
          <a:lstStyle/>
          <a:p>
            <a:pPr algn="r" defTabSz="914274"/>
            <a:fld id="{FCCB5110-106D-0D48-8DC2-00AEF7905ACB}" type="slidenum">
              <a:rPr lang="en-US" sz="1200">
                <a:ea typeface="ＭＳ Ｐゴシック" pitchFamily="-106" charset="-128"/>
                <a:cs typeface="ＭＳ Ｐゴシック" pitchFamily="-106" charset="-128"/>
              </a:rPr>
              <a:pPr algn="r" defTabSz="914274"/>
              <a:t>23</a:t>
            </a:fld>
            <a:endParaRPr lang="en-US" sz="1200">
              <a:ea typeface="ＭＳ Ｐゴシック" pitchFamily="-106" charset="-128"/>
              <a:cs typeface="ＭＳ Ｐゴシック" pitchFamily="-106" charset="-128"/>
            </a:endParaRPr>
          </a:p>
        </p:txBody>
      </p:sp>
      <p:sp>
        <p:nvSpPr>
          <p:cNvPr id="788483" name="Rectangle 2"/>
          <p:cNvSpPr>
            <a:spLocks noGrp="1" noRot="1" noChangeAspect="1" noChangeArrowheads="1" noTextEdit="1"/>
          </p:cNvSpPr>
          <p:nvPr>
            <p:ph type="sldImg"/>
          </p:nvPr>
        </p:nvSpPr>
        <p:spPr>
          <a:ln/>
        </p:spPr>
      </p:sp>
      <p:sp>
        <p:nvSpPr>
          <p:cNvPr id="788484" name="Rectangle 3"/>
          <p:cNvSpPr>
            <a:spLocks noGrp="1" noChangeArrowheads="1"/>
          </p:cNvSpPr>
          <p:nvPr>
            <p:ph type="body" idx="1"/>
          </p:nvPr>
        </p:nvSpPr>
        <p:spPr/>
        <p:txBody>
          <a:bodyPr lIns="91359" tIns="45680" rIns="91359" bIns="45680"/>
          <a:lstStyle/>
          <a:p>
            <a:endParaRPr lang="en-US"/>
          </a:p>
        </p:txBody>
      </p:sp>
    </p:spTree>
    <p:extLst>
      <p:ext uri="{BB962C8B-B14F-4D97-AF65-F5344CB8AC3E}">
        <p14:creationId xmlns:p14="http://schemas.microsoft.com/office/powerpoint/2010/main" val="1719860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31650-2C0C-EB4F-9F71-55B41D998932}" type="slidenum">
              <a:rPr lang="en-US"/>
              <a:pPr/>
              <a:t>24</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8962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p:cNvSpPr>
          <p:nvPr>
            <p:ph type="sldImg"/>
          </p:nvPr>
        </p:nvSpPr>
        <p:spPr>
          <a:ln/>
          <a:extLst>
            <a:ext uri="{FAA26D3D-D897-4be2-8F04-BA451C77F1D7}">
              <ma14:placeholderFlag xmlns:ma14="http://schemas.microsoft.com/office/mac/drawingml/2011/main" xmlns="" val="1"/>
            </a:ext>
          </a:extLst>
        </p:spPr>
      </p:sp>
      <p:sp>
        <p:nvSpPr>
          <p:cNvPr id="56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783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Rot="1" noChangeAspect="1" noChangeArrowheads="1"/>
          </p:cNvSpPr>
          <p:nvPr>
            <p:ph type="sldImg"/>
          </p:nvPr>
        </p:nvSpPr>
        <p:spPr>
          <a:ln/>
          <a:extLst>
            <a:ext uri="{FAA26D3D-D897-4be2-8F04-BA451C77F1D7}">
              <ma14:placeholderFlag xmlns:ma14="http://schemas.microsoft.com/office/mac/drawingml/2011/main" xmlns="" val="1"/>
            </a:ext>
          </a:extLst>
        </p:spPr>
      </p:sp>
      <p:sp>
        <p:nvSpPr>
          <p:cNvPr id="656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79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p:cNvSpPr>
          <p:nvPr>
            <p:ph type="sldImg"/>
          </p:nvPr>
        </p:nvSpPr>
        <p:spPr>
          <a:ln/>
          <a:extLst>
            <a:ext uri="{FAA26D3D-D897-4be2-8F04-BA451C77F1D7}">
              <ma14:placeholderFlag xmlns:ma14="http://schemas.microsoft.com/office/mac/drawingml/2011/main" xmlns="" val="1"/>
            </a:ext>
          </a:extLst>
        </p:spPr>
      </p:sp>
      <p:sp>
        <p:nvSpPr>
          <p:cNvPr id="569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237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96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72D205-6EE5-4C49-BD37-7948B289B24F}" type="slidenum">
              <a:rPr lang="en-US"/>
              <a:pPr/>
              <a:t>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7760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D9C0C5A-B946-374C-8DBF-CC8F20B6696F}"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24760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97FE508-7C52-5244-A968-5FFF710302D8}" type="slidenum">
              <a:rPr lang="en-US"/>
              <a:pPr/>
              <a:t>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199584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7172" name="Rectangle 4"/>
          <p:cNvSpPr>
            <a:spLocks noGrp="1" noChangeArrowheads="1"/>
          </p:cNvSpPr>
          <p:nvPr>
            <p:ph type="dt" sz="half" idx="2"/>
          </p:nvPr>
        </p:nvSpPr>
        <p:spPr>
          <a:xfrm>
            <a:off x="457200" y="6245225"/>
            <a:ext cx="2133600" cy="476250"/>
          </a:xfrm>
        </p:spPr>
        <p:txBody>
          <a:bodyPr/>
          <a:lstStyle>
            <a:lvl1pPr>
              <a:defRPr/>
            </a:lvl1pPr>
          </a:lstStyle>
          <a:p>
            <a:endParaRPr lang="en-US"/>
          </a:p>
        </p:txBody>
      </p:sp>
      <p:sp>
        <p:nvSpPr>
          <p:cNvPr id="7173" name="Rectangle 5"/>
          <p:cNvSpPr>
            <a:spLocks noGrp="1" noChangeArrowheads="1"/>
          </p:cNvSpPr>
          <p:nvPr>
            <p:ph type="ftr" sz="quarter" idx="3"/>
          </p:nvPr>
        </p:nvSpPr>
        <p:spPr>
          <a:xfrm>
            <a:off x="3124200" y="6245225"/>
            <a:ext cx="2895600" cy="476250"/>
          </a:xfrm>
        </p:spPr>
        <p:txBody>
          <a:bodyPr/>
          <a:lstStyle>
            <a:lvl1pPr>
              <a:defRPr/>
            </a:lvl1pPr>
          </a:lstStyle>
          <a:p>
            <a:r>
              <a:rPr lang="en-US"/>
              <a:t>CS 477/677 - Lecture 19</a:t>
            </a:r>
          </a:p>
        </p:txBody>
      </p:sp>
      <p:sp>
        <p:nvSpPr>
          <p:cNvPr id="7174" name="Rectangle 6"/>
          <p:cNvSpPr>
            <a:spLocks noGrp="1" noChangeArrowheads="1"/>
          </p:cNvSpPr>
          <p:nvPr>
            <p:ph type="sldNum" sz="quarter" idx="4"/>
          </p:nvPr>
        </p:nvSpPr>
        <p:spPr>
          <a:xfrm>
            <a:off x="6553200" y="6245225"/>
            <a:ext cx="2133600" cy="476250"/>
          </a:xfrm>
        </p:spPr>
        <p:txBody>
          <a:bodyPr/>
          <a:lstStyle>
            <a:lvl1pPr>
              <a:defRPr/>
            </a:lvl1pPr>
          </a:lstStyle>
          <a:p>
            <a:fld id="{FECC251D-6C91-D145-A330-D4816856CDF3}" type="slidenum">
              <a:rPr lang="en-US"/>
              <a:pPr/>
              <a:t>‹#›</a:t>
            </a:fld>
            <a:endParaRPr lang="en-US"/>
          </a:p>
        </p:txBody>
      </p:sp>
      <p:sp>
        <p:nvSpPr>
          <p:cNvPr id="7175"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CS 477/677 - Lecture 19</a:t>
            </a:r>
          </a:p>
        </p:txBody>
      </p:sp>
      <p:sp>
        <p:nvSpPr>
          <p:cNvPr id="6" name="Slide Number Placeholder 5"/>
          <p:cNvSpPr>
            <a:spLocks noGrp="1"/>
          </p:cNvSpPr>
          <p:nvPr>
            <p:ph type="sldNum" sz="quarter" idx="12"/>
          </p:nvPr>
        </p:nvSpPr>
        <p:spPr/>
        <p:txBody>
          <a:bodyPr/>
          <a:lstStyle>
            <a:lvl1pPr>
              <a:defRPr smtClean="0"/>
            </a:lvl1pPr>
          </a:lstStyle>
          <a:p>
            <a:fld id="{9F4A3A4D-74B0-2047-A278-A312EE9C247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CS 477/677 - Lecture 19</a:t>
            </a:r>
          </a:p>
        </p:txBody>
      </p:sp>
      <p:sp>
        <p:nvSpPr>
          <p:cNvPr id="6" name="Slide Number Placeholder 5"/>
          <p:cNvSpPr>
            <a:spLocks noGrp="1"/>
          </p:cNvSpPr>
          <p:nvPr>
            <p:ph type="sldNum" sz="quarter" idx="12"/>
          </p:nvPr>
        </p:nvSpPr>
        <p:spPr/>
        <p:txBody>
          <a:bodyPr/>
          <a:lstStyle>
            <a:lvl1pPr>
              <a:defRPr smtClean="0"/>
            </a:lvl1pPr>
          </a:lstStyle>
          <a:p>
            <a:fld id="{806D4460-01C1-F445-8BDA-1E58F2564B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Footer Placeholder 5"/>
          <p:cNvSpPr>
            <a:spLocks noGrp="1"/>
          </p:cNvSpPr>
          <p:nvPr>
            <p:ph type="ftr" sz="quarter" idx="11"/>
          </p:nvPr>
        </p:nvSpPr>
        <p:spPr>
          <a:xfrm>
            <a:off x="3124200" y="6397625"/>
            <a:ext cx="2895600" cy="323850"/>
          </a:xfrm>
        </p:spPr>
        <p:txBody>
          <a:bodyPr/>
          <a:lstStyle>
            <a:lvl1pPr>
              <a:defRPr/>
            </a:lvl1pPr>
          </a:lstStyle>
          <a:p>
            <a:r>
              <a:rPr lang="en-US"/>
              <a:t>CS 477/677 - Lecture 19</a:t>
            </a:r>
          </a:p>
        </p:txBody>
      </p:sp>
      <p:sp>
        <p:nvSpPr>
          <p:cNvPr id="7" name="Slide Number Placeholder 6"/>
          <p:cNvSpPr>
            <a:spLocks noGrp="1"/>
          </p:cNvSpPr>
          <p:nvPr>
            <p:ph type="sldNum" sz="quarter" idx="12"/>
          </p:nvPr>
        </p:nvSpPr>
        <p:spPr>
          <a:xfrm>
            <a:off x="6553200" y="6397625"/>
            <a:ext cx="2133600" cy="323850"/>
          </a:xfrm>
        </p:spPr>
        <p:txBody>
          <a:bodyPr/>
          <a:lstStyle>
            <a:lvl1pPr>
              <a:defRPr smtClean="0"/>
            </a:lvl1pPr>
          </a:lstStyle>
          <a:p>
            <a:fld id="{4BB3E6CA-E5DD-7148-9225-3475819DBBA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397625"/>
            <a:ext cx="2133600" cy="323850"/>
          </a:xfrm>
        </p:spPr>
        <p:txBody>
          <a:bodyPr/>
          <a:lstStyle>
            <a:lvl1pPr>
              <a:defRPr/>
            </a:lvl1pPr>
          </a:lstStyle>
          <a:p>
            <a:endParaRPr lang="en-US"/>
          </a:p>
        </p:txBody>
      </p:sp>
      <p:sp>
        <p:nvSpPr>
          <p:cNvPr id="7" name="Footer Placeholder 6"/>
          <p:cNvSpPr>
            <a:spLocks noGrp="1"/>
          </p:cNvSpPr>
          <p:nvPr>
            <p:ph type="ftr" sz="quarter" idx="11"/>
          </p:nvPr>
        </p:nvSpPr>
        <p:spPr>
          <a:xfrm>
            <a:off x="3124200" y="6397625"/>
            <a:ext cx="2895600" cy="323850"/>
          </a:xfrm>
        </p:spPr>
        <p:txBody>
          <a:bodyPr/>
          <a:lstStyle>
            <a:lvl1pPr>
              <a:defRPr/>
            </a:lvl1pPr>
          </a:lstStyle>
          <a:p>
            <a:r>
              <a:rPr lang="en-US"/>
              <a:t>CS 477/677 - Lecture 19</a:t>
            </a:r>
          </a:p>
        </p:txBody>
      </p:sp>
      <p:sp>
        <p:nvSpPr>
          <p:cNvPr id="8" name="Slide Number Placeholder 7"/>
          <p:cNvSpPr>
            <a:spLocks noGrp="1"/>
          </p:cNvSpPr>
          <p:nvPr>
            <p:ph type="sldNum" sz="quarter" idx="12"/>
          </p:nvPr>
        </p:nvSpPr>
        <p:spPr>
          <a:xfrm>
            <a:off x="6553200" y="6397625"/>
            <a:ext cx="2133600" cy="323850"/>
          </a:xfrm>
        </p:spPr>
        <p:txBody>
          <a:bodyPr/>
          <a:lstStyle>
            <a:lvl1pPr>
              <a:defRPr smtClean="0"/>
            </a:lvl1pPr>
          </a:lstStyle>
          <a:p>
            <a:fld id="{5DA3C0E3-8C81-6E42-BDC5-759A6331DBA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Footer Placeholder 5"/>
          <p:cNvSpPr>
            <a:spLocks noGrp="1"/>
          </p:cNvSpPr>
          <p:nvPr>
            <p:ph type="ftr" sz="quarter" idx="11"/>
          </p:nvPr>
        </p:nvSpPr>
        <p:spPr>
          <a:xfrm>
            <a:off x="3124200" y="6397625"/>
            <a:ext cx="2895600" cy="323850"/>
          </a:xfrm>
        </p:spPr>
        <p:txBody>
          <a:bodyPr/>
          <a:lstStyle>
            <a:lvl1pPr>
              <a:defRPr/>
            </a:lvl1pPr>
          </a:lstStyle>
          <a:p>
            <a:r>
              <a:rPr lang="en-US"/>
              <a:t>CS 477/677 - Lecture 19</a:t>
            </a:r>
          </a:p>
        </p:txBody>
      </p:sp>
      <p:sp>
        <p:nvSpPr>
          <p:cNvPr id="7" name="Slide Number Placeholder 6"/>
          <p:cNvSpPr>
            <a:spLocks noGrp="1"/>
          </p:cNvSpPr>
          <p:nvPr>
            <p:ph type="sldNum" sz="quarter" idx="12"/>
          </p:nvPr>
        </p:nvSpPr>
        <p:spPr>
          <a:xfrm>
            <a:off x="6553200" y="6397625"/>
            <a:ext cx="2133600" cy="323850"/>
          </a:xfrm>
        </p:spPr>
        <p:txBody>
          <a:bodyPr/>
          <a:lstStyle>
            <a:lvl1pPr>
              <a:defRPr smtClean="0"/>
            </a:lvl1pPr>
          </a:lstStyle>
          <a:p>
            <a:fld id="{D50517B6-FD3D-BB47-B96C-8892EEFD824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CS 477/677 - Lecture 19</a:t>
            </a:r>
          </a:p>
        </p:txBody>
      </p:sp>
      <p:sp>
        <p:nvSpPr>
          <p:cNvPr id="6" name="Slide Number Placeholder 5"/>
          <p:cNvSpPr>
            <a:spLocks noGrp="1"/>
          </p:cNvSpPr>
          <p:nvPr>
            <p:ph type="sldNum" sz="quarter" idx="12"/>
          </p:nvPr>
        </p:nvSpPr>
        <p:spPr/>
        <p:txBody>
          <a:bodyPr/>
          <a:lstStyle>
            <a:lvl1pPr>
              <a:defRPr smtClean="0"/>
            </a:lvl1pPr>
          </a:lstStyle>
          <a:p>
            <a:fld id="{D121A9E4-027E-6D48-8F40-DD130E11837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CS 477/677 - Lecture 19</a:t>
            </a:r>
          </a:p>
        </p:txBody>
      </p:sp>
      <p:sp>
        <p:nvSpPr>
          <p:cNvPr id="6" name="Slide Number Placeholder 5"/>
          <p:cNvSpPr>
            <a:spLocks noGrp="1"/>
          </p:cNvSpPr>
          <p:nvPr>
            <p:ph type="sldNum" sz="quarter" idx="12"/>
          </p:nvPr>
        </p:nvSpPr>
        <p:spPr/>
        <p:txBody>
          <a:bodyPr/>
          <a:lstStyle>
            <a:lvl1pPr>
              <a:defRPr smtClean="0"/>
            </a:lvl1pPr>
          </a:lstStyle>
          <a:p>
            <a:fld id="{B7A9D5D2-7696-2A47-A353-23788D50264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CS 477/677 - Lecture 19</a:t>
            </a:r>
          </a:p>
        </p:txBody>
      </p:sp>
      <p:sp>
        <p:nvSpPr>
          <p:cNvPr id="7" name="Slide Number Placeholder 6"/>
          <p:cNvSpPr>
            <a:spLocks noGrp="1"/>
          </p:cNvSpPr>
          <p:nvPr>
            <p:ph type="sldNum" sz="quarter" idx="12"/>
          </p:nvPr>
        </p:nvSpPr>
        <p:spPr/>
        <p:txBody>
          <a:bodyPr/>
          <a:lstStyle>
            <a:lvl1pPr>
              <a:defRPr smtClean="0"/>
            </a:lvl1pPr>
          </a:lstStyle>
          <a:p>
            <a:fld id="{EBD375F5-9CC2-FF4E-9B44-8471E8A33A1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CS 477/677 - Lecture 19</a:t>
            </a:r>
          </a:p>
        </p:txBody>
      </p:sp>
      <p:sp>
        <p:nvSpPr>
          <p:cNvPr id="9" name="Slide Number Placeholder 8"/>
          <p:cNvSpPr>
            <a:spLocks noGrp="1"/>
          </p:cNvSpPr>
          <p:nvPr>
            <p:ph type="sldNum" sz="quarter" idx="12"/>
          </p:nvPr>
        </p:nvSpPr>
        <p:spPr/>
        <p:txBody>
          <a:bodyPr/>
          <a:lstStyle>
            <a:lvl1pPr>
              <a:defRPr smtClean="0"/>
            </a:lvl1pPr>
          </a:lstStyle>
          <a:p>
            <a:fld id="{6C40951D-035B-9344-BD62-E38A4B12F72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CS 477/677 - Lecture 19</a:t>
            </a:r>
          </a:p>
        </p:txBody>
      </p:sp>
      <p:sp>
        <p:nvSpPr>
          <p:cNvPr id="5" name="Slide Number Placeholder 4"/>
          <p:cNvSpPr>
            <a:spLocks noGrp="1"/>
          </p:cNvSpPr>
          <p:nvPr>
            <p:ph type="sldNum" sz="quarter" idx="12"/>
          </p:nvPr>
        </p:nvSpPr>
        <p:spPr/>
        <p:txBody>
          <a:bodyPr/>
          <a:lstStyle>
            <a:lvl1pPr>
              <a:defRPr smtClean="0"/>
            </a:lvl1pPr>
          </a:lstStyle>
          <a:p>
            <a:fld id="{C1D9CFB2-F1F7-5740-87C1-98DB0438174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CS 477/677 - Lecture 19</a:t>
            </a:r>
          </a:p>
        </p:txBody>
      </p:sp>
      <p:sp>
        <p:nvSpPr>
          <p:cNvPr id="4" name="Slide Number Placeholder 3"/>
          <p:cNvSpPr>
            <a:spLocks noGrp="1"/>
          </p:cNvSpPr>
          <p:nvPr>
            <p:ph type="sldNum" sz="quarter" idx="12"/>
          </p:nvPr>
        </p:nvSpPr>
        <p:spPr/>
        <p:txBody>
          <a:bodyPr/>
          <a:lstStyle>
            <a:lvl1pPr>
              <a:defRPr smtClean="0"/>
            </a:lvl1pPr>
          </a:lstStyle>
          <a:p>
            <a:fld id="{806C7379-3436-2A43-A1F8-6BE016FBD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CS 477/677 - Lecture 19</a:t>
            </a:r>
          </a:p>
        </p:txBody>
      </p:sp>
      <p:sp>
        <p:nvSpPr>
          <p:cNvPr id="7" name="Slide Number Placeholder 6"/>
          <p:cNvSpPr>
            <a:spLocks noGrp="1"/>
          </p:cNvSpPr>
          <p:nvPr>
            <p:ph type="sldNum" sz="quarter" idx="12"/>
          </p:nvPr>
        </p:nvSpPr>
        <p:spPr/>
        <p:txBody>
          <a:bodyPr/>
          <a:lstStyle>
            <a:lvl1pPr>
              <a:defRPr smtClean="0"/>
            </a:lvl1pPr>
          </a:lstStyle>
          <a:p>
            <a:fld id="{FC44E7E7-05F5-154F-A61D-3CDEE26CE64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CS 477/677 - Lecture 19</a:t>
            </a:r>
          </a:p>
        </p:txBody>
      </p:sp>
      <p:sp>
        <p:nvSpPr>
          <p:cNvPr id="7" name="Slide Number Placeholder 6"/>
          <p:cNvSpPr>
            <a:spLocks noGrp="1"/>
          </p:cNvSpPr>
          <p:nvPr>
            <p:ph type="sldNum" sz="quarter" idx="12"/>
          </p:nvPr>
        </p:nvSpPr>
        <p:spPr/>
        <p:txBody>
          <a:bodyPr/>
          <a:lstStyle>
            <a:lvl1pPr>
              <a:defRPr smtClean="0"/>
            </a:lvl1pPr>
          </a:lstStyle>
          <a:p>
            <a:fld id="{3C473937-2E1D-9045-9060-6EC7BAD54B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entury Gothic"/>
                <a:cs typeface="Century Gothic"/>
              </a:defRPr>
            </a:lvl1pPr>
          </a:lstStyle>
          <a:p>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Century Gothic"/>
                <a:cs typeface="Century Gothic"/>
              </a:defRPr>
            </a:lvl1pPr>
          </a:lstStyle>
          <a:p>
            <a:r>
              <a:rPr lang="en-US"/>
              <a:t>CS 477/677 - Lecture 19</a:t>
            </a:r>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entury Gothic"/>
                <a:cs typeface="Century Gothic"/>
              </a:defRPr>
            </a:lvl1pPr>
          </a:lstStyle>
          <a:p>
            <a:fld id="{46255B92-0624-B447-8DAA-9B41FCEC6458}" type="slidenum">
              <a:rPr lang="en-US" smtClean="0"/>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prstTxWarp prst="textNoShape">
              <a:avLst/>
            </a:prstTxWarp>
          </a:bodyPr>
          <a:lstStyle/>
          <a:p>
            <a:endParaRPr lang="en-US">
              <a:latin typeface="Century Gothic"/>
              <a:cs typeface="Century Gothic"/>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fontAlgn="base">
        <a:spcBef>
          <a:spcPct val="0"/>
        </a:spcBef>
        <a:spcAft>
          <a:spcPct val="0"/>
        </a:spcAft>
        <a:defRPr sz="4000">
          <a:solidFill>
            <a:schemeClr val="tx1">
              <a:lumMod val="85000"/>
              <a:lumOff val="15000"/>
            </a:schemeClr>
          </a:solidFill>
          <a:latin typeface="Century Gothic"/>
          <a:ea typeface="+mj-ea"/>
          <a:cs typeface="Century Gothic"/>
        </a:defRPr>
      </a:lvl1pPr>
      <a:lvl2pPr algn="ctr" rtl="0" fontAlgn="base">
        <a:spcBef>
          <a:spcPct val="0"/>
        </a:spcBef>
        <a:spcAft>
          <a:spcPct val="0"/>
        </a:spcAft>
        <a:defRPr sz="4000">
          <a:solidFill>
            <a:schemeClr val="tx2"/>
          </a:solidFill>
          <a:latin typeface="Arial" pitchFamily="-107" charset="0"/>
        </a:defRPr>
      </a:lvl2pPr>
      <a:lvl3pPr algn="ctr" rtl="0" fontAlgn="base">
        <a:spcBef>
          <a:spcPct val="0"/>
        </a:spcBef>
        <a:spcAft>
          <a:spcPct val="0"/>
        </a:spcAft>
        <a:defRPr sz="4000">
          <a:solidFill>
            <a:schemeClr val="tx2"/>
          </a:solidFill>
          <a:latin typeface="Arial" pitchFamily="-107" charset="0"/>
        </a:defRPr>
      </a:lvl3pPr>
      <a:lvl4pPr algn="ctr" rtl="0" fontAlgn="base">
        <a:spcBef>
          <a:spcPct val="0"/>
        </a:spcBef>
        <a:spcAft>
          <a:spcPct val="0"/>
        </a:spcAft>
        <a:defRPr sz="4000">
          <a:solidFill>
            <a:schemeClr val="tx2"/>
          </a:solidFill>
          <a:latin typeface="Arial" pitchFamily="-107" charset="0"/>
        </a:defRPr>
      </a:lvl4pPr>
      <a:lvl5pPr algn="ctr" rtl="0" fontAlgn="base">
        <a:spcBef>
          <a:spcPct val="0"/>
        </a:spcBef>
        <a:spcAft>
          <a:spcPct val="0"/>
        </a:spcAft>
        <a:defRPr sz="4000">
          <a:solidFill>
            <a:schemeClr val="tx2"/>
          </a:solidFill>
          <a:latin typeface="Arial" pitchFamily="-107" charset="0"/>
        </a:defRPr>
      </a:lvl5pPr>
      <a:lvl6pPr marL="457200" algn="ctr" rtl="0" fontAlgn="base">
        <a:spcBef>
          <a:spcPct val="0"/>
        </a:spcBef>
        <a:spcAft>
          <a:spcPct val="0"/>
        </a:spcAft>
        <a:defRPr sz="4000">
          <a:solidFill>
            <a:schemeClr val="tx2"/>
          </a:solidFill>
          <a:latin typeface="Arial" pitchFamily="-107" charset="0"/>
        </a:defRPr>
      </a:lvl6pPr>
      <a:lvl7pPr marL="914400" algn="ctr" rtl="0" fontAlgn="base">
        <a:spcBef>
          <a:spcPct val="0"/>
        </a:spcBef>
        <a:spcAft>
          <a:spcPct val="0"/>
        </a:spcAft>
        <a:defRPr sz="4000">
          <a:solidFill>
            <a:schemeClr val="tx2"/>
          </a:solidFill>
          <a:latin typeface="Arial" pitchFamily="-107" charset="0"/>
        </a:defRPr>
      </a:lvl7pPr>
      <a:lvl8pPr marL="1371600" algn="ctr" rtl="0" fontAlgn="base">
        <a:spcBef>
          <a:spcPct val="0"/>
        </a:spcBef>
        <a:spcAft>
          <a:spcPct val="0"/>
        </a:spcAft>
        <a:defRPr sz="4000">
          <a:solidFill>
            <a:schemeClr val="tx2"/>
          </a:solidFill>
          <a:latin typeface="Arial" pitchFamily="-107" charset="0"/>
        </a:defRPr>
      </a:lvl8pPr>
      <a:lvl9pPr marL="1828800" algn="ctr" rtl="0" fontAlgn="base">
        <a:spcBef>
          <a:spcPct val="0"/>
        </a:spcBef>
        <a:spcAft>
          <a:spcPct val="0"/>
        </a:spcAft>
        <a:defRPr sz="4000">
          <a:solidFill>
            <a:schemeClr val="tx2"/>
          </a:solidFill>
          <a:latin typeface="Arial" pitchFamily="-107" charset="0"/>
        </a:defRPr>
      </a:lvl9pPr>
    </p:titleStyle>
    <p:bodyStyle>
      <a:lvl1pPr marL="342900" indent="-342900" algn="l" rtl="0" fontAlgn="base">
        <a:spcBef>
          <a:spcPct val="20000"/>
        </a:spcBef>
        <a:spcAft>
          <a:spcPct val="0"/>
        </a:spcAft>
        <a:buChar char="•"/>
        <a:defRPr sz="2800">
          <a:solidFill>
            <a:schemeClr val="tx1">
              <a:lumMod val="85000"/>
              <a:lumOff val="15000"/>
            </a:schemeClr>
          </a:solidFill>
          <a:latin typeface="Century Gothic"/>
          <a:ea typeface="+mn-ea"/>
          <a:cs typeface="Century Gothic"/>
        </a:defRPr>
      </a:lvl1pPr>
      <a:lvl2pPr marL="742950" indent="-285750" algn="l" rtl="0" fontAlgn="base">
        <a:spcBef>
          <a:spcPct val="20000"/>
        </a:spcBef>
        <a:spcAft>
          <a:spcPct val="0"/>
        </a:spcAft>
        <a:buChar char="–"/>
        <a:defRPr sz="2400">
          <a:solidFill>
            <a:schemeClr val="tx1">
              <a:lumMod val="65000"/>
              <a:lumOff val="35000"/>
            </a:schemeClr>
          </a:solidFill>
          <a:latin typeface="Century Gothic"/>
          <a:ea typeface="ＭＳ Ｐゴシック" pitchFamily="-107" charset="-128"/>
          <a:cs typeface="Century Gothic"/>
        </a:defRPr>
      </a:lvl2pPr>
      <a:lvl3pPr marL="1143000" indent="-228600" algn="l" rtl="0" fontAlgn="base">
        <a:spcBef>
          <a:spcPct val="20000"/>
        </a:spcBef>
        <a:spcAft>
          <a:spcPct val="0"/>
        </a:spcAft>
        <a:buChar char="•"/>
        <a:defRPr sz="2000">
          <a:solidFill>
            <a:schemeClr val="tx1">
              <a:lumMod val="65000"/>
              <a:lumOff val="35000"/>
            </a:schemeClr>
          </a:solidFill>
          <a:latin typeface="Century Gothic"/>
          <a:ea typeface="ＭＳ Ｐゴシック" pitchFamily="-107" charset="-128"/>
          <a:cs typeface="Century Gothic"/>
        </a:defRPr>
      </a:lvl3pPr>
      <a:lvl4pPr marL="1600200" indent="-228600" algn="l" rtl="0" fontAlgn="base">
        <a:spcBef>
          <a:spcPct val="20000"/>
        </a:spcBef>
        <a:spcAft>
          <a:spcPct val="0"/>
        </a:spcAft>
        <a:buChar char="–"/>
        <a:defRPr>
          <a:solidFill>
            <a:schemeClr val="tx1">
              <a:lumMod val="65000"/>
              <a:lumOff val="35000"/>
            </a:schemeClr>
          </a:solidFill>
          <a:latin typeface="Century Gothic"/>
          <a:ea typeface="ＭＳ Ｐゴシック" pitchFamily="-107" charset="-128"/>
          <a:cs typeface="Century Gothic"/>
        </a:defRPr>
      </a:lvl4pPr>
      <a:lvl5pPr marL="2057400" indent="-228600" algn="l" rtl="0" fontAlgn="base">
        <a:spcBef>
          <a:spcPct val="20000"/>
        </a:spcBef>
        <a:spcAft>
          <a:spcPct val="0"/>
        </a:spcAft>
        <a:buChar char="»"/>
        <a:defRPr sz="1600">
          <a:solidFill>
            <a:schemeClr val="tx1">
              <a:lumMod val="65000"/>
              <a:lumOff val="35000"/>
            </a:schemeClr>
          </a:solidFill>
          <a:latin typeface="Century Gothic"/>
          <a:ea typeface="ＭＳ Ｐゴシック" pitchFamily="-107" charset="-128"/>
          <a:cs typeface="Century Gothic"/>
        </a:defRPr>
      </a:lvl5pPr>
      <a:lvl6pPr marL="2514600" indent="-228600" algn="l" rtl="0" fontAlgn="base">
        <a:spcBef>
          <a:spcPct val="20000"/>
        </a:spcBef>
        <a:spcAft>
          <a:spcPct val="0"/>
        </a:spcAft>
        <a:buChar char="»"/>
        <a:defRPr sz="1600">
          <a:solidFill>
            <a:schemeClr val="tx1"/>
          </a:solidFill>
          <a:latin typeface="+mn-lt"/>
          <a:ea typeface="ＭＳ Ｐゴシック" pitchFamily="-107" charset="-128"/>
        </a:defRPr>
      </a:lvl6pPr>
      <a:lvl7pPr marL="2971800" indent="-228600" algn="l" rtl="0" fontAlgn="base">
        <a:spcBef>
          <a:spcPct val="20000"/>
        </a:spcBef>
        <a:spcAft>
          <a:spcPct val="0"/>
        </a:spcAft>
        <a:buChar char="»"/>
        <a:defRPr sz="1600">
          <a:solidFill>
            <a:schemeClr val="tx1"/>
          </a:solidFill>
          <a:latin typeface="+mn-lt"/>
          <a:ea typeface="ＭＳ Ｐゴシック" pitchFamily="-107" charset="-128"/>
        </a:defRPr>
      </a:lvl7pPr>
      <a:lvl8pPr marL="3429000" indent="-228600" algn="l" rtl="0" fontAlgn="base">
        <a:spcBef>
          <a:spcPct val="20000"/>
        </a:spcBef>
        <a:spcAft>
          <a:spcPct val="0"/>
        </a:spcAft>
        <a:buChar char="»"/>
        <a:defRPr sz="1600">
          <a:solidFill>
            <a:schemeClr val="tx1"/>
          </a:solidFill>
          <a:latin typeface="+mn-lt"/>
          <a:ea typeface="ＭＳ Ｐゴシック" pitchFamily="-107" charset="-128"/>
        </a:defRPr>
      </a:lvl8pPr>
      <a:lvl9pPr marL="3886200" indent="-228600" algn="l" rtl="0" fontAlgn="base">
        <a:spcBef>
          <a:spcPct val="20000"/>
        </a:spcBef>
        <a:spcAft>
          <a:spcPct val="0"/>
        </a:spcAft>
        <a:buChar char="»"/>
        <a:defRPr sz="16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01725"/>
            <a:ext cx="7772400" cy="2228850"/>
          </a:xfrm>
        </p:spPr>
        <p:txBody>
          <a:bodyPr/>
          <a:lstStyle/>
          <a:p>
            <a:r>
              <a:rPr lang="en-US"/>
              <a:t>Analysis of Algorithms</a:t>
            </a:r>
            <a:br>
              <a:rPr lang="en-US"/>
            </a:br>
            <a:r>
              <a:rPr lang="en-US"/>
              <a:t>CS 477/677</a:t>
            </a:r>
          </a:p>
        </p:txBody>
      </p:sp>
      <p:sp>
        <p:nvSpPr>
          <p:cNvPr id="2051" name="Rectangle 3"/>
          <p:cNvSpPr>
            <a:spLocks noGrp="1" noChangeArrowheads="1"/>
          </p:cNvSpPr>
          <p:nvPr>
            <p:ph type="subTitle" idx="1"/>
          </p:nvPr>
        </p:nvSpPr>
        <p:spPr>
          <a:xfrm>
            <a:off x="1371600" y="4259263"/>
            <a:ext cx="6400800" cy="1752600"/>
          </a:xfrm>
        </p:spPr>
        <p:txBody>
          <a:bodyPr/>
          <a:lstStyle/>
          <a:p>
            <a:r>
              <a:rPr lang="en-US" dirty="0"/>
              <a:t>Instructor: Monica </a:t>
            </a:r>
            <a:r>
              <a:rPr lang="en-US" dirty="0" err="1"/>
              <a:t>Nicolescu</a:t>
            </a:r>
            <a:endParaRPr lang="en-US" dirty="0"/>
          </a:p>
          <a:p>
            <a:r>
              <a:rPr lang="en-US" dirty="0"/>
              <a:t>Lecture 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5"/>
          <p:cNvSpPr>
            <a:spLocks noGrp="1"/>
          </p:cNvSpPr>
          <p:nvPr>
            <p:ph type="ftr" sz="quarter" idx="11"/>
          </p:nvPr>
        </p:nvSpPr>
        <p:spPr>
          <a:noFill/>
        </p:spPr>
        <p:txBody>
          <a:bodyPr/>
          <a:lstStyle/>
          <a:p>
            <a:r>
              <a:rPr lang="fr-FR"/>
              <a:t>CS 477/677 - Lecture 19</a:t>
            </a:r>
            <a:endParaRPr lang="en-US"/>
          </a:p>
        </p:txBody>
      </p:sp>
      <p:sp>
        <p:nvSpPr>
          <p:cNvPr id="59396"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Activity Selection Problem</a:t>
            </a:r>
          </a:p>
        </p:txBody>
      </p:sp>
      <p:sp>
        <p:nvSpPr>
          <p:cNvPr id="59397" name="Rectangle 3"/>
          <p:cNvSpPr>
            <a:spLocks noGrp="1" noChangeArrowheads="1"/>
          </p:cNvSpPr>
          <p:nvPr>
            <p:ph type="body" sz="half" idx="1"/>
          </p:nvPr>
        </p:nvSpPr>
        <p:spPr>
          <a:xfrm>
            <a:off x="350838" y="1214438"/>
            <a:ext cx="8062912" cy="1401762"/>
          </a:xfrm>
        </p:spPr>
        <p:txBody>
          <a:bodyPr/>
          <a:lstStyle/>
          <a:p>
            <a:pPr eaLnBrk="1" hangingPunct="1">
              <a:buFontTx/>
              <a:buNone/>
            </a:pPr>
            <a:r>
              <a:rPr lang="en-US" sz="2400">
                <a:ea typeface="ＭＳ Ｐゴシック" pitchFamily="-106" charset="-128"/>
                <a:cs typeface="ＭＳ Ｐゴシック" pitchFamily="-106" charset="-128"/>
              </a:rPr>
              <a:t>	Select the largest possible set of non-overlapping (</a:t>
            </a:r>
            <a:r>
              <a:rPr lang="en-US" sz="2400" b="1" i="1">
                <a:ea typeface="ＭＳ Ｐゴシック" pitchFamily="-106" charset="-128"/>
                <a:cs typeface="ＭＳ Ｐゴシック" pitchFamily="-106" charset="-128"/>
              </a:rPr>
              <a:t>compatible</a:t>
            </a:r>
            <a:r>
              <a:rPr lang="en-US" sz="2400">
                <a:ea typeface="ＭＳ Ｐゴシック" pitchFamily="-106" charset="-128"/>
                <a:cs typeface="ＭＳ Ｐゴシック" pitchFamily="-106" charset="-128"/>
              </a:rPr>
              <a:t>) activities.</a:t>
            </a:r>
          </a:p>
          <a:p>
            <a:pPr eaLnBrk="1" hangingPunct="1">
              <a:buFontTx/>
              <a:buNone/>
            </a:pPr>
            <a:r>
              <a:rPr lang="en-US" sz="2400">
                <a:solidFill>
                  <a:srgbClr val="DD0111"/>
                </a:solidFill>
                <a:latin typeface="Monotype Corsiva" pitchFamily="-106" charset="0"/>
                <a:ea typeface="ＭＳ Ｐゴシック" pitchFamily="-106" charset="-128"/>
                <a:cs typeface="ＭＳ Ｐゴシック" pitchFamily="-106" charset="-128"/>
              </a:rPr>
              <a:t>E.g.:</a:t>
            </a:r>
          </a:p>
        </p:txBody>
      </p:sp>
      <p:sp>
        <p:nvSpPr>
          <p:cNvPr id="607236" name="Rectangle 4"/>
          <p:cNvSpPr>
            <a:spLocks noChangeArrowheads="1"/>
          </p:cNvSpPr>
          <p:nvPr/>
        </p:nvSpPr>
        <p:spPr bwMode="auto">
          <a:xfrm>
            <a:off x="522288" y="4046538"/>
            <a:ext cx="8492152" cy="2468562"/>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400" dirty="0">
                <a:latin typeface="Century Gothic"/>
                <a:cs typeface="Century Gothic"/>
              </a:rPr>
              <a:t>Activities are sorted in increasing order of finish times</a:t>
            </a:r>
          </a:p>
          <a:p>
            <a:pPr marL="342900" indent="-342900">
              <a:spcBef>
                <a:spcPct val="20000"/>
              </a:spcBef>
              <a:buFontTx/>
              <a:buChar char="•"/>
            </a:pPr>
            <a:r>
              <a:rPr lang="en-US" sz="2400" dirty="0">
                <a:latin typeface="Century Gothic"/>
                <a:cs typeface="Century Gothic"/>
              </a:rPr>
              <a:t>A subset of mutually compatible activities: {a</a:t>
            </a:r>
            <a:r>
              <a:rPr lang="en-US" sz="2400" baseline="-25000" dirty="0">
                <a:latin typeface="Century Gothic"/>
                <a:cs typeface="Century Gothic"/>
              </a:rPr>
              <a:t>3</a:t>
            </a:r>
            <a:r>
              <a:rPr lang="en-US" sz="2400" dirty="0">
                <a:latin typeface="Century Gothic"/>
                <a:cs typeface="Century Gothic"/>
              </a:rPr>
              <a:t>, a</a:t>
            </a:r>
            <a:r>
              <a:rPr lang="en-US" sz="2400" baseline="-25000" dirty="0">
                <a:latin typeface="Century Gothic"/>
                <a:cs typeface="Century Gothic"/>
              </a:rPr>
              <a:t>9</a:t>
            </a:r>
            <a:r>
              <a:rPr lang="en-US" sz="2400" dirty="0">
                <a:latin typeface="Century Gothic"/>
                <a:cs typeface="Century Gothic"/>
              </a:rPr>
              <a:t>, a</a:t>
            </a:r>
            <a:r>
              <a:rPr lang="en-US" sz="2400" baseline="-25000" dirty="0">
                <a:latin typeface="Century Gothic"/>
                <a:cs typeface="Century Gothic"/>
              </a:rPr>
              <a:t>11</a:t>
            </a:r>
            <a:r>
              <a:rPr lang="en-US" sz="2400" dirty="0">
                <a:latin typeface="Century Gothic"/>
                <a:cs typeface="Century Gothic"/>
              </a:rPr>
              <a:t>}</a:t>
            </a:r>
          </a:p>
          <a:p>
            <a:pPr marL="342900" indent="-342900">
              <a:spcBef>
                <a:spcPct val="20000"/>
              </a:spcBef>
              <a:buFontTx/>
              <a:buChar char="•"/>
            </a:pPr>
            <a:r>
              <a:rPr lang="en-US" sz="2400" dirty="0">
                <a:latin typeface="Century Gothic"/>
                <a:cs typeface="Century Gothic"/>
              </a:rPr>
              <a:t>Maximal set of mutually compatible activities:</a:t>
            </a:r>
          </a:p>
          <a:p>
            <a:pPr marL="342900" indent="-342900">
              <a:spcBef>
                <a:spcPct val="20000"/>
              </a:spcBef>
            </a:pPr>
            <a:r>
              <a:rPr lang="en-US" sz="2400" dirty="0">
                <a:latin typeface="Century Gothic"/>
                <a:cs typeface="Century Gothic"/>
              </a:rPr>
              <a:t>	{a</a:t>
            </a:r>
            <a:r>
              <a:rPr lang="en-US" sz="2400" baseline="-25000" dirty="0">
                <a:latin typeface="Century Gothic"/>
                <a:cs typeface="Century Gothic"/>
              </a:rPr>
              <a:t>1</a:t>
            </a:r>
            <a:r>
              <a:rPr lang="en-US" sz="2400" dirty="0">
                <a:latin typeface="Century Gothic"/>
                <a:cs typeface="Century Gothic"/>
              </a:rPr>
              <a:t>, a</a:t>
            </a:r>
            <a:r>
              <a:rPr lang="en-US" sz="2400" baseline="-25000" dirty="0">
                <a:latin typeface="Century Gothic"/>
                <a:cs typeface="Century Gothic"/>
              </a:rPr>
              <a:t>4</a:t>
            </a:r>
            <a:r>
              <a:rPr lang="en-US" sz="2400" dirty="0">
                <a:latin typeface="Century Gothic"/>
                <a:cs typeface="Century Gothic"/>
              </a:rPr>
              <a:t>, a</a:t>
            </a:r>
            <a:r>
              <a:rPr lang="en-US" sz="2400" baseline="-25000" dirty="0">
                <a:latin typeface="Century Gothic"/>
                <a:cs typeface="Century Gothic"/>
              </a:rPr>
              <a:t>8</a:t>
            </a:r>
            <a:r>
              <a:rPr lang="en-US" sz="2400" dirty="0">
                <a:latin typeface="Century Gothic"/>
                <a:cs typeface="Century Gothic"/>
              </a:rPr>
              <a:t>, a</a:t>
            </a:r>
            <a:r>
              <a:rPr lang="en-US" sz="2400" baseline="-25000" dirty="0">
                <a:latin typeface="Century Gothic"/>
                <a:cs typeface="Century Gothic"/>
              </a:rPr>
              <a:t>11</a:t>
            </a:r>
            <a:r>
              <a:rPr lang="en-US" sz="2400" dirty="0">
                <a:latin typeface="Century Gothic"/>
                <a:cs typeface="Century Gothic"/>
              </a:rPr>
              <a:t>} and {a</a:t>
            </a:r>
            <a:r>
              <a:rPr lang="en-US" sz="2400" baseline="-25000" dirty="0">
                <a:latin typeface="Century Gothic"/>
                <a:cs typeface="Century Gothic"/>
              </a:rPr>
              <a:t>2</a:t>
            </a:r>
            <a:r>
              <a:rPr lang="en-US" sz="2400" dirty="0">
                <a:latin typeface="Century Gothic"/>
                <a:cs typeface="Century Gothic"/>
              </a:rPr>
              <a:t>, a</a:t>
            </a:r>
            <a:r>
              <a:rPr lang="en-US" sz="2400" baseline="-25000" dirty="0">
                <a:latin typeface="Century Gothic"/>
                <a:cs typeface="Century Gothic"/>
              </a:rPr>
              <a:t>4</a:t>
            </a:r>
            <a:r>
              <a:rPr lang="en-US" sz="2400" dirty="0">
                <a:latin typeface="Century Gothic"/>
                <a:cs typeface="Century Gothic"/>
              </a:rPr>
              <a:t>, a</a:t>
            </a:r>
            <a:r>
              <a:rPr lang="en-US" sz="2400" baseline="-25000" dirty="0">
                <a:latin typeface="Century Gothic"/>
                <a:cs typeface="Century Gothic"/>
              </a:rPr>
              <a:t>9</a:t>
            </a:r>
            <a:r>
              <a:rPr lang="en-US" sz="2400" dirty="0">
                <a:latin typeface="Century Gothic"/>
                <a:cs typeface="Century Gothic"/>
              </a:rPr>
              <a:t>, a</a:t>
            </a:r>
            <a:r>
              <a:rPr lang="en-US" sz="2400" baseline="-25000" dirty="0">
                <a:latin typeface="Century Gothic"/>
                <a:cs typeface="Century Gothic"/>
              </a:rPr>
              <a:t>11</a:t>
            </a:r>
            <a:r>
              <a:rPr lang="en-US" sz="2400" dirty="0">
                <a:latin typeface="Century Gothic"/>
                <a:cs typeface="Century Gothic"/>
              </a:rPr>
              <a:t>}</a:t>
            </a:r>
          </a:p>
        </p:txBody>
      </p:sp>
      <p:graphicFrame>
        <p:nvGraphicFramePr>
          <p:cNvPr id="607237" name="Group 5"/>
          <p:cNvGraphicFramePr>
            <a:graphicFrameLocks noGrp="1"/>
          </p:cNvGraphicFramePr>
          <p:nvPr>
            <p:ph sz="half" idx="2"/>
            <p:extLst/>
          </p:nvPr>
        </p:nvGraphicFramePr>
        <p:xfrm>
          <a:off x="606425" y="2413000"/>
          <a:ext cx="7856538" cy="1393826"/>
        </p:xfrm>
        <a:graphic>
          <a:graphicData uri="http://schemas.openxmlformats.org/drawingml/2006/table">
            <a:tbl>
              <a:tblPr/>
              <a:tblGrid>
                <a:gridCol w="654050">
                  <a:extLst>
                    <a:ext uri="{9D8B030D-6E8A-4147-A177-3AD203B41FA5}">
                      <a16:colId xmlns:a16="http://schemas.microsoft.com/office/drawing/2014/main" val="20000"/>
                    </a:ext>
                  </a:extLst>
                </a:gridCol>
                <a:gridCol w="655638">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7">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7">
                  <a:extLst>
                    <a:ext uri="{9D8B030D-6E8A-4147-A177-3AD203B41FA5}">
                      <a16:colId xmlns:a16="http://schemas.microsoft.com/office/drawing/2014/main" val="20008"/>
                    </a:ext>
                  </a:extLst>
                </a:gridCol>
                <a:gridCol w="654050">
                  <a:extLst>
                    <a:ext uri="{9D8B030D-6E8A-4147-A177-3AD203B41FA5}">
                      <a16:colId xmlns:a16="http://schemas.microsoft.com/office/drawing/2014/main" val="20009"/>
                    </a:ext>
                  </a:extLst>
                </a:gridCol>
                <a:gridCol w="655638">
                  <a:extLst>
                    <a:ext uri="{9D8B030D-6E8A-4147-A177-3AD203B41FA5}">
                      <a16:colId xmlns:a16="http://schemas.microsoft.com/office/drawing/2014/main" val="20010"/>
                    </a:ext>
                  </a:extLst>
                </a:gridCol>
                <a:gridCol w="654050">
                  <a:extLst>
                    <a:ext uri="{9D8B030D-6E8A-4147-A177-3AD203B41FA5}">
                      <a16:colId xmlns:a16="http://schemas.microsoft.com/office/drawing/2014/main" val="20011"/>
                    </a:ext>
                  </a:extLst>
                </a:gridCol>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i</a:t>
                      </a:r>
                    </a:p>
                  </a:txBody>
                  <a:tcPr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a:t>
                      </a:r>
                    </a:p>
                  </a:txBody>
                  <a:tcPr anchor="ctr" anchorCtr="1"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2</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3</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4</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6</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7</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9</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10</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11</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s</a:t>
                      </a:r>
                      <a:r>
                        <a:rPr kumimoji="0" lang="en-US" sz="2400" b="0" i="0" u="none" strike="noStrike" cap="none" normalizeH="0" baseline="-2500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i</a:t>
                      </a:r>
                    </a:p>
                  </a:txBody>
                  <a:tcPr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a:t>
                      </a:r>
                    </a:p>
                  </a:txBody>
                  <a:tcPr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3</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0</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3</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6</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2</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12</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f</a:t>
                      </a:r>
                      <a:r>
                        <a:rPr kumimoji="0" lang="en-US" sz="2400" b="0" i="0" u="none" strike="noStrike" cap="none" normalizeH="0" baseline="-2500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i</a:t>
                      </a:r>
                    </a:p>
                  </a:txBody>
                  <a:tcPr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4</a:t>
                      </a:r>
                    </a:p>
                  </a:txBody>
                  <a:tcPr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6</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7</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9</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12</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13</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14</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4BB3E6CA-E5DD-7148-9225-3475819DBBAD}" type="slidenum">
              <a:rPr lang="en-US" smtClean="0"/>
              <a:pPr/>
              <a:t>10</a:t>
            </a:fld>
            <a:endParaRPr lang="en-US"/>
          </a:p>
        </p:txBody>
      </p:sp>
    </p:spTree>
    <p:extLst>
      <p:ext uri="{BB962C8B-B14F-4D97-AF65-F5344CB8AC3E}">
        <p14:creationId xmlns:p14="http://schemas.microsoft.com/office/powerpoint/2010/main" val="75962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72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723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723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72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5"/>
          <p:cNvSpPr>
            <a:spLocks noGrp="1"/>
          </p:cNvSpPr>
          <p:nvPr>
            <p:ph type="ftr" sz="quarter" idx="11"/>
          </p:nvPr>
        </p:nvSpPr>
        <p:spPr>
          <a:noFill/>
        </p:spPr>
        <p:txBody>
          <a:bodyPr/>
          <a:lstStyle/>
          <a:p>
            <a:r>
              <a:rPr lang="fr-FR"/>
              <a:t>CS 477/677 - Lecture 19</a:t>
            </a:r>
            <a:endParaRPr lang="en-US"/>
          </a:p>
        </p:txBody>
      </p:sp>
      <p:sp>
        <p:nvSpPr>
          <p:cNvPr id="61444" name="Rectangle 2"/>
          <p:cNvSpPr>
            <a:spLocks noGrp="1" noChangeArrowheads="1"/>
          </p:cNvSpPr>
          <p:nvPr>
            <p:ph type="title"/>
          </p:nvPr>
        </p:nvSpPr>
        <p:spPr/>
        <p:txBody>
          <a:bodyPr/>
          <a:lstStyle/>
          <a:p>
            <a:pPr eaLnBrk="1" hangingPunct="1"/>
            <a:r>
              <a:rPr lang="en-US" dirty="0">
                <a:ea typeface="ＭＳ Ｐゴシック" pitchFamily="-106" charset="-128"/>
                <a:cs typeface="ＭＳ Ｐゴシック" pitchFamily="-106" charset="-128"/>
              </a:rPr>
              <a:t>Optimal Substructure</a:t>
            </a:r>
          </a:p>
        </p:txBody>
      </p:sp>
      <p:sp>
        <p:nvSpPr>
          <p:cNvPr id="608259" name="Rectangle 3"/>
          <p:cNvSpPr>
            <a:spLocks noGrp="1" noChangeArrowheads="1"/>
          </p:cNvSpPr>
          <p:nvPr>
            <p:ph type="body" sz="half" idx="1"/>
          </p:nvPr>
        </p:nvSpPr>
        <p:spPr>
          <a:xfrm>
            <a:off x="246063" y="1214438"/>
            <a:ext cx="8793162" cy="5478462"/>
          </a:xfrm>
        </p:spPr>
        <p:txBody>
          <a:bodyPr/>
          <a:lstStyle/>
          <a:p>
            <a:pPr eaLnBrk="1" hangingPunct="1"/>
            <a:r>
              <a:rPr lang="en-US" dirty="0">
                <a:ea typeface="ＭＳ Ｐゴシック" pitchFamily="-106" charset="-128"/>
                <a:cs typeface="ＭＳ Ｐゴシック" pitchFamily="-106" charset="-128"/>
              </a:rPr>
              <a:t>Define the space of </a:t>
            </a:r>
            <a:r>
              <a:rPr lang="en-US" dirty="0" err="1">
                <a:ea typeface="ＭＳ Ｐゴシック" pitchFamily="-106" charset="-128"/>
                <a:cs typeface="ＭＳ Ｐゴシック" pitchFamily="-106" charset="-128"/>
              </a:rPr>
              <a:t>subproblems</a:t>
            </a:r>
            <a:r>
              <a:rPr lang="en-US" dirty="0">
                <a:ea typeface="ＭＳ Ｐゴシック" pitchFamily="-106" charset="-128"/>
                <a:cs typeface="ＭＳ Ｐゴシック" pitchFamily="-106" charset="-128"/>
              </a:rPr>
              <a:t>:</a:t>
            </a:r>
          </a:p>
          <a:p>
            <a:pPr eaLnBrk="1" hangingPunct="1">
              <a:buFontTx/>
              <a:buNone/>
            </a:pPr>
            <a:r>
              <a:rPr lang="en-US" sz="2400" dirty="0">
                <a:ea typeface="ＭＳ Ｐゴシック" pitchFamily="-106" charset="-128"/>
                <a:cs typeface="ＭＳ Ｐゴシック" pitchFamily="-106" charset="-128"/>
              </a:rPr>
              <a:t>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ij</a:t>
            </a:r>
            <a:r>
              <a:rPr lang="en-US" dirty="0">
                <a:ea typeface="ＭＳ Ｐゴシック" pitchFamily="-106" charset="-128"/>
                <a:cs typeface="ＭＳ Ｐゴシック" pitchFamily="-106" charset="-128"/>
              </a:rPr>
              <a:t> = { </a:t>
            </a:r>
            <a:r>
              <a:rPr lang="en-US" dirty="0" err="1">
                <a:ea typeface="ＭＳ Ｐゴシック" pitchFamily="-106" charset="-128"/>
                <a:cs typeface="ＭＳ Ｐゴシック" pitchFamily="-106" charset="-128"/>
              </a:rPr>
              <a:t>a</a:t>
            </a:r>
            <a:r>
              <a:rPr lang="en-US" baseline="-25000" dirty="0" err="1">
                <a:ea typeface="ＭＳ Ｐゴシック" pitchFamily="-106" charset="-128"/>
                <a:cs typeface="ＭＳ Ｐゴシック" pitchFamily="-106" charset="-128"/>
              </a:rPr>
              <a:t>k</a:t>
            </a:r>
            <a:r>
              <a:rPr lang="en-US" baseline="-25000" dirty="0">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sym typeface="Symbol" pitchFamily="-106" charset="2"/>
              </a:rPr>
              <a:t>∈</a:t>
            </a:r>
            <a:r>
              <a:rPr lang="en-US" dirty="0">
                <a:ea typeface="ＭＳ Ｐゴシック" pitchFamily="-106" charset="-128"/>
                <a:cs typeface="ＭＳ Ｐゴシック" pitchFamily="-106" charset="-128"/>
              </a:rPr>
              <a:t> S : f</a:t>
            </a:r>
            <a:r>
              <a:rPr lang="en-US" baseline="-25000" dirty="0">
                <a:ea typeface="ＭＳ Ｐゴシック" pitchFamily="-106" charset="-128"/>
                <a:cs typeface="ＭＳ Ｐゴシック" pitchFamily="-106" charset="-128"/>
              </a:rPr>
              <a:t>i</a:t>
            </a:r>
            <a:r>
              <a:rPr lang="en-US" dirty="0">
                <a:ea typeface="ＭＳ Ｐゴシック" pitchFamily="-106" charset="-128"/>
                <a:cs typeface="ＭＳ Ｐゴシック" pitchFamily="-106" charset="-128"/>
              </a:rPr>
              <a:t> ≤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k</a:t>
            </a:r>
            <a:r>
              <a:rPr lang="en-US" dirty="0">
                <a:ea typeface="ＭＳ Ｐゴシック" pitchFamily="-106" charset="-128"/>
                <a:cs typeface="ＭＳ Ｐゴシック" pitchFamily="-106" charset="-128"/>
              </a:rPr>
              <a:t> &lt; </a:t>
            </a:r>
            <a:r>
              <a:rPr lang="en-US" dirty="0" err="1">
                <a:ea typeface="ＭＳ Ｐゴシック" pitchFamily="-106" charset="-128"/>
                <a:cs typeface="ＭＳ Ｐゴシック" pitchFamily="-106" charset="-128"/>
              </a:rPr>
              <a:t>f</a:t>
            </a:r>
            <a:r>
              <a:rPr lang="en-US" baseline="-25000" dirty="0" err="1">
                <a:ea typeface="ＭＳ Ｐゴシック" pitchFamily="-106" charset="-128"/>
                <a:cs typeface="ＭＳ Ｐゴシック" pitchFamily="-106" charset="-128"/>
              </a:rPr>
              <a:t>k</a:t>
            </a:r>
            <a:r>
              <a:rPr lang="en-US" dirty="0">
                <a:ea typeface="ＭＳ Ｐゴシック" pitchFamily="-106" charset="-128"/>
                <a:cs typeface="ＭＳ Ｐゴシック" pitchFamily="-106" charset="-128"/>
              </a:rPr>
              <a:t> ≤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j</a:t>
            </a:r>
            <a:r>
              <a:rPr lang="en-US" dirty="0">
                <a:ea typeface="ＭＳ Ｐゴシック" pitchFamily="-106" charset="-128"/>
                <a:cs typeface="ＭＳ Ｐゴシック" pitchFamily="-106" charset="-128"/>
              </a:rPr>
              <a:t> }</a:t>
            </a:r>
          </a:p>
          <a:p>
            <a:pPr lvl="1" eaLnBrk="1" hangingPunct="1"/>
            <a:r>
              <a:rPr lang="en-US" dirty="0">
                <a:ea typeface="ＭＳ Ｐゴシック" pitchFamily="-106" charset="-128"/>
              </a:rPr>
              <a:t>activities that start after </a:t>
            </a:r>
            <a:r>
              <a:rPr lang="en-US" dirty="0" err="1">
                <a:ea typeface="ＭＳ Ｐゴシック" pitchFamily="-106" charset="-128"/>
              </a:rPr>
              <a:t>a</a:t>
            </a:r>
            <a:r>
              <a:rPr lang="en-US" baseline="-25000" dirty="0" err="1">
                <a:ea typeface="ＭＳ Ｐゴシック" pitchFamily="-106" charset="-128"/>
              </a:rPr>
              <a:t>i</a:t>
            </a:r>
            <a:r>
              <a:rPr lang="en-US" baseline="-25000" dirty="0">
                <a:ea typeface="ＭＳ Ｐゴシック" pitchFamily="-106" charset="-128"/>
              </a:rPr>
              <a:t> </a:t>
            </a:r>
            <a:r>
              <a:rPr lang="en-US" dirty="0">
                <a:ea typeface="ＭＳ Ｐゴシック" pitchFamily="-106" charset="-128"/>
              </a:rPr>
              <a:t>finishes and finish before </a:t>
            </a:r>
            <a:r>
              <a:rPr lang="en-US" dirty="0" err="1">
                <a:ea typeface="ＭＳ Ｐゴシック" pitchFamily="-106" charset="-128"/>
              </a:rPr>
              <a:t>a</a:t>
            </a:r>
            <a:r>
              <a:rPr lang="en-US" baseline="-25000" dirty="0" err="1">
                <a:ea typeface="ＭＳ Ｐゴシック" pitchFamily="-106" charset="-128"/>
              </a:rPr>
              <a:t>j</a:t>
            </a:r>
            <a:r>
              <a:rPr lang="en-US" dirty="0">
                <a:ea typeface="ＭＳ Ｐゴシック" pitchFamily="-106" charset="-128"/>
              </a:rPr>
              <a:t> starts</a:t>
            </a:r>
          </a:p>
          <a:p>
            <a:pPr eaLnBrk="1" hangingPunct="1"/>
            <a:endParaRPr lang="en-US" dirty="0">
              <a:ea typeface="ＭＳ Ｐゴシック" pitchFamily="-106" charset="-128"/>
              <a:cs typeface="ＭＳ Ｐゴシック" pitchFamily="-106" charset="-128"/>
            </a:endParaRPr>
          </a:p>
          <a:p>
            <a:pPr eaLnBrk="1" hangingPunct="1"/>
            <a:endParaRPr lang="en-US" dirty="0">
              <a:ea typeface="ＭＳ Ｐゴシック" pitchFamily="-106" charset="-128"/>
              <a:cs typeface="ＭＳ Ｐゴシック" pitchFamily="-106" charset="-128"/>
            </a:endParaRPr>
          </a:p>
          <a:p>
            <a:pPr eaLnBrk="1" hangingPunct="1"/>
            <a:endParaRPr lang="en-US" sz="2400" dirty="0">
              <a:ea typeface="ＭＳ Ｐゴシック" pitchFamily="-106" charset="-128"/>
              <a:cs typeface="ＭＳ Ｐゴシック" pitchFamily="-106" charset="-128"/>
            </a:endParaRPr>
          </a:p>
          <a:p>
            <a:pPr eaLnBrk="1" hangingPunct="1"/>
            <a:r>
              <a:rPr lang="en-US" sz="2400" dirty="0">
                <a:ea typeface="ＭＳ Ｐゴシック" pitchFamily="-106" charset="-128"/>
                <a:cs typeface="ＭＳ Ｐゴシック" pitchFamily="-106" charset="-128"/>
              </a:rPr>
              <a:t>Add fictitious activities</a:t>
            </a:r>
          </a:p>
          <a:p>
            <a:pPr lvl="1" eaLnBrk="1" hangingPunct="1"/>
            <a:r>
              <a:rPr lang="en-US" dirty="0">
                <a:ea typeface="ＭＳ Ｐゴシック" pitchFamily="-106" charset="-128"/>
              </a:rPr>
              <a:t>a</a:t>
            </a:r>
            <a:r>
              <a:rPr lang="en-US" baseline="-25000" dirty="0">
                <a:ea typeface="ＭＳ Ｐゴシック" pitchFamily="-106" charset="-128"/>
              </a:rPr>
              <a:t>0</a:t>
            </a:r>
            <a:r>
              <a:rPr lang="en-US" dirty="0">
                <a:ea typeface="ＭＳ Ｐゴシック" pitchFamily="-106" charset="-128"/>
              </a:rPr>
              <a:t> = [-</a:t>
            </a:r>
            <a:r>
              <a:rPr lang="en-US" dirty="0">
                <a:ea typeface="ＭＳ Ｐゴシック" pitchFamily="-106" charset="-128"/>
                <a:sym typeface="Symbol" pitchFamily="-106" charset="2"/>
              </a:rPr>
              <a:t>∞, 0)</a:t>
            </a:r>
          </a:p>
          <a:p>
            <a:pPr lvl="1" eaLnBrk="1" hangingPunct="1"/>
            <a:r>
              <a:rPr lang="en-US" dirty="0">
                <a:ea typeface="ＭＳ Ｐゴシック" pitchFamily="-106" charset="-128"/>
                <a:sym typeface="Symbol" pitchFamily="-106" charset="2"/>
              </a:rPr>
              <a:t>a</a:t>
            </a:r>
            <a:r>
              <a:rPr lang="en-US" baseline="-25000" dirty="0">
                <a:ea typeface="ＭＳ Ｐゴシック" pitchFamily="-106" charset="-128"/>
                <a:sym typeface="Symbol" pitchFamily="-106" charset="2"/>
              </a:rPr>
              <a:t>n+1</a:t>
            </a:r>
            <a:r>
              <a:rPr lang="en-US" dirty="0">
                <a:ea typeface="ＭＳ Ｐゴシック" pitchFamily="-106" charset="-128"/>
                <a:sym typeface="Symbol" pitchFamily="-106" charset="2"/>
              </a:rPr>
              <a:t> = </a:t>
            </a:r>
            <a:r>
              <a:rPr lang="en-US" dirty="0">
                <a:ea typeface="ＭＳ Ｐゴシック" pitchFamily="-106" charset="-128"/>
              </a:rPr>
              <a:t>[</a:t>
            </a:r>
            <a:r>
              <a:rPr lang="en-US" dirty="0">
                <a:ea typeface="ＭＳ Ｐゴシック" pitchFamily="-106" charset="-128"/>
                <a:sym typeface="Symbol" pitchFamily="-106" charset="2"/>
              </a:rPr>
              <a:t>∞, “∞ + 1”)</a:t>
            </a:r>
          </a:p>
          <a:p>
            <a:pPr lvl="1" eaLnBrk="1" hangingPunct="1"/>
            <a:r>
              <a:rPr lang="en-US" dirty="0">
                <a:ea typeface="ＭＳ Ｐゴシック" pitchFamily="-106" charset="-128"/>
                <a:sym typeface="Symbol" pitchFamily="-106" charset="2"/>
              </a:rPr>
              <a:t>Range for </a:t>
            </a:r>
            <a:r>
              <a:rPr lang="en-US" dirty="0" err="1">
                <a:ea typeface="ＭＳ Ｐゴシック" pitchFamily="-106" charset="-128"/>
                <a:sym typeface="Symbol" pitchFamily="-106" charset="2"/>
              </a:rPr>
              <a:t>S</a:t>
            </a:r>
            <a:r>
              <a:rPr lang="en-US" baseline="-25000" dirty="0" err="1">
                <a:ea typeface="ＭＳ Ｐゴシック" pitchFamily="-106" charset="-128"/>
                <a:sym typeface="Symbol" pitchFamily="-106" charset="2"/>
              </a:rPr>
              <a:t>ij</a:t>
            </a:r>
            <a:r>
              <a:rPr lang="en-US" dirty="0">
                <a:ea typeface="ＭＳ Ｐゴシック" pitchFamily="-106" charset="-128"/>
                <a:sym typeface="Symbol" pitchFamily="-106" charset="2"/>
              </a:rPr>
              <a:t> is 0 ≤ </a:t>
            </a:r>
            <a:r>
              <a:rPr lang="en-US" dirty="0" err="1">
                <a:ea typeface="ＭＳ Ｐゴシック" pitchFamily="-106" charset="-128"/>
                <a:sym typeface="Symbol" pitchFamily="-106" charset="2"/>
              </a:rPr>
              <a:t>i</a:t>
            </a:r>
            <a:r>
              <a:rPr lang="en-US" dirty="0">
                <a:ea typeface="ＭＳ Ｐゴシック" pitchFamily="-106" charset="-128"/>
                <a:sym typeface="Symbol" pitchFamily="-106" charset="2"/>
              </a:rPr>
              <a:t>, j ≤ n + 1</a:t>
            </a:r>
            <a:endParaRPr lang="en-US" dirty="0">
              <a:ea typeface="ＭＳ Ｐゴシック" pitchFamily="-106" charset="-128"/>
            </a:endParaRPr>
          </a:p>
        </p:txBody>
      </p:sp>
      <p:pic>
        <p:nvPicPr>
          <p:cNvPr id="61446" name="Picture 4"/>
          <p:cNvPicPr>
            <a:picLocks noGrp="1" noChangeAspect="1" noChangeArrowheads="1"/>
          </p:cNvPicPr>
          <p:nvPr>
            <p:ph sz="half" idx="2"/>
          </p:nvPr>
        </p:nvPicPr>
        <p:blipFill>
          <a:blip r:embed="rId3"/>
          <a:srcRect/>
          <a:stretch>
            <a:fillRect/>
          </a:stretch>
        </p:blipFill>
        <p:spPr>
          <a:xfrm>
            <a:off x="1252538" y="3121025"/>
            <a:ext cx="6591300" cy="1050925"/>
          </a:xfrm>
          <a:noFill/>
        </p:spPr>
      </p:pic>
      <p:sp>
        <p:nvSpPr>
          <p:cNvPr id="608261" name="Oval 5"/>
          <p:cNvSpPr>
            <a:spLocks noChangeArrowheads="1"/>
          </p:cNvSpPr>
          <p:nvPr/>
        </p:nvSpPr>
        <p:spPr bwMode="auto">
          <a:xfrm>
            <a:off x="3306763" y="3116263"/>
            <a:ext cx="2319337" cy="1130300"/>
          </a:xfrm>
          <a:prstGeom prst="ellipse">
            <a:avLst/>
          </a:prstGeom>
          <a:solidFill>
            <a:srgbClr val="DD0111">
              <a:alpha val="9019"/>
            </a:srgbClr>
          </a:solidFill>
          <a:ln w="25400">
            <a:solidFill>
              <a:srgbClr val="DD0111"/>
            </a:solidFill>
            <a:round/>
            <a:headEnd/>
            <a:tailEnd/>
          </a:ln>
        </p:spPr>
        <p:txBody>
          <a:bodyPr wrap="none" anchor="ctr">
            <a:prstTxWarp prst="textNoShape">
              <a:avLst/>
            </a:prstTxWarp>
          </a:bodyPr>
          <a:lstStyle/>
          <a:p>
            <a:endParaRPr lang="en-US"/>
          </a:p>
        </p:txBody>
      </p:sp>
      <p:sp>
        <p:nvSpPr>
          <p:cNvPr id="608262" name="Text Box 6"/>
          <p:cNvSpPr txBox="1">
            <a:spLocks noChangeArrowheads="1"/>
          </p:cNvSpPr>
          <p:nvPr/>
        </p:nvSpPr>
        <p:spPr bwMode="auto">
          <a:xfrm>
            <a:off x="5354638" y="4960938"/>
            <a:ext cx="3629025" cy="830997"/>
          </a:xfrm>
          <a:prstGeom prst="rect">
            <a:avLst/>
          </a:prstGeom>
          <a:noFill/>
          <a:ln w="9525">
            <a:noFill/>
            <a:miter lim="800000"/>
            <a:headEnd/>
            <a:tailEnd/>
          </a:ln>
        </p:spPr>
        <p:txBody>
          <a:bodyPr>
            <a:prstTxWarp prst="textNoShape">
              <a:avLst/>
            </a:prstTxWarp>
            <a:spAutoFit/>
          </a:bodyPr>
          <a:lstStyle/>
          <a:p>
            <a:r>
              <a:rPr lang="en-US" sz="2400" dirty="0">
                <a:latin typeface="Comic Sans MS" pitchFamily="-106" charset="0"/>
              </a:rPr>
              <a:t>S = S</a:t>
            </a:r>
            <a:r>
              <a:rPr lang="en-US" sz="2400" baseline="-25000" dirty="0">
                <a:latin typeface="Comic Sans MS" pitchFamily="-106" charset="0"/>
              </a:rPr>
              <a:t>0,n+1</a:t>
            </a:r>
            <a:r>
              <a:rPr lang="en-US" sz="2400" dirty="0">
                <a:latin typeface="Comic Sans MS" pitchFamily="-106" charset="0"/>
              </a:rPr>
              <a:t> </a:t>
            </a:r>
            <a:r>
              <a:rPr lang="en-US" sz="2400" dirty="0">
                <a:latin typeface="Century Gothic" charset="0"/>
                <a:ea typeface="Century Gothic" charset="0"/>
                <a:cs typeface="Century Gothic" charset="0"/>
              </a:rPr>
              <a:t>entire space of activities</a:t>
            </a:r>
            <a:endParaRPr lang="en-US" sz="2400" baseline="-25000" dirty="0">
              <a:latin typeface="Century Gothic" charset="0"/>
              <a:ea typeface="Century Gothic" charset="0"/>
              <a:cs typeface="Century Gothic" charset="0"/>
            </a:endParaRPr>
          </a:p>
        </p:txBody>
      </p:sp>
      <p:sp>
        <p:nvSpPr>
          <p:cNvPr id="2" name="Slide Number Placeholder 1"/>
          <p:cNvSpPr>
            <a:spLocks noGrp="1"/>
          </p:cNvSpPr>
          <p:nvPr>
            <p:ph type="sldNum" sz="quarter" idx="12"/>
          </p:nvPr>
        </p:nvSpPr>
        <p:spPr/>
        <p:txBody>
          <a:bodyPr/>
          <a:lstStyle/>
          <a:p>
            <a:fld id="{4BB3E6CA-E5DD-7148-9225-3475819DBBAD}" type="slidenum">
              <a:rPr lang="en-US" smtClean="0"/>
              <a:pPr/>
              <a:t>11</a:t>
            </a:fld>
            <a:endParaRPr lang="en-US"/>
          </a:p>
        </p:txBody>
      </p:sp>
    </p:spTree>
    <p:extLst>
      <p:ext uri="{BB962C8B-B14F-4D97-AF65-F5344CB8AC3E}">
        <p14:creationId xmlns:p14="http://schemas.microsoft.com/office/powerpoint/2010/main" val="233287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82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825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825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825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8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1" grpId="0" animBg="1"/>
      <p:bldP spid="6082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fr-FR"/>
              <a:t>CS 477/677 - Lecture 19</a:t>
            </a:r>
            <a:endParaRPr lang="en-US"/>
          </a:p>
        </p:txBody>
      </p:sp>
      <p:sp>
        <p:nvSpPr>
          <p:cNvPr id="63492"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Representing the Problem</a:t>
            </a:r>
          </a:p>
        </p:txBody>
      </p:sp>
      <p:sp>
        <p:nvSpPr>
          <p:cNvPr id="609283" name="Rectangle 3"/>
          <p:cNvSpPr>
            <a:spLocks noGrp="1" noChangeArrowheads="1"/>
          </p:cNvSpPr>
          <p:nvPr>
            <p:ph type="body" idx="1"/>
          </p:nvPr>
        </p:nvSpPr>
        <p:spPr>
          <a:xfrm>
            <a:off x="350838" y="1214438"/>
            <a:ext cx="8229600" cy="5392737"/>
          </a:xfrm>
        </p:spPr>
        <p:txBody>
          <a:bodyPr/>
          <a:lstStyle/>
          <a:p>
            <a:pPr eaLnBrk="1" hangingPunct="1"/>
            <a:r>
              <a:rPr lang="en-US" dirty="0">
                <a:ea typeface="ＭＳ Ｐゴシック" pitchFamily="-106" charset="-128"/>
                <a:cs typeface="ＭＳ Ｐゴシック" pitchFamily="-106" charset="-128"/>
                <a:sym typeface="Symbol" pitchFamily="-106" charset="2"/>
              </a:rPr>
              <a:t>We assume that activities are sorted in increasing order of finish times:</a:t>
            </a:r>
          </a:p>
          <a:p>
            <a:pPr eaLnBrk="1" hangingPunct="1">
              <a:buFontTx/>
              <a:buNone/>
            </a:pPr>
            <a:r>
              <a:rPr lang="en-US" dirty="0">
                <a:ea typeface="ＭＳ Ｐゴシック" pitchFamily="-106" charset="-128"/>
                <a:cs typeface="ＭＳ Ｐゴシック" pitchFamily="-106" charset="-128"/>
                <a:sym typeface="Symbol" pitchFamily="-106" charset="2"/>
              </a:rPr>
              <a:t>			f</a:t>
            </a:r>
            <a:r>
              <a:rPr lang="en-US" baseline="-25000" dirty="0">
                <a:ea typeface="ＭＳ Ｐゴシック" pitchFamily="-106" charset="-128"/>
                <a:cs typeface="ＭＳ Ｐゴシック" pitchFamily="-106" charset="-128"/>
                <a:sym typeface="Symbol" pitchFamily="-106" charset="2"/>
              </a:rPr>
              <a:t>0</a:t>
            </a:r>
            <a:r>
              <a:rPr lang="en-US" dirty="0">
                <a:ea typeface="ＭＳ Ｐゴシック" pitchFamily="-106" charset="-128"/>
                <a:cs typeface="ＭＳ Ｐゴシック" pitchFamily="-106" charset="-128"/>
                <a:sym typeface="Symbol" pitchFamily="-106" charset="2"/>
              </a:rPr>
              <a:t> ≤ f</a:t>
            </a:r>
            <a:r>
              <a:rPr lang="en-US" baseline="-25000" dirty="0">
                <a:ea typeface="ＭＳ Ｐゴシック" pitchFamily="-106" charset="-128"/>
                <a:cs typeface="ＭＳ Ｐゴシック" pitchFamily="-106" charset="-128"/>
                <a:sym typeface="Symbol" pitchFamily="-106" charset="2"/>
              </a:rPr>
              <a:t>1</a:t>
            </a:r>
            <a:r>
              <a:rPr lang="en-US" dirty="0">
                <a:ea typeface="ＭＳ Ｐゴシック" pitchFamily="-106" charset="-128"/>
                <a:cs typeface="ＭＳ Ｐゴシック" pitchFamily="-106" charset="-128"/>
                <a:sym typeface="Symbol" pitchFamily="-106" charset="2"/>
              </a:rPr>
              <a:t> ≤ f</a:t>
            </a:r>
            <a:r>
              <a:rPr lang="en-US" baseline="-25000" dirty="0">
                <a:ea typeface="ＭＳ Ｐゴシック" pitchFamily="-106" charset="-128"/>
                <a:cs typeface="ＭＳ Ｐゴシック" pitchFamily="-106" charset="-128"/>
                <a:sym typeface="Symbol" pitchFamily="-106" charset="2"/>
              </a:rPr>
              <a:t>2</a:t>
            </a:r>
            <a:r>
              <a:rPr lang="en-US" dirty="0">
                <a:ea typeface="ＭＳ Ｐゴシック" pitchFamily="-106" charset="-128"/>
                <a:cs typeface="ＭＳ Ｐゴシック" pitchFamily="-106" charset="-128"/>
                <a:sym typeface="Symbol" pitchFamily="-106" charset="2"/>
              </a:rPr>
              <a:t> ≤ … ≤ </a:t>
            </a:r>
            <a:r>
              <a:rPr lang="en-US" dirty="0" err="1">
                <a:ea typeface="ＭＳ Ｐゴシック" pitchFamily="-106" charset="-128"/>
                <a:cs typeface="ＭＳ Ｐゴシック" pitchFamily="-106" charset="-128"/>
                <a:sym typeface="Symbol" pitchFamily="-106" charset="2"/>
              </a:rPr>
              <a:t>f</a:t>
            </a:r>
            <a:r>
              <a:rPr lang="en-US" baseline="-25000" dirty="0" err="1">
                <a:ea typeface="ＭＳ Ｐゴシック" pitchFamily="-106" charset="-128"/>
                <a:cs typeface="ＭＳ Ｐゴシック" pitchFamily="-106" charset="-128"/>
                <a:sym typeface="Symbol" pitchFamily="-106" charset="2"/>
              </a:rPr>
              <a:t>n</a:t>
            </a:r>
            <a:r>
              <a:rPr lang="en-US" dirty="0">
                <a:ea typeface="ＭＳ Ｐゴシック" pitchFamily="-106" charset="-128"/>
                <a:cs typeface="ＭＳ Ｐゴシック" pitchFamily="-106" charset="-128"/>
                <a:sym typeface="Symbol" pitchFamily="-106" charset="2"/>
              </a:rPr>
              <a:t> &lt; f</a:t>
            </a:r>
            <a:r>
              <a:rPr lang="en-US" baseline="-25000" dirty="0">
                <a:ea typeface="ＭＳ Ｐゴシック" pitchFamily="-106" charset="-128"/>
                <a:cs typeface="ＭＳ Ｐゴシック" pitchFamily="-106" charset="-128"/>
                <a:sym typeface="Symbol" pitchFamily="-106" charset="2"/>
              </a:rPr>
              <a:t>n+1</a:t>
            </a:r>
          </a:p>
          <a:p>
            <a:pPr eaLnBrk="1" hangingPunct="1">
              <a:buFontTx/>
              <a:buNone/>
            </a:pPr>
            <a:endParaRPr lang="en-US" dirty="0">
              <a:ea typeface="ＭＳ Ｐゴシック" pitchFamily="-106" charset="-128"/>
              <a:cs typeface="ＭＳ Ｐゴシック" pitchFamily="-106" charset="-128"/>
              <a:sym typeface="Symbol" pitchFamily="-106" charset="2"/>
            </a:endParaRPr>
          </a:p>
          <a:p>
            <a:pPr eaLnBrk="1" hangingPunct="1"/>
            <a:r>
              <a:rPr lang="en-US" dirty="0">
                <a:ea typeface="ＭＳ Ｐゴシック" pitchFamily="-106" charset="-128"/>
                <a:cs typeface="ＭＳ Ｐゴシック" pitchFamily="-106" charset="-128"/>
                <a:sym typeface="Symbol" pitchFamily="-106" charset="2"/>
              </a:rPr>
              <a:t>What happens to set </a:t>
            </a:r>
            <a:r>
              <a:rPr lang="en-US" sz="3200" dirty="0" err="1">
                <a:ea typeface="Arial" pitchFamily="-106" charset="0"/>
                <a:cs typeface="Arial" pitchFamily="-106" charset="0"/>
                <a:sym typeface="Symbol" pitchFamily="-106" charset="2"/>
              </a:rPr>
              <a:t>S</a:t>
            </a:r>
            <a:r>
              <a:rPr lang="en-US" sz="3200" baseline="-25000" dirty="0" err="1">
                <a:ea typeface="Arial" pitchFamily="-106" charset="0"/>
                <a:cs typeface="Arial" pitchFamily="-106" charset="0"/>
                <a:sym typeface="Symbol" pitchFamily="-106" charset="2"/>
              </a:rPr>
              <a:t>ij</a:t>
            </a:r>
            <a:r>
              <a:rPr lang="en-US" dirty="0">
                <a:ea typeface="ＭＳ Ｐゴシック" pitchFamily="-106" charset="-128"/>
                <a:cs typeface="ＭＳ Ｐゴシック" pitchFamily="-106" charset="-128"/>
                <a:sym typeface="Symbol" pitchFamily="-106" charset="2"/>
              </a:rPr>
              <a:t> for </a:t>
            </a:r>
            <a:r>
              <a:rPr lang="en-US" dirty="0" err="1">
                <a:ea typeface="ＭＳ Ｐゴシック" pitchFamily="-106" charset="-128"/>
                <a:cs typeface="ＭＳ Ｐゴシック" pitchFamily="-106" charset="-128"/>
                <a:sym typeface="Symbol" pitchFamily="-106" charset="2"/>
              </a:rPr>
              <a:t>i</a:t>
            </a:r>
            <a:r>
              <a:rPr lang="en-US" dirty="0">
                <a:ea typeface="ＭＳ Ｐゴシック" pitchFamily="-106" charset="-128"/>
                <a:cs typeface="ＭＳ Ｐゴシック" pitchFamily="-106" charset="-128"/>
                <a:sym typeface="Symbol" pitchFamily="-106" charset="2"/>
              </a:rPr>
              <a:t> </a:t>
            </a:r>
            <a:r>
              <a:rPr lang="en-US" dirty="0">
                <a:ea typeface="Arial" pitchFamily="-106" charset="0"/>
                <a:cs typeface="Arial" pitchFamily="-106" charset="0"/>
                <a:sym typeface="Symbol" pitchFamily="-106" charset="2"/>
              </a:rPr>
              <a:t>≥ j ?</a:t>
            </a:r>
          </a:p>
          <a:p>
            <a:pPr lvl="1" eaLnBrk="1" hangingPunct="1"/>
            <a:r>
              <a:rPr lang="en-US" sz="2800" dirty="0">
                <a:ea typeface="Arial" pitchFamily="-106" charset="0"/>
                <a:cs typeface="Arial" pitchFamily="-106" charset="0"/>
                <a:sym typeface="Symbol" pitchFamily="-106" charset="2"/>
              </a:rPr>
              <a:t>For an activity </a:t>
            </a:r>
            <a:r>
              <a:rPr lang="en-US" sz="2800" dirty="0" err="1">
                <a:ea typeface="Arial" pitchFamily="-106" charset="0"/>
                <a:cs typeface="Arial" pitchFamily="-106" charset="0"/>
                <a:sym typeface="Symbol" pitchFamily="-106" charset="2"/>
              </a:rPr>
              <a:t>a</a:t>
            </a:r>
            <a:r>
              <a:rPr lang="en-US" sz="2800" baseline="-25000" dirty="0" err="1">
                <a:ea typeface="Arial" pitchFamily="-106" charset="0"/>
                <a:cs typeface="Arial" pitchFamily="-106" charset="0"/>
                <a:sym typeface="Symbol" pitchFamily="-106" charset="2"/>
              </a:rPr>
              <a:t>k</a:t>
            </a:r>
            <a:r>
              <a:rPr lang="en-US" sz="2800" baseline="-25000" dirty="0">
                <a:ea typeface="Arial" pitchFamily="-106" charset="0"/>
                <a:cs typeface="Arial" pitchFamily="-106" charset="0"/>
                <a:sym typeface="Symbol" pitchFamily="-106" charset="2"/>
              </a:rPr>
              <a:t> </a:t>
            </a:r>
            <a:r>
              <a:rPr lang="en-US" sz="2800" dirty="0">
                <a:ea typeface="Arial" pitchFamily="-106" charset="0"/>
                <a:cs typeface="Arial" pitchFamily="-106" charset="0"/>
                <a:sym typeface="Symbol" pitchFamily="-106" charset="2"/>
              </a:rPr>
              <a:t>∈ </a:t>
            </a:r>
            <a:r>
              <a:rPr lang="en-US" sz="2800" dirty="0" err="1">
                <a:ea typeface="Arial" pitchFamily="-106" charset="0"/>
                <a:cs typeface="Arial" pitchFamily="-106" charset="0"/>
                <a:sym typeface="Symbol" pitchFamily="-106" charset="2"/>
              </a:rPr>
              <a:t>S</a:t>
            </a:r>
            <a:r>
              <a:rPr lang="en-US" sz="2800" baseline="-25000" dirty="0" err="1">
                <a:ea typeface="Arial" pitchFamily="-106" charset="0"/>
                <a:cs typeface="Arial" pitchFamily="-106" charset="0"/>
                <a:sym typeface="Symbol" pitchFamily="-106" charset="2"/>
              </a:rPr>
              <a:t>ij</a:t>
            </a:r>
            <a:r>
              <a:rPr lang="en-US" sz="2800" dirty="0">
                <a:ea typeface="Arial" pitchFamily="-106" charset="0"/>
                <a:cs typeface="Arial" pitchFamily="-106" charset="0"/>
                <a:sym typeface="Symbol" pitchFamily="-106" charset="2"/>
              </a:rPr>
              <a:t>: f</a:t>
            </a:r>
            <a:r>
              <a:rPr lang="en-US" sz="2800" baseline="-25000" dirty="0">
                <a:ea typeface="Arial" pitchFamily="-106" charset="0"/>
                <a:cs typeface="Arial" pitchFamily="-106" charset="0"/>
                <a:sym typeface="Symbol" pitchFamily="-106" charset="2"/>
              </a:rPr>
              <a:t>i</a:t>
            </a:r>
            <a:r>
              <a:rPr lang="en-US" sz="2800" dirty="0">
                <a:ea typeface="Arial" pitchFamily="-106" charset="0"/>
                <a:cs typeface="Arial" pitchFamily="-106" charset="0"/>
                <a:sym typeface="Symbol" pitchFamily="-106" charset="2"/>
              </a:rPr>
              <a:t> ≤ </a:t>
            </a:r>
            <a:r>
              <a:rPr lang="en-US" sz="2800" dirty="0" err="1">
                <a:ea typeface="Arial" pitchFamily="-106" charset="0"/>
                <a:cs typeface="Arial" pitchFamily="-106" charset="0"/>
                <a:sym typeface="Symbol" pitchFamily="-106" charset="2"/>
              </a:rPr>
              <a:t>s</a:t>
            </a:r>
            <a:r>
              <a:rPr lang="en-US" sz="2800" baseline="-25000" dirty="0" err="1">
                <a:ea typeface="Arial" pitchFamily="-106" charset="0"/>
                <a:cs typeface="Arial" pitchFamily="-106" charset="0"/>
                <a:sym typeface="Symbol" pitchFamily="-106" charset="2"/>
              </a:rPr>
              <a:t>k</a:t>
            </a:r>
            <a:r>
              <a:rPr lang="en-US" sz="2800" dirty="0">
                <a:ea typeface="Arial" pitchFamily="-106" charset="0"/>
                <a:cs typeface="Arial" pitchFamily="-106" charset="0"/>
                <a:sym typeface="Symbol" pitchFamily="-106" charset="2"/>
              </a:rPr>
              <a:t> &lt; </a:t>
            </a:r>
            <a:r>
              <a:rPr lang="en-US" sz="2800" dirty="0" err="1">
                <a:ea typeface="Arial" pitchFamily="-106" charset="0"/>
                <a:cs typeface="Arial" pitchFamily="-106" charset="0"/>
                <a:sym typeface="Symbol" pitchFamily="-106" charset="2"/>
              </a:rPr>
              <a:t>f</a:t>
            </a:r>
            <a:r>
              <a:rPr lang="en-US" sz="2800" baseline="-25000" dirty="0" err="1">
                <a:ea typeface="Arial" pitchFamily="-106" charset="0"/>
                <a:cs typeface="Arial" pitchFamily="-106" charset="0"/>
                <a:sym typeface="Symbol" pitchFamily="-106" charset="2"/>
              </a:rPr>
              <a:t>k</a:t>
            </a:r>
            <a:r>
              <a:rPr lang="en-US" sz="2800" dirty="0">
                <a:ea typeface="Arial" pitchFamily="-106" charset="0"/>
                <a:cs typeface="Arial" pitchFamily="-106" charset="0"/>
                <a:sym typeface="Symbol" pitchFamily="-106" charset="2"/>
              </a:rPr>
              <a:t> ≤ </a:t>
            </a:r>
            <a:r>
              <a:rPr lang="en-US" sz="2800" dirty="0" err="1">
                <a:ea typeface="Arial" pitchFamily="-106" charset="0"/>
                <a:cs typeface="Arial" pitchFamily="-106" charset="0"/>
                <a:sym typeface="Symbol" pitchFamily="-106" charset="2"/>
              </a:rPr>
              <a:t>s</a:t>
            </a:r>
            <a:r>
              <a:rPr lang="en-US" sz="2800" baseline="-25000" dirty="0" err="1">
                <a:ea typeface="Arial" pitchFamily="-106" charset="0"/>
                <a:cs typeface="Arial" pitchFamily="-106" charset="0"/>
                <a:sym typeface="Symbol" pitchFamily="-106" charset="2"/>
              </a:rPr>
              <a:t>j</a:t>
            </a:r>
            <a:r>
              <a:rPr lang="en-US" sz="2800" dirty="0">
                <a:ea typeface="Arial" pitchFamily="-106" charset="0"/>
                <a:cs typeface="Arial" pitchFamily="-106" charset="0"/>
                <a:sym typeface="Symbol" pitchFamily="-106" charset="2"/>
              </a:rPr>
              <a:t> &lt; </a:t>
            </a:r>
            <a:r>
              <a:rPr lang="en-US" sz="2800" dirty="0" err="1">
                <a:ea typeface="Arial" pitchFamily="-106" charset="0"/>
                <a:cs typeface="Arial" pitchFamily="-106" charset="0"/>
                <a:sym typeface="Symbol" pitchFamily="-106" charset="2"/>
              </a:rPr>
              <a:t>f</a:t>
            </a:r>
            <a:r>
              <a:rPr lang="en-US" sz="2800" baseline="-25000" dirty="0" err="1">
                <a:ea typeface="Arial" pitchFamily="-106" charset="0"/>
                <a:cs typeface="Arial" pitchFamily="-106" charset="0"/>
                <a:sym typeface="Symbol" pitchFamily="-106" charset="2"/>
              </a:rPr>
              <a:t>j</a:t>
            </a:r>
            <a:r>
              <a:rPr lang="en-US" sz="2800" dirty="0">
                <a:ea typeface="Arial" pitchFamily="-106" charset="0"/>
                <a:cs typeface="Arial" pitchFamily="-106" charset="0"/>
                <a:sym typeface="Symbol" pitchFamily="-106" charset="2"/>
              </a:rPr>
              <a:t> </a:t>
            </a:r>
          </a:p>
          <a:p>
            <a:pPr lvl="1" eaLnBrk="1" hangingPunct="1">
              <a:buFontTx/>
              <a:buNone/>
            </a:pPr>
            <a:r>
              <a:rPr lang="en-US" sz="2800" dirty="0">
                <a:ea typeface="Arial" pitchFamily="-106" charset="0"/>
                <a:cs typeface="Arial" pitchFamily="-106" charset="0"/>
                <a:sym typeface="Symbol" pitchFamily="-106" charset="2"/>
              </a:rPr>
              <a:t>		contradiction with f</a:t>
            </a:r>
            <a:r>
              <a:rPr lang="en-US" sz="2800" baseline="-25000" dirty="0">
                <a:ea typeface="Arial" pitchFamily="-106" charset="0"/>
                <a:cs typeface="Arial" pitchFamily="-106" charset="0"/>
                <a:sym typeface="Symbol" pitchFamily="-106" charset="2"/>
              </a:rPr>
              <a:t>i</a:t>
            </a:r>
            <a:r>
              <a:rPr lang="en-US" sz="2800" dirty="0">
                <a:ea typeface="Arial" pitchFamily="-106" charset="0"/>
                <a:cs typeface="Arial" pitchFamily="-106" charset="0"/>
                <a:sym typeface="Symbol" pitchFamily="-106" charset="2"/>
              </a:rPr>
              <a:t> ≥ </a:t>
            </a:r>
            <a:r>
              <a:rPr lang="en-US" sz="2800" dirty="0" err="1">
                <a:ea typeface="Arial" pitchFamily="-106" charset="0"/>
                <a:cs typeface="Arial" pitchFamily="-106" charset="0"/>
                <a:sym typeface="Symbol" pitchFamily="-106" charset="2"/>
              </a:rPr>
              <a:t>f</a:t>
            </a:r>
            <a:r>
              <a:rPr lang="en-US" sz="2800" baseline="-25000" dirty="0" err="1">
                <a:ea typeface="Arial" pitchFamily="-106" charset="0"/>
                <a:cs typeface="Arial" pitchFamily="-106" charset="0"/>
                <a:sym typeface="Symbol" pitchFamily="-106" charset="2"/>
              </a:rPr>
              <a:t>j</a:t>
            </a:r>
            <a:r>
              <a:rPr lang="en-US" sz="2800" dirty="0">
                <a:ea typeface="Arial" pitchFamily="-106" charset="0"/>
                <a:cs typeface="Arial" pitchFamily="-106" charset="0"/>
                <a:sym typeface="Symbol" pitchFamily="-106" charset="2"/>
              </a:rPr>
              <a:t>!</a:t>
            </a:r>
          </a:p>
          <a:p>
            <a:pPr lvl="1" eaLnBrk="1" hangingPunct="1">
              <a:buFontTx/>
              <a:buNone/>
            </a:pPr>
            <a:r>
              <a:rPr lang="en-US" sz="2800" dirty="0">
                <a:ea typeface="Arial" pitchFamily="-106" charset="0"/>
                <a:cs typeface="Arial" pitchFamily="-106" charset="0"/>
                <a:sym typeface="Symbol" pitchFamily="-106" charset="2"/>
              </a:rPr>
              <a:t>⇒ </a:t>
            </a:r>
            <a:r>
              <a:rPr lang="en-US" sz="2800" dirty="0" err="1">
                <a:ea typeface="Arial" pitchFamily="-106" charset="0"/>
                <a:cs typeface="Arial" pitchFamily="-106" charset="0"/>
                <a:sym typeface="Symbol" pitchFamily="-106" charset="2"/>
              </a:rPr>
              <a:t>S</a:t>
            </a:r>
            <a:r>
              <a:rPr lang="en-US" sz="2800" baseline="-25000" dirty="0" err="1">
                <a:ea typeface="Arial" pitchFamily="-106" charset="0"/>
                <a:cs typeface="Arial" pitchFamily="-106" charset="0"/>
                <a:sym typeface="Symbol" pitchFamily="-106" charset="2"/>
              </a:rPr>
              <a:t>ij</a:t>
            </a:r>
            <a:r>
              <a:rPr lang="en-US" sz="2800" dirty="0">
                <a:ea typeface="Arial" pitchFamily="-106" charset="0"/>
                <a:cs typeface="Arial" pitchFamily="-106" charset="0"/>
                <a:sym typeface="Symbol" pitchFamily="-106" charset="2"/>
              </a:rPr>
              <a:t> = ∅ (the set </a:t>
            </a:r>
            <a:r>
              <a:rPr lang="en-US" sz="2800" dirty="0" err="1">
                <a:ea typeface="Arial" pitchFamily="-106" charset="0"/>
                <a:cs typeface="Arial" pitchFamily="-106" charset="0"/>
                <a:sym typeface="Symbol" pitchFamily="-106" charset="2"/>
              </a:rPr>
              <a:t>S</a:t>
            </a:r>
            <a:r>
              <a:rPr lang="en-US" sz="2800" baseline="-25000" dirty="0" err="1">
                <a:ea typeface="Arial" pitchFamily="-106" charset="0"/>
                <a:cs typeface="Arial" pitchFamily="-106" charset="0"/>
                <a:sym typeface="Symbol" pitchFamily="-106" charset="2"/>
              </a:rPr>
              <a:t>ij</a:t>
            </a:r>
            <a:r>
              <a:rPr lang="en-US" sz="2800" dirty="0">
                <a:ea typeface="Arial" pitchFamily="-106" charset="0"/>
                <a:cs typeface="Arial" pitchFamily="-106" charset="0"/>
                <a:sym typeface="Symbol" pitchFamily="-106" charset="2"/>
              </a:rPr>
              <a:t> must be empty!)</a:t>
            </a:r>
            <a:endParaRPr lang="en-US" sz="2800" baseline="-25000" dirty="0">
              <a:ea typeface="Arial" pitchFamily="-106" charset="0"/>
              <a:cs typeface="Arial" pitchFamily="-106" charset="0"/>
              <a:sym typeface="Symbol" pitchFamily="-106" charset="2"/>
            </a:endParaRPr>
          </a:p>
          <a:p>
            <a:pPr eaLnBrk="1" hangingPunct="1"/>
            <a:r>
              <a:rPr lang="en-US" dirty="0">
                <a:ea typeface="ＭＳ Ｐゴシック" pitchFamily="-106" charset="-128"/>
                <a:cs typeface="ＭＳ Ｐゴシック" pitchFamily="-106" charset="-128"/>
                <a:sym typeface="Symbol" pitchFamily="-106" charset="2"/>
              </a:rPr>
              <a:t>We only need to consider sets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ij</a:t>
            </a:r>
            <a:r>
              <a:rPr lang="en-US" dirty="0">
                <a:ea typeface="ＭＳ Ｐゴシック" pitchFamily="-106" charset="-128"/>
                <a:cs typeface="ＭＳ Ｐゴシック" pitchFamily="-106" charset="-128"/>
                <a:sym typeface="Symbol" pitchFamily="-106" charset="2"/>
              </a:rPr>
              <a:t> with </a:t>
            </a:r>
          </a:p>
          <a:p>
            <a:pPr eaLnBrk="1" hangingPunct="1">
              <a:buFontTx/>
              <a:buNone/>
            </a:pPr>
            <a:r>
              <a:rPr lang="en-US" dirty="0">
                <a:ea typeface="ＭＳ Ｐゴシック" pitchFamily="-106" charset="-128"/>
                <a:cs typeface="ＭＳ Ｐゴシック" pitchFamily="-106" charset="-128"/>
                <a:sym typeface="Symbol" pitchFamily="-106" charset="2"/>
              </a:rPr>
              <a:t>				0 ≤ </a:t>
            </a:r>
            <a:r>
              <a:rPr lang="en-US" dirty="0" err="1">
                <a:ea typeface="ＭＳ Ｐゴシック" pitchFamily="-106" charset="-128"/>
                <a:cs typeface="ＭＳ Ｐゴシック" pitchFamily="-106" charset="-128"/>
                <a:sym typeface="Symbol" pitchFamily="-106" charset="2"/>
              </a:rPr>
              <a:t>i</a:t>
            </a:r>
            <a:r>
              <a:rPr lang="en-US" dirty="0">
                <a:ea typeface="ＭＳ Ｐゴシック" pitchFamily="-106" charset="-128"/>
                <a:cs typeface="ＭＳ Ｐゴシック" pitchFamily="-106" charset="-128"/>
                <a:sym typeface="Symbol" pitchFamily="-106" charset="2"/>
              </a:rPr>
              <a:t> &lt; j ≤ n + 1</a:t>
            </a:r>
          </a:p>
        </p:txBody>
      </p:sp>
      <p:sp>
        <p:nvSpPr>
          <p:cNvPr id="2" name="Slide Number Placeholder 1"/>
          <p:cNvSpPr>
            <a:spLocks noGrp="1"/>
          </p:cNvSpPr>
          <p:nvPr>
            <p:ph type="sldNum" sz="quarter" idx="12"/>
          </p:nvPr>
        </p:nvSpPr>
        <p:spPr/>
        <p:txBody>
          <a:bodyPr/>
          <a:lstStyle/>
          <a:p>
            <a:fld id="{D121A9E4-027E-6D48-8F40-DD130E118377}" type="slidenum">
              <a:rPr lang="en-US" smtClean="0"/>
              <a:pPr/>
              <a:t>12</a:t>
            </a:fld>
            <a:endParaRPr lang="en-US"/>
          </a:p>
        </p:txBody>
      </p:sp>
    </p:spTree>
    <p:extLst>
      <p:ext uri="{BB962C8B-B14F-4D97-AF65-F5344CB8AC3E}">
        <p14:creationId xmlns:p14="http://schemas.microsoft.com/office/powerpoint/2010/main" val="293291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92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92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928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928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9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fr-FR"/>
              <a:t>CS 477/677 - Lecture 19</a:t>
            </a:r>
            <a:endParaRPr lang="en-US"/>
          </a:p>
        </p:txBody>
      </p:sp>
      <p:sp>
        <p:nvSpPr>
          <p:cNvPr id="65540"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Optimal Substructure</a:t>
            </a:r>
          </a:p>
        </p:txBody>
      </p:sp>
      <p:sp>
        <p:nvSpPr>
          <p:cNvPr id="610307" name="Rectangle 3"/>
          <p:cNvSpPr>
            <a:spLocks noGrp="1" noChangeArrowheads="1"/>
          </p:cNvSpPr>
          <p:nvPr>
            <p:ph type="body" idx="1"/>
          </p:nvPr>
        </p:nvSpPr>
        <p:spPr>
          <a:xfrm>
            <a:off x="350838" y="1109663"/>
            <a:ext cx="8229600" cy="5408612"/>
          </a:xfrm>
        </p:spPr>
        <p:txBody>
          <a:bodyPr/>
          <a:lstStyle/>
          <a:p>
            <a:pPr eaLnBrk="1" hangingPunct="1"/>
            <a:r>
              <a:rPr lang="en-US" dirty="0" err="1">
                <a:ea typeface="ＭＳ Ｐゴシック" pitchFamily="-106" charset="-128"/>
                <a:cs typeface="ＭＳ Ｐゴシック" pitchFamily="-106" charset="-128"/>
              </a:rPr>
              <a:t>Subproblem</a:t>
            </a:r>
            <a:r>
              <a:rPr lang="en-US" dirty="0">
                <a:ea typeface="ＭＳ Ｐゴシック" pitchFamily="-106" charset="-128"/>
                <a:cs typeface="ＭＳ Ｐゴシック" pitchFamily="-106" charset="-128"/>
              </a:rPr>
              <a:t>:</a:t>
            </a:r>
          </a:p>
          <a:p>
            <a:pPr lvl="1" eaLnBrk="1" hangingPunct="1"/>
            <a:r>
              <a:rPr lang="en-US" dirty="0">
                <a:ea typeface="ＭＳ Ｐゴシック" pitchFamily="-106" charset="-128"/>
              </a:rPr>
              <a:t>Select a maximum-size subset of mutually compatible activities from set </a:t>
            </a:r>
            <a:r>
              <a:rPr lang="en-US" dirty="0" err="1">
                <a:ea typeface="ＭＳ Ｐゴシック" pitchFamily="-106" charset="-128"/>
              </a:rPr>
              <a:t>S</a:t>
            </a:r>
            <a:r>
              <a:rPr lang="en-US" baseline="-25000" dirty="0" err="1">
                <a:ea typeface="ＭＳ Ｐゴシック" pitchFamily="-106" charset="-128"/>
              </a:rPr>
              <a:t>ij</a:t>
            </a:r>
            <a:endParaRPr lang="en-US" sz="2800" dirty="0">
              <a:latin typeface="Comic Sans MS" pitchFamily="-106" charset="0"/>
              <a:ea typeface="ＭＳ Ｐゴシック" pitchFamily="-106" charset="-128"/>
            </a:endParaRPr>
          </a:p>
          <a:p>
            <a:pPr eaLnBrk="1" hangingPunct="1"/>
            <a:r>
              <a:rPr lang="en-US" dirty="0">
                <a:ea typeface="ＭＳ Ｐゴシック" pitchFamily="-106" charset="-128"/>
                <a:cs typeface="ＭＳ Ｐゴシック" pitchFamily="-106" charset="-128"/>
              </a:rPr>
              <a:t>Assume that a solution to the above </a:t>
            </a:r>
            <a:r>
              <a:rPr lang="en-US" dirty="0" err="1">
                <a:ea typeface="ＭＳ Ｐゴシック" pitchFamily="-106" charset="-128"/>
                <a:cs typeface="ＭＳ Ｐゴシック" pitchFamily="-106" charset="-128"/>
              </a:rPr>
              <a:t>subproblem</a:t>
            </a:r>
            <a:r>
              <a:rPr lang="en-US" dirty="0">
                <a:ea typeface="ＭＳ Ｐゴシック" pitchFamily="-106" charset="-128"/>
                <a:cs typeface="ＭＳ Ｐゴシック" pitchFamily="-106" charset="-128"/>
              </a:rPr>
              <a:t> includes activity </a:t>
            </a:r>
            <a:r>
              <a:rPr lang="en-US" dirty="0" err="1">
                <a:ea typeface="ＭＳ Ｐゴシック" pitchFamily="-106" charset="-128"/>
                <a:cs typeface="ＭＳ Ｐゴシック" pitchFamily="-106" charset="-128"/>
              </a:rPr>
              <a:t>a</a:t>
            </a:r>
            <a:r>
              <a:rPr lang="en-US" baseline="-25000" dirty="0" err="1">
                <a:ea typeface="ＭＳ Ｐゴシック" pitchFamily="-106" charset="-128"/>
                <a:cs typeface="ＭＳ Ｐゴシック" pitchFamily="-106" charset="-128"/>
              </a:rPr>
              <a:t>k</a:t>
            </a:r>
            <a:r>
              <a:rPr lang="en-US" dirty="0">
                <a:ea typeface="ＭＳ Ｐゴシック" pitchFamily="-106" charset="-128"/>
                <a:cs typeface="ＭＳ Ｐゴシック" pitchFamily="-106" charset="-128"/>
              </a:rPr>
              <a:t>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ij</a:t>
            </a:r>
            <a:r>
              <a:rPr lang="en-US" dirty="0">
                <a:ea typeface="ＭＳ Ｐゴシック" pitchFamily="-106" charset="-128"/>
                <a:cs typeface="ＭＳ Ｐゴシック" pitchFamily="-106" charset="-128"/>
              </a:rPr>
              <a:t> is non-empty)</a:t>
            </a:r>
            <a:endParaRPr lang="en-US" baseline="-25000" dirty="0">
              <a:ea typeface="ＭＳ Ｐゴシック" pitchFamily="-106" charset="-128"/>
              <a:cs typeface="ＭＳ Ｐゴシック" pitchFamily="-106" charset="-128"/>
            </a:endParaRPr>
          </a:p>
          <a:p>
            <a:pPr eaLnBrk="1" hangingPunct="1">
              <a:buFontTx/>
              <a:buNone/>
            </a:pPr>
            <a:endParaRPr lang="en-US" dirty="0">
              <a:ea typeface="ＭＳ Ｐゴシック" pitchFamily="-106" charset="-128"/>
              <a:cs typeface="ＭＳ Ｐゴシック" pitchFamily="-106" charset="-128"/>
            </a:endParaRPr>
          </a:p>
          <a:p>
            <a:pPr eaLnBrk="1" hangingPunct="1">
              <a:buFontTx/>
              <a:buNone/>
            </a:pPr>
            <a:endParaRPr lang="en-US" dirty="0">
              <a:ea typeface="ＭＳ Ｐゴシック" pitchFamily="-106" charset="-128"/>
              <a:cs typeface="ＭＳ Ｐゴシック" pitchFamily="-106" charset="-128"/>
            </a:endParaRPr>
          </a:p>
          <a:p>
            <a:pPr eaLnBrk="1" hangingPunct="1">
              <a:buFontTx/>
              <a:buNone/>
            </a:pPr>
            <a:r>
              <a:rPr lang="en-US" dirty="0">
                <a:ea typeface="ＭＳ Ｐゴシック" pitchFamily="-106" charset="-128"/>
                <a:cs typeface="ＭＳ Ｐゴシック" pitchFamily="-106" charset="-128"/>
              </a:rPr>
              <a:t> </a:t>
            </a:r>
          </a:p>
          <a:p>
            <a:pPr eaLnBrk="1" hangingPunct="1">
              <a:buFontTx/>
              <a:buNone/>
            </a:pPr>
            <a:r>
              <a:rPr lang="en-US" sz="2400" dirty="0">
                <a:solidFill>
                  <a:srgbClr val="DD0111"/>
                </a:solidFill>
                <a:ea typeface="ＭＳ Ｐゴシック" pitchFamily="-106" charset="-128"/>
                <a:cs typeface="ＭＳ Ｐゴシック" pitchFamily="-106" charset="-128"/>
                <a:sym typeface="Symbol" pitchFamily="-106" charset="2"/>
              </a:rPr>
              <a:t>Solution to </a:t>
            </a:r>
            <a:r>
              <a:rPr lang="en-US" sz="2400" dirty="0" err="1">
                <a:solidFill>
                  <a:srgbClr val="DD0111"/>
                </a:solidFill>
                <a:ea typeface="ＭＳ Ｐゴシック" pitchFamily="-106" charset="-128"/>
                <a:cs typeface="ＭＳ Ｐゴシック" pitchFamily="-106" charset="-128"/>
                <a:sym typeface="Symbol" pitchFamily="-106" charset="2"/>
              </a:rPr>
              <a:t>S</a:t>
            </a:r>
            <a:r>
              <a:rPr lang="en-US" sz="2400" baseline="-25000" dirty="0" err="1">
                <a:solidFill>
                  <a:srgbClr val="DD0111"/>
                </a:solidFill>
                <a:ea typeface="ＭＳ Ｐゴシック" pitchFamily="-106" charset="-128"/>
                <a:cs typeface="ＭＳ Ｐゴシック" pitchFamily="-106" charset="-128"/>
                <a:sym typeface="Symbol" pitchFamily="-106" charset="2"/>
              </a:rPr>
              <a:t>ij</a:t>
            </a:r>
            <a:r>
              <a:rPr lang="en-US" sz="2400" dirty="0">
                <a:solidFill>
                  <a:srgbClr val="DD0111"/>
                </a:solidFill>
                <a:ea typeface="ＭＳ Ｐゴシック" pitchFamily="-106" charset="-128"/>
                <a:cs typeface="ＭＳ Ｐゴシック" pitchFamily="-106" charset="-128"/>
                <a:sym typeface="Symbol" pitchFamily="-106" charset="2"/>
              </a:rPr>
              <a:t> = (Solution to </a:t>
            </a:r>
            <a:r>
              <a:rPr lang="en-US" sz="2400" dirty="0" err="1">
                <a:solidFill>
                  <a:srgbClr val="DD0111"/>
                </a:solidFill>
                <a:ea typeface="ＭＳ Ｐゴシック" pitchFamily="-106" charset="-128"/>
                <a:cs typeface="ＭＳ Ｐゴシック" pitchFamily="-106" charset="-128"/>
                <a:sym typeface="Symbol" pitchFamily="-106" charset="2"/>
              </a:rPr>
              <a:t>S</a:t>
            </a:r>
            <a:r>
              <a:rPr lang="en-US" sz="2400" baseline="-25000" dirty="0" err="1">
                <a:solidFill>
                  <a:srgbClr val="DD0111"/>
                </a:solidFill>
                <a:ea typeface="ＭＳ Ｐゴシック" pitchFamily="-106" charset="-128"/>
                <a:cs typeface="ＭＳ Ｐゴシック" pitchFamily="-106" charset="-128"/>
                <a:sym typeface="Symbol" pitchFamily="-106" charset="2"/>
              </a:rPr>
              <a:t>ik</a:t>
            </a:r>
            <a:r>
              <a:rPr lang="en-US" sz="2400" dirty="0">
                <a:solidFill>
                  <a:srgbClr val="DD0111"/>
                </a:solidFill>
                <a:ea typeface="ＭＳ Ｐゴシック" pitchFamily="-106" charset="-128"/>
                <a:cs typeface="ＭＳ Ｐゴシック" pitchFamily="-106" charset="-128"/>
                <a:sym typeface="Symbol" pitchFamily="-106" charset="2"/>
              </a:rPr>
              <a:t>) ⋃ {</a:t>
            </a:r>
            <a:r>
              <a:rPr lang="en-US" sz="2400" dirty="0" err="1">
                <a:solidFill>
                  <a:srgbClr val="DD0111"/>
                </a:solidFill>
                <a:ea typeface="ＭＳ Ｐゴシック" pitchFamily="-106" charset="-128"/>
                <a:cs typeface="ＭＳ Ｐゴシック" pitchFamily="-106" charset="-128"/>
                <a:sym typeface="Symbol" pitchFamily="-106" charset="2"/>
              </a:rPr>
              <a:t>a</a:t>
            </a:r>
            <a:r>
              <a:rPr lang="en-US" sz="2400" baseline="-25000" dirty="0" err="1">
                <a:solidFill>
                  <a:srgbClr val="DD0111"/>
                </a:solidFill>
                <a:ea typeface="ＭＳ Ｐゴシック" pitchFamily="-106" charset="-128"/>
                <a:cs typeface="ＭＳ Ｐゴシック" pitchFamily="-106" charset="-128"/>
                <a:sym typeface="Symbol" pitchFamily="-106" charset="2"/>
              </a:rPr>
              <a:t>k</a:t>
            </a:r>
            <a:r>
              <a:rPr lang="en-US" sz="2400" dirty="0">
                <a:solidFill>
                  <a:srgbClr val="DD0111"/>
                </a:solidFill>
                <a:ea typeface="ＭＳ Ｐゴシック" pitchFamily="-106" charset="-128"/>
                <a:cs typeface="ＭＳ Ｐゴシック" pitchFamily="-106" charset="-128"/>
                <a:sym typeface="Symbol" pitchFamily="-106" charset="2"/>
              </a:rPr>
              <a:t>} ⋃ (Solution to </a:t>
            </a:r>
            <a:r>
              <a:rPr lang="en-US" sz="2400" dirty="0" err="1">
                <a:solidFill>
                  <a:srgbClr val="DD0111"/>
                </a:solidFill>
                <a:ea typeface="ＭＳ Ｐゴシック" pitchFamily="-106" charset="-128"/>
                <a:cs typeface="ＭＳ Ｐゴシック" pitchFamily="-106" charset="-128"/>
                <a:sym typeface="Symbol" pitchFamily="-106" charset="2"/>
              </a:rPr>
              <a:t>S</a:t>
            </a:r>
            <a:r>
              <a:rPr lang="en-US" sz="2400" baseline="-25000" dirty="0" err="1">
                <a:solidFill>
                  <a:srgbClr val="DD0111"/>
                </a:solidFill>
                <a:ea typeface="ＭＳ Ｐゴシック" pitchFamily="-106" charset="-128"/>
                <a:cs typeface="ＭＳ Ｐゴシック" pitchFamily="-106" charset="-128"/>
                <a:sym typeface="Symbol" pitchFamily="-106" charset="2"/>
              </a:rPr>
              <a:t>kj</a:t>
            </a:r>
            <a:r>
              <a:rPr lang="en-US" sz="2400" dirty="0">
                <a:solidFill>
                  <a:srgbClr val="DD0111"/>
                </a:solidFill>
                <a:ea typeface="ＭＳ Ｐゴシック" pitchFamily="-106" charset="-128"/>
                <a:cs typeface="ＭＳ Ｐゴシック" pitchFamily="-106" charset="-128"/>
                <a:sym typeface="Symbol" pitchFamily="-106" charset="2"/>
              </a:rPr>
              <a:t>)</a:t>
            </a:r>
          </a:p>
          <a:p>
            <a:pPr eaLnBrk="1" hangingPunct="1">
              <a:buFontTx/>
              <a:buNone/>
            </a:pPr>
            <a:r>
              <a:rPr lang="en-US" sz="2400" dirty="0">
                <a:solidFill>
                  <a:srgbClr val="DD0111"/>
                </a:solidFill>
                <a:ea typeface="ＭＳ Ｐゴシック" pitchFamily="-106" charset="-128"/>
                <a:cs typeface="ＭＳ Ｐゴシック" pitchFamily="-106" charset="-128"/>
                <a:sym typeface="Symbol" pitchFamily="-106" charset="2"/>
              </a:rPr>
              <a:t>⎥Solution to </a:t>
            </a:r>
            <a:r>
              <a:rPr lang="en-US" sz="2400" dirty="0" err="1">
                <a:solidFill>
                  <a:srgbClr val="DD0111"/>
                </a:solidFill>
                <a:ea typeface="ＭＳ Ｐゴシック" pitchFamily="-106" charset="-128"/>
                <a:cs typeface="ＭＳ Ｐゴシック" pitchFamily="-106" charset="-128"/>
                <a:sym typeface="Symbol" pitchFamily="-106" charset="2"/>
              </a:rPr>
              <a:t>S</a:t>
            </a:r>
            <a:r>
              <a:rPr lang="en-US" sz="2400" baseline="-25000" dirty="0" err="1">
                <a:solidFill>
                  <a:srgbClr val="DD0111"/>
                </a:solidFill>
                <a:ea typeface="ＭＳ Ｐゴシック" pitchFamily="-106" charset="-128"/>
                <a:cs typeface="ＭＳ Ｐゴシック" pitchFamily="-106" charset="-128"/>
                <a:sym typeface="Symbol" pitchFamily="-106" charset="2"/>
              </a:rPr>
              <a:t>ij</a:t>
            </a:r>
            <a:r>
              <a:rPr lang="en-US" sz="2400" dirty="0">
                <a:solidFill>
                  <a:srgbClr val="DD0111"/>
                </a:solidFill>
                <a:ea typeface="ＭＳ Ｐゴシック" pitchFamily="-106" charset="-128"/>
                <a:cs typeface="ＭＳ Ｐゴシック" pitchFamily="-106" charset="-128"/>
                <a:sym typeface="Symbol" pitchFamily="-106" charset="2"/>
              </a:rPr>
              <a:t>⎥=</a:t>
            </a:r>
          </a:p>
        </p:txBody>
      </p:sp>
      <p:pic>
        <p:nvPicPr>
          <p:cNvPr id="65542" name="Picture 4"/>
          <p:cNvPicPr>
            <a:picLocks noChangeAspect="1" noChangeArrowheads="1"/>
          </p:cNvPicPr>
          <p:nvPr/>
        </p:nvPicPr>
        <p:blipFill>
          <a:blip r:embed="rId3"/>
          <a:srcRect/>
          <a:stretch>
            <a:fillRect/>
          </a:stretch>
        </p:blipFill>
        <p:spPr bwMode="auto">
          <a:xfrm>
            <a:off x="1385888" y="3873500"/>
            <a:ext cx="6591300" cy="1050925"/>
          </a:xfrm>
          <a:prstGeom prst="rect">
            <a:avLst/>
          </a:prstGeom>
          <a:noFill/>
          <a:ln w="9525">
            <a:noFill/>
            <a:miter lim="800000"/>
            <a:headEnd/>
            <a:tailEnd/>
          </a:ln>
        </p:spPr>
      </p:pic>
      <p:grpSp>
        <p:nvGrpSpPr>
          <p:cNvPr id="2" name="Group 5"/>
          <p:cNvGrpSpPr>
            <a:grpSpLocks/>
          </p:cNvGrpSpPr>
          <p:nvPr/>
        </p:nvGrpSpPr>
        <p:grpSpPr bwMode="auto">
          <a:xfrm>
            <a:off x="3338513" y="4589463"/>
            <a:ext cx="2533650" cy="477837"/>
            <a:chOff x="2103" y="2687"/>
            <a:chExt cx="1596" cy="301"/>
          </a:xfrm>
        </p:grpSpPr>
        <p:sp>
          <p:nvSpPr>
            <p:cNvPr id="65548" name="AutoShape 6"/>
            <p:cNvSpPr>
              <a:spLocks/>
            </p:cNvSpPr>
            <p:nvPr/>
          </p:nvSpPr>
          <p:spPr bwMode="auto">
            <a:xfrm rot="-5400000">
              <a:off x="2233" y="2619"/>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5549" name="AutoShape 7"/>
            <p:cNvSpPr>
              <a:spLocks/>
            </p:cNvSpPr>
            <p:nvPr/>
          </p:nvSpPr>
          <p:spPr bwMode="auto">
            <a:xfrm rot="-5400000">
              <a:off x="3492" y="2614"/>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5550" name="Text Box 8"/>
            <p:cNvSpPr txBox="1">
              <a:spLocks noChangeArrowheads="1"/>
            </p:cNvSpPr>
            <p:nvPr/>
          </p:nvSpPr>
          <p:spPr bwMode="auto">
            <a:xfrm>
              <a:off x="2103" y="2738"/>
              <a:ext cx="312"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S</a:t>
              </a:r>
              <a:r>
                <a:rPr lang="en-US" sz="2000" baseline="-25000">
                  <a:latin typeface="Comic Sans MS" pitchFamily="-106" charset="0"/>
                </a:rPr>
                <a:t>ik</a:t>
              </a:r>
            </a:p>
          </p:txBody>
        </p:sp>
        <p:sp>
          <p:nvSpPr>
            <p:cNvPr id="65551" name="Text Box 9"/>
            <p:cNvSpPr txBox="1">
              <a:spLocks noChangeArrowheads="1"/>
            </p:cNvSpPr>
            <p:nvPr/>
          </p:nvSpPr>
          <p:spPr bwMode="auto">
            <a:xfrm>
              <a:off x="3374" y="2733"/>
              <a:ext cx="325"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S</a:t>
              </a:r>
              <a:r>
                <a:rPr lang="en-US" sz="2000" baseline="-25000">
                  <a:latin typeface="Comic Sans MS" pitchFamily="-106" charset="0"/>
                </a:rPr>
                <a:t>kj</a:t>
              </a:r>
            </a:p>
          </p:txBody>
        </p:sp>
      </p:grpSp>
      <p:grpSp>
        <p:nvGrpSpPr>
          <p:cNvPr id="3" name="Group 10"/>
          <p:cNvGrpSpPr>
            <a:grpSpLocks/>
          </p:cNvGrpSpPr>
          <p:nvPr/>
        </p:nvGrpSpPr>
        <p:grpSpPr bwMode="auto">
          <a:xfrm>
            <a:off x="3429000" y="3482975"/>
            <a:ext cx="2357438" cy="557213"/>
            <a:chOff x="2160" y="2034"/>
            <a:chExt cx="1485" cy="351"/>
          </a:xfrm>
        </p:grpSpPr>
        <p:sp>
          <p:nvSpPr>
            <p:cNvPr id="65546" name="AutoShape 11"/>
            <p:cNvSpPr>
              <a:spLocks/>
            </p:cNvSpPr>
            <p:nvPr/>
          </p:nvSpPr>
          <p:spPr bwMode="auto">
            <a:xfrm rot="-5400000">
              <a:off x="2836" y="1575"/>
              <a:ext cx="134" cy="1485"/>
            </a:xfrm>
            <a:prstGeom prst="rightBrace">
              <a:avLst>
                <a:gd name="adj1" fmla="val 92351"/>
                <a:gd name="adj2" fmla="val 50000"/>
              </a:avLst>
            </a:prstGeom>
            <a:noFill/>
            <a:ln w="25400">
              <a:solidFill>
                <a:schemeClr val="tx1"/>
              </a:solidFill>
              <a:round/>
              <a:headEnd/>
              <a:tailEnd/>
            </a:ln>
          </p:spPr>
          <p:txBody>
            <a:bodyPr wrap="none" anchor="ctr">
              <a:prstTxWarp prst="textNoShape">
                <a:avLst/>
              </a:prstTxWarp>
            </a:bodyPr>
            <a:lstStyle/>
            <a:p>
              <a:endParaRPr lang="en-US"/>
            </a:p>
          </p:txBody>
        </p:sp>
        <p:sp>
          <p:nvSpPr>
            <p:cNvPr id="65547" name="Rectangle 12"/>
            <p:cNvSpPr>
              <a:spLocks noChangeArrowheads="1"/>
            </p:cNvSpPr>
            <p:nvPr/>
          </p:nvSpPr>
          <p:spPr bwMode="auto">
            <a:xfrm>
              <a:off x="2772" y="2034"/>
              <a:ext cx="269" cy="250"/>
            </a:xfrm>
            <a:prstGeom prst="rect">
              <a:avLst/>
            </a:prstGeom>
            <a:noFill/>
            <a:ln w="9525">
              <a:noFill/>
              <a:miter lim="800000"/>
              <a:headEnd/>
              <a:tailEnd/>
            </a:ln>
          </p:spPr>
          <p:txBody>
            <a:bodyPr wrap="none">
              <a:prstTxWarp prst="textNoShape">
                <a:avLst/>
              </a:prstTxWarp>
              <a:spAutoFit/>
            </a:bodyPr>
            <a:lstStyle/>
            <a:p>
              <a:r>
                <a:rPr lang="en-US" sz="2000"/>
                <a:t>S</a:t>
              </a:r>
              <a:r>
                <a:rPr lang="en-US" sz="2000" baseline="-25000"/>
                <a:t>ij</a:t>
              </a:r>
            </a:p>
          </p:txBody>
        </p:sp>
      </p:grpSp>
      <p:sp>
        <p:nvSpPr>
          <p:cNvPr id="610317" name="Rectangle 13"/>
          <p:cNvSpPr>
            <a:spLocks noChangeArrowheads="1"/>
          </p:cNvSpPr>
          <p:nvPr/>
        </p:nvSpPr>
        <p:spPr bwMode="auto">
          <a:xfrm>
            <a:off x="2816225" y="5754740"/>
            <a:ext cx="5362365" cy="461665"/>
          </a:xfrm>
          <a:prstGeom prst="rect">
            <a:avLst/>
          </a:prstGeom>
          <a:noFill/>
          <a:ln w="9525">
            <a:noFill/>
            <a:miter lim="800000"/>
            <a:headEnd/>
            <a:tailEnd/>
          </a:ln>
        </p:spPr>
        <p:txBody>
          <a:bodyPr wrap="none">
            <a:prstTxWarp prst="textNoShape">
              <a:avLst/>
            </a:prstTxWarp>
            <a:spAutoFit/>
          </a:bodyPr>
          <a:lstStyle/>
          <a:p>
            <a:r>
              <a:rPr lang="en-US" sz="2400" dirty="0">
                <a:solidFill>
                  <a:srgbClr val="DD0111"/>
                </a:solidFill>
                <a:latin typeface="Century Gothic"/>
                <a:cs typeface="Century Gothic"/>
                <a:sym typeface="Symbol" pitchFamily="-106" charset="2"/>
              </a:rPr>
              <a:t>⎥Solution to </a:t>
            </a:r>
            <a:r>
              <a:rPr lang="en-US" sz="2400" dirty="0" err="1">
                <a:solidFill>
                  <a:srgbClr val="DD0111"/>
                </a:solidFill>
                <a:latin typeface="Century Gothic"/>
                <a:cs typeface="Century Gothic"/>
                <a:sym typeface="Symbol" pitchFamily="-106" charset="2"/>
              </a:rPr>
              <a:t>S</a:t>
            </a:r>
            <a:r>
              <a:rPr lang="en-US" sz="2400" baseline="-25000" dirty="0" err="1">
                <a:solidFill>
                  <a:srgbClr val="DD0111"/>
                </a:solidFill>
                <a:latin typeface="Century Gothic"/>
                <a:cs typeface="Century Gothic"/>
                <a:sym typeface="Symbol" pitchFamily="-106" charset="2"/>
              </a:rPr>
              <a:t>ik</a:t>
            </a:r>
            <a:r>
              <a:rPr lang="en-US" sz="2400" dirty="0">
                <a:solidFill>
                  <a:srgbClr val="DD0111"/>
                </a:solidFill>
                <a:latin typeface="Century Gothic"/>
                <a:cs typeface="Century Gothic"/>
                <a:sym typeface="Symbol" pitchFamily="-106" charset="2"/>
              </a:rPr>
              <a:t>⎥+ 1 + ⎥Solution to </a:t>
            </a:r>
            <a:r>
              <a:rPr lang="en-US" sz="2400" dirty="0" err="1">
                <a:solidFill>
                  <a:srgbClr val="DD0111"/>
                </a:solidFill>
                <a:latin typeface="Century Gothic"/>
                <a:cs typeface="Century Gothic"/>
                <a:sym typeface="Symbol" pitchFamily="-106" charset="2"/>
              </a:rPr>
              <a:t>S</a:t>
            </a:r>
            <a:r>
              <a:rPr lang="en-US" sz="2400" baseline="-25000" dirty="0" err="1">
                <a:solidFill>
                  <a:srgbClr val="DD0111"/>
                </a:solidFill>
                <a:latin typeface="Century Gothic"/>
                <a:cs typeface="Century Gothic"/>
                <a:sym typeface="Symbol" pitchFamily="-106" charset="2"/>
              </a:rPr>
              <a:t>kj</a:t>
            </a:r>
            <a:r>
              <a:rPr lang="en-US" sz="2400" dirty="0">
                <a:solidFill>
                  <a:srgbClr val="DD0111"/>
                </a:solidFill>
                <a:latin typeface="Century Gothic"/>
                <a:cs typeface="Century Gothic"/>
                <a:sym typeface="Symbol" pitchFamily="-106" charset="2"/>
              </a:rPr>
              <a:t>⎥</a:t>
            </a:r>
          </a:p>
        </p:txBody>
      </p:sp>
      <p:sp>
        <p:nvSpPr>
          <p:cNvPr id="4" name="Slide Number Placeholder 3"/>
          <p:cNvSpPr>
            <a:spLocks noGrp="1"/>
          </p:cNvSpPr>
          <p:nvPr>
            <p:ph type="sldNum" sz="quarter" idx="12"/>
          </p:nvPr>
        </p:nvSpPr>
        <p:spPr/>
        <p:txBody>
          <a:bodyPr/>
          <a:lstStyle/>
          <a:p>
            <a:fld id="{D121A9E4-027E-6D48-8F40-DD130E118377}" type="slidenum">
              <a:rPr lang="en-US" smtClean="0"/>
              <a:pPr/>
              <a:t>13</a:t>
            </a:fld>
            <a:endParaRPr lang="en-US"/>
          </a:p>
        </p:txBody>
      </p:sp>
    </p:spTree>
    <p:extLst>
      <p:ext uri="{BB962C8B-B14F-4D97-AF65-F5344CB8AC3E}">
        <p14:creationId xmlns:p14="http://schemas.microsoft.com/office/powerpoint/2010/main" val="71008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030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030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0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p>
            <a:r>
              <a:rPr lang="fr-FR"/>
              <a:t>CS 477/677 - Lecture 19</a:t>
            </a:r>
            <a:endParaRPr lang="en-US"/>
          </a:p>
        </p:txBody>
      </p:sp>
      <p:sp>
        <p:nvSpPr>
          <p:cNvPr id="67588"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Optimal Substructure</a:t>
            </a:r>
          </a:p>
        </p:txBody>
      </p:sp>
      <p:sp>
        <p:nvSpPr>
          <p:cNvPr id="728067" name="Rectangle 3"/>
          <p:cNvSpPr>
            <a:spLocks noGrp="1" noChangeArrowheads="1"/>
          </p:cNvSpPr>
          <p:nvPr>
            <p:ph type="body" idx="1"/>
          </p:nvPr>
        </p:nvSpPr>
        <p:spPr>
          <a:xfrm>
            <a:off x="350838" y="2597150"/>
            <a:ext cx="8229600" cy="3749675"/>
          </a:xfrm>
        </p:spPr>
        <p:txBody>
          <a:bodyPr/>
          <a:lstStyle/>
          <a:p>
            <a:pPr eaLnBrk="1" hangingPunct="1">
              <a:lnSpc>
                <a:spcPct val="120000"/>
              </a:lnSpc>
              <a:buFontTx/>
              <a:buNone/>
            </a:pPr>
            <a:r>
              <a:rPr lang="en-US" dirty="0">
                <a:ea typeface="ＭＳ Ｐゴシック" pitchFamily="-106" charset="-128"/>
                <a:cs typeface="ＭＳ Ｐゴシック" pitchFamily="-106" charset="-128"/>
              </a:rPr>
              <a:t>			</a:t>
            </a:r>
            <a:r>
              <a:rPr lang="en-US" sz="2400" dirty="0" err="1">
                <a:solidFill>
                  <a:srgbClr val="DD0111"/>
                </a:solidFill>
                <a:ea typeface="ＭＳ Ｐゴシック" pitchFamily="-106" charset="-128"/>
                <a:cs typeface="ＭＳ Ｐゴシック" pitchFamily="-106" charset="-128"/>
              </a:rPr>
              <a:t>A</a:t>
            </a:r>
            <a:r>
              <a:rPr lang="en-US" sz="2400" baseline="-25000" dirty="0" err="1">
                <a:solidFill>
                  <a:srgbClr val="DD0111"/>
                </a:solidFill>
                <a:ea typeface="ＭＳ Ｐゴシック" pitchFamily="-106" charset="-128"/>
                <a:cs typeface="ＭＳ Ｐゴシック" pitchFamily="-106" charset="-128"/>
              </a:rPr>
              <a:t>ij</a:t>
            </a:r>
            <a:r>
              <a:rPr lang="en-US" sz="2400" dirty="0">
                <a:solidFill>
                  <a:srgbClr val="DD0111"/>
                </a:solidFill>
                <a:ea typeface="ＭＳ Ｐゴシック" pitchFamily="-106" charset="-128"/>
                <a:cs typeface="ＭＳ Ｐゴシック" pitchFamily="-106" charset="-128"/>
              </a:rPr>
              <a:t> = Optimal solution to </a:t>
            </a:r>
            <a:r>
              <a:rPr lang="en-US" sz="2400" dirty="0" err="1">
                <a:solidFill>
                  <a:srgbClr val="DD0111"/>
                </a:solidFill>
                <a:ea typeface="ＭＳ Ｐゴシック" pitchFamily="-106" charset="-128"/>
                <a:cs typeface="ＭＳ Ｐゴシック" pitchFamily="-106" charset="-128"/>
                <a:sym typeface="Symbol" pitchFamily="-106" charset="2"/>
              </a:rPr>
              <a:t>S</a:t>
            </a:r>
            <a:r>
              <a:rPr lang="en-US" sz="2400" baseline="-25000" dirty="0" err="1">
                <a:solidFill>
                  <a:srgbClr val="DD0111"/>
                </a:solidFill>
                <a:ea typeface="ＭＳ Ｐゴシック" pitchFamily="-106" charset="-128"/>
                <a:cs typeface="ＭＳ Ｐゴシック" pitchFamily="-106" charset="-128"/>
                <a:sym typeface="Symbol" pitchFamily="-106" charset="2"/>
              </a:rPr>
              <a:t>ij</a:t>
            </a:r>
            <a:r>
              <a:rPr lang="en-US" sz="2400" dirty="0">
                <a:ea typeface="ＭＳ Ｐゴシック" pitchFamily="-106" charset="-128"/>
                <a:cs typeface="ＭＳ Ｐゴシック" pitchFamily="-106" charset="-128"/>
                <a:sym typeface="Symbol" pitchFamily="-106" charset="2"/>
              </a:rPr>
              <a:t> 	</a:t>
            </a:r>
          </a:p>
          <a:p>
            <a:pPr eaLnBrk="1" hangingPunct="1">
              <a:lnSpc>
                <a:spcPct val="140000"/>
              </a:lnSpc>
            </a:pPr>
            <a:r>
              <a:rPr lang="en-US" sz="2400" b="1" dirty="0">
                <a:ea typeface="ＭＳ Ｐゴシック" pitchFamily="-106" charset="-128"/>
                <a:cs typeface="ＭＳ Ｐゴシック" pitchFamily="-106" charset="-128"/>
                <a:sym typeface="Symbol" pitchFamily="-106" charset="2"/>
              </a:rPr>
              <a:t>Claim</a:t>
            </a:r>
            <a:r>
              <a:rPr lang="en-US" sz="2400" dirty="0">
                <a:ea typeface="ＭＳ Ｐゴシック" pitchFamily="-106" charset="-128"/>
                <a:cs typeface="ＭＳ Ｐゴシック" pitchFamily="-106" charset="-128"/>
                <a:sym typeface="Symbol" pitchFamily="-106" charset="2"/>
              </a:rPr>
              <a:t>: Sets </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ik</a:t>
            </a:r>
            <a:r>
              <a:rPr lang="en-US" sz="2400" dirty="0">
                <a:ea typeface="ＭＳ Ｐゴシック" pitchFamily="-106" charset="-128"/>
                <a:cs typeface="ＭＳ Ｐゴシック" pitchFamily="-106" charset="-128"/>
                <a:sym typeface="Symbol" pitchFamily="-106" charset="2"/>
              </a:rPr>
              <a:t> and </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kj</a:t>
            </a:r>
            <a:r>
              <a:rPr lang="en-US" sz="2400" dirty="0">
                <a:ea typeface="ＭＳ Ｐゴシック" pitchFamily="-106" charset="-128"/>
                <a:cs typeface="ＭＳ Ｐゴシック" pitchFamily="-106" charset="-128"/>
                <a:sym typeface="Symbol" pitchFamily="-106" charset="2"/>
              </a:rPr>
              <a:t> must be optimal solutions </a:t>
            </a:r>
          </a:p>
          <a:p>
            <a:pPr eaLnBrk="1" hangingPunct="1">
              <a:lnSpc>
                <a:spcPct val="140000"/>
              </a:lnSpc>
            </a:pPr>
            <a:r>
              <a:rPr lang="en-US" sz="2400" dirty="0">
                <a:ea typeface="ＭＳ Ｐゴシック" pitchFamily="-106" charset="-128"/>
                <a:cs typeface="ＭＳ Ｐゴシック" pitchFamily="-106" charset="-128"/>
                <a:sym typeface="Symbol" pitchFamily="-106" charset="2"/>
              </a:rPr>
              <a:t>Assume ∃ </a:t>
            </a:r>
            <a:r>
              <a:rPr lang="en-US" sz="2400" dirty="0" err="1">
                <a:ea typeface="ＭＳ Ｐゴシック" pitchFamily="-106" charset="-128"/>
                <a:cs typeface="ＭＳ Ｐゴシック" pitchFamily="-106" charset="-128"/>
              </a:rPr>
              <a:t>A</a:t>
            </a:r>
            <a:r>
              <a:rPr lang="en-US" sz="2400" baseline="-25000" dirty="0" err="1">
                <a:ea typeface="ＭＳ Ｐゴシック" pitchFamily="-106" charset="-128"/>
                <a:cs typeface="ＭＳ Ｐゴシック" pitchFamily="-106" charset="-128"/>
              </a:rPr>
              <a:t>ik</a:t>
            </a:r>
            <a:r>
              <a:rPr lang="en-US" sz="2400" dirty="0">
                <a:ea typeface="ＭＳ Ｐゴシック" pitchFamily="-106" charset="-128"/>
                <a:cs typeface="ＭＳ Ｐゴシック" pitchFamily="-106" charset="-128"/>
              </a:rPr>
              <a:t>’ that </a:t>
            </a:r>
            <a:r>
              <a:rPr lang="en-US" sz="2400" dirty="0">
                <a:ea typeface="ＭＳ Ｐゴシック" pitchFamily="-106" charset="-128"/>
                <a:cs typeface="ＭＳ Ｐゴシック" pitchFamily="-106" charset="-128"/>
                <a:sym typeface="Symbol" pitchFamily="-106" charset="2"/>
              </a:rPr>
              <a:t>includes more activities than </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ik</a:t>
            </a:r>
            <a:endParaRPr lang="en-US" sz="2400" dirty="0">
              <a:ea typeface="ＭＳ Ｐゴシック" pitchFamily="-106" charset="-128"/>
              <a:cs typeface="ＭＳ Ｐゴシック" pitchFamily="-106" charset="-128"/>
              <a:sym typeface="Symbol" pitchFamily="-106" charset="2"/>
            </a:endParaRPr>
          </a:p>
          <a:p>
            <a:pPr eaLnBrk="1" hangingPunct="1">
              <a:lnSpc>
                <a:spcPct val="140000"/>
              </a:lnSpc>
              <a:buFontTx/>
              <a:buNone/>
            </a:pPr>
            <a:r>
              <a:rPr lang="en-US" sz="2400" dirty="0">
                <a:ea typeface="ＭＳ Ｐゴシック" pitchFamily="-106" charset="-128"/>
                <a:cs typeface="ＭＳ Ｐゴシック" pitchFamily="-106" charset="-128"/>
                <a:sym typeface="Symbol" pitchFamily="-106" charset="2"/>
              </a:rPr>
              <a:t>		</a:t>
            </a:r>
            <a:r>
              <a:rPr lang="en-US" sz="2400" dirty="0">
                <a:ea typeface="ＭＳ Ｐゴシック" pitchFamily="-106" charset="-128"/>
                <a:cs typeface="ＭＳ Ｐゴシック" pitchFamily="-106" charset="-128"/>
              </a:rPr>
              <a:t>Size[</a:t>
            </a:r>
            <a:r>
              <a:rPr lang="en-US" sz="2400" dirty="0" err="1">
                <a:ea typeface="ＭＳ Ｐゴシック" pitchFamily="-106" charset="-128"/>
                <a:cs typeface="ＭＳ Ｐゴシック" pitchFamily="-106" charset="-128"/>
              </a:rPr>
              <a:t>A</a:t>
            </a:r>
            <a:r>
              <a:rPr lang="en-US" sz="2400" baseline="-25000" dirty="0" err="1">
                <a:ea typeface="ＭＳ Ｐゴシック" pitchFamily="-106" charset="-128"/>
                <a:cs typeface="ＭＳ Ｐゴシック" pitchFamily="-106" charset="-128"/>
              </a:rPr>
              <a:t>ij</a:t>
            </a:r>
            <a:r>
              <a:rPr lang="en-US" sz="2400" dirty="0">
                <a:ea typeface="ＭＳ Ｐゴシック" pitchFamily="-106" charset="-128"/>
                <a:cs typeface="ＭＳ Ｐゴシック" pitchFamily="-106" charset="-128"/>
              </a:rPr>
              <a:t>’] = Size[</a:t>
            </a:r>
            <a:r>
              <a:rPr lang="en-US" sz="2400" dirty="0" err="1">
                <a:ea typeface="ＭＳ Ｐゴシック" pitchFamily="-106" charset="-128"/>
                <a:cs typeface="ＭＳ Ｐゴシック" pitchFamily="-106" charset="-128"/>
              </a:rPr>
              <a:t>A</a:t>
            </a:r>
            <a:r>
              <a:rPr lang="en-US" sz="2400" baseline="-25000" dirty="0" err="1">
                <a:ea typeface="ＭＳ Ｐゴシック" pitchFamily="-106" charset="-128"/>
                <a:cs typeface="ＭＳ Ｐゴシック" pitchFamily="-106" charset="-128"/>
              </a:rPr>
              <a:t>ik</a:t>
            </a:r>
            <a:r>
              <a:rPr lang="en-US" sz="2400" dirty="0">
                <a:ea typeface="ＭＳ Ｐゴシック" pitchFamily="-106" charset="-128"/>
                <a:cs typeface="ＭＳ Ｐゴシック" pitchFamily="-106" charset="-128"/>
              </a:rPr>
              <a:t>’] </a:t>
            </a:r>
            <a:r>
              <a:rPr lang="en-US" sz="2400" dirty="0">
                <a:ea typeface="ＭＳ Ｐゴシック" pitchFamily="-106" charset="-128"/>
                <a:cs typeface="ＭＳ Ｐゴシック" pitchFamily="-106" charset="-128"/>
                <a:sym typeface="Symbol" pitchFamily="-106" charset="2"/>
              </a:rPr>
              <a:t>+ 1 + Size[</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kj</a:t>
            </a:r>
            <a:r>
              <a:rPr lang="en-US" sz="2400" dirty="0">
                <a:ea typeface="ＭＳ Ｐゴシック" pitchFamily="-106" charset="-128"/>
                <a:cs typeface="ＭＳ Ｐゴシック" pitchFamily="-106" charset="-128"/>
                <a:sym typeface="Symbol" pitchFamily="-106" charset="2"/>
              </a:rPr>
              <a:t>] &gt; Size[</a:t>
            </a:r>
            <a:r>
              <a:rPr lang="en-US" sz="2400" dirty="0" err="1">
                <a:ea typeface="ＭＳ Ｐゴシック" pitchFamily="-106" charset="-128"/>
                <a:cs typeface="ＭＳ Ｐゴシック" pitchFamily="-106" charset="-128"/>
              </a:rPr>
              <a:t>A</a:t>
            </a:r>
            <a:r>
              <a:rPr lang="en-US" sz="2400" baseline="-25000" dirty="0" err="1">
                <a:ea typeface="ＭＳ Ｐゴシック" pitchFamily="-106" charset="-128"/>
                <a:cs typeface="ＭＳ Ｐゴシック" pitchFamily="-106" charset="-128"/>
              </a:rPr>
              <a:t>ij</a:t>
            </a:r>
            <a:r>
              <a:rPr lang="en-US" sz="2400" dirty="0">
                <a:ea typeface="ＭＳ Ｐゴシック" pitchFamily="-106" charset="-128"/>
                <a:cs typeface="ＭＳ Ｐゴシック" pitchFamily="-106" charset="-128"/>
              </a:rPr>
              <a:t>] </a:t>
            </a:r>
          </a:p>
          <a:p>
            <a:pPr eaLnBrk="1" hangingPunct="1">
              <a:lnSpc>
                <a:spcPct val="140000"/>
              </a:lnSpc>
              <a:buFontTx/>
              <a:buNone/>
            </a:pPr>
            <a:r>
              <a:rPr lang="en-US" sz="2400" dirty="0">
                <a:ea typeface="ＭＳ Ｐゴシック" pitchFamily="-106" charset="-128"/>
                <a:cs typeface="ＭＳ Ｐゴシック" pitchFamily="-106" charset="-128"/>
                <a:sym typeface="Symbol" pitchFamily="-106" charset="2"/>
              </a:rPr>
              <a:t>⇒ Contradiction: we assumed that </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ij</a:t>
            </a:r>
            <a:r>
              <a:rPr lang="en-US" sz="2400" dirty="0">
                <a:ea typeface="ＭＳ Ｐゴシック" pitchFamily="-106" charset="-128"/>
                <a:cs typeface="ＭＳ Ｐゴシック" pitchFamily="-106" charset="-128"/>
                <a:sym typeface="Symbol" pitchFamily="-106" charset="2"/>
              </a:rPr>
              <a:t> has the maximum # of activities taken from </a:t>
            </a:r>
            <a:r>
              <a:rPr lang="en-US" sz="2400" dirty="0" err="1">
                <a:ea typeface="ＭＳ Ｐゴシック" pitchFamily="-106" charset="-128"/>
                <a:cs typeface="ＭＳ Ｐゴシック" pitchFamily="-106" charset="-128"/>
                <a:sym typeface="Symbol" pitchFamily="-106" charset="2"/>
              </a:rPr>
              <a:t>S</a:t>
            </a:r>
            <a:r>
              <a:rPr lang="en-US" sz="2400" baseline="-25000" dirty="0" err="1">
                <a:ea typeface="ＭＳ Ｐゴシック" pitchFamily="-106" charset="-128"/>
                <a:cs typeface="ＭＳ Ｐゴシック" pitchFamily="-106" charset="-128"/>
                <a:sym typeface="Symbol" pitchFamily="-106" charset="2"/>
              </a:rPr>
              <a:t>ij</a:t>
            </a:r>
            <a:endParaRPr lang="en-US" sz="2400" baseline="-25000" dirty="0">
              <a:ea typeface="ＭＳ Ｐゴシック" pitchFamily="-106" charset="-128"/>
              <a:cs typeface="ＭＳ Ｐゴシック" pitchFamily="-106" charset="-128"/>
              <a:sym typeface="Symbol" pitchFamily="-106" charset="2"/>
            </a:endParaRPr>
          </a:p>
        </p:txBody>
      </p:sp>
      <p:pic>
        <p:nvPicPr>
          <p:cNvPr id="67590" name="Picture 4"/>
          <p:cNvPicPr>
            <a:picLocks noChangeAspect="1" noChangeArrowheads="1"/>
          </p:cNvPicPr>
          <p:nvPr/>
        </p:nvPicPr>
        <p:blipFill>
          <a:blip r:embed="rId3"/>
          <a:srcRect/>
          <a:stretch>
            <a:fillRect/>
          </a:stretch>
        </p:blipFill>
        <p:spPr bwMode="auto">
          <a:xfrm>
            <a:off x="1216025" y="1570038"/>
            <a:ext cx="6591300" cy="1050925"/>
          </a:xfrm>
          <a:prstGeom prst="rect">
            <a:avLst/>
          </a:prstGeom>
          <a:noFill/>
          <a:ln w="9525">
            <a:noFill/>
            <a:miter lim="800000"/>
            <a:headEnd/>
            <a:tailEnd/>
          </a:ln>
        </p:spPr>
      </p:pic>
      <p:grpSp>
        <p:nvGrpSpPr>
          <p:cNvPr id="2" name="Group 5"/>
          <p:cNvGrpSpPr>
            <a:grpSpLocks/>
          </p:cNvGrpSpPr>
          <p:nvPr/>
        </p:nvGrpSpPr>
        <p:grpSpPr bwMode="auto">
          <a:xfrm>
            <a:off x="3168650" y="2286000"/>
            <a:ext cx="2543175" cy="477838"/>
            <a:chOff x="2103" y="2687"/>
            <a:chExt cx="1602" cy="301"/>
          </a:xfrm>
        </p:grpSpPr>
        <p:sp>
          <p:nvSpPr>
            <p:cNvPr id="67595" name="AutoShape 6"/>
            <p:cNvSpPr>
              <a:spLocks/>
            </p:cNvSpPr>
            <p:nvPr/>
          </p:nvSpPr>
          <p:spPr bwMode="auto">
            <a:xfrm rot="-5400000">
              <a:off x="2233" y="2619"/>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7596" name="AutoShape 7"/>
            <p:cNvSpPr>
              <a:spLocks/>
            </p:cNvSpPr>
            <p:nvPr/>
          </p:nvSpPr>
          <p:spPr bwMode="auto">
            <a:xfrm rot="-5400000">
              <a:off x="3492" y="2614"/>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7597" name="Text Box 8"/>
            <p:cNvSpPr txBox="1">
              <a:spLocks noChangeArrowheads="1"/>
            </p:cNvSpPr>
            <p:nvPr/>
          </p:nvSpPr>
          <p:spPr bwMode="auto">
            <a:xfrm>
              <a:off x="2103" y="2738"/>
              <a:ext cx="318"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A</a:t>
              </a:r>
              <a:r>
                <a:rPr lang="en-US" sz="2000" baseline="-25000">
                  <a:latin typeface="Comic Sans MS" pitchFamily="-106" charset="0"/>
                </a:rPr>
                <a:t>ik</a:t>
              </a:r>
            </a:p>
          </p:txBody>
        </p:sp>
        <p:sp>
          <p:nvSpPr>
            <p:cNvPr id="67598" name="Text Box 9"/>
            <p:cNvSpPr txBox="1">
              <a:spLocks noChangeArrowheads="1"/>
            </p:cNvSpPr>
            <p:nvPr/>
          </p:nvSpPr>
          <p:spPr bwMode="auto">
            <a:xfrm>
              <a:off x="3374" y="2733"/>
              <a:ext cx="331"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A</a:t>
              </a:r>
              <a:r>
                <a:rPr lang="en-US" sz="2000" baseline="-25000">
                  <a:latin typeface="Comic Sans MS" pitchFamily="-106" charset="0"/>
                </a:rPr>
                <a:t>kj</a:t>
              </a:r>
            </a:p>
          </p:txBody>
        </p:sp>
      </p:grpSp>
      <p:grpSp>
        <p:nvGrpSpPr>
          <p:cNvPr id="3" name="Group 10"/>
          <p:cNvGrpSpPr>
            <a:grpSpLocks/>
          </p:cNvGrpSpPr>
          <p:nvPr/>
        </p:nvGrpSpPr>
        <p:grpSpPr bwMode="auto">
          <a:xfrm>
            <a:off x="3249613" y="1176338"/>
            <a:ext cx="2357437" cy="557212"/>
            <a:chOff x="2160" y="2034"/>
            <a:chExt cx="1485" cy="351"/>
          </a:xfrm>
        </p:grpSpPr>
        <p:sp>
          <p:nvSpPr>
            <p:cNvPr id="67593" name="AutoShape 11"/>
            <p:cNvSpPr>
              <a:spLocks/>
            </p:cNvSpPr>
            <p:nvPr/>
          </p:nvSpPr>
          <p:spPr bwMode="auto">
            <a:xfrm rot="-5400000">
              <a:off x="2836" y="1575"/>
              <a:ext cx="134" cy="1485"/>
            </a:xfrm>
            <a:prstGeom prst="rightBrace">
              <a:avLst>
                <a:gd name="adj1" fmla="val 92351"/>
                <a:gd name="adj2" fmla="val 50000"/>
              </a:avLst>
            </a:prstGeom>
            <a:noFill/>
            <a:ln w="25400">
              <a:solidFill>
                <a:schemeClr val="tx1"/>
              </a:solidFill>
              <a:round/>
              <a:headEnd/>
              <a:tailEnd/>
            </a:ln>
          </p:spPr>
          <p:txBody>
            <a:bodyPr wrap="none" anchor="ctr">
              <a:prstTxWarp prst="textNoShape">
                <a:avLst/>
              </a:prstTxWarp>
            </a:bodyPr>
            <a:lstStyle/>
            <a:p>
              <a:endParaRPr lang="en-US"/>
            </a:p>
          </p:txBody>
        </p:sp>
        <p:sp>
          <p:nvSpPr>
            <p:cNvPr id="67594" name="Rectangle 12"/>
            <p:cNvSpPr>
              <a:spLocks noChangeArrowheads="1"/>
            </p:cNvSpPr>
            <p:nvPr/>
          </p:nvSpPr>
          <p:spPr bwMode="auto">
            <a:xfrm>
              <a:off x="2772" y="2034"/>
              <a:ext cx="269" cy="250"/>
            </a:xfrm>
            <a:prstGeom prst="rect">
              <a:avLst/>
            </a:prstGeom>
            <a:noFill/>
            <a:ln w="9525">
              <a:noFill/>
              <a:miter lim="800000"/>
              <a:headEnd/>
              <a:tailEnd/>
            </a:ln>
          </p:spPr>
          <p:txBody>
            <a:bodyPr wrap="none">
              <a:prstTxWarp prst="textNoShape">
                <a:avLst/>
              </a:prstTxWarp>
              <a:spAutoFit/>
            </a:bodyPr>
            <a:lstStyle/>
            <a:p>
              <a:r>
                <a:rPr lang="en-US" sz="2000"/>
                <a:t>A</a:t>
              </a:r>
              <a:r>
                <a:rPr lang="en-US" sz="2000" baseline="-25000"/>
                <a:t>ij</a:t>
              </a:r>
            </a:p>
          </p:txBody>
        </p:sp>
      </p:grpSp>
      <p:sp>
        <p:nvSpPr>
          <p:cNvPr id="4" name="Slide Number Placeholder 3"/>
          <p:cNvSpPr>
            <a:spLocks noGrp="1"/>
          </p:cNvSpPr>
          <p:nvPr>
            <p:ph type="sldNum" sz="quarter" idx="12"/>
          </p:nvPr>
        </p:nvSpPr>
        <p:spPr/>
        <p:txBody>
          <a:bodyPr/>
          <a:lstStyle/>
          <a:p>
            <a:fld id="{D121A9E4-027E-6D48-8F40-DD130E118377}" type="slidenum">
              <a:rPr lang="en-US" smtClean="0"/>
              <a:pPr/>
              <a:t>14</a:t>
            </a:fld>
            <a:endParaRPr lang="en-US"/>
          </a:p>
        </p:txBody>
      </p:sp>
    </p:spTree>
    <p:extLst>
      <p:ext uri="{BB962C8B-B14F-4D97-AF65-F5344CB8AC3E}">
        <p14:creationId xmlns:p14="http://schemas.microsoft.com/office/powerpoint/2010/main" val="331993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80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80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8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p>
            <a:r>
              <a:rPr lang="fr-FR"/>
              <a:t>CS 477/677 - Lecture 19</a:t>
            </a:r>
            <a:endParaRPr lang="en-US"/>
          </a:p>
        </p:txBody>
      </p:sp>
      <p:sp>
        <p:nvSpPr>
          <p:cNvPr id="69636"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Recursive Solution</a:t>
            </a:r>
          </a:p>
        </p:txBody>
      </p:sp>
      <p:sp>
        <p:nvSpPr>
          <p:cNvPr id="730115" name="Rectangle 3"/>
          <p:cNvSpPr>
            <a:spLocks noGrp="1" noChangeArrowheads="1"/>
          </p:cNvSpPr>
          <p:nvPr>
            <p:ph type="body" idx="1"/>
          </p:nvPr>
        </p:nvSpPr>
        <p:spPr>
          <a:xfrm>
            <a:off x="350837" y="1214438"/>
            <a:ext cx="8664693" cy="5076825"/>
          </a:xfrm>
        </p:spPr>
        <p:txBody>
          <a:bodyPr/>
          <a:lstStyle/>
          <a:p>
            <a:pPr eaLnBrk="1" hangingPunct="1"/>
            <a:r>
              <a:rPr lang="en-US" dirty="0">
                <a:ea typeface="ＭＳ Ｐゴシック" pitchFamily="-106" charset="-128"/>
                <a:cs typeface="ＭＳ Ｐゴシック" pitchFamily="-106" charset="-128"/>
              </a:rPr>
              <a:t>Any optimal solution (associated with a set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ij</a:t>
            </a:r>
            <a:r>
              <a:rPr lang="en-US" dirty="0">
                <a:ea typeface="ＭＳ Ｐゴシック" pitchFamily="-106" charset="-128"/>
                <a:cs typeface="ＭＳ Ｐゴシック" pitchFamily="-106" charset="-128"/>
              </a:rPr>
              <a:t>) contains within it optimal solutions to </a:t>
            </a:r>
            <a:r>
              <a:rPr lang="en-US" dirty="0" err="1">
                <a:ea typeface="ＭＳ Ｐゴシック" pitchFamily="-106" charset="-128"/>
                <a:cs typeface="ＭＳ Ｐゴシック" pitchFamily="-106" charset="-128"/>
              </a:rPr>
              <a:t>subproblems</a:t>
            </a:r>
            <a:r>
              <a:rPr lang="en-US" dirty="0">
                <a:ea typeface="ＭＳ Ｐゴシック" pitchFamily="-106" charset="-128"/>
                <a:cs typeface="ＭＳ Ｐゴシック" pitchFamily="-106" charset="-128"/>
              </a:rPr>
              <a:t>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ik</a:t>
            </a:r>
            <a:r>
              <a:rPr lang="en-US" dirty="0">
                <a:ea typeface="ＭＳ Ｐゴシック" pitchFamily="-106" charset="-128"/>
                <a:cs typeface="ＭＳ Ｐゴシック" pitchFamily="-106" charset="-128"/>
              </a:rPr>
              <a:t> and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kj</a:t>
            </a:r>
            <a:endParaRPr lang="en-US" dirty="0">
              <a:ea typeface="ＭＳ Ｐゴシック" pitchFamily="-106" charset="-128"/>
              <a:cs typeface="ＭＳ Ｐゴシック" pitchFamily="-106" charset="-128"/>
            </a:endParaRPr>
          </a:p>
          <a:p>
            <a:pPr eaLnBrk="1" hangingPunct="1"/>
            <a:endParaRPr lang="en-US" dirty="0">
              <a:ea typeface="ＭＳ Ｐゴシック" pitchFamily="-106" charset="-128"/>
              <a:cs typeface="ＭＳ Ｐゴシック" pitchFamily="-106" charset="-128"/>
            </a:endParaRPr>
          </a:p>
          <a:p>
            <a:pPr eaLnBrk="1" hangingPunct="1"/>
            <a:r>
              <a:rPr lang="en-US" dirty="0">
                <a:solidFill>
                  <a:srgbClr val="DD0111"/>
                </a:solidFill>
                <a:ea typeface="ＭＳ Ｐゴシック" pitchFamily="-106" charset="-128"/>
                <a:cs typeface="ＭＳ Ｐゴシック" pitchFamily="-106" charset="-128"/>
              </a:rPr>
              <a:t>c[</a:t>
            </a:r>
            <a:r>
              <a:rPr lang="en-US" dirty="0" err="1">
                <a:solidFill>
                  <a:srgbClr val="DD0111"/>
                </a:solidFill>
                <a:ea typeface="ＭＳ Ｐゴシック" pitchFamily="-106" charset="-128"/>
                <a:cs typeface="ＭＳ Ｐゴシック" pitchFamily="-106" charset="-128"/>
              </a:rPr>
              <a:t>i</a:t>
            </a:r>
            <a:r>
              <a:rPr lang="en-US" dirty="0">
                <a:solidFill>
                  <a:srgbClr val="DD0111"/>
                </a:solidFill>
                <a:ea typeface="ＭＳ Ｐゴシック" pitchFamily="-106" charset="-128"/>
                <a:cs typeface="ＭＳ Ｐゴシック" pitchFamily="-106" charset="-128"/>
              </a:rPr>
              <a:t>, j] = size of maximum-size subset of mutually 	      compatible activities in </a:t>
            </a:r>
            <a:r>
              <a:rPr lang="en-US" dirty="0" err="1">
                <a:solidFill>
                  <a:srgbClr val="DD0111"/>
                </a:solidFill>
                <a:ea typeface="ＭＳ Ｐゴシック" pitchFamily="-106" charset="-128"/>
                <a:cs typeface="ＭＳ Ｐゴシック" pitchFamily="-106" charset="-128"/>
              </a:rPr>
              <a:t>S</a:t>
            </a:r>
            <a:r>
              <a:rPr lang="en-US" baseline="-25000" dirty="0" err="1">
                <a:solidFill>
                  <a:srgbClr val="DD0111"/>
                </a:solidFill>
                <a:ea typeface="ＭＳ Ｐゴシック" pitchFamily="-106" charset="-128"/>
                <a:cs typeface="ＭＳ Ｐゴシック" pitchFamily="-106" charset="-128"/>
              </a:rPr>
              <a:t>ij</a:t>
            </a:r>
            <a:endParaRPr lang="en-US" baseline="-25000" dirty="0">
              <a:solidFill>
                <a:srgbClr val="DD0111"/>
              </a:solidFill>
              <a:ea typeface="ＭＳ Ｐゴシック" pitchFamily="-106" charset="-128"/>
              <a:cs typeface="ＭＳ Ｐゴシック" pitchFamily="-106" charset="-128"/>
            </a:endParaRPr>
          </a:p>
          <a:p>
            <a:pPr eaLnBrk="1" hangingPunct="1"/>
            <a:endParaRPr lang="en-US" dirty="0">
              <a:solidFill>
                <a:srgbClr val="DD0111"/>
              </a:solidFill>
              <a:ea typeface="ＭＳ Ｐゴシック" pitchFamily="-106" charset="-128"/>
              <a:cs typeface="ＭＳ Ｐゴシック" pitchFamily="-106" charset="-128"/>
            </a:endParaRPr>
          </a:p>
          <a:p>
            <a:pPr eaLnBrk="1" hangingPunct="1"/>
            <a:r>
              <a:rPr lang="en-US" dirty="0">
                <a:ea typeface="ＭＳ Ｐゴシック" pitchFamily="-106" charset="-128"/>
                <a:cs typeface="ＭＳ Ｐゴシック" pitchFamily="-106" charset="-128"/>
              </a:rPr>
              <a:t>If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ij</a:t>
            </a:r>
            <a:r>
              <a:rPr lang="en-US" dirty="0">
                <a:ea typeface="ＭＳ Ｐゴシック" pitchFamily="-106" charset="-128"/>
                <a:cs typeface="ＭＳ Ｐゴシック" pitchFamily="-106" charset="-128"/>
              </a:rPr>
              <a:t> = </a:t>
            </a:r>
            <a:r>
              <a:rPr lang="en-US" dirty="0">
                <a:ea typeface="ＭＳ Ｐゴシック" pitchFamily="-106" charset="-128"/>
                <a:cs typeface="ＭＳ Ｐゴシック" pitchFamily="-106" charset="-128"/>
                <a:sym typeface="Symbol" pitchFamily="-106" charset="2"/>
              </a:rPr>
              <a:t>∅ ⇒</a:t>
            </a:r>
            <a:endParaRPr lang="en-US" dirty="0">
              <a:ea typeface="Arial" pitchFamily="-106" charset="0"/>
              <a:cs typeface="Arial" pitchFamily="-106" charset="0"/>
              <a:sym typeface="Symbol" pitchFamily="-106" charset="2"/>
            </a:endParaRPr>
          </a:p>
        </p:txBody>
      </p:sp>
      <p:sp>
        <p:nvSpPr>
          <p:cNvPr id="730116" name="Rectangle 4"/>
          <p:cNvSpPr>
            <a:spLocks noChangeArrowheads="1"/>
          </p:cNvSpPr>
          <p:nvPr/>
        </p:nvSpPr>
        <p:spPr bwMode="auto">
          <a:xfrm>
            <a:off x="2572563" y="4523864"/>
            <a:ext cx="1630575" cy="523220"/>
          </a:xfrm>
          <a:prstGeom prst="rect">
            <a:avLst/>
          </a:prstGeom>
          <a:noFill/>
          <a:ln w="9525">
            <a:noFill/>
            <a:miter lim="800000"/>
            <a:headEnd/>
            <a:tailEnd/>
          </a:ln>
        </p:spPr>
        <p:txBody>
          <a:bodyPr wrap="none">
            <a:prstTxWarp prst="textNoShape">
              <a:avLst/>
            </a:prstTxWarp>
            <a:spAutoFit/>
          </a:bodyPr>
          <a:lstStyle/>
          <a:p>
            <a:pPr>
              <a:spcBef>
                <a:spcPct val="20000"/>
              </a:spcBef>
            </a:pPr>
            <a:r>
              <a:rPr lang="en-US" sz="2800">
                <a:solidFill>
                  <a:srgbClr val="DD0111"/>
                </a:solidFill>
                <a:latin typeface="Century Gothic" charset="0"/>
                <a:ea typeface="Century Gothic" charset="0"/>
                <a:cs typeface="Century Gothic" charset="0"/>
                <a:sym typeface="Symbol" pitchFamily="-106" charset="2"/>
              </a:rPr>
              <a:t>c[</a:t>
            </a:r>
            <a:r>
              <a:rPr lang="en-US" sz="2800" dirty="0" err="1">
                <a:solidFill>
                  <a:srgbClr val="DD0111"/>
                </a:solidFill>
                <a:latin typeface="Century Gothic" charset="0"/>
                <a:ea typeface="Century Gothic" charset="0"/>
                <a:cs typeface="Century Gothic" charset="0"/>
                <a:sym typeface="Symbol" pitchFamily="-106" charset="2"/>
              </a:rPr>
              <a:t>i</a:t>
            </a:r>
            <a:r>
              <a:rPr lang="en-US" sz="2800" dirty="0">
                <a:solidFill>
                  <a:srgbClr val="DD0111"/>
                </a:solidFill>
                <a:latin typeface="Century Gothic" charset="0"/>
                <a:ea typeface="Century Gothic" charset="0"/>
                <a:cs typeface="Century Gothic" charset="0"/>
                <a:sym typeface="Symbol" pitchFamily="-106" charset="2"/>
              </a:rPr>
              <a:t>, j] = 0</a:t>
            </a:r>
            <a:endParaRPr lang="en-US" sz="2800" dirty="0">
              <a:solidFill>
                <a:schemeClr val="accent2"/>
              </a:solidFill>
              <a:latin typeface="Century Gothic" charset="0"/>
              <a:ea typeface="Century Gothic" charset="0"/>
              <a:cs typeface="Century Gothic" charset="0"/>
              <a:sym typeface="Symbol" pitchFamily="-106" charset="2"/>
            </a:endParaRPr>
          </a:p>
        </p:txBody>
      </p:sp>
      <p:sp>
        <p:nvSpPr>
          <p:cNvPr id="2" name="Slide Number Placeholder 1"/>
          <p:cNvSpPr>
            <a:spLocks noGrp="1"/>
          </p:cNvSpPr>
          <p:nvPr>
            <p:ph type="sldNum" sz="quarter" idx="12"/>
          </p:nvPr>
        </p:nvSpPr>
        <p:spPr/>
        <p:txBody>
          <a:bodyPr/>
          <a:lstStyle/>
          <a:p>
            <a:fld id="{D121A9E4-027E-6D48-8F40-DD130E118377}" type="slidenum">
              <a:rPr lang="en-US" smtClean="0"/>
              <a:pPr/>
              <a:t>15</a:t>
            </a:fld>
            <a:endParaRPr lang="en-US"/>
          </a:p>
        </p:txBody>
      </p:sp>
    </p:spTree>
    <p:extLst>
      <p:ext uri="{BB962C8B-B14F-4D97-AF65-F5344CB8AC3E}">
        <p14:creationId xmlns:p14="http://schemas.microsoft.com/office/powerpoint/2010/main" val="93697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0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p>
            <a:r>
              <a:rPr lang="fr-FR"/>
              <a:t>CS 477/677 - Lecture 19</a:t>
            </a:r>
            <a:endParaRPr lang="en-US"/>
          </a:p>
        </p:txBody>
      </p:sp>
      <p:sp>
        <p:nvSpPr>
          <p:cNvPr id="71684"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Recursive Solution</a:t>
            </a:r>
          </a:p>
        </p:txBody>
      </p:sp>
      <p:sp>
        <p:nvSpPr>
          <p:cNvPr id="71685" name="Rectangle 3"/>
          <p:cNvSpPr>
            <a:spLocks noGrp="1" noChangeArrowheads="1"/>
          </p:cNvSpPr>
          <p:nvPr>
            <p:ph type="body" idx="1"/>
          </p:nvPr>
        </p:nvSpPr>
        <p:spPr>
          <a:xfrm>
            <a:off x="350838" y="2597150"/>
            <a:ext cx="8229600" cy="3749675"/>
          </a:xfrm>
        </p:spPr>
        <p:txBody>
          <a:bodyPr/>
          <a:lstStyle/>
          <a:p>
            <a:pPr eaLnBrk="1" hangingPunct="1">
              <a:lnSpc>
                <a:spcPct val="120000"/>
              </a:lnSpc>
              <a:buFontTx/>
              <a:buNone/>
            </a:pPr>
            <a:r>
              <a:rPr lang="en-US" sz="3200" dirty="0">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sym typeface="Symbol" pitchFamily="-106" charset="2"/>
              </a:rPr>
              <a:t>If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ij</a:t>
            </a:r>
            <a:r>
              <a:rPr lang="en-US" dirty="0">
                <a:ea typeface="ＭＳ Ｐゴシック" pitchFamily="-106" charset="-128"/>
                <a:cs typeface="ＭＳ Ｐゴシック" pitchFamily="-106" charset="-128"/>
                <a:sym typeface="Symbol" pitchFamily="-106" charset="2"/>
              </a:rPr>
              <a:t> ≠ ∅ and if we consider that </a:t>
            </a:r>
            <a:r>
              <a:rPr lang="en-US" dirty="0" err="1">
                <a:ea typeface="ＭＳ Ｐゴシック" pitchFamily="-106" charset="-128"/>
                <a:cs typeface="ＭＳ Ｐゴシック" pitchFamily="-106" charset="-128"/>
                <a:sym typeface="Symbol" pitchFamily="-106" charset="2"/>
              </a:rPr>
              <a:t>a</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is used in an optimal solution (maximum-size subset of mutually compatible activities of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ij</a:t>
            </a:r>
            <a:r>
              <a:rPr lang="en-US" dirty="0">
                <a:ea typeface="ＭＳ Ｐゴシック" pitchFamily="-106" charset="-128"/>
                <a:cs typeface="ＭＳ Ｐゴシック" pitchFamily="-106" charset="-128"/>
                <a:sym typeface="Symbol" pitchFamily="-106" charset="2"/>
              </a:rPr>
              <a:t>), then:</a:t>
            </a:r>
            <a:endParaRPr lang="en-US" baseline="-25000" dirty="0">
              <a:ea typeface="ＭＳ Ｐゴシック" pitchFamily="-106" charset="-128"/>
              <a:cs typeface="ＭＳ Ｐゴシック" pitchFamily="-106" charset="-128"/>
              <a:sym typeface="Symbol" pitchFamily="-106" charset="2"/>
            </a:endParaRPr>
          </a:p>
          <a:p>
            <a:pPr eaLnBrk="1" hangingPunct="1">
              <a:buFontTx/>
              <a:buNone/>
            </a:pPr>
            <a:r>
              <a:rPr lang="en-US" dirty="0">
                <a:ea typeface="ＭＳ Ｐゴシック" pitchFamily="-106" charset="-128"/>
                <a:cs typeface="ＭＳ Ｐゴシック" pitchFamily="-106" charset="-128"/>
                <a:sym typeface="Symbol" pitchFamily="-106" charset="2"/>
              </a:rPr>
              <a:t>		</a:t>
            </a:r>
          </a:p>
          <a:p>
            <a:pPr eaLnBrk="1" hangingPunct="1">
              <a:buFontTx/>
              <a:buNone/>
            </a:pPr>
            <a:r>
              <a:rPr lang="en-US" dirty="0">
                <a:ea typeface="ＭＳ Ｐゴシック" pitchFamily="-106" charset="-128"/>
                <a:cs typeface="ＭＳ Ｐゴシック" pitchFamily="-106" charset="-128"/>
                <a:sym typeface="Symbol" pitchFamily="-106" charset="2"/>
              </a:rPr>
              <a:t>		</a:t>
            </a:r>
            <a:r>
              <a:rPr lang="en-US" dirty="0" err="1">
                <a:solidFill>
                  <a:srgbClr val="DD0111"/>
                </a:solidFill>
                <a:ea typeface="ＭＳ Ｐゴシック" pitchFamily="-106" charset="-128"/>
                <a:cs typeface="ＭＳ Ｐゴシック" pitchFamily="-106" charset="-128"/>
                <a:sym typeface="Symbol" pitchFamily="-106" charset="2"/>
              </a:rPr>
              <a:t>c[i</a:t>
            </a:r>
            <a:r>
              <a:rPr lang="en-US" dirty="0">
                <a:solidFill>
                  <a:srgbClr val="DD0111"/>
                </a:solidFill>
                <a:ea typeface="ＭＳ Ｐゴシック" pitchFamily="-106" charset="-128"/>
                <a:cs typeface="ＭＳ Ｐゴシック" pitchFamily="-106" charset="-128"/>
                <a:sym typeface="Symbol" pitchFamily="-106" charset="2"/>
              </a:rPr>
              <a:t>, </a:t>
            </a:r>
            <a:r>
              <a:rPr lang="en-US" dirty="0" err="1">
                <a:solidFill>
                  <a:srgbClr val="DD0111"/>
                </a:solidFill>
                <a:ea typeface="ＭＳ Ｐゴシック" pitchFamily="-106" charset="-128"/>
                <a:cs typeface="ＭＳ Ｐゴシック" pitchFamily="-106" charset="-128"/>
                <a:sym typeface="Symbol" pitchFamily="-106" charset="2"/>
              </a:rPr>
              <a:t>j</a:t>
            </a:r>
            <a:r>
              <a:rPr lang="en-US" dirty="0">
                <a:solidFill>
                  <a:srgbClr val="DD0111"/>
                </a:solidFill>
                <a:ea typeface="ＭＳ Ｐゴシック" pitchFamily="-106" charset="-128"/>
                <a:cs typeface="ＭＳ Ｐゴシック" pitchFamily="-106" charset="-128"/>
                <a:sym typeface="Symbol" pitchFamily="-106" charset="2"/>
              </a:rPr>
              <a:t>] = </a:t>
            </a:r>
          </a:p>
        </p:txBody>
      </p:sp>
      <p:pic>
        <p:nvPicPr>
          <p:cNvPr id="71686" name="Picture 4"/>
          <p:cNvPicPr>
            <a:picLocks noChangeAspect="1" noChangeArrowheads="1"/>
          </p:cNvPicPr>
          <p:nvPr/>
        </p:nvPicPr>
        <p:blipFill>
          <a:blip r:embed="rId3"/>
          <a:srcRect/>
          <a:stretch>
            <a:fillRect/>
          </a:stretch>
        </p:blipFill>
        <p:spPr bwMode="auto">
          <a:xfrm>
            <a:off x="1216025" y="1570038"/>
            <a:ext cx="6591300" cy="1050925"/>
          </a:xfrm>
          <a:prstGeom prst="rect">
            <a:avLst/>
          </a:prstGeom>
          <a:noFill/>
          <a:ln w="9525">
            <a:noFill/>
            <a:miter lim="800000"/>
            <a:headEnd/>
            <a:tailEnd/>
          </a:ln>
        </p:spPr>
      </p:pic>
      <p:grpSp>
        <p:nvGrpSpPr>
          <p:cNvPr id="2" name="Group 5"/>
          <p:cNvGrpSpPr>
            <a:grpSpLocks/>
          </p:cNvGrpSpPr>
          <p:nvPr/>
        </p:nvGrpSpPr>
        <p:grpSpPr bwMode="auto">
          <a:xfrm>
            <a:off x="3168650" y="2286000"/>
            <a:ext cx="2533650" cy="477838"/>
            <a:chOff x="2103" y="2687"/>
            <a:chExt cx="1596" cy="301"/>
          </a:xfrm>
        </p:grpSpPr>
        <p:sp>
          <p:nvSpPr>
            <p:cNvPr id="71692" name="AutoShape 6"/>
            <p:cNvSpPr>
              <a:spLocks/>
            </p:cNvSpPr>
            <p:nvPr/>
          </p:nvSpPr>
          <p:spPr bwMode="auto">
            <a:xfrm rot="-5400000">
              <a:off x="2233" y="2619"/>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71693" name="AutoShape 7"/>
            <p:cNvSpPr>
              <a:spLocks/>
            </p:cNvSpPr>
            <p:nvPr/>
          </p:nvSpPr>
          <p:spPr bwMode="auto">
            <a:xfrm rot="-5400000">
              <a:off x="3492" y="2614"/>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71694" name="Text Box 8"/>
            <p:cNvSpPr txBox="1">
              <a:spLocks noChangeArrowheads="1"/>
            </p:cNvSpPr>
            <p:nvPr/>
          </p:nvSpPr>
          <p:spPr bwMode="auto">
            <a:xfrm>
              <a:off x="2103" y="2738"/>
              <a:ext cx="312"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S</a:t>
              </a:r>
              <a:r>
                <a:rPr lang="en-US" sz="2000" baseline="-25000">
                  <a:latin typeface="Comic Sans MS" pitchFamily="-106" charset="0"/>
                </a:rPr>
                <a:t>ik</a:t>
              </a:r>
            </a:p>
          </p:txBody>
        </p:sp>
        <p:sp>
          <p:nvSpPr>
            <p:cNvPr id="71695" name="Text Box 9"/>
            <p:cNvSpPr txBox="1">
              <a:spLocks noChangeArrowheads="1"/>
            </p:cNvSpPr>
            <p:nvPr/>
          </p:nvSpPr>
          <p:spPr bwMode="auto">
            <a:xfrm>
              <a:off x="3374" y="2733"/>
              <a:ext cx="325"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S</a:t>
              </a:r>
              <a:r>
                <a:rPr lang="en-US" sz="2000" baseline="-25000">
                  <a:latin typeface="Comic Sans MS" pitchFamily="-106" charset="0"/>
                </a:rPr>
                <a:t>kj</a:t>
              </a:r>
            </a:p>
          </p:txBody>
        </p:sp>
      </p:grpSp>
      <p:grpSp>
        <p:nvGrpSpPr>
          <p:cNvPr id="3" name="Group 10"/>
          <p:cNvGrpSpPr>
            <a:grpSpLocks/>
          </p:cNvGrpSpPr>
          <p:nvPr/>
        </p:nvGrpSpPr>
        <p:grpSpPr bwMode="auto">
          <a:xfrm>
            <a:off x="3249613" y="1176338"/>
            <a:ext cx="2357437" cy="557212"/>
            <a:chOff x="2160" y="2034"/>
            <a:chExt cx="1485" cy="351"/>
          </a:xfrm>
        </p:grpSpPr>
        <p:sp>
          <p:nvSpPr>
            <p:cNvPr id="71690" name="AutoShape 11"/>
            <p:cNvSpPr>
              <a:spLocks/>
            </p:cNvSpPr>
            <p:nvPr/>
          </p:nvSpPr>
          <p:spPr bwMode="auto">
            <a:xfrm rot="-5400000">
              <a:off x="2836" y="1575"/>
              <a:ext cx="134" cy="1485"/>
            </a:xfrm>
            <a:prstGeom prst="rightBrace">
              <a:avLst>
                <a:gd name="adj1" fmla="val 92351"/>
                <a:gd name="adj2" fmla="val 50000"/>
              </a:avLst>
            </a:prstGeom>
            <a:noFill/>
            <a:ln w="25400">
              <a:solidFill>
                <a:schemeClr val="tx1"/>
              </a:solidFill>
              <a:round/>
              <a:headEnd/>
              <a:tailEnd/>
            </a:ln>
          </p:spPr>
          <p:txBody>
            <a:bodyPr wrap="none" anchor="ctr">
              <a:prstTxWarp prst="textNoShape">
                <a:avLst/>
              </a:prstTxWarp>
            </a:bodyPr>
            <a:lstStyle/>
            <a:p>
              <a:endParaRPr lang="en-US"/>
            </a:p>
          </p:txBody>
        </p:sp>
        <p:sp>
          <p:nvSpPr>
            <p:cNvPr id="71691" name="Rectangle 12"/>
            <p:cNvSpPr>
              <a:spLocks noChangeArrowheads="1"/>
            </p:cNvSpPr>
            <p:nvPr/>
          </p:nvSpPr>
          <p:spPr bwMode="auto">
            <a:xfrm>
              <a:off x="2772" y="2034"/>
              <a:ext cx="269" cy="250"/>
            </a:xfrm>
            <a:prstGeom prst="rect">
              <a:avLst/>
            </a:prstGeom>
            <a:noFill/>
            <a:ln w="9525">
              <a:noFill/>
              <a:miter lim="800000"/>
              <a:headEnd/>
              <a:tailEnd/>
            </a:ln>
          </p:spPr>
          <p:txBody>
            <a:bodyPr wrap="none">
              <a:prstTxWarp prst="textNoShape">
                <a:avLst/>
              </a:prstTxWarp>
              <a:spAutoFit/>
            </a:bodyPr>
            <a:lstStyle/>
            <a:p>
              <a:r>
                <a:rPr lang="en-US" sz="2000"/>
                <a:t>S</a:t>
              </a:r>
              <a:r>
                <a:rPr lang="en-US" sz="2000" baseline="-25000"/>
                <a:t>ij</a:t>
              </a:r>
            </a:p>
          </p:txBody>
        </p:sp>
      </p:grpSp>
      <p:sp>
        <p:nvSpPr>
          <p:cNvPr id="732173" name="Text Box 13"/>
          <p:cNvSpPr txBox="1">
            <a:spLocks noChangeArrowheads="1"/>
          </p:cNvSpPr>
          <p:nvPr/>
        </p:nvSpPr>
        <p:spPr bwMode="auto">
          <a:xfrm>
            <a:off x="2565400" y="4792663"/>
            <a:ext cx="2988869" cy="523220"/>
          </a:xfrm>
          <a:prstGeom prst="rect">
            <a:avLst/>
          </a:prstGeom>
          <a:noFill/>
          <a:ln w="9525">
            <a:noFill/>
            <a:miter lim="800000"/>
            <a:headEnd/>
            <a:tailEnd/>
          </a:ln>
        </p:spPr>
        <p:txBody>
          <a:bodyPr wrap="none">
            <a:prstTxWarp prst="textNoShape">
              <a:avLst/>
            </a:prstTxWarp>
            <a:spAutoFit/>
          </a:bodyPr>
          <a:lstStyle/>
          <a:p>
            <a:r>
              <a:rPr lang="en-US" sz="2800">
                <a:solidFill>
                  <a:srgbClr val="DD0111"/>
                </a:solidFill>
                <a:latin typeface="Century Gothic"/>
                <a:cs typeface="Century Gothic"/>
              </a:rPr>
              <a:t>c[i,k] + c[k, j] + 1</a:t>
            </a:r>
          </a:p>
        </p:txBody>
      </p:sp>
      <p:sp>
        <p:nvSpPr>
          <p:cNvPr id="4" name="Slide Number Placeholder 3"/>
          <p:cNvSpPr>
            <a:spLocks noGrp="1"/>
          </p:cNvSpPr>
          <p:nvPr>
            <p:ph type="sldNum" sz="quarter" idx="12"/>
          </p:nvPr>
        </p:nvSpPr>
        <p:spPr/>
        <p:txBody>
          <a:bodyPr/>
          <a:lstStyle/>
          <a:p>
            <a:fld id="{D121A9E4-027E-6D48-8F40-DD130E118377}" type="slidenum">
              <a:rPr lang="en-US" smtClean="0"/>
              <a:pPr/>
              <a:t>16</a:t>
            </a:fld>
            <a:endParaRPr lang="en-US"/>
          </a:p>
        </p:txBody>
      </p:sp>
    </p:spTree>
    <p:extLst>
      <p:ext uri="{BB962C8B-B14F-4D97-AF65-F5344CB8AC3E}">
        <p14:creationId xmlns:p14="http://schemas.microsoft.com/office/powerpoint/2010/main" val="14532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p>
            <a:r>
              <a:rPr lang="fr-FR"/>
              <a:t>CS 477/677 - Lecture 19</a:t>
            </a:r>
            <a:endParaRPr lang="en-US"/>
          </a:p>
        </p:txBody>
      </p:sp>
      <p:sp>
        <p:nvSpPr>
          <p:cNvPr id="73732" name="Rectangle 2"/>
          <p:cNvSpPr>
            <a:spLocks noGrp="1" noChangeArrowheads="1"/>
          </p:cNvSpPr>
          <p:nvPr>
            <p:ph type="title"/>
          </p:nvPr>
        </p:nvSpPr>
        <p:spPr/>
        <p:txBody>
          <a:bodyPr/>
          <a:lstStyle/>
          <a:p>
            <a:pPr eaLnBrk="1" hangingPunct="1"/>
            <a:r>
              <a:rPr lang="en-US" dirty="0">
                <a:ea typeface="ＭＳ Ｐゴシック" pitchFamily="-106" charset="-128"/>
                <a:cs typeface="ＭＳ Ｐゴシック" pitchFamily="-106" charset="-128"/>
              </a:rPr>
              <a:t>Recursive Solution</a:t>
            </a:r>
          </a:p>
        </p:txBody>
      </p:sp>
      <p:sp>
        <p:nvSpPr>
          <p:cNvPr id="734211" name="Rectangle 3"/>
          <p:cNvSpPr>
            <a:spLocks noGrp="1" noChangeArrowheads="1"/>
          </p:cNvSpPr>
          <p:nvPr>
            <p:ph type="body" idx="1"/>
          </p:nvPr>
        </p:nvSpPr>
        <p:spPr>
          <a:xfrm>
            <a:off x="350838" y="1214438"/>
            <a:ext cx="8631237" cy="5391150"/>
          </a:xfrm>
        </p:spPr>
        <p:txBody>
          <a:bodyPr/>
          <a:lstStyle/>
          <a:p>
            <a:pPr eaLnBrk="1" hangingPunct="1">
              <a:lnSpc>
                <a:spcPct val="130000"/>
              </a:lnSpc>
              <a:buFontTx/>
              <a:buNone/>
            </a:pPr>
            <a:r>
              <a:rPr lang="en-US" dirty="0">
                <a:solidFill>
                  <a:srgbClr val="DD0111"/>
                </a:solidFill>
                <a:ea typeface="ＭＳ Ｐゴシック" pitchFamily="-106" charset="-128"/>
                <a:cs typeface="ＭＳ Ｐゴシック" pitchFamily="-106" charset="-128"/>
                <a:sym typeface="Symbol" pitchFamily="-106" charset="2"/>
              </a:rPr>
              <a:t>			0					if </a:t>
            </a:r>
            <a:r>
              <a:rPr lang="en-US" dirty="0" err="1">
                <a:solidFill>
                  <a:srgbClr val="DD0111"/>
                </a:solidFill>
                <a:ea typeface="ＭＳ Ｐゴシック" pitchFamily="-106" charset="-128"/>
                <a:cs typeface="ＭＳ Ｐゴシック" pitchFamily="-106" charset="-128"/>
                <a:sym typeface="Symbol" pitchFamily="-106" charset="2"/>
              </a:rPr>
              <a:t>S</a:t>
            </a:r>
            <a:r>
              <a:rPr lang="en-US" baseline="-25000" dirty="0" err="1">
                <a:solidFill>
                  <a:srgbClr val="DD0111"/>
                </a:solidFill>
                <a:ea typeface="ＭＳ Ｐゴシック" pitchFamily="-106" charset="-128"/>
                <a:cs typeface="ＭＳ Ｐゴシック" pitchFamily="-106" charset="-128"/>
                <a:sym typeface="Symbol" pitchFamily="-106" charset="2"/>
              </a:rPr>
              <a:t>ij</a:t>
            </a:r>
            <a:r>
              <a:rPr lang="en-US" dirty="0">
                <a:solidFill>
                  <a:srgbClr val="DD0111"/>
                </a:solidFill>
                <a:ea typeface="ＭＳ Ｐゴシック" pitchFamily="-106" charset="-128"/>
                <a:cs typeface="ＭＳ Ｐゴシック" pitchFamily="-106" charset="-128"/>
                <a:sym typeface="Symbol" pitchFamily="-106" charset="2"/>
              </a:rPr>
              <a:t> = ∅</a:t>
            </a:r>
          </a:p>
          <a:p>
            <a:pPr eaLnBrk="1" hangingPunct="1">
              <a:lnSpc>
                <a:spcPct val="130000"/>
              </a:lnSpc>
              <a:buFontTx/>
              <a:buNone/>
            </a:pPr>
            <a:r>
              <a:rPr lang="en-US" dirty="0">
                <a:solidFill>
                  <a:srgbClr val="DD0111"/>
                </a:solidFill>
                <a:ea typeface="ＭＳ Ｐゴシック" pitchFamily="-106" charset="-128"/>
                <a:cs typeface="ＭＳ Ｐゴシック" pitchFamily="-106" charset="-128"/>
                <a:sym typeface="Symbol" pitchFamily="-106" charset="2"/>
              </a:rPr>
              <a:t>c[</a:t>
            </a:r>
            <a:r>
              <a:rPr lang="en-US" dirty="0" err="1">
                <a:solidFill>
                  <a:srgbClr val="DD0111"/>
                </a:solidFill>
                <a:ea typeface="ＭＳ Ｐゴシック" pitchFamily="-106" charset="-128"/>
                <a:cs typeface="ＭＳ Ｐゴシック" pitchFamily="-106" charset="-128"/>
                <a:sym typeface="Symbol" pitchFamily="-106" charset="2"/>
              </a:rPr>
              <a:t>i</a:t>
            </a:r>
            <a:r>
              <a:rPr lang="en-US" dirty="0">
                <a:solidFill>
                  <a:srgbClr val="DD0111"/>
                </a:solidFill>
                <a:ea typeface="ＭＳ Ｐゴシック" pitchFamily="-106" charset="-128"/>
                <a:cs typeface="ＭＳ Ｐゴシック" pitchFamily="-106" charset="-128"/>
                <a:sym typeface="Symbol" pitchFamily="-106" charset="2"/>
              </a:rPr>
              <a:t>, j] = 	max {</a:t>
            </a:r>
            <a:r>
              <a:rPr lang="en-US" dirty="0">
                <a:solidFill>
                  <a:srgbClr val="DD0111"/>
                </a:solidFill>
                <a:ea typeface="ＭＳ Ｐゴシック" pitchFamily="-106" charset="-128"/>
                <a:cs typeface="ＭＳ Ｐゴシック" pitchFamily="-106" charset="-128"/>
              </a:rPr>
              <a:t>c[</a:t>
            </a:r>
            <a:r>
              <a:rPr lang="en-US" dirty="0" err="1">
                <a:solidFill>
                  <a:srgbClr val="DD0111"/>
                </a:solidFill>
                <a:ea typeface="ＭＳ Ｐゴシック" pitchFamily="-106" charset="-128"/>
                <a:cs typeface="ＭＳ Ｐゴシック" pitchFamily="-106" charset="-128"/>
              </a:rPr>
              <a:t>i,k</a:t>
            </a:r>
            <a:r>
              <a:rPr lang="en-US" dirty="0">
                <a:solidFill>
                  <a:srgbClr val="DD0111"/>
                </a:solidFill>
                <a:ea typeface="ＭＳ Ｐゴシック" pitchFamily="-106" charset="-128"/>
                <a:cs typeface="ＭＳ Ｐゴシック" pitchFamily="-106" charset="-128"/>
              </a:rPr>
              <a:t>] + c[k, j] + 1</a:t>
            </a:r>
            <a:r>
              <a:rPr lang="en-US" dirty="0">
                <a:solidFill>
                  <a:srgbClr val="DD0111"/>
                </a:solidFill>
                <a:ea typeface="ＭＳ Ｐゴシック" pitchFamily="-106" charset="-128"/>
                <a:cs typeface="ＭＳ Ｐゴシック" pitchFamily="-106" charset="-128"/>
                <a:sym typeface="Symbol" pitchFamily="-106" charset="2"/>
              </a:rPr>
              <a:t>}	if </a:t>
            </a:r>
            <a:r>
              <a:rPr lang="en-US" dirty="0" err="1">
                <a:solidFill>
                  <a:srgbClr val="DD0111"/>
                </a:solidFill>
                <a:ea typeface="ＭＳ Ｐゴシック" pitchFamily="-106" charset="-128"/>
                <a:cs typeface="ＭＳ Ｐゴシック" pitchFamily="-106" charset="-128"/>
                <a:sym typeface="Symbol" pitchFamily="-106" charset="2"/>
              </a:rPr>
              <a:t>S</a:t>
            </a:r>
            <a:r>
              <a:rPr lang="en-US" baseline="-25000" dirty="0" err="1">
                <a:solidFill>
                  <a:srgbClr val="DD0111"/>
                </a:solidFill>
                <a:ea typeface="ＭＳ Ｐゴシック" pitchFamily="-106" charset="-128"/>
                <a:cs typeface="ＭＳ Ｐゴシック" pitchFamily="-106" charset="-128"/>
                <a:sym typeface="Symbol" pitchFamily="-106" charset="2"/>
              </a:rPr>
              <a:t>ij</a:t>
            </a:r>
            <a:r>
              <a:rPr lang="en-US" dirty="0">
                <a:solidFill>
                  <a:srgbClr val="DD0111"/>
                </a:solidFill>
                <a:ea typeface="ＭＳ Ｐゴシック" pitchFamily="-106" charset="-128"/>
                <a:cs typeface="ＭＳ Ｐゴシック" pitchFamily="-106" charset="-128"/>
                <a:sym typeface="Symbol" pitchFamily="-106" charset="2"/>
              </a:rPr>
              <a:t> ≠ ∅</a:t>
            </a:r>
          </a:p>
          <a:p>
            <a:pPr eaLnBrk="1" hangingPunct="1">
              <a:lnSpc>
                <a:spcPct val="130000"/>
              </a:lnSpc>
            </a:pPr>
            <a:endParaRPr lang="en-US" sz="1000" dirty="0">
              <a:ea typeface="ＭＳ Ｐゴシック" pitchFamily="-106" charset="-128"/>
              <a:cs typeface="ＭＳ Ｐゴシック" pitchFamily="-106" charset="-128"/>
              <a:sym typeface="Symbol" pitchFamily="-106" charset="2"/>
            </a:endParaRPr>
          </a:p>
          <a:p>
            <a:pPr eaLnBrk="1" hangingPunct="1">
              <a:lnSpc>
                <a:spcPct val="130000"/>
              </a:lnSpc>
            </a:pPr>
            <a:r>
              <a:rPr lang="en-US" dirty="0">
                <a:ea typeface="ＭＳ Ｐゴシック" pitchFamily="-106" charset="-128"/>
                <a:cs typeface="ＭＳ Ｐゴシック" pitchFamily="-106" charset="-128"/>
                <a:sym typeface="Symbol" pitchFamily="-106" charset="2"/>
              </a:rPr>
              <a:t>There are j – </a:t>
            </a:r>
            <a:r>
              <a:rPr lang="en-US" dirty="0" err="1">
                <a:ea typeface="ＭＳ Ｐゴシック" pitchFamily="-106" charset="-128"/>
                <a:cs typeface="ＭＳ Ｐゴシック" pitchFamily="-106" charset="-128"/>
                <a:sym typeface="Symbol" pitchFamily="-106" charset="2"/>
              </a:rPr>
              <a:t>i</a:t>
            </a:r>
            <a:r>
              <a:rPr lang="en-US" dirty="0">
                <a:ea typeface="ＭＳ Ｐゴシック" pitchFamily="-106" charset="-128"/>
                <a:cs typeface="ＭＳ Ｐゴシック" pitchFamily="-106" charset="-128"/>
                <a:sym typeface="Symbol" pitchFamily="-106" charset="2"/>
              </a:rPr>
              <a:t> – 1 possible values for k</a:t>
            </a:r>
          </a:p>
          <a:p>
            <a:pPr lvl="1" eaLnBrk="1" hangingPunct="1">
              <a:lnSpc>
                <a:spcPct val="130000"/>
              </a:lnSpc>
            </a:pPr>
            <a:r>
              <a:rPr lang="en-US" dirty="0">
                <a:ea typeface="ＭＳ Ｐゴシック" pitchFamily="-106" charset="-128"/>
                <a:sym typeface="Symbol" pitchFamily="-106" charset="2"/>
              </a:rPr>
              <a:t>k = i+1,  …, j – 1</a:t>
            </a:r>
          </a:p>
          <a:p>
            <a:pPr lvl="1" eaLnBrk="1" hangingPunct="1">
              <a:lnSpc>
                <a:spcPct val="130000"/>
              </a:lnSpc>
            </a:pPr>
            <a:r>
              <a:rPr lang="en-US" dirty="0" err="1">
                <a:ea typeface="ＭＳ Ｐゴシック" pitchFamily="-106" charset="-128"/>
                <a:sym typeface="Symbol" pitchFamily="-106" charset="2"/>
              </a:rPr>
              <a:t>a</a:t>
            </a:r>
            <a:r>
              <a:rPr lang="en-US" baseline="-25000" dirty="0" err="1">
                <a:ea typeface="ＭＳ Ｐゴシック" pitchFamily="-106" charset="-128"/>
                <a:sym typeface="Symbol" pitchFamily="-106" charset="2"/>
              </a:rPr>
              <a:t>k</a:t>
            </a:r>
            <a:r>
              <a:rPr lang="en-US" dirty="0">
                <a:ea typeface="ＭＳ Ｐゴシック" pitchFamily="-106" charset="-128"/>
                <a:sym typeface="Symbol" pitchFamily="-106" charset="2"/>
              </a:rPr>
              <a:t> cannot be </a:t>
            </a:r>
            <a:r>
              <a:rPr lang="en-US" dirty="0" err="1">
                <a:ea typeface="ＭＳ Ｐゴシック" pitchFamily="-106" charset="-128"/>
                <a:sym typeface="Symbol" pitchFamily="-106" charset="2"/>
              </a:rPr>
              <a:t>a</a:t>
            </a:r>
            <a:r>
              <a:rPr lang="en-US" baseline="-25000" dirty="0" err="1">
                <a:ea typeface="ＭＳ Ｐゴシック" pitchFamily="-106" charset="-128"/>
                <a:sym typeface="Symbol" pitchFamily="-106" charset="2"/>
              </a:rPr>
              <a:t>i</a:t>
            </a:r>
            <a:r>
              <a:rPr lang="en-US" dirty="0">
                <a:ea typeface="ＭＳ Ｐゴシック" pitchFamily="-106" charset="-128"/>
                <a:sym typeface="Symbol" pitchFamily="-106" charset="2"/>
              </a:rPr>
              <a:t> or </a:t>
            </a:r>
            <a:r>
              <a:rPr lang="en-US" dirty="0" err="1">
                <a:ea typeface="ＭＳ Ｐゴシック" pitchFamily="-106" charset="-128"/>
                <a:sym typeface="Symbol" pitchFamily="-106" charset="2"/>
              </a:rPr>
              <a:t>a</a:t>
            </a:r>
            <a:r>
              <a:rPr lang="en-US" baseline="-25000" dirty="0" err="1">
                <a:ea typeface="ＭＳ Ｐゴシック" pitchFamily="-106" charset="-128"/>
                <a:sym typeface="Symbol" pitchFamily="-106" charset="2"/>
              </a:rPr>
              <a:t>j</a:t>
            </a:r>
            <a:r>
              <a:rPr lang="en-US" dirty="0">
                <a:ea typeface="ＭＳ Ｐゴシック" pitchFamily="-106" charset="-128"/>
                <a:sym typeface="Symbol" pitchFamily="-106" charset="2"/>
              </a:rPr>
              <a:t>	(from the definition of </a:t>
            </a:r>
            <a:r>
              <a:rPr lang="en-US" dirty="0" err="1">
                <a:ea typeface="ＭＳ Ｐゴシック" pitchFamily="-106" charset="-128"/>
                <a:sym typeface="Symbol" pitchFamily="-106" charset="2"/>
              </a:rPr>
              <a:t>S</a:t>
            </a:r>
            <a:r>
              <a:rPr lang="en-US" baseline="-25000" dirty="0" err="1">
                <a:ea typeface="ＭＳ Ｐゴシック" pitchFamily="-106" charset="-128"/>
                <a:sym typeface="Symbol" pitchFamily="-106" charset="2"/>
              </a:rPr>
              <a:t>ij</a:t>
            </a:r>
            <a:r>
              <a:rPr lang="en-US" dirty="0">
                <a:ea typeface="ＭＳ Ｐゴシック" pitchFamily="-106" charset="-128"/>
                <a:sym typeface="Symbol" pitchFamily="-106" charset="2"/>
              </a:rPr>
              <a:t>)</a:t>
            </a:r>
          </a:p>
          <a:p>
            <a:pPr lvl="1" eaLnBrk="1" hangingPunct="1">
              <a:lnSpc>
                <a:spcPct val="130000"/>
              </a:lnSpc>
              <a:buFontTx/>
              <a:buNone/>
            </a:pPr>
            <a:r>
              <a:rPr lang="en-US" dirty="0">
                <a:ea typeface="ＭＳ Ｐゴシック" pitchFamily="-106" charset="-128"/>
                <a:sym typeface="Symbol" pitchFamily="-106" charset="2"/>
              </a:rPr>
              <a:t>	</a:t>
            </a:r>
            <a:r>
              <a:rPr lang="en-US" dirty="0" err="1">
                <a:ea typeface="ＭＳ Ｐゴシック" pitchFamily="-106" charset="-128"/>
                <a:sym typeface="Symbol" pitchFamily="-106" charset="2"/>
              </a:rPr>
              <a:t>S</a:t>
            </a:r>
            <a:r>
              <a:rPr lang="en-US" baseline="-25000" dirty="0" err="1">
                <a:ea typeface="ＭＳ Ｐゴシック" pitchFamily="-106" charset="-128"/>
                <a:sym typeface="Symbol" pitchFamily="-106" charset="2"/>
              </a:rPr>
              <a:t>ij</a:t>
            </a:r>
            <a:r>
              <a:rPr lang="en-US" dirty="0">
                <a:ea typeface="ＭＳ Ｐゴシック" pitchFamily="-106" charset="-128"/>
                <a:sym typeface="Symbol" pitchFamily="-106" charset="2"/>
              </a:rPr>
              <a:t> =</a:t>
            </a:r>
            <a:r>
              <a:rPr lang="en-US" dirty="0">
                <a:ea typeface="ＭＳ Ｐゴシック" pitchFamily="-106" charset="-128"/>
              </a:rPr>
              <a:t> { </a:t>
            </a:r>
            <a:r>
              <a:rPr lang="en-US" dirty="0" err="1">
                <a:ea typeface="ＭＳ Ｐゴシック" pitchFamily="-106" charset="-128"/>
              </a:rPr>
              <a:t>a</a:t>
            </a:r>
            <a:r>
              <a:rPr lang="en-US" baseline="-25000" dirty="0" err="1">
                <a:ea typeface="ＭＳ Ｐゴシック" pitchFamily="-106" charset="-128"/>
              </a:rPr>
              <a:t>k</a:t>
            </a:r>
            <a:r>
              <a:rPr lang="en-US" baseline="-25000" dirty="0">
                <a:ea typeface="ＭＳ Ｐゴシック" pitchFamily="-106" charset="-128"/>
              </a:rPr>
              <a:t> </a:t>
            </a:r>
            <a:r>
              <a:rPr lang="en-US" dirty="0">
                <a:ea typeface="ＭＳ Ｐゴシック" pitchFamily="-106" charset="-128"/>
                <a:sym typeface="Symbol" pitchFamily="-106" charset="2"/>
              </a:rPr>
              <a:t>∈</a:t>
            </a:r>
            <a:r>
              <a:rPr lang="en-US" dirty="0">
                <a:ea typeface="ＭＳ Ｐゴシック" pitchFamily="-106" charset="-128"/>
              </a:rPr>
              <a:t> S : f</a:t>
            </a:r>
            <a:r>
              <a:rPr lang="en-US" baseline="-25000" dirty="0">
                <a:ea typeface="ＭＳ Ｐゴシック" pitchFamily="-106" charset="-128"/>
              </a:rPr>
              <a:t>i</a:t>
            </a:r>
            <a:r>
              <a:rPr lang="en-US" dirty="0">
                <a:ea typeface="ＭＳ Ｐゴシック" pitchFamily="-106" charset="-128"/>
              </a:rPr>
              <a:t> ≤ </a:t>
            </a:r>
            <a:r>
              <a:rPr lang="en-US" dirty="0" err="1">
                <a:ea typeface="ＭＳ Ｐゴシック" pitchFamily="-106" charset="-128"/>
              </a:rPr>
              <a:t>s</a:t>
            </a:r>
            <a:r>
              <a:rPr lang="en-US" baseline="-25000" dirty="0" err="1">
                <a:ea typeface="ＭＳ Ｐゴシック" pitchFamily="-106" charset="-128"/>
              </a:rPr>
              <a:t>k</a:t>
            </a:r>
            <a:r>
              <a:rPr lang="en-US" dirty="0">
                <a:ea typeface="ＭＳ Ｐゴシック" pitchFamily="-106" charset="-128"/>
              </a:rPr>
              <a:t> &lt; </a:t>
            </a:r>
            <a:r>
              <a:rPr lang="en-US" dirty="0" err="1">
                <a:ea typeface="ＭＳ Ｐゴシック" pitchFamily="-106" charset="-128"/>
              </a:rPr>
              <a:t>f</a:t>
            </a:r>
            <a:r>
              <a:rPr lang="en-US" baseline="-25000" dirty="0" err="1">
                <a:ea typeface="ＭＳ Ｐゴシック" pitchFamily="-106" charset="-128"/>
              </a:rPr>
              <a:t>k</a:t>
            </a:r>
            <a:r>
              <a:rPr lang="en-US" dirty="0">
                <a:ea typeface="ＭＳ Ｐゴシック" pitchFamily="-106" charset="-128"/>
              </a:rPr>
              <a:t> ≤ </a:t>
            </a:r>
            <a:r>
              <a:rPr lang="en-US" dirty="0" err="1">
                <a:ea typeface="ＭＳ Ｐゴシック" pitchFamily="-106" charset="-128"/>
              </a:rPr>
              <a:t>s</a:t>
            </a:r>
            <a:r>
              <a:rPr lang="en-US" baseline="-25000" dirty="0" err="1">
                <a:ea typeface="ＭＳ Ｐゴシック" pitchFamily="-106" charset="-128"/>
              </a:rPr>
              <a:t>j</a:t>
            </a:r>
            <a:r>
              <a:rPr lang="en-US" dirty="0">
                <a:ea typeface="ＭＳ Ｐゴシック" pitchFamily="-106" charset="-128"/>
              </a:rPr>
              <a:t> }</a:t>
            </a:r>
            <a:endParaRPr lang="en-US" dirty="0">
              <a:ea typeface="ＭＳ Ｐゴシック" pitchFamily="-106" charset="-128"/>
              <a:sym typeface="Symbol" pitchFamily="-106" charset="2"/>
            </a:endParaRPr>
          </a:p>
          <a:p>
            <a:pPr lvl="1" eaLnBrk="1" hangingPunct="1">
              <a:lnSpc>
                <a:spcPct val="130000"/>
              </a:lnSpc>
            </a:pPr>
            <a:r>
              <a:rPr lang="en-US" dirty="0">
                <a:ea typeface="ＭＳ Ｐゴシック" pitchFamily="-106" charset="-128"/>
                <a:sym typeface="Symbol" pitchFamily="-106" charset="2"/>
              </a:rPr>
              <a:t>We check all the values and take the best one</a:t>
            </a:r>
          </a:p>
          <a:p>
            <a:pPr lvl="1" eaLnBrk="1" hangingPunct="1">
              <a:lnSpc>
                <a:spcPct val="130000"/>
              </a:lnSpc>
              <a:buFontTx/>
              <a:buNone/>
            </a:pPr>
            <a:r>
              <a:rPr lang="en-US" dirty="0">
                <a:solidFill>
                  <a:srgbClr val="336699"/>
                </a:solidFill>
                <a:ea typeface="ＭＳ Ｐゴシック" pitchFamily="-106" charset="-128"/>
                <a:sym typeface="Symbol" pitchFamily="-106" charset="2"/>
              </a:rPr>
              <a:t>We could now write a dynamic programming algorithm </a:t>
            </a:r>
          </a:p>
        </p:txBody>
      </p:sp>
      <p:sp>
        <p:nvSpPr>
          <p:cNvPr id="734212" name="Text Box 4"/>
          <p:cNvSpPr txBox="1">
            <a:spLocks noChangeArrowheads="1"/>
          </p:cNvSpPr>
          <p:nvPr/>
        </p:nvSpPr>
        <p:spPr bwMode="auto">
          <a:xfrm>
            <a:off x="2206625" y="2330450"/>
            <a:ext cx="885179" cy="486287"/>
          </a:xfrm>
          <a:prstGeom prst="rect">
            <a:avLst/>
          </a:prstGeom>
          <a:noFill/>
          <a:ln w="9525">
            <a:noFill/>
            <a:miter lim="800000"/>
            <a:headEnd/>
            <a:tailEnd/>
          </a:ln>
        </p:spPr>
        <p:txBody>
          <a:bodyPr wrap="none">
            <a:prstTxWarp prst="textNoShape">
              <a:avLst/>
            </a:prstTxWarp>
            <a:spAutoFit/>
          </a:bodyPr>
          <a:lstStyle/>
          <a:p>
            <a:pPr>
              <a:lnSpc>
                <a:spcPct val="80000"/>
              </a:lnSpc>
            </a:pPr>
            <a:r>
              <a:rPr lang="en-US" sz="1600" dirty="0" err="1">
                <a:solidFill>
                  <a:srgbClr val="DD0111"/>
                </a:solidFill>
              </a:rPr>
              <a:t>i</a:t>
            </a:r>
            <a:r>
              <a:rPr lang="en-US" sz="1600" dirty="0">
                <a:solidFill>
                  <a:srgbClr val="DD0111"/>
                </a:solidFill>
              </a:rPr>
              <a:t> &lt; k &lt; j</a:t>
            </a:r>
          </a:p>
          <a:p>
            <a:pPr>
              <a:lnSpc>
                <a:spcPct val="80000"/>
              </a:lnSpc>
            </a:pPr>
            <a:r>
              <a:rPr lang="en-US" sz="1600" dirty="0" err="1">
                <a:solidFill>
                  <a:srgbClr val="DD0111"/>
                </a:solidFill>
              </a:rPr>
              <a:t>a</a:t>
            </a:r>
            <a:r>
              <a:rPr lang="en-US" sz="1600" baseline="-25000" dirty="0" err="1">
                <a:solidFill>
                  <a:srgbClr val="DD0111"/>
                </a:solidFill>
              </a:rPr>
              <a:t>k</a:t>
            </a:r>
            <a:r>
              <a:rPr lang="en-US" sz="1600" dirty="0">
                <a:solidFill>
                  <a:srgbClr val="DD0111"/>
                </a:solidFill>
              </a:rPr>
              <a:t> </a:t>
            </a:r>
            <a:r>
              <a:rPr lang="en-US" sz="1600" dirty="0">
                <a:solidFill>
                  <a:srgbClr val="DD0111"/>
                </a:solidFill>
                <a:sym typeface="Symbol" pitchFamily="-106" charset="2"/>
              </a:rPr>
              <a:t>∈ </a:t>
            </a:r>
            <a:r>
              <a:rPr lang="en-US" sz="1600" dirty="0" err="1">
                <a:solidFill>
                  <a:srgbClr val="DD0111"/>
                </a:solidFill>
                <a:sym typeface="Symbol" pitchFamily="-106" charset="2"/>
              </a:rPr>
              <a:t>S</a:t>
            </a:r>
            <a:r>
              <a:rPr lang="en-US" sz="1600" baseline="-25000" dirty="0" err="1">
                <a:solidFill>
                  <a:srgbClr val="DD0111"/>
                </a:solidFill>
                <a:sym typeface="Symbol" pitchFamily="-106" charset="2"/>
              </a:rPr>
              <a:t>ij</a:t>
            </a:r>
            <a:endParaRPr lang="en-US" sz="1600" baseline="-25000" dirty="0">
              <a:solidFill>
                <a:srgbClr val="DD0111"/>
              </a:solidFill>
              <a:sym typeface="Symbol" pitchFamily="-106" charset="2"/>
            </a:endParaRPr>
          </a:p>
        </p:txBody>
      </p:sp>
      <p:sp>
        <p:nvSpPr>
          <p:cNvPr id="734213" name="AutoShape 5"/>
          <p:cNvSpPr>
            <a:spLocks/>
          </p:cNvSpPr>
          <p:nvPr/>
        </p:nvSpPr>
        <p:spPr bwMode="auto">
          <a:xfrm>
            <a:off x="2025650" y="1263650"/>
            <a:ext cx="88900" cy="1757363"/>
          </a:xfrm>
          <a:prstGeom prst="leftBrace">
            <a:avLst>
              <a:gd name="adj1" fmla="val 164732"/>
              <a:gd name="adj2" fmla="val 50000"/>
            </a:avLst>
          </a:prstGeom>
          <a:noFill/>
          <a:ln w="25400">
            <a:solidFill>
              <a:srgbClr val="DD0111"/>
            </a:solidFill>
            <a:round/>
            <a:headEnd/>
            <a:tailEnd/>
          </a:ln>
        </p:spPr>
        <p:txBody>
          <a:bodyPr wrap="none" anchor="ct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fld id="{D121A9E4-027E-6D48-8F40-DD130E118377}" type="slidenum">
              <a:rPr lang="en-US" smtClean="0"/>
              <a:pPr/>
              <a:t>17</a:t>
            </a:fld>
            <a:endParaRPr lang="en-US"/>
          </a:p>
        </p:txBody>
      </p:sp>
    </p:spTree>
    <p:extLst>
      <p:ext uri="{BB962C8B-B14F-4D97-AF65-F5344CB8AC3E}">
        <p14:creationId xmlns:p14="http://schemas.microsoft.com/office/powerpoint/2010/main" val="385819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42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42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42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421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42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4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p:bldP spid="7342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p>
            <a:r>
              <a:rPr lang="fr-FR"/>
              <a:t>CS 477/677 - Lecture 19</a:t>
            </a:r>
            <a:endParaRPr lang="en-US"/>
          </a:p>
        </p:txBody>
      </p:sp>
      <p:sp>
        <p:nvSpPr>
          <p:cNvPr id="75780"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Theorem</a:t>
            </a:r>
          </a:p>
        </p:txBody>
      </p:sp>
      <p:sp>
        <p:nvSpPr>
          <p:cNvPr id="736259" name="Rectangle 3"/>
          <p:cNvSpPr>
            <a:spLocks noGrp="1" noChangeArrowheads="1"/>
          </p:cNvSpPr>
          <p:nvPr>
            <p:ph type="body" idx="1"/>
          </p:nvPr>
        </p:nvSpPr>
        <p:spPr>
          <a:xfrm>
            <a:off x="350837" y="1100138"/>
            <a:ext cx="8672251" cy="5534025"/>
          </a:xfrm>
        </p:spPr>
        <p:txBody>
          <a:bodyPr/>
          <a:lstStyle/>
          <a:p>
            <a:pPr marL="533400" indent="-533400" eaLnBrk="1" hangingPunct="1">
              <a:lnSpc>
                <a:spcPct val="110000"/>
              </a:lnSpc>
              <a:buFontTx/>
              <a:buNone/>
            </a:pPr>
            <a:r>
              <a:rPr lang="en-US" dirty="0">
                <a:ea typeface="ＭＳ Ｐゴシック" pitchFamily="-106" charset="-128"/>
                <a:cs typeface="ＭＳ Ｐゴシック" pitchFamily="-106" charset="-128"/>
              </a:rPr>
              <a:t>	Let </a:t>
            </a:r>
            <a:r>
              <a:rPr lang="en-US" dirty="0" err="1">
                <a:ea typeface="ＭＳ Ｐゴシック" pitchFamily="-106" charset="-128"/>
                <a:cs typeface="ＭＳ Ｐゴシック" pitchFamily="-106" charset="-128"/>
              </a:rPr>
              <a:t>S</a:t>
            </a:r>
            <a:r>
              <a:rPr lang="en-US" baseline="-25000" dirty="0" err="1">
                <a:ea typeface="ＭＳ Ｐゴシック" pitchFamily="-106" charset="-128"/>
                <a:cs typeface="ＭＳ Ｐゴシック" pitchFamily="-106" charset="-128"/>
              </a:rPr>
              <a:t>ij</a:t>
            </a:r>
            <a:r>
              <a:rPr lang="en-US" dirty="0">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sym typeface="Symbol" pitchFamily="-106" charset="2"/>
              </a:rPr>
              <a:t>≠ ∅ and a</a:t>
            </a:r>
            <a:r>
              <a:rPr lang="en-US" baseline="-25000" dirty="0">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the activity in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ij</a:t>
            </a:r>
            <a:r>
              <a:rPr lang="en-US" dirty="0">
                <a:ea typeface="ＭＳ Ｐゴシック" pitchFamily="-106" charset="-128"/>
                <a:cs typeface="ＭＳ Ｐゴシック" pitchFamily="-106" charset="-128"/>
                <a:sym typeface="Symbol" pitchFamily="-106" charset="2"/>
              </a:rPr>
              <a:t> with the earliest finish time:</a:t>
            </a:r>
          </a:p>
          <a:p>
            <a:pPr marL="533400" indent="-533400" eaLnBrk="1" hangingPunct="1">
              <a:lnSpc>
                <a:spcPct val="110000"/>
              </a:lnSpc>
              <a:buFontTx/>
              <a:buNone/>
            </a:pPr>
            <a:r>
              <a:rPr lang="en-US" dirty="0">
                <a:ea typeface="ＭＳ Ｐゴシック" pitchFamily="-106" charset="-128"/>
                <a:cs typeface="ＭＳ Ｐゴシック" pitchFamily="-106" charset="-128"/>
                <a:sym typeface="Symbol" pitchFamily="-106" charset="2"/>
              </a:rPr>
              <a:t>			</a:t>
            </a:r>
            <a:r>
              <a:rPr lang="en-US" dirty="0" err="1">
                <a:ea typeface="ＭＳ Ｐゴシック" pitchFamily="-106" charset="-128"/>
                <a:cs typeface="ＭＳ Ｐゴシック" pitchFamily="-106" charset="-128"/>
                <a:sym typeface="Symbol" pitchFamily="-106" charset="2"/>
              </a:rPr>
              <a:t>f</a:t>
            </a:r>
            <a:r>
              <a:rPr lang="en-US" baseline="-25000" dirty="0" err="1">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 min { </a:t>
            </a:r>
            <a:r>
              <a:rPr lang="en-US" dirty="0" err="1">
                <a:ea typeface="ＭＳ Ｐゴシック" pitchFamily="-106" charset="-128"/>
                <a:cs typeface="ＭＳ Ｐゴシック" pitchFamily="-106" charset="-128"/>
                <a:sym typeface="Symbol" pitchFamily="-106" charset="2"/>
              </a:rPr>
              <a:t>f</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a:t>
            </a:r>
            <a:r>
              <a:rPr lang="en-US" dirty="0" err="1">
                <a:ea typeface="ＭＳ Ｐゴシック" pitchFamily="-106" charset="-128"/>
                <a:cs typeface="ＭＳ Ｐゴシック" pitchFamily="-106" charset="-128"/>
                <a:sym typeface="Symbol" pitchFamily="-106" charset="2"/>
              </a:rPr>
              <a:t>a</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ij</a:t>
            </a:r>
            <a:r>
              <a:rPr lang="en-US" dirty="0">
                <a:ea typeface="ＭＳ Ｐゴシック" pitchFamily="-106" charset="-128"/>
                <a:cs typeface="ＭＳ Ｐゴシック" pitchFamily="-106" charset="-128"/>
                <a:sym typeface="Symbol" pitchFamily="-106" charset="2"/>
              </a:rPr>
              <a:t> }</a:t>
            </a:r>
          </a:p>
          <a:p>
            <a:pPr marL="533400" indent="-533400" eaLnBrk="1" hangingPunct="1">
              <a:lnSpc>
                <a:spcPct val="110000"/>
              </a:lnSpc>
              <a:buFontTx/>
              <a:buNone/>
            </a:pPr>
            <a:r>
              <a:rPr lang="en-US" b="1" dirty="0">
                <a:ea typeface="ＭＳ Ｐゴシック" pitchFamily="-106" charset="-128"/>
                <a:cs typeface="ＭＳ Ｐゴシック" pitchFamily="-106" charset="-128"/>
                <a:sym typeface="Symbol" pitchFamily="-106" charset="2"/>
              </a:rPr>
              <a:t>Then</a:t>
            </a:r>
            <a:r>
              <a:rPr lang="en-US" dirty="0">
                <a:ea typeface="ＭＳ Ｐゴシック" pitchFamily="-106" charset="-128"/>
                <a:cs typeface="ＭＳ Ｐゴシック" pitchFamily="-106" charset="-128"/>
                <a:sym typeface="Symbol" pitchFamily="-106" charset="2"/>
              </a:rPr>
              <a:t>:</a:t>
            </a:r>
          </a:p>
          <a:p>
            <a:pPr marL="533400" indent="-533400" eaLnBrk="1" hangingPunct="1">
              <a:lnSpc>
                <a:spcPct val="110000"/>
              </a:lnSpc>
              <a:buFontTx/>
              <a:buAutoNum type="arabicPeriod"/>
            </a:pPr>
            <a:r>
              <a:rPr lang="en-US" dirty="0">
                <a:ea typeface="ＭＳ Ｐゴシック" pitchFamily="-106" charset="-128"/>
                <a:cs typeface="ＭＳ Ｐゴシック" pitchFamily="-106" charset="-128"/>
                <a:sym typeface="Symbol" pitchFamily="-106" charset="2"/>
              </a:rPr>
              <a:t>a</a:t>
            </a:r>
            <a:r>
              <a:rPr lang="en-US" baseline="-25000" dirty="0">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is used in some maximum-size subset of mutually compatible activities of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ij</a:t>
            </a:r>
            <a:endParaRPr lang="en-US" baseline="-25000" dirty="0">
              <a:ea typeface="ＭＳ Ｐゴシック" pitchFamily="-106" charset="-128"/>
              <a:cs typeface="ＭＳ Ｐゴシック" pitchFamily="-106" charset="-128"/>
              <a:sym typeface="Symbol" pitchFamily="-106" charset="2"/>
            </a:endParaRPr>
          </a:p>
          <a:p>
            <a:pPr marL="914400" lvl="1" indent="-457200" eaLnBrk="1" hangingPunct="1">
              <a:lnSpc>
                <a:spcPct val="110000"/>
              </a:lnSpc>
            </a:pPr>
            <a:r>
              <a:rPr lang="en-US" dirty="0">
                <a:ea typeface="ＭＳ Ｐゴシック" pitchFamily="-106" charset="-128"/>
                <a:sym typeface="Symbol" pitchFamily="-106" charset="2"/>
              </a:rPr>
              <a:t>There exists some optimal solution that contains a</a:t>
            </a:r>
            <a:r>
              <a:rPr lang="en-US" baseline="-25000" dirty="0">
                <a:ea typeface="ＭＳ Ｐゴシック" pitchFamily="-106" charset="-128"/>
                <a:sym typeface="Symbol" pitchFamily="-106" charset="2"/>
              </a:rPr>
              <a:t>m</a:t>
            </a:r>
          </a:p>
          <a:p>
            <a:pPr marL="533400" indent="-533400" eaLnBrk="1" hangingPunct="1">
              <a:lnSpc>
                <a:spcPct val="110000"/>
              </a:lnSpc>
              <a:buFontTx/>
              <a:buAutoNum type="arabicPeriod"/>
            </a:pP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im</a:t>
            </a:r>
            <a:r>
              <a:rPr lang="en-US" dirty="0">
                <a:ea typeface="ＭＳ Ｐゴシック" pitchFamily="-106" charset="-128"/>
                <a:cs typeface="ＭＳ Ｐゴシック" pitchFamily="-106" charset="-128"/>
                <a:sym typeface="Symbol" pitchFamily="-106" charset="2"/>
              </a:rPr>
              <a:t> = ∅</a:t>
            </a:r>
          </a:p>
          <a:p>
            <a:pPr marL="914400" lvl="1" indent="-457200" eaLnBrk="1" hangingPunct="1">
              <a:lnSpc>
                <a:spcPct val="110000"/>
              </a:lnSpc>
            </a:pPr>
            <a:r>
              <a:rPr lang="en-US" dirty="0">
                <a:ea typeface="ＭＳ Ｐゴシック" pitchFamily="-106" charset="-128"/>
                <a:sym typeface="Symbol" pitchFamily="-106" charset="2"/>
              </a:rPr>
              <a:t>Choosing a</a:t>
            </a:r>
            <a:r>
              <a:rPr lang="en-US" baseline="-25000" dirty="0">
                <a:ea typeface="ＭＳ Ｐゴシック" pitchFamily="-106" charset="-128"/>
                <a:sym typeface="Symbol" pitchFamily="-106" charset="2"/>
              </a:rPr>
              <a:t>m</a:t>
            </a:r>
            <a:r>
              <a:rPr lang="en-US" dirty="0">
                <a:ea typeface="ＭＳ Ｐゴシック" pitchFamily="-106" charset="-128"/>
                <a:sym typeface="Symbol" pitchFamily="-106" charset="2"/>
              </a:rPr>
              <a:t> leaves </a:t>
            </a:r>
            <a:r>
              <a:rPr lang="en-US" dirty="0" err="1">
                <a:ea typeface="ＭＳ Ｐゴシック" pitchFamily="-106" charset="-128"/>
                <a:sym typeface="Symbol" pitchFamily="-106" charset="2"/>
              </a:rPr>
              <a:t>S</a:t>
            </a:r>
            <a:r>
              <a:rPr lang="en-US" baseline="-25000" dirty="0" err="1">
                <a:ea typeface="ＭＳ Ｐゴシック" pitchFamily="-106" charset="-128"/>
                <a:sym typeface="Symbol" pitchFamily="-106" charset="2"/>
              </a:rPr>
              <a:t>mj</a:t>
            </a:r>
            <a:r>
              <a:rPr lang="en-US" dirty="0">
                <a:ea typeface="ＭＳ Ｐゴシック" pitchFamily="-106" charset="-128"/>
                <a:sym typeface="Symbol" pitchFamily="-106" charset="2"/>
              </a:rPr>
              <a:t> the only nonempty </a:t>
            </a:r>
            <a:r>
              <a:rPr lang="en-US" dirty="0" err="1">
                <a:ea typeface="ＭＳ Ｐゴシック" pitchFamily="-106" charset="-128"/>
                <a:sym typeface="Symbol" pitchFamily="-106" charset="2"/>
              </a:rPr>
              <a:t>subproblem</a:t>
            </a:r>
            <a:endParaRPr lang="en-US" dirty="0">
              <a:ea typeface="ＭＳ Ｐゴシック" pitchFamily="-106" charset="-128"/>
              <a:sym typeface="Symbol" pitchFamily="-106" charset="2"/>
            </a:endParaRPr>
          </a:p>
        </p:txBody>
      </p:sp>
      <p:sp>
        <p:nvSpPr>
          <p:cNvPr id="2" name="Slide Number Placeholder 1"/>
          <p:cNvSpPr>
            <a:spLocks noGrp="1"/>
          </p:cNvSpPr>
          <p:nvPr>
            <p:ph type="sldNum" sz="quarter" idx="12"/>
          </p:nvPr>
        </p:nvSpPr>
        <p:spPr/>
        <p:txBody>
          <a:bodyPr/>
          <a:lstStyle/>
          <a:p>
            <a:fld id="{D121A9E4-027E-6D48-8F40-DD130E118377}" type="slidenum">
              <a:rPr lang="en-US" smtClean="0"/>
              <a:pPr/>
              <a:t>18</a:t>
            </a:fld>
            <a:endParaRPr lang="en-US"/>
          </a:p>
        </p:txBody>
      </p:sp>
    </p:spTree>
    <p:extLst>
      <p:ext uri="{BB962C8B-B14F-4D97-AF65-F5344CB8AC3E}">
        <p14:creationId xmlns:p14="http://schemas.microsoft.com/office/powerpoint/2010/main" val="106446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6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p:spPr>
        <p:txBody>
          <a:bodyPr/>
          <a:lstStyle/>
          <a:p>
            <a:r>
              <a:rPr lang="fr-FR"/>
              <a:t>CS 477/677 - Lecture 19</a:t>
            </a:r>
            <a:endParaRPr lang="en-US"/>
          </a:p>
        </p:txBody>
      </p:sp>
      <p:sp>
        <p:nvSpPr>
          <p:cNvPr id="77828"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Proof</a:t>
            </a:r>
          </a:p>
        </p:txBody>
      </p:sp>
      <p:sp>
        <p:nvSpPr>
          <p:cNvPr id="738307" name="Rectangle 3"/>
          <p:cNvSpPr>
            <a:spLocks noGrp="1" noChangeArrowheads="1"/>
          </p:cNvSpPr>
          <p:nvPr>
            <p:ph type="body" idx="1"/>
          </p:nvPr>
        </p:nvSpPr>
        <p:spPr/>
        <p:txBody>
          <a:bodyPr/>
          <a:lstStyle/>
          <a:p>
            <a:pPr marL="533400" indent="-533400" eaLnBrk="1" hangingPunct="1">
              <a:buFontTx/>
              <a:buAutoNum type="arabicPeriod" startAt="2"/>
            </a:pPr>
            <a:r>
              <a:rPr lang="en-US" dirty="0">
                <a:ea typeface="ＭＳ Ｐゴシック" pitchFamily="-106" charset="-128"/>
                <a:cs typeface="ＭＳ Ｐゴシック" pitchFamily="-106" charset="-128"/>
              </a:rPr>
              <a:t>Assume </a:t>
            </a:r>
            <a:r>
              <a:rPr lang="en-US" dirty="0">
                <a:ea typeface="ＭＳ Ｐゴシック" pitchFamily="-106" charset="-128"/>
                <a:cs typeface="ＭＳ Ｐゴシック" pitchFamily="-106" charset="-128"/>
                <a:sym typeface="Symbol" pitchFamily="-106" charset="2"/>
              </a:rPr>
              <a:t>∃ </a:t>
            </a:r>
            <a:r>
              <a:rPr lang="en-US" dirty="0" err="1">
                <a:ea typeface="ＭＳ Ｐゴシック" pitchFamily="-106" charset="-128"/>
                <a:cs typeface="ＭＳ Ｐゴシック" pitchFamily="-106" charset="-128"/>
                <a:sym typeface="Symbol" pitchFamily="-106" charset="2"/>
              </a:rPr>
              <a:t>a</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im</a:t>
            </a:r>
            <a:endParaRPr lang="en-US" baseline="-25000" dirty="0">
              <a:ea typeface="ＭＳ Ｐゴシック" pitchFamily="-106" charset="-128"/>
              <a:cs typeface="ＭＳ Ｐゴシック" pitchFamily="-106" charset="-128"/>
              <a:sym typeface="Symbol" pitchFamily="-106" charset="2"/>
            </a:endParaRPr>
          </a:p>
          <a:p>
            <a:pPr marL="533400" indent="-533400" eaLnBrk="1" hangingPunct="1">
              <a:buFontTx/>
              <a:buNone/>
            </a:pPr>
            <a:r>
              <a:rPr lang="en-US" dirty="0">
                <a:ea typeface="ＭＳ Ｐゴシック" pitchFamily="-106" charset="-128"/>
                <a:cs typeface="ＭＳ Ｐゴシック" pitchFamily="-106" charset="-128"/>
                <a:sym typeface="Symbol" pitchFamily="-106" charset="2"/>
              </a:rPr>
              <a:t>		f</a:t>
            </a:r>
            <a:r>
              <a:rPr lang="en-US" baseline="-25000" dirty="0">
                <a:ea typeface="ＭＳ Ｐゴシック" pitchFamily="-106" charset="-128"/>
                <a:cs typeface="ＭＳ Ｐゴシック" pitchFamily="-106" charset="-128"/>
                <a:sym typeface="Symbol" pitchFamily="-106" charset="2"/>
              </a:rPr>
              <a:t>i </a:t>
            </a:r>
            <a:r>
              <a:rPr lang="en-US" dirty="0">
                <a:ea typeface="ＭＳ Ｐゴシック" pitchFamily="-106" charset="-128"/>
                <a:cs typeface="ＭＳ Ｐゴシック" pitchFamily="-106" charset="-128"/>
                <a:sym typeface="Symbol" pitchFamily="-106" charset="2"/>
              </a:rPr>
              <a:t>≤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&lt; </a:t>
            </a:r>
            <a:r>
              <a:rPr lang="en-US" dirty="0" err="1">
                <a:ea typeface="ＭＳ Ｐゴシック" pitchFamily="-106" charset="-128"/>
                <a:cs typeface="ＭＳ Ｐゴシック" pitchFamily="-106" charset="-128"/>
                <a:sym typeface="Symbol" pitchFamily="-106" charset="2"/>
              </a:rPr>
              <a:t>f</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&lt; </a:t>
            </a:r>
            <a:r>
              <a:rPr lang="en-US" dirty="0" err="1">
                <a:ea typeface="ＭＳ Ｐゴシック" pitchFamily="-106" charset="-128"/>
                <a:cs typeface="ＭＳ Ｐゴシック" pitchFamily="-106" charset="-128"/>
                <a:sym typeface="Symbol" pitchFamily="-106" charset="2"/>
              </a:rPr>
              <a:t>f</a:t>
            </a:r>
            <a:r>
              <a:rPr lang="en-US" baseline="-25000" dirty="0" err="1">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a:t>
            </a:r>
          </a:p>
          <a:p>
            <a:pPr marL="533400" indent="-533400" eaLnBrk="1" hangingPunct="1">
              <a:buFontTx/>
              <a:buNone/>
            </a:pPr>
            <a:r>
              <a:rPr lang="en-US" dirty="0">
                <a:ea typeface="ＭＳ Ｐゴシック" pitchFamily="-106" charset="-128"/>
                <a:cs typeface="ＭＳ Ｐゴシック" pitchFamily="-106" charset="-128"/>
                <a:sym typeface="Symbol" pitchFamily="-106" charset="2"/>
              </a:rPr>
              <a:t>⇒		</a:t>
            </a:r>
            <a:r>
              <a:rPr lang="en-US" dirty="0" err="1">
                <a:ea typeface="ＭＳ Ｐゴシック" pitchFamily="-106" charset="-128"/>
                <a:cs typeface="ＭＳ Ｐゴシック" pitchFamily="-106" charset="-128"/>
                <a:sym typeface="Symbol" pitchFamily="-106" charset="2"/>
              </a:rPr>
              <a:t>f</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&lt; </a:t>
            </a:r>
            <a:r>
              <a:rPr lang="en-US" dirty="0" err="1">
                <a:ea typeface="ＭＳ Ｐゴシック" pitchFamily="-106" charset="-128"/>
                <a:cs typeface="ＭＳ Ｐゴシック" pitchFamily="-106" charset="-128"/>
                <a:sym typeface="Symbol" pitchFamily="-106" charset="2"/>
              </a:rPr>
              <a:t>f</a:t>
            </a:r>
            <a:r>
              <a:rPr lang="en-US" baseline="-25000" dirty="0" err="1">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contradiction !</a:t>
            </a:r>
          </a:p>
          <a:p>
            <a:pPr marL="533400" indent="-533400" eaLnBrk="1" hangingPunct="1">
              <a:buFontTx/>
              <a:buNone/>
            </a:pPr>
            <a:r>
              <a:rPr lang="en-US" dirty="0">
                <a:ea typeface="ＭＳ Ｐゴシック" pitchFamily="-106" charset="-128"/>
                <a:cs typeface="ＭＳ Ｐゴシック" pitchFamily="-106" charset="-128"/>
                <a:sym typeface="Symbol" pitchFamily="-106" charset="2"/>
              </a:rPr>
              <a:t>		a</a:t>
            </a:r>
            <a:r>
              <a:rPr lang="en-US" baseline="-25000" dirty="0">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must have the earliest finish time </a:t>
            </a:r>
          </a:p>
          <a:p>
            <a:pPr marL="533400" indent="-533400" eaLnBrk="1" hangingPunct="1">
              <a:buFontTx/>
              <a:buNone/>
            </a:pPr>
            <a:endParaRPr lang="en-US" dirty="0">
              <a:ea typeface="ＭＳ Ｐゴシック" pitchFamily="-106" charset="-128"/>
              <a:cs typeface="ＭＳ Ｐゴシック" pitchFamily="-106" charset="-128"/>
              <a:sym typeface="Symbol" pitchFamily="-106" charset="2"/>
            </a:endParaRPr>
          </a:p>
          <a:p>
            <a:pPr marL="533400" indent="-533400" eaLnBrk="1" hangingPunct="1">
              <a:buFontTx/>
              <a:buNone/>
            </a:pPr>
            <a:endParaRPr lang="en-US" dirty="0">
              <a:ea typeface="ＭＳ Ｐゴシック" pitchFamily="-106" charset="-128"/>
              <a:cs typeface="ＭＳ Ｐゴシック" pitchFamily="-106" charset="-128"/>
              <a:sym typeface="Symbol" pitchFamily="-106" charset="2"/>
            </a:endParaRPr>
          </a:p>
          <a:p>
            <a:pPr marL="533400" indent="-533400" eaLnBrk="1" hangingPunct="1">
              <a:buFontTx/>
              <a:buNone/>
            </a:pPr>
            <a:endParaRPr lang="en-US" dirty="0">
              <a:ea typeface="ＭＳ Ｐゴシック" pitchFamily="-106" charset="-128"/>
              <a:cs typeface="ＭＳ Ｐゴシック" pitchFamily="-106" charset="-128"/>
              <a:sym typeface="Symbol" pitchFamily="-106" charset="2"/>
            </a:endParaRPr>
          </a:p>
          <a:p>
            <a:pPr marL="533400" indent="-533400" eaLnBrk="1" hangingPunct="1">
              <a:buFontTx/>
              <a:buNone/>
            </a:pPr>
            <a:endParaRPr lang="en-US" dirty="0">
              <a:ea typeface="ＭＳ Ｐゴシック" pitchFamily="-106" charset="-128"/>
              <a:cs typeface="ＭＳ Ｐゴシック" pitchFamily="-106" charset="-128"/>
              <a:sym typeface="Symbol" pitchFamily="-106" charset="2"/>
            </a:endParaRPr>
          </a:p>
          <a:p>
            <a:pPr marL="533400" indent="-533400" eaLnBrk="1" hangingPunct="1">
              <a:buFontTx/>
              <a:buNone/>
            </a:pPr>
            <a:r>
              <a:rPr lang="en-US" dirty="0">
                <a:ea typeface="ＭＳ Ｐゴシック" pitchFamily="-106" charset="-128"/>
                <a:cs typeface="ＭＳ Ｐゴシック" pitchFamily="-106" charset="-128"/>
                <a:sym typeface="Symbol" pitchFamily="-106" charset="2"/>
              </a:rPr>
              <a:t>		 ⇒ There is no </a:t>
            </a:r>
            <a:r>
              <a:rPr lang="en-US" dirty="0" err="1">
                <a:ea typeface="ＭＳ Ｐゴシック" pitchFamily="-106" charset="-128"/>
                <a:cs typeface="ＭＳ Ｐゴシック" pitchFamily="-106" charset="-128"/>
                <a:sym typeface="Symbol" pitchFamily="-106" charset="2"/>
              </a:rPr>
              <a:t>a</a:t>
            </a:r>
            <a:r>
              <a:rPr lang="en-US" baseline="-25000" dirty="0" err="1">
                <a:ea typeface="ＭＳ Ｐゴシック" pitchFamily="-106" charset="-128"/>
                <a:cs typeface="ＭＳ Ｐゴシック" pitchFamily="-106" charset="-128"/>
                <a:sym typeface="Symbol" pitchFamily="-106" charset="2"/>
              </a:rPr>
              <a:t>k</a:t>
            </a:r>
            <a:r>
              <a:rPr lang="en-US" dirty="0">
                <a:ea typeface="ＭＳ Ｐゴシック" pitchFamily="-106" charset="-128"/>
                <a:cs typeface="ＭＳ Ｐゴシック" pitchFamily="-106" charset="-128"/>
                <a:sym typeface="Symbol" pitchFamily="-106" charset="2"/>
              </a:rPr>
              <a:t> ∈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im</a:t>
            </a:r>
            <a:r>
              <a:rPr lang="en-US" dirty="0">
                <a:ea typeface="ＭＳ Ｐゴシック" pitchFamily="-106" charset="-128"/>
                <a:cs typeface="ＭＳ Ｐゴシック" pitchFamily="-106" charset="-128"/>
                <a:sym typeface="Symbol" pitchFamily="-106" charset="2"/>
              </a:rPr>
              <a:t> ⇒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im</a:t>
            </a:r>
            <a:r>
              <a:rPr lang="en-US" dirty="0">
                <a:ea typeface="ＭＳ Ｐゴシック" pitchFamily="-106" charset="-128"/>
                <a:cs typeface="ＭＳ Ｐゴシック" pitchFamily="-106" charset="-128"/>
                <a:sym typeface="Symbol" pitchFamily="-106" charset="2"/>
              </a:rPr>
              <a:t> = ∅ </a:t>
            </a:r>
            <a:endParaRPr lang="en-US" baseline="-25000" dirty="0">
              <a:ea typeface="ＭＳ Ｐゴシック" pitchFamily="-106" charset="-128"/>
              <a:cs typeface="ＭＳ Ｐゴシック" pitchFamily="-106" charset="-128"/>
              <a:sym typeface="Symbol" pitchFamily="-106" charset="2"/>
            </a:endParaRPr>
          </a:p>
          <a:p>
            <a:pPr marL="533400" indent="-533400" eaLnBrk="1" hangingPunct="1">
              <a:buFontTx/>
              <a:buNone/>
            </a:pPr>
            <a:r>
              <a:rPr lang="en-US" baseline="-25000" dirty="0">
                <a:ea typeface="ＭＳ Ｐゴシック" pitchFamily="-106" charset="-128"/>
                <a:cs typeface="ＭＳ Ｐゴシック" pitchFamily="-106" charset="-128"/>
                <a:sym typeface="Symbol" pitchFamily="-106" charset="2"/>
              </a:rPr>
              <a:t> </a:t>
            </a:r>
          </a:p>
        </p:txBody>
      </p:sp>
      <p:pic>
        <p:nvPicPr>
          <p:cNvPr id="77830" name="Picture 4"/>
          <p:cNvPicPr>
            <a:picLocks noChangeAspect="1" noChangeArrowheads="1"/>
          </p:cNvPicPr>
          <p:nvPr/>
        </p:nvPicPr>
        <p:blipFill>
          <a:blip r:embed="rId3"/>
          <a:srcRect/>
          <a:stretch>
            <a:fillRect/>
          </a:stretch>
        </p:blipFill>
        <p:spPr bwMode="auto">
          <a:xfrm>
            <a:off x="917575" y="3860800"/>
            <a:ext cx="6591300" cy="1050925"/>
          </a:xfrm>
          <a:prstGeom prst="rect">
            <a:avLst/>
          </a:prstGeom>
          <a:noFill/>
          <a:ln w="9525">
            <a:noFill/>
            <a:miter lim="800000"/>
            <a:headEnd/>
            <a:tailEnd/>
          </a:ln>
        </p:spPr>
      </p:pic>
      <p:grpSp>
        <p:nvGrpSpPr>
          <p:cNvPr id="2" name="Group 5"/>
          <p:cNvGrpSpPr>
            <a:grpSpLocks/>
          </p:cNvGrpSpPr>
          <p:nvPr/>
        </p:nvGrpSpPr>
        <p:grpSpPr bwMode="auto">
          <a:xfrm>
            <a:off x="2870200" y="4576763"/>
            <a:ext cx="2573338" cy="477837"/>
            <a:chOff x="2103" y="2687"/>
            <a:chExt cx="1621" cy="301"/>
          </a:xfrm>
        </p:grpSpPr>
        <p:sp>
          <p:nvSpPr>
            <p:cNvPr id="77844" name="AutoShape 6"/>
            <p:cNvSpPr>
              <a:spLocks/>
            </p:cNvSpPr>
            <p:nvPr/>
          </p:nvSpPr>
          <p:spPr bwMode="auto">
            <a:xfrm rot="-5400000">
              <a:off x="2233" y="2619"/>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77845" name="AutoShape 7"/>
            <p:cNvSpPr>
              <a:spLocks/>
            </p:cNvSpPr>
            <p:nvPr/>
          </p:nvSpPr>
          <p:spPr bwMode="auto">
            <a:xfrm rot="-5400000">
              <a:off x="3492" y="2614"/>
              <a:ext cx="69" cy="216"/>
            </a:xfrm>
            <a:prstGeom prst="leftBrace">
              <a:avLst>
                <a:gd name="adj1" fmla="val 26087"/>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77846" name="Text Box 8"/>
            <p:cNvSpPr txBox="1">
              <a:spLocks noChangeArrowheads="1"/>
            </p:cNvSpPr>
            <p:nvPr/>
          </p:nvSpPr>
          <p:spPr bwMode="auto">
            <a:xfrm>
              <a:off x="2103" y="2738"/>
              <a:ext cx="337"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S</a:t>
              </a:r>
              <a:r>
                <a:rPr lang="en-US" sz="2000" baseline="-25000">
                  <a:latin typeface="Comic Sans MS" pitchFamily="-106" charset="0"/>
                </a:rPr>
                <a:t>im</a:t>
              </a:r>
            </a:p>
          </p:txBody>
        </p:sp>
        <p:sp>
          <p:nvSpPr>
            <p:cNvPr id="77847" name="Text Box 9"/>
            <p:cNvSpPr txBox="1">
              <a:spLocks noChangeArrowheads="1"/>
            </p:cNvSpPr>
            <p:nvPr/>
          </p:nvSpPr>
          <p:spPr bwMode="auto">
            <a:xfrm>
              <a:off x="3374" y="2733"/>
              <a:ext cx="350" cy="250"/>
            </a:xfrm>
            <a:prstGeom prst="rect">
              <a:avLst/>
            </a:prstGeom>
            <a:noFill/>
            <a:ln w="9525">
              <a:noFill/>
              <a:miter lim="800000"/>
              <a:headEnd/>
              <a:tailEnd/>
            </a:ln>
          </p:spPr>
          <p:txBody>
            <a:bodyPr wrap="none">
              <a:prstTxWarp prst="textNoShape">
                <a:avLst/>
              </a:prstTxWarp>
              <a:spAutoFit/>
            </a:bodyPr>
            <a:lstStyle/>
            <a:p>
              <a:r>
                <a:rPr lang="en-US" sz="2000">
                  <a:latin typeface="Comic Sans MS" pitchFamily="-106" charset="0"/>
                </a:rPr>
                <a:t>S</a:t>
              </a:r>
              <a:r>
                <a:rPr lang="en-US" sz="2000" baseline="-25000">
                  <a:latin typeface="Comic Sans MS" pitchFamily="-106" charset="0"/>
                </a:rPr>
                <a:t>mj</a:t>
              </a:r>
            </a:p>
          </p:txBody>
        </p:sp>
      </p:grpSp>
      <p:sp>
        <p:nvSpPr>
          <p:cNvPr id="77832" name="AutoShape 10"/>
          <p:cNvSpPr>
            <a:spLocks/>
          </p:cNvSpPr>
          <p:nvPr/>
        </p:nvSpPr>
        <p:spPr bwMode="auto">
          <a:xfrm rot="-5400000">
            <a:off x="3998913" y="2633662"/>
            <a:ext cx="260350" cy="2359025"/>
          </a:xfrm>
          <a:prstGeom prst="rightBrace">
            <a:avLst>
              <a:gd name="adj1" fmla="val 75508"/>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77833" name="Text Box 11"/>
          <p:cNvSpPr txBox="1">
            <a:spLocks noChangeArrowheads="1"/>
          </p:cNvSpPr>
          <p:nvPr/>
        </p:nvSpPr>
        <p:spPr bwMode="auto">
          <a:xfrm>
            <a:off x="3232150" y="3911600"/>
            <a:ext cx="425450" cy="366713"/>
          </a:xfrm>
          <a:prstGeom prst="rect">
            <a:avLst/>
          </a:prstGeom>
          <a:solidFill>
            <a:schemeClr val="bg1"/>
          </a:solidFill>
          <a:ln w="9525">
            <a:noFill/>
            <a:miter lim="800000"/>
            <a:headEnd/>
            <a:tailEnd/>
          </a:ln>
        </p:spPr>
        <p:txBody>
          <a:bodyPr wrap="none">
            <a:prstTxWarp prst="textNoShape">
              <a:avLst/>
            </a:prstTxWarp>
            <a:spAutoFit/>
          </a:bodyPr>
          <a:lstStyle/>
          <a:p>
            <a:r>
              <a:rPr lang="en-US"/>
              <a:t>s</a:t>
            </a:r>
            <a:r>
              <a:rPr lang="en-US" baseline="-25000"/>
              <a:t>m</a:t>
            </a:r>
          </a:p>
        </p:txBody>
      </p:sp>
      <p:sp>
        <p:nvSpPr>
          <p:cNvPr id="77834" name="Text Box 12"/>
          <p:cNvSpPr txBox="1">
            <a:spLocks noChangeArrowheads="1"/>
          </p:cNvSpPr>
          <p:nvPr/>
        </p:nvSpPr>
        <p:spPr bwMode="auto">
          <a:xfrm>
            <a:off x="4568825" y="3921125"/>
            <a:ext cx="374650" cy="366713"/>
          </a:xfrm>
          <a:prstGeom prst="rect">
            <a:avLst/>
          </a:prstGeom>
          <a:solidFill>
            <a:schemeClr val="bg1"/>
          </a:solidFill>
          <a:ln w="9525">
            <a:noFill/>
            <a:miter lim="800000"/>
            <a:headEnd/>
            <a:tailEnd/>
          </a:ln>
        </p:spPr>
        <p:txBody>
          <a:bodyPr wrap="none">
            <a:prstTxWarp prst="textNoShape">
              <a:avLst/>
            </a:prstTxWarp>
            <a:spAutoFit/>
          </a:bodyPr>
          <a:lstStyle/>
          <a:p>
            <a:r>
              <a:rPr lang="en-US"/>
              <a:t>f</a:t>
            </a:r>
            <a:r>
              <a:rPr lang="en-US" baseline="-25000"/>
              <a:t>m</a:t>
            </a:r>
          </a:p>
        </p:txBody>
      </p:sp>
      <p:sp>
        <p:nvSpPr>
          <p:cNvPr id="77835" name="Text Box 13"/>
          <p:cNvSpPr txBox="1">
            <a:spLocks noChangeArrowheads="1"/>
          </p:cNvSpPr>
          <p:nvPr/>
        </p:nvSpPr>
        <p:spPr bwMode="auto">
          <a:xfrm>
            <a:off x="3913188" y="4511675"/>
            <a:ext cx="438150" cy="366713"/>
          </a:xfrm>
          <a:prstGeom prst="rect">
            <a:avLst/>
          </a:prstGeom>
          <a:solidFill>
            <a:schemeClr val="bg1"/>
          </a:solidFill>
          <a:ln w="9525">
            <a:noFill/>
            <a:miter lim="800000"/>
            <a:headEnd/>
            <a:tailEnd/>
          </a:ln>
        </p:spPr>
        <p:txBody>
          <a:bodyPr wrap="none">
            <a:prstTxWarp prst="textNoShape">
              <a:avLst/>
            </a:prstTxWarp>
            <a:spAutoFit/>
          </a:bodyPr>
          <a:lstStyle/>
          <a:p>
            <a:r>
              <a:rPr lang="en-US"/>
              <a:t>a</a:t>
            </a:r>
            <a:r>
              <a:rPr lang="en-US" baseline="-25000"/>
              <a:t>m</a:t>
            </a:r>
          </a:p>
        </p:txBody>
      </p:sp>
      <p:sp>
        <p:nvSpPr>
          <p:cNvPr id="77836" name="Line 14"/>
          <p:cNvSpPr>
            <a:spLocks noChangeShapeType="1"/>
          </p:cNvSpPr>
          <p:nvPr/>
        </p:nvSpPr>
        <p:spPr bwMode="auto">
          <a:xfrm>
            <a:off x="2946400" y="3956050"/>
            <a:ext cx="0" cy="252413"/>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77837" name="Line 15"/>
          <p:cNvSpPr>
            <a:spLocks noChangeShapeType="1"/>
          </p:cNvSpPr>
          <p:nvPr/>
        </p:nvSpPr>
        <p:spPr bwMode="auto">
          <a:xfrm>
            <a:off x="5313363" y="3990975"/>
            <a:ext cx="0" cy="252413"/>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77838" name="Text Box 16"/>
          <p:cNvSpPr txBox="1">
            <a:spLocks noChangeArrowheads="1"/>
          </p:cNvSpPr>
          <p:nvPr/>
        </p:nvSpPr>
        <p:spPr bwMode="auto">
          <a:xfrm>
            <a:off x="3976688" y="3270250"/>
            <a:ext cx="447675" cy="366713"/>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omic Sans MS" pitchFamily="-106" charset="0"/>
              </a:rPr>
              <a:t>S</a:t>
            </a:r>
            <a:r>
              <a:rPr lang="en-US" baseline="-25000">
                <a:latin typeface="Comic Sans MS" pitchFamily="-106" charset="0"/>
              </a:rPr>
              <a:t>ij</a:t>
            </a:r>
          </a:p>
        </p:txBody>
      </p:sp>
      <p:sp>
        <p:nvSpPr>
          <p:cNvPr id="738321" name="Text Box 17"/>
          <p:cNvSpPr txBox="1">
            <a:spLocks noChangeArrowheads="1"/>
          </p:cNvSpPr>
          <p:nvPr/>
        </p:nvSpPr>
        <p:spPr bwMode="auto">
          <a:xfrm>
            <a:off x="2928938" y="4022725"/>
            <a:ext cx="387350" cy="366713"/>
          </a:xfrm>
          <a:prstGeom prst="rect">
            <a:avLst/>
          </a:prstGeom>
          <a:noFill/>
          <a:ln w="9525">
            <a:noFill/>
            <a:miter lim="800000"/>
            <a:headEnd/>
            <a:tailEnd/>
          </a:ln>
        </p:spPr>
        <p:txBody>
          <a:bodyPr wrap="none">
            <a:prstTxWarp prst="textNoShape">
              <a:avLst/>
            </a:prstTxWarp>
            <a:spAutoFit/>
          </a:bodyPr>
          <a:lstStyle/>
          <a:p>
            <a:r>
              <a:rPr lang="en-US">
                <a:solidFill>
                  <a:srgbClr val="DD0111"/>
                </a:solidFill>
              </a:rPr>
              <a:t>a</a:t>
            </a:r>
            <a:r>
              <a:rPr lang="en-US" baseline="-25000">
                <a:solidFill>
                  <a:srgbClr val="DD0111"/>
                </a:solidFill>
              </a:rPr>
              <a:t>k</a:t>
            </a:r>
          </a:p>
        </p:txBody>
      </p:sp>
      <p:grpSp>
        <p:nvGrpSpPr>
          <p:cNvPr id="3" name="Group 18"/>
          <p:cNvGrpSpPr>
            <a:grpSpLocks/>
          </p:cNvGrpSpPr>
          <p:nvPr/>
        </p:nvGrpSpPr>
        <p:grpSpPr bwMode="auto">
          <a:xfrm>
            <a:off x="3017838" y="4378325"/>
            <a:ext cx="204787" cy="106363"/>
            <a:chOff x="2021" y="3010"/>
            <a:chExt cx="129" cy="67"/>
          </a:xfrm>
        </p:grpSpPr>
        <p:sp>
          <p:nvSpPr>
            <p:cNvPr id="77841" name="Line 19"/>
            <p:cNvSpPr>
              <a:spLocks noChangeShapeType="1"/>
            </p:cNvSpPr>
            <p:nvPr/>
          </p:nvSpPr>
          <p:spPr bwMode="auto">
            <a:xfrm>
              <a:off x="2021" y="3044"/>
              <a:ext cx="129" cy="0"/>
            </a:xfrm>
            <a:prstGeom prst="line">
              <a:avLst/>
            </a:prstGeom>
            <a:noFill/>
            <a:ln w="25400">
              <a:solidFill>
                <a:srgbClr val="DD0111"/>
              </a:solidFill>
              <a:round/>
              <a:headEnd/>
              <a:tailEnd/>
            </a:ln>
          </p:spPr>
          <p:txBody>
            <a:bodyPr>
              <a:prstTxWarp prst="textNoShape">
                <a:avLst/>
              </a:prstTxWarp>
            </a:bodyPr>
            <a:lstStyle/>
            <a:p>
              <a:endParaRPr lang="en-US"/>
            </a:p>
          </p:txBody>
        </p:sp>
        <p:sp>
          <p:nvSpPr>
            <p:cNvPr id="77842" name="Line 20"/>
            <p:cNvSpPr>
              <a:spLocks noChangeShapeType="1"/>
            </p:cNvSpPr>
            <p:nvPr/>
          </p:nvSpPr>
          <p:spPr bwMode="auto">
            <a:xfrm>
              <a:off x="2147" y="3010"/>
              <a:ext cx="0" cy="67"/>
            </a:xfrm>
            <a:prstGeom prst="line">
              <a:avLst/>
            </a:prstGeom>
            <a:noFill/>
            <a:ln w="25400">
              <a:solidFill>
                <a:srgbClr val="DD0111"/>
              </a:solidFill>
              <a:round/>
              <a:headEnd/>
              <a:tailEnd/>
            </a:ln>
          </p:spPr>
          <p:txBody>
            <a:bodyPr>
              <a:prstTxWarp prst="textNoShape">
                <a:avLst/>
              </a:prstTxWarp>
            </a:bodyPr>
            <a:lstStyle/>
            <a:p>
              <a:endParaRPr lang="en-US"/>
            </a:p>
          </p:txBody>
        </p:sp>
        <p:sp>
          <p:nvSpPr>
            <p:cNvPr id="77843" name="Line 21"/>
            <p:cNvSpPr>
              <a:spLocks noChangeShapeType="1"/>
            </p:cNvSpPr>
            <p:nvPr/>
          </p:nvSpPr>
          <p:spPr bwMode="auto">
            <a:xfrm>
              <a:off x="2021" y="3010"/>
              <a:ext cx="0" cy="67"/>
            </a:xfrm>
            <a:prstGeom prst="line">
              <a:avLst/>
            </a:prstGeom>
            <a:noFill/>
            <a:ln w="25400">
              <a:solidFill>
                <a:srgbClr val="DD0111"/>
              </a:solidFill>
              <a:round/>
              <a:headEnd/>
              <a:tailEnd/>
            </a:ln>
          </p:spPr>
          <p:txBody>
            <a:bodyPr>
              <a:prstTxWarp prst="textNoShape">
                <a:avLst/>
              </a:prstTxWarp>
            </a:bodyPr>
            <a:lstStyle/>
            <a:p>
              <a:endParaRPr lang="en-US"/>
            </a:p>
          </p:txBody>
        </p:sp>
      </p:grpSp>
      <p:sp>
        <p:nvSpPr>
          <p:cNvPr id="4" name="Slide Number Placeholder 3"/>
          <p:cNvSpPr>
            <a:spLocks noGrp="1"/>
          </p:cNvSpPr>
          <p:nvPr>
            <p:ph type="sldNum" sz="quarter" idx="12"/>
          </p:nvPr>
        </p:nvSpPr>
        <p:spPr/>
        <p:txBody>
          <a:bodyPr/>
          <a:lstStyle/>
          <a:p>
            <a:fld id="{D121A9E4-027E-6D48-8F40-DD130E118377}" type="slidenum">
              <a:rPr lang="en-US" smtClean="0"/>
              <a:pPr/>
              <a:t>19</a:t>
            </a:fld>
            <a:endParaRPr lang="en-US"/>
          </a:p>
        </p:txBody>
      </p:sp>
    </p:spTree>
    <p:extLst>
      <p:ext uri="{BB962C8B-B14F-4D97-AF65-F5344CB8AC3E}">
        <p14:creationId xmlns:p14="http://schemas.microsoft.com/office/powerpoint/2010/main" val="239313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3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83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3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30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8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t>Segmented Least Squares</a:t>
            </a:r>
          </a:p>
        </p:txBody>
      </p:sp>
      <p:sp>
        <p:nvSpPr>
          <p:cNvPr id="456707" name="Rectangle 3"/>
          <p:cNvSpPr>
            <a:spLocks noGrp="1" noChangeArrowheads="1"/>
          </p:cNvSpPr>
          <p:nvPr>
            <p:ph type="body" idx="1"/>
          </p:nvPr>
        </p:nvSpPr>
        <p:spPr>
          <a:xfrm>
            <a:off x="42325" y="1214438"/>
            <a:ext cx="9165167" cy="5076825"/>
          </a:xfrm>
        </p:spPr>
        <p:txBody>
          <a:bodyPr/>
          <a:lstStyle/>
          <a:p>
            <a:r>
              <a:rPr lang="en-US" dirty="0">
                <a:solidFill>
                  <a:srgbClr val="2D2D8A"/>
                </a:solidFill>
              </a:rPr>
              <a:t>Least squares</a:t>
            </a:r>
            <a:endParaRPr lang="en-US" dirty="0">
              <a:solidFill>
                <a:srgbClr val="000000"/>
              </a:solidFill>
            </a:endParaRPr>
          </a:p>
          <a:p>
            <a:pPr lvl="1"/>
            <a:r>
              <a:rPr lang="en-US" dirty="0">
                <a:solidFill>
                  <a:srgbClr val="000000"/>
                </a:solidFill>
              </a:rPr>
              <a:t>Foundational problem in statistic and numerical analysis</a:t>
            </a:r>
          </a:p>
          <a:p>
            <a:pPr lvl="1"/>
            <a:r>
              <a:rPr lang="en-US" dirty="0"/>
              <a:t>Given n points in the plane:  (x</a:t>
            </a:r>
            <a:r>
              <a:rPr lang="en-US" sz="2000" baseline="-25000" dirty="0"/>
              <a:t>1</a:t>
            </a:r>
            <a:r>
              <a:rPr lang="en-US" dirty="0"/>
              <a:t>, y</a:t>
            </a:r>
            <a:r>
              <a:rPr lang="en-US" sz="2000" baseline="-25000" dirty="0"/>
              <a:t>1</a:t>
            </a:r>
            <a:r>
              <a:rPr lang="en-US" dirty="0"/>
              <a:t>), (x</a:t>
            </a:r>
            <a:r>
              <a:rPr lang="en-US" sz="2000" baseline="-25000" dirty="0"/>
              <a:t>2</a:t>
            </a:r>
            <a:r>
              <a:rPr lang="en-US" dirty="0"/>
              <a:t>, y</a:t>
            </a:r>
            <a:r>
              <a:rPr lang="en-US" sz="2000" baseline="-25000" dirty="0"/>
              <a:t>2</a:t>
            </a:r>
            <a:r>
              <a:rPr lang="en-US" dirty="0"/>
              <a:t>) , . . . , (</a:t>
            </a:r>
            <a:r>
              <a:rPr lang="en-US" dirty="0" err="1"/>
              <a:t>x</a:t>
            </a:r>
            <a:r>
              <a:rPr lang="en-US" sz="2000" baseline="-25000" dirty="0" err="1"/>
              <a:t>n</a:t>
            </a:r>
            <a:r>
              <a:rPr lang="en-US" dirty="0"/>
              <a:t>, </a:t>
            </a:r>
            <a:r>
              <a:rPr lang="en-US" dirty="0" err="1"/>
              <a:t>y</a:t>
            </a:r>
            <a:r>
              <a:rPr lang="en-US" sz="2000" baseline="-25000" dirty="0" err="1"/>
              <a:t>n</a:t>
            </a:r>
            <a:r>
              <a:rPr lang="en-US" dirty="0"/>
              <a:t>)</a:t>
            </a:r>
          </a:p>
          <a:p>
            <a:pPr lvl="1"/>
            <a:r>
              <a:rPr lang="en-US" dirty="0"/>
              <a:t>Find a line y = ax + b that minimizes the sum of the squared error: </a:t>
            </a:r>
          </a:p>
          <a:p>
            <a:pPr lvl="1"/>
            <a:endParaRPr lang="en-US" dirty="0"/>
          </a:p>
          <a:p>
            <a:pPr marL="457200" lvl="1" indent="0">
              <a:buNone/>
            </a:pPr>
            <a:endParaRPr lang="en-US" dirty="0"/>
          </a:p>
          <a:p>
            <a:r>
              <a:rPr lang="en-US" dirty="0">
                <a:solidFill>
                  <a:srgbClr val="2D2D8A"/>
                </a:solidFill>
              </a:rPr>
              <a:t>Solution – closed form</a:t>
            </a:r>
          </a:p>
          <a:p>
            <a:pPr lvl="1"/>
            <a:r>
              <a:rPr lang="en-US" dirty="0">
                <a:solidFill>
                  <a:schemeClr val="tx1"/>
                </a:solidFill>
              </a:rPr>
              <a:t>Minimum error is achieved when</a:t>
            </a:r>
          </a:p>
        </p:txBody>
      </p:sp>
      <p:graphicFrame>
        <p:nvGraphicFramePr>
          <p:cNvPr id="456745" name="Object 41"/>
          <p:cNvGraphicFramePr>
            <a:graphicFrameLocks noChangeAspect="1"/>
          </p:cNvGraphicFramePr>
          <p:nvPr>
            <p:extLst/>
          </p:nvPr>
        </p:nvGraphicFramePr>
        <p:xfrm>
          <a:off x="2052638" y="3441700"/>
          <a:ext cx="2322636" cy="874003"/>
        </p:xfrm>
        <a:graphic>
          <a:graphicData uri="http://schemas.openxmlformats.org/presentationml/2006/ole">
            <mc:AlternateContent xmlns:mc="http://schemas.openxmlformats.org/markup-compatibility/2006">
              <mc:Choice xmlns:v="urn:schemas-microsoft-com:vml" Requires="v">
                <p:oleObj spid="_x0000_s3079" name="Equation" r:id="rId4" imgW="1638300" imgH="457200" progId="Equation.3">
                  <p:embed/>
                </p:oleObj>
              </mc:Choice>
              <mc:Fallback>
                <p:oleObj name="Equation" r:id="rId4" imgW="1638300" imgH="457200" progId="Equation.3">
                  <p:embed/>
                  <p:pic>
                    <p:nvPicPr>
                      <p:cNvPr id="456745" name="Object 41"/>
                      <p:cNvPicPr>
                        <a:picLocks noChangeAspect="1" noChangeArrowheads="1"/>
                      </p:cNvPicPr>
                      <p:nvPr/>
                    </p:nvPicPr>
                    <p:blipFill>
                      <a:blip r:embed="rId5"/>
                      <a:srcRect l="-6102" t="-25726" r="-6102" b="-25726"/>
                      <a:stretch>
                        <a:fillRect/>
                      </a:stretch>
                    </p:blipFill>
                    <p:spPr bwMode="auto">
                      <a:xfrm>
                        <a:off x="2052638" y="3441700"/>
                        <a:ext cx="2322636" cy="874003"/>
                      </a:xfrm>
                      <a:prstGeom prst="rect">
                        <a:avLst/>
                      </a:prstGeom>
                      <a:noFill/>
                      <a:ln>
                        <a:noFill/>
                      </a:ln>
                      <a:effectLst/>
                      <a:extLst/>
                    </p:spPr>
                  </p:pic>
                </p:oleObj>
              </mc:Fallback>
            </mc:AlternateContent>
          </a:graphicData>
        </a:graphic>
      </p:graphicFrame>
      <p:graphicFrame>
        <p:nvGraphicFramePr>
          <p:cNvPr id="456746" name="Object 42"/>
          <p:cNvGraphicFramePr>
            <a:graphicFrameLocks noChangeAspect="1"/>
          </p:cNvGraphicFramePr>
          <p:nvPr>
            <p:extLst/>
          </p:nvPr>
        </p:nvGraphicFramePr>
        <p:xfrm>
          <a:off x="992331" y="5389706"/>
          <a:ext cx="4878388" cy="1006475"/>
        </p:xfrm>
        <a:graphic>
          <a:graphicData uri="http://schemas.openxmlformats.org/presentationml/2006/ole">
            <mc:AlternateContent xmlns:mc="http://schemas.openxmlformats.org/markup-compatibility/2006">
              <mc:Choice xmlns:v="urn:schemas-microsoft-com:vml" Requires="v">
                <p:oleObj spid="_x0000_s3080" name="Equation" r:id="rId6" imgW="4622800" imgH="685800" progId="Equation.3">
                  <p:embed/>
                </p:oleObj>
              </mc:Choice>
              <mc:Fallback>
                <p:oleObj name="Equation" r:id="rId6" imgW="4622800" imgH="685800" progId="Equation.3">
                  <p:embed/>
                  <p:pic>
                    <p:nvPicPr>
                      <p:cNvPr id="456746" name="Object 42"/>
                      <p:cNvPicPr>
                        <a:picLocks noChangeAspect="1" noChangeArrowheads="1"/>
                      </p:cNvPicPr>
                      <p:nvPr/>
                    </p:nvPicPr>
                    <p:blipFill>
                      <a:blip r:embed="rId7">
                        <a:extLst>
                          <a:ext uri="{28A0092B-C50C-407E-A947-70E740481C1C}">
                            <a14:useLocalDpi xmlns:a14="http://schemas.microsoft.com/office/drawing/2010/main" val="0"/>
                          </a:ext>
                        </a:extLst>
                      </a:blip>
                      <a:srcRect l="-2843" t="-23489" r="-2843" b="-23489"/>
                      <a:stretch>
                        <a:fillRect/>
                      </a:stretch>
                    </p:blipFill>
                    <p:spPr bwMode="auto">
                      <a:xfrm>
                        <a:off x="992331" y="5389706"/>
                        <a:ext cx="4878388" cy="1006475"/>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456747" name="Group 43"/>
          <p:cNvGrpSpPr>
            <a:grpSpLocks/>
          </p:cNvGrpSpPr>
          <p:nvPr/>
        </p:nvGrpSpPr>
        <p:grpSpPr bwMode="auto">
          <a:xfrm>
            <a:off x="6169025" y="3422697"/>
            <a:ext cx="2720975" cy="1909762"/>
            <a:chOff x="2987" y="1597"/>
            <a:chExt cx="2137" cy="1500"/>
          </a:xfrm>
        </p:grpSpPr>
        <p:sp>
          <p:nvSpPr>
            <p:cNvPr id="456748" name="Line 44"/>
            <p:cNvSpPr>
              <a:spLocks noChangeShapeType="1"/>
            </p:cNvSpPr>
            <p:nvPr/>
          </p:nvSpPr>
          <p:spPr bwMode="auto">
            <a:xfrm>
              <a:off x="3174" y="1597"/>
              <a:ext cx="0" cy="1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49" name="Line 45"/>
            <p:cNvSpPr>
              <a:spLocks noChangeShapeType="1"/>
            </p:cNvSpPr>
            <p:nvPr/>
          </p:nvSpPr>
          <p:spPr bwMode="auto">
            <a:xfrm>
              <a:off x="2987" y="2947"/>
              <a:ext cx="21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0" name="Oval 46"/>
            <p:cNvSpPr>
              <a:spLocks noChangeArrowheads="1"/>
            </p:cNvSpPr>
            <p:nvPr/>
          </p:nvSpPr>
          <p:spPr bwMode="auto">
            <a:xfrm>
              <a:off x="3601" y="240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1" name="Oval 47"/>
            <p:cNvSpPr>
              <a:spLocks noChangeArrowheads="1"/>
            </p:cNvSpPr>
            <p:nvPr/>
          </p:nvSpPr>
          <p:spPr bwMode="auto">
            <a:xfrm>
              <a:off x="3815" y="213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2" name="Oval 48"/>
            <p:cNvSpPr>
              <a:spLocks noChangeArrowheads="1"/>
            </p:cNvSpPr>
            <p:nvPr/>
          </p:nvSpPr>
          <p:spPr bwMode="auto">
            <a:xfrm>
              <a:off x="4162" y="210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3" name="Oval 49"/>
            <p:cNvSpPr>
              <a:spLocks noChangeArrowheads="1"/>
            </p:cNvSpPr>
            <p:nvPr/>
          </p:nvSpPr>
          <p:spPr bwMode="auto">
            <a:xfrm>
              <a:off x="3468" y="258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4" name="Oval 50"/>
            <p:cNvSpPr>
              <a:spLocks noChangeArrowheads="1"/>
            </p:cNvSpPr>
            <p:nvPr/>
          </p:nvSpPr>
          <p:spPr bwMode="auto">
            <a:xfrm>
              <a:off x="3762" y="234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5" name="Oval 51"/>
            <p:cNvSpPr>
              <a:spLocks noChangeArrowheads="1"/>
            </p:cNvSpPr>
            <p:nvPr/>
          </p:nvSpPr>
          <p:spPr bwMode="auto">
            <a:xfrm>
              <a:off x="4403" y="195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6" name="Oval 52"/>
            <p:cNvSpPr>
              <a:spLocks noChangeArrowheads="1"/>
            </p:cNvSpPr>
            <p:nvPr/>
          </p:nvSpPr>
          <p:spPr bwMode="auto">
            <a:xfrm>
              <a:off x="3922" y="228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7" name="Oval 53"/>
            <p:cNvSpPr>
              <a:spLocks noChangeArrowheads="1"/>
            </p:cNvSpPr>
            <p:nvPr/>
          </p:nvSpPr>
          <p:spPr bwMode="auto">
            <a:xfrm>
              <a:off x="4616" y="186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8" name="Oval 54"/>
            <p:cNvSpPr>
              <a:spLocks noChangeArrowheads="1"/>
            </p:cNvSpPr>
            <p:nvPr/>
          </p:nvSpPr>
          <p:spPr bwMode="auto">
            <a:xfrm>
              <a:off x="4033" y="1962"/>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9" name="Oval 55"/>
            <p:cNvSpPr>
              <a:spLocks noChangeArrowheads="1"/>
            </p:cNvSpPr>
            <p:nvPr/>
          </p:nvSpPr>
          <p:spPr bwMode="auto">
            <a:xfrm>
              <a:off x="4510" y="177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0" name="Line 56"/>
            <p:cNvSpPr>
              <a:spLocks noChangeShapeType="1"/>
            </p:cNvSpPr>
            <p:nvPr/>
          </p:nvSpPr>
          <p:spPr bwMode="auto">
            <a:xfrm flipV="1">
              <a:off x="3014" y="1597"/>
              <a:ext cx="1976" cy="1230"/>
            </a:xfrm>
            <a:prstGeom prst="line">
              <a:avLst/>
            </a:prstGeom>
            <a:noFill/>
            <a:ln w="9525">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1" name="Line 57"/>
            <p:cNvSpPr>
              <a:spLocks noChangeShapeType="1"/>
            </p:cNvSpPr>
            <p:nvPr/>
          </p:nvSpPr>
          <p:spPr bwMode="auto">
            <a:xfrm>
              <a:off x="4063" y="2018"/>
              <a:ext cx="2" cy="15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2" name="Oval 58"/>
            <p:cNvSpPr>
              <a:spLocks noChangeArrowheads="1"/>
            </p:cNvSpPr>
            <p:nvPr/>
          </p:nvSpPr>
          <p:spPr bwMode="auto">
            <a:xfrm>
              <a:off x="4275" y="2001"/>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3" name="Oval 59"/>
            <p:cNvSpPr>
              <a:spLocks noChangeArrowheads="1"/>
            </p:cNvSpPr>
            <p:nvPr/>
          </p:nvSpPr>
          <p:spPr bwMode="auto">
            <a:xfrm>
              <a:off x="4722" y="1682"/>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sp>
        <p:nvSpPr>
          <p:cNvPr id="456765" name="Rectangle 61"/>
          <p:cNvSpPr>
            <a:spLocks noChangeArrowheads="1"/>
          </p:cNvSpPr>
          <p:nvPr/>
        </p:nvSpPr>
        <p:spPr bwMode="auto">
          <a:xfrm>
            <a:off x="8137525" y="5092747"/>
            <a:ext cx="304800"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a:t>x</a:t>
            </a:r>
          </a:p>
        </p:txBody>
      </p:sp>
      <p:sp>
        <p:nvSpPr>
          <p:cNvPr id="456766" name="Rectangle 62"/>
          <p:cNvSpPr>
            <a:spLocks noChangeArrowheads="1"/>
          </p:cNvSpPr>
          <p:nvPr/>
        </p:nvSpPr>
        <p:spPr bwMode="auto">
          <a:xfrm>
            <a:off x="6043613" y="3503659"/>
            <a:ext cx="290512"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a:t>y</a:t>
            </a:r>
          </a:p>
        </p:txBody>
      </p:sp>
      <p:sp>
        <p:nvSpPr>
          <p:cNvPr id="2" name="Footer Placeholder 1"/>
          <p:cNvSpPr>
            <a:spLocks noGrp="1"/>
          </p:cNvSpPr>
          <p:nvPr>
            <p:ph type="ftr" sz="quarter" idx="11"/>
          </p:nvPr>
        </p:nvSpPr>
        <p:spPr/>
        <p:txBody>
          <a:bodyPr/>
          <a:lstStyle/>
          <a:p>
            <a:r>
              <a:rPr lang="fr-FR"/>
              <a:t>CS 477/677 - Lecture 19</a:t>
            </a:r>
            <a:endParaRPr lang="en-US" dirty="0"/>
          </a:p>
        </p:txBody>
      </p:sp>
      <p:sp>
        <p:nvSpPr>
          <p:cNvPr id="4" name="Slide Number Placeholder 3"/>
          <p:cNvSpPr>
            <a:spLocks noGrp="1"/>
          </p:cNvSpPr>
          <p:nvPr>
            <p:ph type="sldNum" sz="quarter" idx="12"/>
          </p:nvPr>
        </p:nvSpPr>
        <p:spPr/>
        <p:txBody>
          <a:bodyPr/>
          <a:lstStyle/>
          <a:p>
            <a:fld id="{D121A9E4-027E-6D48-8F40-DD130E118377}" type="slidenum">
              <a:rPr lang="en-US" smtClean="0"/>
              <a:pPr/>
              <a:t>2</a:t>
            </a:fld>
            <a:endParaRPr lang="en-US"/>
          </a:p>
        </p:txBody>
      </p:sp>
    </p:spTree>
    <p:extLst>
      <p:ext uri="{BB962C8B-B14F-4D97-AF65-F5344CB8AC3E}">
        <p14:creationId xmlns:p14="http://schemas.microsoft.com/office/powerpoint/2010/main" val="9083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p:spPr>
        <p:txBody>
          <a:bodyPr/>
          <a:lstStyle/>
          <a:p>
            <a:r>
              <a:rPr lang="fr-FR"/>
              <a:t>CS 477/677 - Lecture 19</a:t>
            </a:r>
            <a:endParaRPr lang="en-US"/>
          </a:p>
        </p:txBody>
      </p:sp>
      <p:sp>
        <p:nvSpPr>
          <p:cNvPr id="79876" name="Rectangle 2"/>
          <p:cNvSpPr>
            <a:spLocks noGrp="1" noChangeArrowheads="1"/>
          </p:cNvSpPr>
          <p:nvPr>
            <p:ph type="title"/>
          </p:nvPr>
        </p:nvSpPr>
        <p:spPr/>
        <p:txBody>
          <a:bodyPr/>
          <a:lstStyle/>
          <a:p>
            <a:pPr algn="l" eaLnBrk="1" hangingPunct="1"/>
            <a:r>
              <a:rPr lang="en-US">
                <a:ea typeface="ＭＳ Ｐゴシック" pitchFamily="-106" charset="-128"/>
                <a:cs typeface="ＭＳ Ｐゴシック" pitchFamily="-106" charset="-128"/>
              </a:rPr>
              <a:t>Proof</a:t>
            </a:r>
          </a:p>
        </p:txBody>
      </p:sp>
      <p:sp>
        <p:nvSpPr>
          <p:cNvPr id="740355" name="Rectangle 3"/>
          <p:cNvSpPr>
            <a:spLocks noGrp="1" noChangeArrowheads="1"/>
          </p:cNvSpPr>
          <p:nvPr>
            <p:ph type="body" idx="1"/>
          </p:nvPr>
        </p:nvSpPr>
        <p:spPr>
          <a:xfrm>
            <a:off x="350838" y="1062038"/>
            <a:ext cx="8483324" cy="5076825"/>
          </a:xfrm>
        </p:spPr>
        <p:txBody>
          <a:bodyPr/>
          <a:lstStyle/>
          <a:p>
            <a:pPr marL="533400" indent="-533400" eaLnBrk="1" hangingPunct="1">
              <a:lnSpc>
                <a:spcPct val="120000"/>
              </a:lnSpc>
              <a:buFontTx/>
              <a:buAutoNum type="arabicPeriod"/>
            </a:pPr>
            <a:r>
              <a:rPr lang="en-US" dirty="0">
                <a:ea typeface="ＭＳ Ｐゴシック" pitchFamily="-106" charset="-128"/>
                <a:cs typeface="ＭＳ Ｐゴシック" pitchFamily="-106" charset="-128"/>
                <a:sym typeface="Symbol" pitchFamily="-106" charset="2"/>
              </a:rPr>
              <a:t>a</a:t>
            </a:r>
            <a:r>
              <a:rPr lang="en-US" baseline="-25000" dirty="0">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 is used in some maximum-size subset of mutually compatible activities of </a:t>
            </a:r>
            <a:r>
              <a:rPr lang="en-US" dirty="0" err="1">
                <a:ea typeface="ＭＳ Ｐゴシック" pitchFamily="-106" charset="-128"/>
                <a:cs typeface="ＭＳ Ｐゴシック" pitchFamily="-106" charset="-128"/>
                <a:sym typeface="Symbol" pitchFamily="-106" charset="2"/>
              </a:rPr>
              <a:t>S</a:t>
            </a:r>
            <a:r>
              <a:rPr lang="en-US" baseline="-25000" dirty="0" err="1">
                <a:ea typeface="ＭＳ Ｐゴシック" pitchFamily="-106" charset="-128"/>
                <a:cs typeface="ＭＳ Ｐゴシック" pitchFamily="-106" charset="-128"/>
                <a:sym typeface="Symbol" pitchFamily="-106" charset="2"/>
              </a:rPr>
              <a:t>ij</a:t>
            </a:r>
            <a:endParaRPr lang="en-US" baseline="-25000" dirty="0">
              <a:ea typeface="ＭＳ Ｐゴシック" pitchFamily="-106" charset="-128"/>
              <a:cs typeface="ＭＳ Ｐゴシック" pitchFamily="-106" charset="-128"/>
              <a:sym typeface="Symbol" pitchFamily="-106" charset="2"/>
            </a:endParaRPr>
          </a:p>
          <a:p>
            <a:pPr marL="533400" indent="-533400" eaLnBrk="1" hangingPunct="1"/>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ij</a:t>
            </a:r>
            <a:r>
              <a:rPr lang="en-US" sz="2400" dirty="0">
                <a:ea typeface="ＭＳ Ｐゴシック" pitchFamily="-106" charset="-128"/>
                <a:cs typeface="ＭＳ Ｐゴシック" pitchFamily="-106" charset="-128"/>
                <a:sym typeface="Symbol" pitchFamily="-106" charset="2"/>
              </a:rPr>
              <a:t> = optimal solution for activity selection from </a:t>
            </a:r>
            <a:r>
              <a:rPr lang="en-US" sz="2400" dirty="0" err="1">
                <a:ea typeface="ＭＳ Ｐゴシック" pitchFamily="-106" charset="-128"/>
                <a:cs typeface="ＭＳ Ｐゴシック" pitchFamily="-106" charset="-128"/>
                <a:sym typeface="Symbol" pitchFamily="-106" charset="2"/>
              </a:rPr>
              <a:t>S</a:t>
            </a:r>
            <a:r>
              <a:rPr lang="en-US" sz="2400" baseline="-25000" dirty="0" err="1">
                <a:ea typeface="ＭＳ Ｐゴシック" pitchFamily="-106" charset="-128"/>
                <a:cs typeface="ＭＳ Ｐゴシック" pitchFamily="-106" charset="-128"/>
                <a:sym typeface="Symbol" pitchFamily="-106" charset="2"/>
              </a:rPr>
              <a:t>ij</a:t>
            </a:r>
            <a:endParaRPr lang="en-US" sz="2400" baseline="-25000" dirty="0">
              <a:ea typeface="ＭＳ Ｐゴシック" pitchFamily="-106" charset="-128"/>
              <a:cs typeface="ＭＳ Ｐゴシック" pitchFamily="-106" charset="-128"/>
              <a:sym typeface="Symbol" pitchFamily="-106" charset="2"/>
            </a:endParaRPr>
          </a:p>
          <a:p>
            <a:pPr marL="914400" lvl="1" indent="-457200" eaLnBrk="1" hangingPunct="1"/>
            <a:r>
              <a:rPr lang="en-US" sz="2000" dirty="0">
                <a:ea typeface="ＭＳ Ｐゴシック" pitchFamily="-106" charset="-128"/>
                <a:sym typeface="Symbol" pitchFamily="-106" charset="2"/>
              </a:rPr>
              <a:t>Order activities in </a:t>
            </a:r>
            <a:r>
              <a:rPr lang="en-US" sz="2000" dirty="0" err="1">
                <a:ea typeface="ＭＳ Ｐゴシック" pitchFamily="-106" charset="-128"/>
                <a:sym typeface="Symbol" pitchFamily="-106" charset="2"/>
              </a:rPr>
              <a:t>A</a:t>
            </a:r>
            <a:r>
              <a:rPr lang="en-US" sz="2000" baseline="-25000" dirty="0" err="1">
                <a:ea typeface="ＭＳ Ｐゴシック" pitchFamily="-106" charset="-128"/>
                <a:sym typeface="Symbol" pitchFamily="-106" charset="2"/>
              </a:rPr>
              <a:t>ij</a:t>
            </a:r>
            <a:r>
              <a:rPr lang="en-US" sz="2000" dirty="0">
                <a:ea typeface="ＭＳ Ｐゴシック" pitchFamily="-106" charset="-128"/>
                <a:sym typeface="Symbol" pitchFamily="-106" charset="2"/>
              </a:rPr>
              <a:t> in increasing order of finish time</a:t>
            </a:r>
          </a:p>
          <a:p>
            <a:pPr marL="914400" lvl="1" indent="-457200" eaLnBrk="1" hangingPunct="1"/>
            <a:r>
              <a:rPr lang="en-US" sz="2000" dirty="0">
                <a:ea typeface="ＭＳ Ｐゴシック" pitchFamily="-106" charset="-128"/>
                <a:sym typeface="Symbol" pitchFamily="-106" charset="2"/>
              </a:rPr>
              <a:t>Let </a:t>
            </a:r>
            <a:r>
              <a:rPr lang="en-US" sz="2000" dirty="0" err="1">
                <a:ea typeface="ＭＳ Ｐゴシック" pitchFamily="-106" charset="-128"/>
                <a:sym typeface="Symbol" pitchFamily="-106" charset="2"/>
              </a:rPr>
              <a:t>a</a:t>
            </a:r>
            <a:r>
              <a:rPr lang="en-US" sz="2000" baseline="-25000" dirty="0" err="1">
                <a:ea typeface="ＭＳ Ｐゴシック" pitchFamily="-106" charset="-128"/>
                <a:sym typeface="Symbol" pitchFamily="-106" charset="2"/>
              </a:rPr>
              <a:t>k</a:t>
            </a:r>
            <a:r>
              <a:rPr lang="en-US" sz="2000" dirty="0">
                <a:ea typeface="ＭＳ Ｐゴシック" pitchFamily="-106" charset="-128"/>
                <a:sym typeface="Symbol" pitchFamily="-106" charset="2"/>
              </a:rPr>
              <a:t> be the first activity in </a:t>
            </a:r>
            <a:r>
              <a:rPr lang="en-US" sz="2000" dirty="0" err="1">
                <a:ea typeface="ＭＳ Ｐゴシック" pitchFamily="-106" charset="-128"/>
                <a:sym typeface="Symbol" pitchFamily="-106" charset="2"/>
              </a:rPr>
              <a:t>A</a:t>
            </a:r>
            <a:r>
              <a:rPr lang="en-US" sz="2000" baseline="-25000" dirty="0" err="1">
                <a:ea typeface="ＭＳ Ｐゴシック" pitchFamily="-106" charset="-128"/>
                <a:sym typeface="Symbol" pitchFamily="-106" charset="2"/>
              </a:rPr>
              <a:t>ij</a:t>
            </a:r>
            <a:r>
              <a:rPr lang="en-US" sz="2000" dirty="0">
                <a:ea typeface="ＭＳ Ｐゴシック" pitchFamily="-106" charset="-128"/>
                <a:sym typeface="Symbol" pitchFamily="-106" charset="2"/>
              </a:rPr>
              <a:t> = {</a:t>
            </a:r>
            <a:r>
              <a:rPr lang="en-US" sz="2000" dirty="0" err="1">
                <a:ea typeface="ＭＳ Ｐゴシック" pitchFamily="-106" charset="-128"/>
                <a:sym typeface="Symbol" pitchFamily="-106" charset="2"/>
              </a:rPr>
              <a:t>a</a:t>
            </a:r>
            <a:r>
              <a:rPr lang="en-US" sz="2000" baseline="-25000" dirty="0" err="1">
                <a:ea typeface="ＭＳ Ｐゴシック" pitchFamily="-106" charset="-128"/>
                <a:sym typeface="Symbol" pitchFamily="-106" charset="2"/>
              </a:rPr>
              <a:t>k</a:t>
            </a:r>
            <a:r>
              <a:rPr lang="en-US" sz="2000" dirty="0">
                <a:ea typeface="ＭＳ Ｐゴシック" pitchFamily="-106" charset="-128"/>
                <a:sym typeface="Symbol" pitchFamily="-106" charset="2"/>
              </a:rPr>
              <a:t>, …}</a:t>
            </a:r>
            <a:endParaRPr lang="en-US" sz="2000" baseline="-25000" dirty="0">
              <a:ea typeface="ＭＳ Ｐゴシック" pitchFamily="-106" charset="-128"/>
              <a:sym typeface="Symbol" pitchFamily="-106" charset="2"/>
            </a:endParaRPr>
          </a:p>
          <a:p>
            <a:pPr marL="533400" indent="-533400" eaLnBrk="1" hangingPunct="1"/>
            <a:r>
              <a:rPr lang="en-US" sz="2400" dirty="0">
                <a:ea typeface="ＭＳ Ｐゴシック" pitchFamily="-106" charset="-128"/>
                <a:cs typeface="ＭＳ Ｐゴシック" pitchFamily="-106" charset="-128"/>
                <a:sym typeface="Symbol" pitchFamily="-106" charset="2"/>
              </a:rPr>
              <a:t>If </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k</a:t>
            </a:r>
            <a:r>
              <a:rPr lang="en-US" sz="2400" dirty="0">
                <a:ea typeface="ＭＳ Ｐゴシック" pitchFamily="-106" charset="-128"/>
                <a:cs typeface="ＭＳ Ｐゴシック" pitchFamily="-106" charset="-128"/>
                <a:sym typeface="Symbol" pitchFamily="-106" charset="2"/>
              </a:rPr>
              <a:t> = a</a:t>
            </a:r>
            <a:r>
              <a:rPr lang="en-US" sz="2400" baseline="-25000" dirty="0">
                <a:ea typeface="ＭＳ Ｐゴシック" pitchFamily="-106" charset="-128"/>
                <a:cs typeface="ＭＳ Ｐゴシック" pitchFamily="-106" charset="-128"/>
                <a:sym typeface="Symbol" pitchFamily="-106" charset="2"/>
              </a:rPr>
              <a:t>m</a:t>
            </a:r>
            <a:r>
              <a:rPr lang="en-US" sz="2400" dirty="0">
                <a:ea typeface="ＭＳ Ｐゴシック" pitchFamily="-106" charset="-128"/>
                <a:cs typeface="ＭＳ Ｐゴシック" pitchFamily="-106" charset="-128"/>
                <a:sym typeface="Symbol" pitchFamily="-106" charset="2"/>
              </a:rPr>
              <a:t> Done!</a:t>
            </a:r>
          </a:p>
          <a:p>
            <a:pPr marL="533400" indent="-533400" eaLnBrk="1" hangingPunct="1"/>
            <a:r>
              <a:rPr lang="en-US" sz="2400" dirty="0">
                <a:ea typeface="ＭＳ Ｐゴシック" pitchFamily="-106" charset="-128"/>
                <a:cs typeface="ＭＳ Ｐゴシック" pitchFamily="-106" charset="-128"/>
                <a:sym typeface="Symbol" pitchFamily="-106" charset="2"/>
              </a:rPr>
              <a:t>Otherwise, replace </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k</a:t>
            </a:r>
            <a:r>
              <a:rPr lang="en-US" sz="2400" dirty="0">
                <a:ea typeface="ＭＳ Ｐゴシック" pitchFamily="-106" charset="-128"/>
                <a:cs typeface="ＭＳ Ｐゴシック" pitchFamily="-106" charset="-128"/>
                <a:sym typeface="Symbol" pitchFamily="-106" charset="2"/>
              </a:rPr>
              <a:t> with a</a:t>
            </a:r>
            <a:r>
              <a:rPr lang="en-US" sz="2400" baseline="-25000" dirty="0">
                <a:ea typeface="ＭＳ Ｐゴシック" pitchFamily="-106" charset="-128"/>
                <a:cs typeface="ＭＳ Ｐゴシック" pitchFamily="-106" charset="-128"/>
                <a:sym typeface="Symbol" pitchFamily="-106" charset="2"/>
              </a:rPr>
              <a:t>m</a:t>
            </a:r>
            <a:r>
              <a:rPr lang="en-US" sz="2400" dirty="0">
                <a:ea typeface="ＭＳ Ｐゴシック" pitchFamily="-106" charset="-128"/>
                <a:cs typeface="ＭＳ Ｐゴシック" pitchFamily="-106" charset="-128"/>
                <a:sym typeface="Symbol" pitchFamily="-106" charset="2"/>
              </a:rPr>
              <a:t> (resulting in a set </a:t>
            </a:r>
            <a:r>
              <a:rPr lang="en-US" sz="2400" dirty="0" err="1">
                <a:ea typeface="ＭＳ Ｐゴシック" pitchFamily="-106" charset="-128"/>
                <a:cs typeface="ＭＳ Ｐゴシック" pitchFamily="-106" charset="-128"/>
                <a:sym typeface="Symbol" pitchFamily="-106" charset="2"/>
              </a:rPr>
              <a:t>A</a:t>
            </a:r>
            <a:r>
              <a:rPr lang="en-US" sz="2400" baseline="-25000" dirty="0" err="1">
                <a:ea typeface="ＭＳ Ｐゴシック" pitchFamily="-106" charset="-128"/>
                <a:cs typeface="ＭＳ Ｐゴシック" pitchFamily="-106" charset="-128"/>
                <a:sym typeface="Symbol" pitchFamily="-106" charset="2"/>
              </a:rPr>
              <a:t>ij</a:t>
            </a:r>
            <a:r>
              <a:rPr lang="en-US" sz="2400" dirty="0">
                <a:ea typeface="ＭＳ Ｐゴシック" pitchFamily="-106" charset="-128"/>
                <a:cs typeface="ＭＳ Ｐゴシック" pitchFamily="-106" charset="-128"/>
                <a:sym typeface="Symbol" pitchFamily="-106" charset="2"/>
              </a:rPr>
              <a:t>’)</a:t>
            </a:r>
          </a:p>
          <a:p>
            <a:pPr marL="914400" lvl="1" indent="-457200" eaLnBrk="1" hangingPunct="1"/>
            <a:r>
              <a:rPr lang="en-US" sz="2000" dirty="0">
                <a:ea typeface="ＭＳ Ｐゴシック" pitchFamily="-106" charset="-128"/>
                <a:sym typeface="Symbol" pitchFamily="-106" charset="2"/>
              </a:rPr>
              <a:t>since </a:t>
            </a:r>
            <a:r>
              <a:rPr lang="en-US" sz="2000" dirty="0" err="1">
                <a:ea typeface="ＭＳ Ｐゴシック" pitchFamily="-106" charset="-128"/>
                <a:sym typeface="Symbol" pitchFamily="-106" charset="2"/>
              </a:rPr>
              <a:t>f</a:t>
            </a:r>
            <a:r>
              <a:rPr lang="en-US" sz="2000" baseline="-25000" dirty="0" err="1">
                <a:ea typeface="ＭＳ Ｐゴシック" pitchFamily="-106" charset="-128"/>
                <a:sym typeface="Symbol" pitchFamily="-106" charset="2"/>
              </a:rPr>
              <a:t>m</a:t>
            </a:r>
            <a:r>
              <a:rPr lang="en-US" sz="2000" dirty="0">
                <a:ea typeface="ＭＳ Ｐゴシック" pitchFamily="-106" charset="-128"/>
                <a:sym typeface="Symbol" pitchFamily="-106" charset="2"/>
              </a:rPr>
              <a:t> ≤ </a:t>
            </a:r>
            <a:r>
              <a:rPr lang="en-US" sz="2000" dirty="0" err="1">
                <a:ea typeface="ＭＳ Ｐゴシック" pitchFamily="-106" charset="-128"/>
                <a:sym typeface="Symbol" pitchFamily="-106" charset="2"/>
              </a:rPr>
              <a:t>f</a:t>
            </a:r>
            <a:r>
              <a:rPr lang="en-US" sz="2000" baseline="-25000" dirty="0" err="1">
                <a:ea typeface="ＭＳ Ｐゴシック" pitchFamily="-106" charset="-128"/>
                <a:sym typeface="Symbol" pitchFamily="-106" charset="2"/>
              </a:rPr>
              <a:t>k</a:t>
            </a:r>
            <a:r>
              <a:rPr lang="en-US" sz="2000" dirty="0">
                <a:ea typeface="ＭＳ Ｐゴシック" pitchFamily="-106" charset="-128"/>
                <a:sym typeface="Symbol" pitchFamily="-106" charset="2"/>
              </a:rPr>
              <a:t> the activities in </a:t>
            </a:r>
            <a:r>
              <a:rPr lang="en-US" sz="2000" dirty="0" err="1">
                <a:ea typeface="ＭＳ Ｐゴシック" pitchFamily="-106" charset="-128"/>
                <a:sym typeface="Symbol" pitchFamily="-106" charset="2"/>
              </a:rPr>
              <a:t>A</a:t>
            </a:r>
            <a:r>
              <a:rPr lang="en-US" sz="2000" baseline="-25000" dirty="0" err="1">
                <a:ea typeface="ＭＳ Ｐゴシック" pitchFamily="-106" charset="-128"/>
                <a:sym typeface="Symbol" pitchFamily="-106" charset="2"/>
              </a:rPr>
              <a:t>ij</a:t>
            </a:r>
            <a:r>
              <a:rPr lang="en-US" sz="2000" dirty="0">
                <a:ea typeface="ＭＳ Ｐゴシック" pitchFamily="-106" charset="-128"/>
                <a:sym typeface="Symbol" pitchFamily="-106" charset="2"/>
              </a:rPr>
              <a:t>’ will continue to be compatible </a:t>
            </a:r>
          </a:p>
          <a:p>
            <a:pPr marL="914400" lvl="1" indent="-457200" eaLnBrk="1" hangingPunct="1"/>
            <a:r>
              <a:rPr lang="en-US" sz="2000" dirty="0" err="1">
                <a:ea typeface="ＭＳ Ｐゴシック" pitchFamily="-106" charset="-128"/>
                <a:sym typeface="Symbol" pitchFamily="-106" charset="2"/>
              </a:rPr>
              <a:t>A</a:t>
            </a:r>
            <a:r>
              <a:rPr lang="en-US" sz="2000" baseline="-25000" dirty="0" err="1">
                <a:ea typeface="ＭＳ Ｐゴシック" pitchFamily="-106" charset="-128"/>
                <a:sym typeface="Symbol" pitchFamily="-106" charset="2"/>
              </a:rPr>
              <a:t>ij</a:t>
            </a:r>
            <a:r>
              <a:rPr lang="en-US" sz="2000" dirty="0">
                <a:ea typeface="ＭＳ Ｐゴシック" pitchFamily="-106" charset="-128"/>
                <a:sym typeface="Symbol" pitchFamily="-106" charset="2"/>
              </a:rPr>
              <a:t>’ will have the same size as </a:t>
            </a:r>
            <a:r>
              <a:rPr lang="en-US" sz="2000" dirty="0" err="1">
                <a:ea typeface="ＭＳ Ｐゴシック" pitchFamily="-106" charset="-128"/>
                <a:sym typeface="Symbol" pitchFamily="-106" charset="2"/>
              </a:rPr>
              <a:t>A</a:t>
            </a:r>
            <a:r>
              <a:rPr lang="en-US" sz="2000" baseline="-25000" dirty="0" err="1">
                <a:ea typeface="ＭＳ Ｐゴシック" pitchFamily="-106" charset="-128"/>
                <a:sym typeface="Symbol" pitchFamily="-106" charset="2"/>
              </a:rPr>
              <a:t>ij</a:t>
            </a:r>
            <a:r>
              <a:rPr lang="en-US" sz="2000" baseline="-25000" dirty="0">
                <a:ea typeface="ＭＳ Ｐゴシック" pitchFamily="-106" charset="-128"/>
                <a:sym typeface="Symbol" pitchFamily="-106" charset="2"/>
              </a:rPr>
              <a:t> </a:t>
            </a:r>
            <a:r>
              <a:rPr lang="en-US" sz="2000" dirty="0">
                <a:ea typeface="ＭＳ Ｐゴシック" pitchFamily="-106" charset="-128"/>
                <a:sym typeface="Symbol" pitchFamily="-106" charset="2"/>
              </a:rPr>
              <a:t>⇒ a</a:t>
            </a:r>
            <a:r>
              <a:rPr lang="en-US" sz="2000" baseline="-25000" dirty="0">
                <a:ea typeface="ＭＳ Ｐゴシック" pitchFamily="-106" charset="-128"/>
                <a:sym typeface="Symbol" pitchFamily="-106" charset="2"/>
              </a:rPr>
              <a:t>m</a:t>
            </a:r>
            <a:r>
              <a:rPr lang="en-US" sz="2000" dirty="0">
                <a:ea typeface="ＭＳ Ｐゴシック" pitchFamily="-106" charset="-128"/>
                <a:sym typeface="Symbol" pitchFamily="-106" charset="2"/>
              </a:rPr>
              <a:t> is used in some maximum-size subset</a:t>
            </a:r>
          </a:p>
        </p:txBody>
      </p:sp>
      <p:pic>
        <p:nvPicPr>
          <p:cNvPr id="79878" name="Picture 4"/>
          <p:cNvPicPr>
            <a:picLocks noChangeAspect="1" noChangeArrowheads="1"/>
          </p:cNvPicPr>
          <p:nvPr/>
        </p:nvPicPr>
        <p:blipFill>
          <a:blip r:embed="rId3"/>
          <a:srcRect/>
          <a:stretch>
            <a:fillRect/>
          </a:stretch>
        </p:blipFill>
        <p:spPr bwMode="auto">
          <a:xfrm>
            <a:off x="1784350" y="5603875"/>
            <a:ext cx="6591300" cy="1050925"/>
          </a:xfrm>
          <a:prstGeom prst="rect">
            <a:avLst/>
          </a:prstGeom>
          <a:noFill/>
          <a:ln w="9525">
            <a:noFill/>
            <a:miter lim="800000"/>
            <a:headEnd/>
            <a:tailEnd/>
          </a:ln>
        </p:spPr>
      </p:pic>
      <p:sp>
        <p:nvSpPr>
          <p:cNvPr id="79879" name="AutoShape 5"/>
          <p:cNvSpPr>
            <a:spLocks/>
          </p:cNvSpPr>
          <p:nvPr/>
        </p:nvSpPr>
        <p:spPr bwMode="auto">
          <a:xfrm rot="-5400000">
            <a:off x="4865688" y="4452937"/>
            <a:ext cx="260350" cy="2359025"/>
          </a:xfrm>
          <a:prstGeom prst="rightBrace">
            <a:avLst>
              <a:gd name="adj1" fmla="val 75508"/>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79880" name="Text Box 6"/>
          <p:cNvSpPr txBox="1">
            <a:spLocks noChangeArrowheads="1"/>
          </p:cNvSpPr>
          <p:nvPr/>
        </p:nvSpPr>
        <p:spPr bwMode="auto">
          <a:xfrm>
            <a:off x="4843463" y="5203825"/>
            <a:ext cx="447675" cy="366713"/>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omic Sans MS" pitchFamily="-106" charset="0"/>
              </a:rPr>
              <a:t>S</a:t>
            </a:r>
            <a:r>
              <a:rPr lang="en-US" baseline="-25000">
                <a:latin typeface="Comic Sans MS" pitchFamily="-106" charset="0"/>
              </a:rPr>
              <a:t>ij</a:t>
            </a:r>
          </a:p>
        </p:txBody>
      </p:sp>
      <p:grpSp>
        <p:nvGrpSpPr>
          <p:cNvPr id="2" name="Group 7"/>
          <p:cNvGrpSpPr>
            <a:grpSpLocks/>
          </p:cNvGrpSpPr>
          <p:nvPr/>
        </p:nvGrpSpPr>
        <p:grpSpPr bwMode="auto">
          <a:xfrm>
            <a:off x="4098925" y="5664200"/>
            <a:ext cx="2116138" cy="1038225"/>
            <a:chOff x="2180" y="3556"/>
            <a:chExt cx="1333" cy="654"/>
          </a:xfrm>
        </p:grpSpPr>
        <p:sp>
          <p:nvSpPr>
            <p:cNvPr id="79883" name="Text Box 8"/>
            <p:cNvSpPr txBox="1">
              <a:spLocks noChangeArrowheads="1"/>
            </p:cNvSpPr>
            <p:nvPr/>
          </p:nvSpPr>
          <p:spPr bwMode="auto">
            <a:xfrm>
              <a:off x="2180" y="3556"/>
              <a:ext cx="268" cy="231"/>
            </a:xfrm>
            <a:prstGeom prst="rect">
              <a:avLst/>
            </a:prstGeom>
            <a:solidFill>
              <a:schemeClr val="bg1"/>
            </a:solidFill>
            <a:ln w="9525">
              <a:noFill/>
              <a:miter lim="800000"/>
              <a:headEnd/>
              <a:tailEnd/>
            </a:ln>
          </p:spPr>
          <p:txBody>
            <a:bodyPr wrap="none">
              <a:prstTxWarp prst="textNoShape">
                <a:avLst/>
              </a:prstTxWarp>
              <a:spAutoFit/>
            </a:bodyPr>
            <a:lstStyle/>
            <a:p>
              <a:r>
                <a:rPr lang="en-US"/>
                <a:t>s</a:t>
              </a:r>
              <a:r>
                <a:rPr lang="en-US" baseline="-25000"/>
                <a:t>m</a:t>
              </a:r>
            </a:p>
          </p:txBody>
        </p:sp>
        <p:sp>
          <p:nvSpPr>
            <p:cNvPr id="79884" name="Text Box 9"/>
            <p:cNvSpPr txBox="1">
              <a:spLocks noChangeArrowheads="1"/>
            </p:cNvSpPr>
            <p:nvPr/>
          </p:nvSpPr>
          <p:spPr bwMode="auto">
            <a:xfrm>
              <a:off x="3022" y="3562"/>
              <a:ext cx="236" cy="231"/>
            </a:xfrm>
            <a:prstGeom prst="rect">
              <a:avLst/>
            </a:prstGeom>
            <a:solidFill>
              <a:schemeClr val="bg1"/>
            </a:solidFill>
            <a:ln w="9525">
              <a:noFill/>
              <a:miter lim="800000"/>
              <a:headEnd/>
              <a:tailEnd/>
            </a:ln>
          </p:spPr>
          <p:txBody>
            <a:bodyPr wrap="none">
              <a:prstTxWarp prst="textNoShape">
                <a:avLst/>
              </a:prstTxWarp>
              <a:spAutoFit/>
            </a:bodyPr>
            <a:lstStyle/>
            <a:p>
              <a:r>
                <a:rPr lang="en-US"/>
                <a:t>f</a:t>
              </a:r>
              <a:r>
                <a:rPr lang="en-US" baseline="-25000"/>
                <a:t>m</a:t>
              </a:r>
            </a:p>
          </p:txBody>
        </p:sp>
        <p:sp>
          <p:nvSpPr>
            <p:cNvPr id="79885" name="Text Box 10"/>
            <p:cNvSpPr txBox="1">
              <a:spLocks noChangeArrowheads="1"/>
            </p:cNvSpPr>
            <p:nvPr/>
          </p:nvSpPr>
          <p:spPr bwMode="auto">
            <a:xfrm>
              <a:off x="2609" y="3934"/>
              <a:ext cx="276" cy="231"/>
            </a:xfrm>
            <a:prstGeom prst="rect">
              <a:avLst/>
            </a:prstGeom>
            <a:solidFill>
              <a:schemeClr val="bg1"/>
            </a:solidFill>
            <a:ln w="9525">
              <a:noFill/>
              <a:miter lim="800000"/>
              <a:headEnd/>
              <a:tailEnd/>
            </a:ln>
          </p:spPr>
          <p:txBody>
            <a:bodyPr wrap="none">
              <a:prstTxWarp prst="textNoShape">
                <a:avLst/>
              </a:prstTxWarp>
              <a:spAutoFit/>
            </a:bodyPr>
            <a:lstStyle/>
            <a:p>
              <a:r>
                <a:rPr lang="en-US"/>
                <a:t>a</a:t>
              </a:r>
              <a:r>
                <a:rPr lang="en-US" baseline="-25000"/>
                <a:t>m</a:t>
              </a:r>
            </a:p>
          </p:txBody>
        </p:sp>
        <p:grpSp>
          <p:nvGrpSpPr>
            <p:cNvPr id="3" name="Group 11"/>
            <p:cNvGrpSpPr>
              <a:grpSpLocks/>
            </p:cNvGrpSpPr>
            <p:nvPr/>
          </p:nvGrpSpPr>
          <p:grpSpPr bwMode="auto">
            <a:xfrm>
              <a:off x="2396" y="3948"/>
              <a:ext cx="1017" cy="80"/>
              <a:chOff x="2360" y="3930"/>
              <a:chExt cx="1017" cy="80"/>
            </a:xfrm>
          </p:grpSpPr>
          <p:sp>
            <p:nvSpPr>
              <p:cNvPr id="79888" name="Line 12"/>
              <p:cNvSpPr>
                <a:spLocks noChangeShapeType="1"/>
              </p:cNvSpPr>
              <p:nvPr/>
            </p:nvSpPr>
            <p:spPr bwMode="auto">
              <a:xfrm>
                <a:off x="2360" y="3970"/>
                <a:ext cx="1017" cy="0"/>
              </a:xfrm>
              <a:prstGeom prst="line">
                <a:avLst/>
              </a:prstGeom>
              <a:noFill/>
              <a:ln w="31750">
                <a:solidFill>
                  <a:schemeClr val="tx1"/>
                </a:solidFill>
                <a:prstDash val="dash"/>
                <a:round/>
                <a:headEnd/>
                <a:tailEnd/>
              </a:ln>
            </p:spPr>
            <p:txBody>
              <a:bodyPr>
                <a:prstTxWarp prst="textNoShape">
                  <a:avLst/>
                </a:prstTxWarp>
              </a:bodyPr>
              <a:lstStyle/>
              <a:p>
                <a:endParaRPr lang="en-US"/>
              </a:p>
            </p:txBody>
          </p:sp>
          <p:sp>
            <p:nvSpPr>
              <p:cNvPr id="79889" name="Line 13"/>
              <p:cNvSpPr>
                <a:spLocks noChangeShapeType="1"/>
              </p:cNvSpPr>
              <p:nvPr/>
            </p:nvSpPr>
            <p:spPr bwMode="auto">
              <a:xfrm>
                <a:off x="3377" y="3930"/>
                <a:ext cx="0" cy="80"/>
              </a:xfrm>
              <a:prstGeom prst="line">
                <a:avLst/>
              </a:prstGeom>
              <a:noFill/>
              <a:ln w="31750">
                <a:solidFill>
                  <a:schemeClr val="tx1"/>
                </a:solidFill>
                <a:round/>
                <a:headEnd/>
                <a:tailEnd/>
              </a:ln>
            </p:spPr>
            <p:txBody>
              <a:bodyPr>
                <a:prstTxWarp prst="textNoShape">
                  <a:avLst/>
                </a:prstTxWarp>
              </a:bodyPr>
              <a:lstStyle/>
              <a:p>
                <a:endParaRPr lang="en-US"/>
              </a:p>
            </p:txBody>
          </p:sp>
        </p:grpSp>
        <p:sp>
          <p:nvSpPr>
            <p:cNvPr id="79887" name="Text Box 14"/>
            <p:cNvSpPr txBox="1">
              <a:spLocks noChangeArrowheads="1"/>
            </p:cNvSpPr>
            <p:nvPr/>
          </p:nvSpPr>
          <p:spPr bwMode="auto">
            <a:xfrm>
              <a:off x="3309" y="3979"/>
              <a:ext cx="204" cy="231"/>
            </a:xfrm>
            <a:prstGeom prst="rect">
              <a:avLst/>
            </a:prstGeom>
            <a:noFill/>
            <a:ln w="9525">
              <a:noFill/>
              <a:miter lim="800000"/>
              <a:headEnd/>
              <a:tailEnd/>
            </a:ln>
          </p:spPr>
          <p:txBody>
            <a:bodyPr wrap="none">
              <a:prstTxWarp prst="textNoShape">
                <a:avLst/>
              </a:prstTxWarp>
              <a:spAutoFit/>
            </a:bodyPr>
            <a:lstStyle/>
            <a:p>
              <a:r>
                <a:rPr lang="en-US"/>
                <a:t>f</a:t>
              </a:r>
              <a:r>
                <a:rPr lang="en-US" baseline="-25000"/>
                <a:t>k</a:t>
              </a:r>
            </a:p>
          </p:txBody>
        </p:sp>
      </p:grpSp>
      <p:sp>
        <p:nvSpPr>
          <p:cNvPr id="740367" name="Text Box 15"/>
          <p:cNvSpPr txBox="1">
            <a:spLocks noChangeArrowheads="1"/>
          </p:cNvSpPr>
          <p:nvPr/>
        </p:nvSpPr>
        <p:spPr bwMode="auto">
          <a:xfrm>
            <a:off x="1657350" y="201613"/>
            <a:ext cx="6563015" cy="707886"/>
          </a:xfrm>
          <a:prstGeom prst="rect">
            <a:avLst/>
          </a:prstGeom>
          <a:noFill/>
          <a:ln w="9525">
            <a:noFill/>
            <a:miter lim="800000"/>
            <a:headEnd/>
            <a:tailEnd/>
          </a:ln>
        </p:spPr>
        <p:txBody>
          <a:bodyPr wrap="none">
            <a:prstTxWarp prst="textNoShape">
              <a:avLst/>
            </a:prstTxWarp>
            <a:spAutoFit/>
          </a:bodyPr>
          <a:lstStyle/>
          <a:p>
            <a:r>
              <a:rPr lang="en-US" sz="4000">
                <a:latin typeface="Century Gothic" charset="0"/>
                <a:ea typeface="Century Gothic" charset="0"/>
                <a:cs typeface="Century Gothic" charset="0"/>
              </a:rPr>
              <a:t>: Greedy Choice Property</a:t>
            </a:r>
          </a:p>
        </p:txBody>
      </p:sp>
      <p:sp>
        <p:nvSpPr>
          <p:cNvPr id="4" name="Slide Number Placeholder 3"/>
          <p:cNvSpPr>
            <a:spLocks noGrp="1"/>
          </p:cNvSpPr>
          <p:nvPr>
            <p:ph type="sldNum" sz="quarter" idx="12"/>
          </p:nvPr>
        </p:nvSpPr>
        <p:spPr/>
        <p:txBody>
          <a:bodyPr/>
          <a:lstStyle/>
          <a:p>
            <a:fld id="{D121A9E4-027E-6D48-8F40-DD130E118377}" type="slidenum">
              <a:rPr lang="en-US" smtClean="0"/>
              <a:pPr/>
              <a:t>20</a:t>
            </a:fld>
            <a:endParaRPr lang="en-US"/>
          </a:p>
        </p:txBody>
      </p:sp>
    </p:spTree>
    <p:extLst>
      <p:ext uri="{BB962C8B-B14F-4D97-AF65-F5344CB8AC3E}">
        <p14:creationId xmlns:p14="http://schemas.microsoft.com/office/powerpoint/2010/main" val="118434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03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03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03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03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035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03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035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0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5"/>
          <p:cNvSpPr>
            <a:spLocks noGrp="1"/>
          </p:cNvSpPr>
          <p:nvPr>
            <p:ph type="ftr" sz="quarter" idx="11"/>
          </p:nvPr>
        </p:nvSpPr>
        <p:spPr/>
        <p:txBody>
          <a:bodyPr/>
          <a:lstStyle/>
          <a:p>
            <a:r>
              <a:rPr lang="fr-FR"/>
              <a:t>CS 477/677 - Lecture 19</a:t>
            </a:r>
            <a:endParaRPr lang="en-US"/>
          </a:p>
        </p:txBody>
      </p:sp>
      <p:sp>
        <p:nvSpPr>
          <p:cNvPr id="619522" name="Rectangle 2"/>
          <p:cNvSpPr>
            <a:spLocks noGrp="1" noChangeArrowheads="1"/>
          </p:cNvSpPr>
          <p:nvPr>
            <p:ph type="title"/>
          </p:nvPr>
        </p:nvSpPr>
        <p:spPr/>
        <p:txBody>
          <a:bodyPr/>
          <a:lstStyle/>
          <a:p>
            <a:r>
              <a:rPr lang="en-US"/>
              <a:t>Why is the Theorem Useful?</a:t>
            </a:r>
          </a:p>
        </p:txBody>
      </p:sp>
      <p:sp>
        <p:nvSpPr>
          <p:cNvPr id="619523" name="Rectangle 3"/>
          <p:cNvSpPr>
            <a:spLocks noGrp="1" noChangeArrowheads="1"/>
          </p:cNvSpPr>
          <p:nvPr>
            <p:ph type="body" sz="half" idx="1"/>
          </p:nvPr>
        </p:nvSpPr>
        <p:spPr>
          <a:xfrm>
            <a:off x="350838" y="4386263"/>
            <a:ext cx="8566150" cy="2206625"/>
          </a:xfrm>
        </p:spPr>
        <p:txBody>
          <a:bodyPr/>
          <a:lstStyle/>
          <a:p>
            <a:r>
              <a:rPr lang="en-US" sz="2400"/>
              <a:t>Making the greedy choice (the activity with the earliest finish time in S</a:t>
            </a:r>
            <a:r>
              <a:rPr lang="en-US" sz="2400" baseline="-25000"/>
              <a:t>ij</a:t>
            </a:r>
            <a:r>
              <a:rPr lang="en-US" sz="2400"/>
              <a:t>)</a:t>
            </a:r>
          </a:p>
          <a:p>
            <a:pPr lvl="1"/>
            <a:r>
              <a:rPr lang="en-US" sz="2000"/>
              <a:t>Reduces the number of subproblems and choices</a:t>
            </a:r>
          </a:p>
          <a:p>
            <a:pPr lvl="1"/>
            <a:r>
              <a:rPr lang="en-US" sz="2000"/>
              <a:t>Allows solving each subproblem in a top-down fashion</a:t>
            </a:r>
          </a:p>
          <a:p>
            <a:r>
              <a:rPr lang="en-US" sz="2400"/>
              <a:t>Only one subproblem left to solve!</a:t>
            </a:r>
          </a:p>
        </p:txBody>
      </p:sp>
      <p:graphicFrame>
        <p:nvGraphicFramePr>
          <p:cNvPr id="619524" name="Group 4"/>
          <p:cNvGraphicFramePr>
            <a:graphicFrameLocks noGrp="1"/>
          </p:cNvGraphicFramePr>
          <p:nvPr>
            <p:ph sz="half" idx="2"/>
            <p:extLst/>
          </p:nvPr>
        </p:nvGraphicFramePr>
        <p:xfrm>
          <a:off x="184150" y="1204913"/>
          <a:ext cx="8709025" cy="3284221"/>
        </p:xfrm>
        <a:graphic>
          <a:graphicData uri="http://schemas.openxmlformats.org/drawingml/2006/table">
            <a:tbl>
              <a:tblPr/>
              <a:tblGrid>
                <a:gridCol w="3571875">
                  <a:extLst>
                    <a:ext uri="{9D8B030D-6E8A-4147-A177-3AD203B41FA5}">
                      <a16:colId xmlns:a16="http://schemas.microsoft.com/office/drawing/2014/main" val="20000"/>
                    </a:ext>
                  </a:extLst>
                </a:gridCol>
                <a:gridCol w="2420938">
                  <a:extLst>
                    <a:ext uri="{9D8B030D-6E8A-4147-A177-3AD203B41FA5}">
                      <a16:colId xmlns:a16="http://schemas.microsoft.com/office/drawing/2014/main" val="20001"/>
                    </a:ext>
                  </a:extLst>
                </a:gridCol>
                <a:gridCol w="2716212">
                  <a:extLst>
                    <a:ext uri="{9D8B030D-6E8A-4147-A177-3AD203B41FA5}">
                      <a16:colId xmlns:a16="http://schemas.microsoft.com/office/drawing/2014/main" val="20002"/>
                    </a:ext>
                  </a:extLst>
                </a:gridCol>
              </a:tblGrid>
              <a:tr h="1077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Century Gothic"/>
                        <a:cs typeface="Century Gothic"/>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Century Gothic"/>
                          <a:cs typeface="Century Gothic"/>
                        </a:rPr>
                        <a:t>Dynamic programming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Century Gothic"/>
                          <a:cs typeface="Century Gothic"/>
                        </a:rPr>
                        <a:t>Using the theorem</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0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Century Gothic"/>
                          <a:cs typeface="Century Gothic"/>
                        </a:rPr>
                        <a:t>Number of subproblems in the optimal solution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25000">
                        <a:ln>
                          <a:noFill/>
                        </a:ln>
                        <a:solidFill>
                          <a:schemeClr val="accent2"/>
                        </a:solidFill>
                        <a:effectLst/>
                        <a:latin typeface="Century Gothic"/>
                        <a:cs typeface="Century Gothic"/>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Century Gothic"/>
                        <a:cs typeface="Century Gothic"/>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7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Century Gothic"/>
                          <a:cs typeface="Century Gothic"/>
                        </a:rPr>
                        <a:t>Number of choices to consider</a:t>
                      </a:r>
                    </a:p>
                  </a:txBody>
                  <a:tcPr anchor="ct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Century Gothic"/>
                        <a:cs typeface="Century Gothic"/>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Century Gothic"/>
                        <a:cs typeface="Century Gothic"/>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9550" name="Text Box 30"/>
          <p:cNvSpPr txBox="1">
            <a:spLocks noChangeArrowheads="1"/>
          </p:cNvSpPr>
          <p:nvPr/>
        </p:nvSpPr>
        <p:spPr bwMode="auto">
          <a:xfrm>
            <a:off x="3870325" y="2328863"/>
            <a:ext cx="2051413" cy="707886"/>
          </a:xfrm>
          <a:prstGeom prst="rect">
            <a:avLst/>
          </a:prstGeom>
          <a:noFill/>
          <a:ln w="9525">
            <a:noFill/>
            <a:miter lim="800000"/>
            <a:headEnd/>
            <a:tailEnd/>
          </a:ln>
          <a:effectLst/>
        </p:spPr>
        <p:txBody>
          <a:bodyPr wrap="none">
            <a:prstTxWarp prst="textNoShape">
              <a:avLst/>
            </a:prstTxWarp>
            <a:spAutoFit/>
          </a:bodyPr>
          <a:lstStyle/>
          <a:p>
            <a:r>
              <a:rPr lang="en-US" sz="2000" dirty="0">
                <a:latin typeface="Century Gothic"/>
                <a:cs typeface="Century Gothic"/>
              </a:rPr>
              <a:t>2 </a:t>
            </a:r>
            <a:r>
              <a:rPr lang="en-US" sz="2000" dirty="0" err="1">
                <a:latin typeface="Century Gothic"/>
                <a:cs typeface="Century Gothic"/>
              </a:rPr>
              <a:t>subproblems</a:t>
            </a:r>
            <a:r>
              <a:rPr lang="en-US" sz="2000" dirty="0">
                <a:latin typeface="Century Gothic"/>
                <a:cs typeface="Century Gothic"/>
              </a:rPr>
              <a:t>:</a:t>
            </a:r>
          </a:p>
          <a:p>
            <a:r>
              <a:rPr lang="en-US" sz="2000" dirty="0" err="1">
                <a:latin typeface="Century Gothic"/>
                <a:cs typeface="Century Gothic"/>
              </a:rPr>
              <a:t>S</a:t>
            </a:r>
            <a:r>
              <a:rPr lang="en-US" sz="2000" baseline="-25000" dirty="0" err="1">
                <a:latin typeface="Century Gothic"/>
                <a:cs typeface="Century Gothic"/>
              </a:rPr>
              <a:t>ik</a:t>
            </a:r>
            <a:r>
              <a:rPr lang="en-US" sz="2000" dirty="0">
                <a:latin typeface="Century Gothic"/>
                <a:cs typeface="Century Gothic"/>
              </a:rPr>
              <a:t>, </a:t>
            </a:r>
            <a:r>
              <a:rPr lang="en-US" sz="2000" dirty="0" err="1">
                <a:latin typeface="Century Gothic"/>
                <a:cs typeface="Century Gothic"/>
              </a:rPr>
              <a:t>S</a:t>
            </a:r>
            <a:r>
              <a:rPr lang="en-US" sz="2000" baseline="-25000" dirty="0" err="1">
                <a:latin typeface="Century Gothic"/>
                <a:cs typeface="Century Gothic"/>
              </a:rPr>
              <a:t>kj</a:t>
            </a:r>
            <a:endParaRPr lang="en-US" sz="2000" baseline="-25000" dirty="0">
              <a:latin typeface="Century Gothic"/>
              <a:cs typeface="Century Gothic"/>
            </a:endParaRPr>
          </a:p>
        </p:txBody>
      </p:sp>
      <p:sp>
        <p:nvSpPr>
          <p:cNvPr id="619551" name="Text Box 31"/>
          <p:cNvSpPr txBox="1">
            <a:spLocks noChangeArrowheads="1"/>
          </p:cNvSpPr>
          <p:nvPr/>
        </p:nvSpPr>
        <p:spPr bwMode="auto">
          <a:xfrm>
            <a:off x="3792538" y="3606800"/>
            <a:ext cx="2028420" cy="400110"/>
          </a:xfrm>
          <a:prstGeom prst="rect">
            <a:avLst/>
          </a:prstGeom>
          <a:noFill/>
          <a:ln w="9525">
            <a:noFill/>
            <a:miter lim="800000"/>
            <a:headEnd/>
            <a:tailEnd/>
          </a:ln>
          <a:effectLst/>
        </p:spPr>
        <p:txBody>
          <a:bodyPr wrap="none">
            <a:prstTxWarp prst="textNoShape">
              <a:avLst/>
            </a:prstTxWarp>
            <a:spAutoFit/>
          </a:bodyPr>
          <a:lstStyle/>
          <a:p>
            <a:r>
              <a:rPr lang="en-US" sz="2000">
                <a:latin typeface="Century Gothic"/>
                <a:cs typeface="Century Gothic"/>
              </a:rPr>
              <a:t>j – i – 1 choices </a:t>
            </a:r>
          </a:p>
        </p:txBody>
      </p:sp>
      <p:sp>
        <p:nvSpPr>
          <p:cNvPr id="619552" name="Text Box 32"/>
          <p:cNvSpPr txBox="1">
            <a:spLocks noChangeArrowheads="1"/>
          </p:cNvSpPr>
          <p:nvPr/>
        </p:nvSpPr>
        <p:spPr bwMode="auto">
          <a:xfrm>
            <a:off x="6169025" y="3424150"/>
            <a:ext cx="2792426" cy="1015663"/>
          </a:xfrm>
          <a:prstGeom prst="rect">
            <a:avLst/>
          </a:prstGeom>
          <a:noFill/>
          <a:ln w="9525">
            <a:noFill/>
            <a:miter lim="800000"/>
            <a:headEnd/>
            <a:tailEnd/>
          </a:ln>
          <a:effectLst/>
        </p:spPr>
        <p:txBody>
          <a:bodyPr wrap="none">
            <a:prstTxWarp prst="textNoShape">
              <a:avLst/>
            </a:prstTxWarp>
            <a:spAutoFit/>
          </a:bodyPr>
          <a:lstStyle/>
          <a:p>
            <a:r>
              <a:rPr lang="en-US" sz="2000" dirty="0">
                <a:latin typeface="Century Gothic"/>
                <a:cs typeface="Century Gothic"/>
              </a:rPr>
              <a:t>1 choice: the activity</a:t>
            </a:r>
          </a:p>
          <a:p>
            <a:r>
              <a:rPr lang="en-US" sz="2000" dirty="0">
                <a:latin typeface="Century Gothic"/>
                <a:cs typeface="Century Gothic"/>
              </a:rPr>
              <a:t>a</a:t>
            </a:r>
            <a:r>
              <a:rPr lang="en-US" sz="2000" baseline="-25000" dirty="0">
                <a:latin typeface="Century Gothic"/>
                <a:cs typeface="Century Gothic"/>
              </a:rPr>
              <a:t>m</a:t>
            </a:r>
            <a:r>
              <a:rPr lang="en-US" sz="2000" dirty="0">
                <a:latin typeface="Century Gothic"/>
                <a:cs typeface="Century Gothic"/>
              </a:rPr>
              <a:t> with the earliest </a:t>
            </a:r>
          </a:p>
          <a:p>
            <a:r>
              <a:rPr lang="en-US" sz="2000" dirty="0">
                <a:latin typeface="Century Gothic"/>
                <a:cs typeface="Century Gothic"/>
              </a:rPr>
              <a:t>finish time in </a:t>
            </a:r>
            <a:r>
              <a:rPr lang="en-US" sz="2000" dirty="0" err="1">
                <a:latin typeface="Century Gothic"/>
                <a:cs typeface="Century Gothic"/>
              </a:rPr>
              <a:t>S</a:t>
            </a:r>
            <a:r>
              <a:rPr lang="en-US" sz="2000" baseline="-25000" dirty="0" err="1">
                <a:latin typeface="Century Gothic"/>
                <a:cs typeface="Century Gothic"/>
              </a:rPr>
              <a:t>ij</a:t>
            </a:r>
            <a:endParaRPr lang="en-US" sz="2000" baseline="-25000" dirty="0">
              <a:latin typeface="Century Gothic"/>
              <a:cs typeface="Century Gothic"/>
            </a:endParaRPr>
          </a:p>
        </p:txBody>
      </p:sp>
      <p:sp>
        <p:nvSpPr>
          <p:cNvPr id="619553" name="Text Box 33"/>
          <p:cNvSpPr txBox="1">
            <a:spLocks noChangeArrowheads="1"/>
          </p:cNvSpPr>
          <p:nvPr/>
        </p:nvSpPr>
        <p:spPr bwMode="auto">
          <a:xfrm>
            <a:off x="6191250" y="2335213"/>
            <a:ext cx="2345714" cy="707886"/>
          </a:xfrm>
          <a:prstGeom prst="rect">
            <a:avLst/>
          </a:prstGeom>
          <a:noFill/>
          <a:ln w="9525">
            <a:noFill/>
            <a:miter lim="800000"/>
            <a:headEnd/>
            <a:tailEnd/>
          </a:ln>
          <a:effectLst/>
        </p:spPr>
        <p:txBody>
          <a:bodyPr wrap="none">
            <a:prstTxWarp prst="textNoShape">
              <a:avLst/>
            </a:prstTxWarp>
            <a:spAutoFit/>
          </a:bodyPr>
          <a:lstStyle/>
          <a:p>
            <a:r>
              <a:rPr lang="en-US" sz="2000" dirty="0">
                <a:latin typeface="Century Gothic"/>
                <a:cs typeface="Century Gothic"/>
              </a:rPr>
              <a:t>1 </a:t>
            </a:r>
            <a:r>
              <a:rPr lang="en-US" sz="2000" dirty="0" err="1">
                <a:latin typeface="Century Gothic"/>
                <a:cs typeface="Century Gothic"/>
              </a:rPr>
              <a:t>subproblem</a:t>
            </a:r>
            <a:r>
              <a:rPr lang="en-US" sz="2000" dirty="0">
                <a:latin typeface="Century Gothic"/>
                <a:cs typeface="Century Gothic"/>
              </a:rPr>
              <a:t>: </a:t>
            </a:r>
            <a:r>
              <a:rPr lang="en-US" sz="2000" dirty="0" err="1">
                <a:latin typeface="Century Gothic"/>
                <a:cs typeface="Century Gothic"/>
              </a:rPr>
              <a:t>S</a:t>
            </a:r>
            <a:r>
              <a:rPr lang="en-US" sz="2000" baseline="-25000" dirty="0" err="1">
                <a:latin typeface="Century Gothic"/>
                <a:cs typeface="Century Gothic"/>
              </a:rPr>
              <a:t>mj</a:t>
            </a:r>
            <a:endParaRPr lang="en-US" sz="2000" baseline="-25000" dirty="0">
              <a:latin typeface="Century Gothic"/>
              <a:cs typeface="Century Gothic"/>
            </a:endParaRPr>
          </a:p>
          <a:p>
            <a:r>
              <a:rPr lang="en-US" sz="2000" dirty="0">
                <a:latin typeface="Century Gothic"/>
                <a:cs typeface="Century Gothic"/>
              </a:rPr>
              <a:t>(</a:t>
            </a:r>
            <a:r>
              <a:rPr lang="en-US" sz="2000" dirty="0" err="1">
                <a:latin typeface="Century Gothic"/>
                <a:cs typeface="Century Gothic"/>
              </a:rPr>
              <a:t>S</a:t>
            </a:r>
            <a:r>
              <a:rPr lang="en-US" sz="2000" baseline="-25000" dirty="0" err="1">
                <a:latin typeface="Century Gothic"/>
                <a:cs typeface="Century Gothic"/>
              </a:rPr>
              <a:t>im</a:t>
            </a:r>
            <a:r>
              <a:rPr lang="en-US" sz="2000" dirty="0">
                <a:latin typeface="Century Gothic"/>
                <a:cs typeface="Century Gothic"/>
              </a:rPr>
              <a:t> = </a:t>
            </a:r>
            <a:r>
              <a:rPr lang="en-US" sz="2000" dirty="0">
                <a:latin typeface="Century Gothic"/>
                <a:cs typeface="Century Gothic"/>
                <a:sym typeface="Symbol" pitchFamily="-106" charset="2"/>
              </a:rPr>
              <a:t>∅)</a:t>
            </a:r>
          </a:p>
        </p:txBody>
      </p:sp>
      <p:sp>
        <p:nvSpPr>
          <p:cNvPr id="2" name="Slide Number Placeholder 1"/>
          <p:cNvSpPr>
            <a:spLocks noGrp="1"/>
          </p:cNvSpPr>
          <p:nvPr>
            <p:ph type="sldNum" sz="quarter" idx="12"/>
          </p:nvPr>
        </p:nvSpPr>
        <p:spPr/>
        <p:txBody>
          <a:bodyPr/>
          <a:lstStyle/>
          <a:p>
            <a:fld id="{4BB3E6CA-E5DD-7148-9225-3475819DBBAD}" type="slidenum">
              <a:rPr lang="en-US" smtClean="0"/>
              <a:pPr/>
              <a:t>21</a:t>
            </a:fld>
            <a:endParaRPr lang="en-US"/>
          </a:p>
        </p:txBody>
      </p:sp>
    </p:spTree>
    <p:extLst>
      <p:ext uri="{BB962C8B-B14F-4D97-AF65-F5344CB8AC3E}">
        <p14:creationId xmlns:p14="http://schemas.microsoft.com/office/powerpoint/2010/main" val="14017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95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95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95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95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952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952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952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9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build="p"/>
      <p:bldP spid="619550" grpId="0"/>
      <p:bldP spid="619551" grpId="0"/>
      <p:bldP spid="619552" grpId="0"/>
      <p:bldP spid="6195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fr-FR"/>
              <a:t>CS 477/677 - Lecture 19</a:t>
            </a:r>
            <a:endParaRPr lang="en-US"/>
          </a:p>
        </p:txBody>
      </p:sp>
      <p:sp>
        <p:nvSpPr>
          <p:cNvPr id="620546" name="Rectangle 2"/>
          <p:cNvSpPr>
            <a:spLocks noGrp="1" noChangeArrowheads="1"/>
          </p:cNvSpPr>
          <p:nvPr>
            <p:ph type="title"/>
          </p:nvPr>
        </p:nvSpPr>
        <p:spPr/>
        <p:txBody>
          <a:bodyPr/>
          <a:lstStyle/>
          <a:p>
            <a:r>
              <a:rPr lang="en-US"/>
              <a:t>Greedy Approach</a:t>
            </a:r>
          </a:p>
        </p:txBody>
      </p:sp>
      <p:sp>
        <p:nvSpPr>
          <p:cNvPr id="620547" name="Rectangle 3"/>
          <p:cNvSpPr>
            <a:spLocks noGrp="1" noChangeArrowheads="1"/>
          </p:cNvSpPr>
          <p:nvPr>
            <p:ph type="body" idx="1"/>
          </p:nvPr>
        </p:nvSpPr>
        <p:spPr>
          <a:xfrm>
            <a:off x="184150" y="1035982"/>
            <a:ext cx="8959850" cy="5548312"/>
          </a:xfrm>
        </p:spPr>
        <p:txBody>
          <a:bodyPr/>
          <a:lstStyle/>
          <a:p>
            <a:r>
              <a:rPr lang="en-US" dirty="0"/>
              <a:t>To select a maximum-size subset of mutually compatible activities from set </a:t>
            </a:r>
            <a:r>
              <a:rPr lang="en-US" dirty="0" err="1"/>
              <a:t>S</a:t>
            </a:r>
            <a:r>
              <a:rPr lang="en-US" baseline="-25000" dirty="0" err="1"/>
              <a:t>ij</a:t>
            </a:r>
            <a:r>
              <a:rPr lang="en-US" dirty="0"/>
              <a:t>:</a:t>
            </a:r>
          </a:p>
          <a:p>
            <a:pPr lvl="1"/>
            <a:r>
              <a:rPr lang="en-US" dirty="0"/>
              <a:t>Choose a</a:t>
            </a:r>
            <a:r>
              <a:rPr lang="en-US" baseline="-25000" dirty="0"/>
              <a:t>m</a:t>
            </a:r>
            <a:r>
              <a:rPr lang="en-US" dirty="0"/>
              <a:t> </a:t>
            </a:r>
            <a:r>
              <a:rPr lang="en-US" dirty="0">
                <a:sym typeface="Symbol" pitchFamily="-106" charset="2"/>
              </a:rPr>
              <a:t>∈ </a:t>
            </a:r>
            <a:r>
              <a:rPr lang="en-US" dirty="0" err="1">
                <a:sym typeface="Symbol" pitchFamily="-106" charset="2"/>
              </a:rPr>
              <a:t>S</a:t>
            </a:r>
            <a:r>
              <a:rPr lang="en-US" baseline="-25000" dirty="0" err="1">
                <a:sym typeface="Symbol" pitchFamily="-106" charset="2"/>
              </a:rPr>
              <a:t>ij</a:t>
            </a:r>
            <a:r>
              <a:rPr lang="en-US" dirty="0">
                <a:sym typeface="Symbol" pitchFamily="-106" charset="2"/>
              </a:rPr>
              <a:t> with earliest finish time (greedy choice)</a:t>
            </a:r>
          </a:p>
          <a:p>
            <a:pPr lvl="1"/>
            <a:r>
              <a:rPr lang="en-US" dirty="0">
                <a:sym typeface="Symbol" pitchFamily="-106" charset="2"/>
              </a:rPr>
              <a:t>Add a</a:t>
            </a:r>
            <a:r>
              <a:rPr lang="en-US" baseline="-25000" dirty="0">
                <a:sym typeface="Symbol" pitchFamily="-106" charset="2"/>
              </a:rPr>
              <a:t>m</a:t>
            </a:r>
            <a:r>
              <a:rPr lang="en-US" dirty="0">
                <a:sym typeface="Symbol" pitchFamily="-106" charset="2"/>
              </a:rPr>
              <a:t> to the set of activities used in the optimal solution</a:t>
            </a:r>
          </a:p>
          <a:p>
            <a:pPr lvl="1"/>
            <a:r>
              <a:rPr lang="en-US" dirty="0">
                <a:sym typeface="Symbol" pitchFamily="-106" charset="2"/>
              </a:rPr>
              <a:t>Solve the same problem for the set </a:t>
            </a:r>
            <a:r>
              <a:rPr lang="en-US" dirty="0" err="1">
                <a:sym typeface="Symbol" pitchFamily="-106" charset="2"/>
              </a:rPr>
              <a:t>S</a:t>
            </a:r>
            <a:r>
              <a:rPr lang="en-US" baseline="-25000" dirty="0" err="1">
                <a:sym typeface="Symbol" pitchFamily="-106" charset="2"/>
              </a:rPr>
              <a:t>mj</a:t>
            </a:r>
            <a:endParaRPr lang="en-US" baseline="-25000" dirty="0">
              <a:sym typeface="Symbol" pitchFamily="-106" charset="2"/>
            </a:endParaRPr>
          </a:p>
          <a:p>
            <a:r>
              <a:rPr lang="en-US" dirty="0"/>
              <a:t>From the theorem</a:t>
            </a:r>
          </a:p>
          <a:p>
            <a:pPr lvl="1"/>
            <a:r>
              <a:rPr lang="en-US" dirty="0"/>
              <a:t>By choosing a</a:t>
            </a:r>
            <a:r>
              <a:rPr lang="en-US" baseline="-25000" dirty="0"/>
              <a:t>m</a:t>
            </a:r>
            <a:r>
              <a:rPr lang="en-US" dirty="0"/>
              <a:t> we are guaranteed to have used an activity included in an optimal solution</a:t>
            </a:r>
          </a:p>
          <a:p>
            <a:pPr lvl="2">
              <a:buFontTx/>
              <a:buNone/>
            </a:pPr>
            <a:r>
              <a:rPr lang="en-US" dirty="0">
                <a:sym typeface="Symbol" pitchFamily="-106" charset="2"/>
              </a:rPr>
              <a:t>⇒ We do not need to solve the </a:t>
            </a:r>
            <a:r>
              <a:rPr lang="en-US" dirty="0" err="1">
                <a:sym typeface="Symbol" pitchFamily="-106" charset="2"/>
              </a:rPr>
              <a:t>subproblem</a:t>
            </a:r>
            <a:r>
              <a:rPr lang="en-US" dirty="0">
                <a:sym typeface="Symbol" pitchFamily="-106" charset="2"/>
              </a:rPr>
              <a:t> </a:t>
            </a:r>
            <a:r>
              <a:rPr lang="en-US" dirty="0" err="1">
                <a:sym typeface="Symbol" pitchFamily="-106" charset="2"/>
              </a:rPr>
              <a:t>S</a:t>
            </a:r>
            <a:r>
              <a:rPr lang="en-US" baseline="-25000" dirty="0" err="1">
                <a:sym typeface="Symbol" pitchFamily="-106" charset="2"/>
              </a:rPr>
              <a:t>mj</a:t>
            </a:r>
            <a:r>
              <a:rPr lang="en-US" dirty="0">
                <a:sym typeface="Symbol" pitchFamily="-106" charset="2"/>
              </a:rPr>
              <a:t> before making the choice!</a:t>
            </a:r>
          </a:p>
          <a:p>
            <a:pPr lvl="1"/>
            <a:r>
              <a:rPr lang="en-US" dirty="0">
                <a:sym typeface="Symbol" pitchFamily="-106" charset="2"/>
              </a:rPr>
              <a:t>The problem has the </a:t>
            </a:r>
            <a:r>
              <a:rPr lang="en-US" b="1" dirty="0">
                <a:sym typeface="Symbol" pitchFamily="-106" charset="2"/>
              </a:rPr>
              <a:t>GREEDY CHOICE</a:t>
            </a:r>
            <a:r>
              <a:rPr lang="en-US" dirty="0">
                <a:sym typeface="Symbol" pitchFamily="-106" charset="2"/>
              </a:rPr>
              <a:t> property</a:t>
            </a:r>
          </a:p>
        </p:txBody>
      </p:sp>
      <p:sp>
        <p:nvSpPr>
          <p:cNvPr id="2" name="Slide Number Placeholder 1"/>
          <p:cNvSpPr>
            <a:spLocks noGrp="1"/>
          </p:cNvSpPr>
          <p:nvPr>
            <p:ph type="sldNum" sz="quarter" idx="12"/>
          </p:nvPr>
        </p:nvSpPr>
        <p:spPr/>
        <p:txBody>
          <a:bodyPr/>
          <a:lstStyle/>
          <a:p>
            <a:fld id="{D121A9E4-027E-6D48-8F40-DD130E118377}" type="slidenum">
              <a:rPr lang="en-US" smtClean="0"/>
              <a:pPr/>
              <a:t>22</a:t>
            </a:fld>
            <a:endParaRPr lang="en-US"/>
          </a:p>
        </p:txBody>
      </p:sp>
    </p:spTree>
    <p:extLst>
      <p:ext uri="{BB962C8B-B14F-4D97-AF65-F5344CB8AC3E}">
        <p14:creationId xmlns:p14="http://schemas.microsoft.com/office/powerpoint/2010/main" val="418059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0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0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0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5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05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05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05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fr-FR"/>
              <a:t>CS 477/677 - Lecture 19</a:t>
            </a:r>
            <a:endParaRPr lang="en-US" dirty="0"/>
          </a:p>
        </p:txBody>
      </p:sp>
      <p:sp>
        <p:nvSpPr>
          <p:cNvPr id="787460" name="Rectangle 2"/>
          <p:cNvSpPr>
            <a:spLocks noGrp="1" noChangeArrowheads="1"/>
          </p:cNvSpPr>
          <p:nvPr>
            <p:ph type="title" idx="4294967295"/>
          </p:nvPr>
        </p:nvSpPr>
        <p:spPr/>
        <p:txBody>
          <a:bodyPr/>
          <a:lstStyle/>
          <a:p>
            <a:r>
              <a:rPr lang="en-US"/>
              <a:t>Characterizing the Subproblems </a:t>
            </a:r>
          </a:p>
        </p:txBody>
      </p:sp>
      <p:sp>
        <p:nvSpPr>
          <p:cNvPr id="746499" name="Rectangle 3"/>
          <p:cNvSpPr>
            <a:spLocks noGrp="1" noChangeArrowheads="1"/>
          </p:cNvSpPr>
          <p:nvPr>
            <p:ph type="body" idx="4294967295"/>
          </p:nvPr>
        </p:nvSpPr>
        <p:spPr>
          <a:xfrm>
            <a:off x="174625" y="1158875"/>
            <a:ext cx="8770938" cy="5519738"/>
          </a:xfrm>
        </p:spPr>
        <p:txBody>
          <a:bodyPr/>
          <a:lstStyle/>
          <a:p>
            <a:pPr>
              <a:lnSpc>
                <a:spcPct val="110000"/>
              </a:lnSpc>
            </a:pPr>
            <a:r>
              <a:rPr lang="en-US"/>
              <a:t>The original problem: find the maximum subset of mutually compatible activities for S = S</a:t>
            </a:r>
            <a:r>
              <a:rPr lang="en-US" baseline="-25000"/>
              <a:t>0, n+1</a:t>
            </a:r>
            <a:endParaRPr lang="en-US"/>
          </a:p>
          <a:p>
            <a:pPr>
              <a:lnSpc>
                <a:spcPct val="110000"/>
              </a:lnSpc>
            </a:pPr>
            <a:r>
              <a:rPr lang="en-US"/>
              <a:t>Activities are sorted by increasing finish time</a:t>
            </a:r>
          </a:p>
          <a:p>
            <a:pPr>
              <a:lnSpc>
                <a:spcPct val="110000"/>
              </a:lnSpc>
              <a:buFontTx/>
              <a:buNone/>
            </a:pPr>
            <a:r>
              <a:rPr lang="en-US"/>
              <a:t>			a</a:t>
            </a:r>
            <a:r>
              <a:rPr lang="en-US" baseline="-25000"/>
              <a:t>0</a:t>
            </a:r>
            <a:r>
              <a:rPr lang="en-US"/>
              <a:t>, a</a:t>
            </a:r>
            <a:r>
              <a:rPr lang="en-US" baseline="-25000"/>
              <a:t>1</a:t>
            </a:r>
            <a:r>
              <a:rPr lang="en-US"/>
              <a:t>, a</a:t>
            </a:r>
            <a:r>
              <a:rPr lang="en-US" baseline="-25000"/>
              <a:t>2</a:t>
            </a:r>
            <a:r>
              <a:rPr lang="en-US"/>
              <a:t>, a</a:t>
            </a:r>
            <a:r>
              <a:rPr lang="en-US" baseline="-25000"/>
              <a:t>3</a:t>
            </a:r>
            <a:r>
              <a:rPr lang="en-US"/>
              <a:t>, …, a</a:t>
            </a:r>
            <a:r>
              <a:rPr lang="en-US" baseline="-25000"/>
              <a:t>n+1</a:t>
            </a:r>
          </a:p>
          <a:p>
            <a:pPr>
              <a:lnSpc>
                <a:spcPct val="110000"/>
              </a:lnSpc>
            </a:pPr>
            <a:r>
              <a:rPr lang="en-US">
                <a:sym typeface="Symbol" pitchFamily="-106" charset="2"/>
              </a:rPr>
              <a:t>We always choose an activity with the earliest finish time</a:t>
            </a:r>
            <a:endParaRPr lang="en-US" baseline="-25000">
              <a:sym typeface="Symbol" pitchFamily="-106" charset="2"/>
            </a:endParaRPr>
          </a:p>
          <a:p>
            <a:pPr lvl="1">
              <a:lnSpc>
                <a:spcPct val="110000"/>
              </a:lnSpc>
            </a:pPr>
            <a:r>
              <a:rPr lang="en-US">
                <a:sym typeface="Symbol" pitchFamily="-106" charset="2"/>
              </a:rPr>
              <a:t>Greedy choice maximizes the unscheduled time remaining</a:t>
            </a:r>
          </a:p>
          <a:p>
            <a:pPr lvl="1">
              <a:lnSpc>
                <a:spcPct val="110000"/>
              </a:lnSpc>
            </a:pPr>
            <a:r>
              <a:rPr lang="en-US">
                <a:sym typeface="Symbol" pitchFamily="-106" charset="2"/>
              </a:rPr>
              <a:t>Finish time of activities selected is strictly increasing</a:t>
            </a:r>
          </a:p>
        </p:txBody>
      </p:sp>
      <p:sp>
        <p:nvSpPr>
          <p:cNvPr id="2" name="Slide Number Placeholder 1"/>
          <p:cNvSpPr>
            <a:spLocks noGrp="1"/>
          </p:cNvSpPr>
          <p:nvPr>
            <p:ph type="sldNum" sz="quarter" idx="12"/>
          </p:nvPr>
        </p:nvSpPr>
        <p:spPr/>
        <p:txBody>
          <a:bodyPr/>
          <a:lstStyle/>
          <a:p>
            <a:fld id="{806C7379-3436-2A43-A1F8-6BE016FBD945}" type="slidenum">
              <a:rPr lang="en-US" smtClean="0"/>
              <a:pPr/>
              <a:t>23</a:t>
            </a:fld>
            <a:endParaRPr lang="en-US"/>
          </a:p>
        </p:txBody>
      </p:sp>
    </p:spTree>
    <p:extLst>
      <p:ext uri="{BB962C8B-B14F-4D97-AF65-F5344CB8AC3E}">
        <p14:creationId xmlns:p14="http://schemas.microsoft.com/office/powerpoint/2010/main" val="1871586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64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6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CS 477/677 - Lecture 19</a:t>
            </a:r>
          </a:p>
        </p:txBody>
      </p:sp>
      <p:sp>
        <p:nvSpPr>
          <p:cNvPr id="190466" name="Rectangle 2"/>
          <p:cNvSpPr>
            <a:spLocks noGrp="1" noChangeArrowheads="1"/>
          </p:cNvSpPr>
          <p:nvPr>
            <p:ph type="title"/>
          </p:nvPr>
        </p:nvSpPr>
        <p:spPr/>
        <p:txBody>
          <a:bodyPr/>
          <a:lstStyle/>
          <a:p>
            <a:r>
              <a:rPr lang="en-US"/>
              <a:t>Readings</a:t>
            </a:r>
          </a:p>
        </p:txBody>
      </p:sp>
      <p:sp>
        <p:nvSpPr>
          <p:cNvPr id="190467" name="Rectangle 3"/>
          <p:cNvSpPr>
            <a:spLocks noGrp="1" noChangeArrowheads="1"/>
          </p:cNvSpPr>
          <p:nvPr>
            <p:ph type="body" sz="half" idx="1"/>
          </p:nvPr>
        </p:nvSpPr>
        <p:spPr>
          <a:xfrm>
            <a:off x="4208463" y="2776538"/>
            <a:ext cx="4332287" cy="2039937"/>
          </a:xfrm>
        </p:spPr>
        <p:txBody>
          <a:bodyPr/>
          <a:lstStyle/>
          <a:p>
            <a:r>
              <a:rPr lang="en-US" sz="2400" dirty="0"/>
              <a:t>Chapters 14, 15</a:t>
            </a:r>
          </a:p>
        </p:txBody>
      </p:sp>
      <p:pic>
        <p:nvPicPr>
          <p:cNvPr id="190468" name="Picture 4" descr="mrayztno[1]"/>
          <p:cNvPicPr>
            <a:picLocks noGrp="1" noChangeAspect="1" noChangeArrowheads="1"/>
          </p:cNvPicPr>
          <p:nvPr>
            <p:ph sz="half" idx="2"/>
          </p:nvPr>
        </p:nvPicPr>
        <p:blipFill>
          <a:blip r:embed="rId3"/>
          <a:srcRect/>
          <a:stretch>
            <a:fillRect/>
          </a:stretch>
        </p:blipFill>
        <p:spPr>
          <a:xfrm>
            <a:off x="1271588" y="2141538"/>
            <a:ext cx="3095625" cy="2708275"/>
          </a:xfrm>
          <a:noFill/>
          <a:ln/>
        </p:spPr>
      </p:pic>
      <p:sp>
        <p:nvSpPr>
          <p:cNvPr id="3" name="Slide Number Placeholder 2">
            <a:extLst>
              <a:ext uri="{FF2B5EF4-FFF2-40B4-BE49-F238E27FC236}">
                <a16:creationId xmlns:a16="http://schemas.microsoft.com/office/drawing/2014/main" id="{BD674AC8-D932-B845-B17F-18EB24D68FD2}"/>
              </a:ext>
            </a:extLst>
          </p:cNvPr>
          <p:cNvSpPr>
            <a:spLocks noGrp="1"/>
          </p:cNvSpPr>
          <p:nvPr>
            <p:ph type="sldNum" sz="quarter" idx="12"/>
          </p:nvPr>
        </p:nvSpPr>
        <p:spPr/>
        <p:txBody>
          <a:bodyPr/>
          <a:lstStyle/>
          <a:p>
            <a:fld id="{4BB3E6CA-E5DD-7148-9225-3475819DBBAD}" type="slidenum">
              <a:rPr lang="en-US" smtClean="0"/>
              <a:pPr/>
              <a:t>24</a:t>
            </a:fld>
            <a:endParaRPr lang="en-US"/>
          </a:p>
        </p:txBody>
      </p:sp>
    </p:spTree>
    <p:extLst>
      <p:ext uri="{BB962C8B-B14F-4D97-AF65-F5344CB8AC3E}">
        <p14:creationId xmlns:p14="http://schemas.microsoft.com/office/powerpoint/2010/main" val="30157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Segmented Least Squares</a:t>
            </a:r>
          </a:p>
        </p:txBody>
      </p:sp>
      <p:sp>
        <p:nvSpPr>
          <p:cNvPr id="553987" name="Rectangle 3"/>
          <p:cNvSpPr>
            <a:spLocks noGrp="1" noChangeArrowheads="1"/>
          </p:cNvSpPr>
          <p:nvPr>
            <p:ph idx="1"/>
          </p:nvPr>
        </p:nvSpPr>
        <p:spPr>
          <a:xfrm>
            <a:off x="136527" y="1198563"/>
            <a:ext cx="8229600" cy="5076825"/>
          </a:xfrm>
        </p:spPr>
        <p:txBody>
          <a:bodyPr/>
          <a:lstStyle/>
          <a:p>
            <a:r>
              <a:rPr lang="en-US" dirty="0"/>
              <a:t>Segmented least squares</a:t>
            </a:r>
          </a:p>
          <a:p>
            <a:pPr lvl="1"/>
            <a:r>
              <a:rPr lang="en-US" dirty="0"/>
              <a:t>Points lie roughly on a sequence of several line segments</a:t>
            </a:r>
          </a:p>
          <a:p>
            <a:pPr lvl="1"/>
            <a:r>
              <a:rPr lang="en-US" dirty="0"/>
              <a:t>Given n points in the plane (x</a:t>
            </a:r>
            <a:r>
              <a:rPr lang="en-US" baseline="-25000" dirty="0"/>
              <a:t>1</a:t>
            </a:r>
            <a:r>
              <a:rPr lang="en-US" dirty="0"/>
              <a:t>, y</a:t>
            </a:r>
            <a:r>
              <a:rPr lang="en-US" baseline="-25000" dirty="0"/>
              <a:t>1</a:t>
            </a:r>
            <a:r>
              <a:rPr lang="en-US" dirty="0"/>
              <a:t>), (x</a:t>
            </a:r>
            <a:r>
              <a:rPr lang="en-US" baseline="-25000" dirty="0"/>
              <a:t>2</a:t>
            </a:r>
            <a:r>
              <a:rPr lang="en-US" dirty="0"/>
              <a:t>, y</a:t>
            </a:r>
            <a:r>
              <a:rPr lang="en-US" baseline="-25000" dirty="0"/>
              <a:t>2</a:t>
            </a:r>
            <a:r>
              <a:rPr lang="en-US" dirty="0"/>
              <a:t>) , . . . , (</a:t>
            </a:r>
            <a:r>
              <a:rPr lang="en-US" dirty="0" err="1"/>
              <a:t>x</a:t>
            </a:r>
            <a:r>
              <a:rPr lang="en-US" baseline="-25000" dirty="0" err="1"/>
              <a:t>n</a:t>
            </a:r>
            <a:r>
              <a:rPr lang="en-US" dirty="0"/>
              <a:t>, </a:t>
            </a:r>
            <a:r>
              <a:rPr lang="en-US" dirty="0" err="1"/>
              <a:t>y</a:t>
            </a:r>
            <a:r>
              <a:rPr lang="en-US" baseline="-25000" dirty="0" err="1"/>
              <a:t>n</a:t>
            </a:r>
            <a:r>
              <a:rPr lang="en-US" dirty="0"/>
              <a:t>) with x</a:t>
            </a:r>
            <a:r>
              <a:rPr lang="en-US" baseline="-25000" dirty="0"/>
              <a:t>1</a:t>
            </a:r>
            <a:r>
              <a:rPr lang="en-US" dirty="0"/>
              <a:t> &lt; x</a:t>
            </a:r>
            <a:r>
              <a:rPr lang="en-US" baseline="-25000" dirty="0"/>
              <a:t>2</a:t>
            </a:r>
            <a:r>
              <a:rPr lang="en-US" dirty="0"/>
              <a:t> &lt; ... &lt; </a:t>
            </a:r>
            <a:r>
              <a:rPr lang="en-US" dirty="0" err="1"/>
              <a:t>x</a:t>
            </a:r>
            <a:r>
              <a:rPr lang="en-US" baseline="-25000" dirty="0" err="1"/>
              <a:t>n</a:t>
            </a:r>
            <a:r>
              <a:rPr lang="en-US" dirty="0"/>
              <a:t>, find a sequence of lines that minimizes f(x)</a:t>
            </a:r>
          </a:p>
          <a:p>
            <a:r>
              <a:rPr lang="en-US" dirty="0"/>
              <a:t>What is a reasonable </a:t>
            </a:r>
          </a:p>
          <a:p>
            <a:pPr marL="0" indent="0">
              <a:buNone/>
            </a:pPr>
            <a:r>
              <a:rPr lang="en-US" dirty="0"/>
              <a:t>   choice for f(x) to balance </a:t>
            </a:r>
          </a:p>
          <a:p>
            <a:pPr marL="0" indent="0">
              <a:buNone/>
            </a:pPr>
            <a:r>
              <a:rPr lang="en-US" dirty="0"/>
              <a:t>   accuracy and parsimony?</a:t>
            </a:r>
          </a:p>
        </p:txBody>
      </p:sp>
      <p:sp>
        <p:nvSpPr>
          <p:cNvPr id="2" name="Footer Placeholder 1"/>
          <p:cNvSpPr>
            <a:spLocks noGrp="1"/>
          </p:cNvSpPr>
          <p:nvPr>
            <p:ph type="ftr" sz="quarter" idx="11"/>
          </p:nvPr>
        </p:nvSpPr>
        <p:spPr/>
        <p:txBody>
          <a:bodyPr/>
          <a:lstStyle/>
          <a:p>
            <a:r>
              <a:rPr lang="fr-FR"/>
              <a:t>CS 477/677 - Lecture 19</a:t>
            </a:r>
            <a:endParaRPr lang="en-US"/>
          </a:p>
        </p:txBody>
      </p:sp>
      <p:sp>
        <p:nvSpPr>
          <p:cNvPr id="553988" name="Line 4"/>
          <p:cNvSpPr>
            <a:spLocks noChangeShapeType="1"/>
          </p:cNvSpPr>
          <p:nvPr/>
        </p:nvSpPr>
        <p:spPr bwMode="auto">
          <a:xfrm>
            <a:off x="5290823" y="3965720"/>
            <a:ext cx="0" cy="263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89" name="Line 5"/>
          <p:cNvSpPr>
            <a:spLocks noChangeShapeType="1"/>
          </p:cNvSpPr>
          <p:nvPr/>
        </p:nvSpPr>
        <p:spPr bwMode="auto">
          <a:xfrm>
            <a:off x="5027298" y="6335857"/>
            <a:ext cx="42148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0" name="Oval 6"/>
          <p:cNvSpPr>
            <a:spLocks noChangeArrowheads="1"/>
          </p:cNvSpPr>
          <p:nvPr/>
        </p:nvSpPr>
        <p:spPr bwMode="auto">
          <a:xfrm>
            <a:off x="6608448" y="5492895"/>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1" name="Oval 7"/>
          <p:cNvSpPr>
            <a:spLocks noChangeArrowheads="1"/>
          </p:cNvSpPr>
          <p:nvPr/>
        </p:nvSpPr>
        <p:spPr bwMode="auto">
          <a:xfrm>
            <a:off x="5817873" y="5808807"/>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2" name="Oval 8"/>
          <p:cNvSpPr>
            <a:spLocks noChangeArrowheads="1"/>
          </p:cNvSpPr>
          <p:nvPr/>
        </p:nvSpPr>
        <p:spPr bwMode="auto">
          <a:xfrm>
            <a:off x="6397310" y="5545282"/>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3" name="Oval 9"/>
          <p:cNvSpPr>
            <a:spLocks noChangeArrowheads="1"/>
          </p:cNvSpPr>
          <p:nvPr/>
        </p:nvSpPr>
        <p:spPr bwMode="auto">
          <a:xfrm>
            <a:off x="6133785" y="5704032"/>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4" name="Oval 10"/>
          <p:cNvSpPr>
            <a:spLocks noChangeArrowheads="1"/>
          </p:cNvSpPr>
          <p:nvPr/>
        </p:nvSpPr>
        <p:spPr bwMode="auto">
          <a:xfrm>
            <a:off x="6817998" y="5440507"/>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5" name="Oval 11"/>
          <p:cNvSpPr>
            <a:spLocks noChangeArrowheads="1"/>
          </p:cNvSpPr>
          <p:nvPr/>
        </p:nvSpPr>
        <p:spPr bwMode="auto">
          <a:xfrm>
            <a:off x="8294373" y="5229370"/>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6" name="Oval 12"/>
          <p:cNvSpPr>
            <a:spLocks noChangeArrowheads="1"/>
          </p:cNvSpPr>
          <p:nvPr/>
        </p:nvSpPr>
        <p:spPr bwMode="auto">
          <a:xfrm>
            <a:off x="7240273" y="5440507"/>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7" name="Oval 13"/>
          <p:cNvSpPr>
            <a:spLocks noChangeArrowheads="1"/>
          </p:cNvSpPr>
          <p:nvPr/>
        </p:nvSpPr>
        <p:spPr bwMode="auto">
          <a:xfrm>
            <a:off x="8715060" y="4334020"/>
            <a:ext cx="106363"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8" name="Oval 14"/>
          <p:cNvSpPr>
            <a:spLocks noChangeArrowheads="1"/>
          </p:cNvSpPr>
          <p:nvPr/>
        </p:nvSpPr>
        <p:spPr bwMode="auto">
          <a:xfrm>
            <a:off x="8503923" y="4808682"/>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9" name="Oval 15"/>
          <p:cNvSpPr>
            <a:spLocks noChangeArrowheads="1"/>
          </p:cNvSpPr>
          <p:nvPr/>
        </p:nvSpPr>
        <p:spPr bwMode="auto">
          <a:xfrm>
            <a:off x="8451535" y="507220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0" name="Oval 16"/>
          <p:cNvSpPr>
            <a:spLocks noChangeArrowheads="1"/>
          </p:cNvSpPr>
          <p:nvPr/>
        </p:nvSpPr>
        <p:spPr bwMode="auto">
          <a:xfrm>
            <a:off x="8557898" y="459754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1" name="Oval 17"/>
          <p:cNvSpPr>
            <a:spLocks noChangeArrowheads="1"/>
          </p:cNvSpPr>
          <p:nvPr/>
        </p:nvSpPr>
        <p:spPr bwMode="auto">
          <a:xfrm>
            <a:off x="8662673" y="4122882"/>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2" name="Oval 18"/>
          <p:cNvSpPr>
            <a:spLocks noChangeArrowheads="1"/>
          </p:cNvSpPr>
          <p:nvPr/>
        </p:nvSpPr>
        <p:spPr bwMode="auto">
          <a:xfrm>
            <a:off x="7978460" y="5440507"/>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3" name="Oval 19"/>
          <p:cNvSpPr>
            <a:spLocks noChangeArrowheads="1"/>
          </p:cNvSpPr>
          <p:nvPr/>
        </p:nvSpPr>
        <p:spPr bwMode="auto">
          <a:xfrm>
            <a:off x="7556185" y="538812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4" name="Oval 20"/>
          <p:cNvSpPr>
            <a:spLocks noChangeArrowheads="1"/>
          </p:cNvSpPr>
          <p:nvPr/>
        </p:nvSpPr>
        <p:spPr bwMode="auto">
          <a:xfrm>
            <a:off x="7029135" y="544050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5" name="Oval 21"/>
          <p:cNvSpPr>
            <a:spLocks noChangeArrowheads="1"/>
          </p:cNvSpPr>
          <p:nvPr/>
        </p:nvSpPr>
        <p:spPr bwMode="auto">
          <a:xfrm>
            <a:off x="5713098" y="5861195"/>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6" name="Oval 22"/>
          <p:cNvSpPr>
            <a:spLocks noChangeArrowheads="1"/>
          </p:cNvSpPr>
          <p:nvPr/>
        </p:nvSpPr>
        <p:spPr bwMode="auto">
          <a:xfrm>
            <a:off x="6238560" y="559925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7" name="Oval 23"/>
          <p:cNvSpPr>
            <a:spLocks noChangeArrowheads="1"/>
          </p:cNvSpPr>
          <p:nvPr/>
        </p:nvSpPr>
        <p:spPr bwMode="auto">
          <a:xfrm>
            <a:off x="7714935" y="538812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8" name="Oval 24"/>
          <p:cNvSpPr>
            <a:spLocks noChangeArrowheads="1"/>
          </p:cNvSpPr>
          <p:nvPr/>
        </p:nvSpPr>
        <p:spPr bwMode="auto">
          <a:xfrm>
            <a:off x="8767448" y="4018107"/>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9" name="Oval 25"/>
          <p:cNvSpPr>
            <a:spLocks noChangeArrowheads="1"/>
          </p:cNvSpPr>
          <p:nvPr/>
        </p:nvSpPr>
        <p:spPr bwMode="auto">
          <a:xfrm>
            <a:off x="8240398" y="5440507"/>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0" name="Oval 26"/>
          <p:cNvSpPr>
            <a:spLocks noChangeArrowheads="1"/>
          </p:cNvSpPr>
          <p:nvPr/>
        </p:nvSpPr>
        <p:spPr bwMode="auto">
          <a:xfrm>
            <a:off x="7292660" y="5335732"/>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1" name="Oval 27"/>
          <p:cNvSpPr>
            <a:spLocks noChangeArrowheads="1"/>
          </p:cNvSpPr>
          <p:nvPr/>
        </p:nvSpPr>
        <p:spPr bwMode="auto">
          <a:xfrm>
            <a:off x="8557898" y="4386407"/>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2" name="Oval 28"/>
          <p:cNvSpPr>
            <a:spLocks noChangeArrowheads="1"/>
          </p:cNvSpPr>
          <p:nvPr/>
        </p:nvSpPr>
        <p:spPr bwMode="auto">
          <a:xfrm>
            <a:off x="8451535" y="454515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3" name="Oval 29"/>
          <p:cNvSpPr>
            <a:spLocks noChangeArrowheads="1"/>
          </p:cNvSpPr>
          <p:nvPr/>
        </p:nvSpPr>
        <p:spPr bwMode="auto">
          <a:xfrm>
            <a:off x="8873810" y="3913332"/>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4" name="Oval 30"/>
          <p:cNvSpPr>
            <a:spLocks noChangeArrowheads="1"/>
          </p:cNvSpPr>
          <p:nvPr/>
        </p:nvSpPr>
        <p:spPr bwMode="auto">
          <a:xfrm>
            <a:off x="5554348" y="5967557"/>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nvGrpSpPr>
          <p:cNvPr id="554016" name="Group 32"/>
          <p:cNvGrpSpPr>
            <a:grpSpLocks/>
          </p:cNvGrpSpPr>
          <p:nvPr/>
        </p:nvGrpSpPr>
        <p:grpSpPr bwMode="auto">
          <a:xfrm>
            <a:off x="4974910" y="3702195"/>
            <a:ext cx="4003675" cy="2528887"/>
            <a:chOff x="1056" y="1104"/>
            <a:chExt cx="3648" cy="2304"/>
          </a:xfrm>
        </p:grpSpPr>
        <p:sp>
          <p:nvSpPr>
            <p:cNvPr id="554017" name="Line 33"/>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8" name="Line 34"/>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9" name="Line 35"/>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sp>
        <p:nvSpPr>
          <p:cNvPr id="554021" name="Rectangle 37"/>
          <p:cNvSpPr>
            <a:spLocks noChangeArrowheads="1"/>
          </p:cNvSpPr>
          <p:nvPr/>
        </p:nvSpPr>
        <p:spPr bwMode="auto">
          <a:xfrm>
            <a:off x="8314723" y="6273945"/>
            <a:ext cx="304800"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dirty="0"/>
              <a:t>x</a:t>
            </a:r>
          </a:p>
        </p:txBody>
      </p:sp>
      <p:sp>
        <p:nvSpPr>
          <p:cNvPr id="554022" name="Rectangle 38"/>
          <p:cNvSpPr>
            <a:spLocks noChangeArrowheads="1"/>
          </p:cNvSpPr>
          <p:nvPr/>
        </p:nvSpPr>
        <p:spPr bwMode="auto">
          <a:xfrm>
            <a:off x="4976017" y="3830350"/>
            <a:ext cx="290512"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dirty="0"/>
              <a:t>y</a:t>
            </a:r>
          </a:p>
        </p:txBody>
      </p:sp>
      <p:sp>
        <p:nvSpPr>
          <p:cNvPr id="554023" name="Rectangle 39"/>
          <p:cNvSpPr>
            <a:spLocks noChangeArrowheads="1"/>
          </p:cNvSpPr>
          <p:nvPr/>
        </p:nvSpPr>
        <p:spPr bwMode="auto">
          <a:xfrm>
            <a:off x="912283" y="5391631"/>
            <a:ext cx="1250950" cy="30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sz="1200"/>
              <a:t>goodness of fit</a:t>
            </a:r>
          </a:p>
        </p:txBody>
      </p:sp>
      <p:sp>
        <p:nvSpPr>
          <p:cNvPr id="554024" name="Line 40"/>
          <p:cNvSpPr>
            <a:spLocks noChangeShapeType="1"/>
          </p:cNvSpPr>
          <p:nvPr/>
        </p:nvSpPr>
        <p:spPr bwMode="auto">
          <a:xfrm flipV="1">
            <a:off x="1338503" y="5197956"/>
            <a:ext cx="0" cy="207963"/>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nchor="ctr"/>
          <a:lstStyle/>
          <a:p>
            <a:endParaRPr lang="en-US"/>
          </a:p>
        </p:txBody>
      </p:sp>
      <p:sp>
        <p:nvSpPr>
          <p:cNvPr id="554025" name="Rectangle 41"/>
          <p:cNvSpPr>
            <a:spLocks noChangeArrowheads="1"/>
          </p:cNvSpPr>
          <p:nvPr/>
        </p:nvSpPr>
        <p:spPr bwMode="auto">
          <a:xfrm>
            <a:off x="2996094" y="5390092"/>
            <a:ext cx="1250950" cy="30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sz="1200"/>
              <a:t>number of lines</a:t>
            </a:r>
          </a:p>
        </p:txBody>
      </p:sp>
      <p:sp>
        <p:nvSpPr>
          <p:cNvPr id="554026" name="Line 42"/>
          <p:cNvSpPr>
            <a:spLocks noChangeShapeType="1"/>
          </p:cNvSpPr>
          <p:nvPr/>
        </p:nvSpPr>
        <p:spPr bwMode="auto">
          <a:xfrm flipV="1">
            <a:off x="3726365" y="5188480"/>
            <a:ext cx="0" cy="20796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nchor="ctr"/>
          <a:lstStyle/>
          <a:p>
            <a:endParaRPr lang="en-US"/>
          </a:p>
        </p:txBody>
      </p:sp>
      <p:sp>
        <p:nvSpPr>
          <p:cNvPr id="7" name="Slide Number Placeholder 6"/>
          <p:cNvSpPr>
            <a:spLocks noGrp="1"/>
          </p:cNvSpPr>
          <p:nvPr>
            <p:ph type="sldNum" sz="quarter" idx="12"/>
          </p:nvPr>
        </p:nvSpPr>
        <p:spPr/>
        <p:txBody>
          <a:bodyPr/>
          <a:lstStyle/>
          <a:p>
            <a:fld id="{D121A9E4-027E-6D48-8F40-DD130E118377}" type="slidenum">
              <a:rPr lang="en-US" smtClean="0"/>
              <a:pPr/>
              <a:t>3</a:t>
            </a:fld>
            <a:endParaRPr lang="en-US"/>
          </a:p>
        </p:txBody>
      </p:sp>
    </p:spTree>
    <p:extLst>
      <p:ext uri="{BB962C8B-B14F-4D97-AF65-F5344CB8AC3E}">
        <p14:creationId xmlns:p14="http://schemas.microsoft.com/office/powerpoint/2010/main" val="402182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9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98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40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40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4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4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23" grpId="0"/>
      <p:bldP spid="554024" grpId="0" animBg="1"/>
      <p:bldP spid="554025" grpId="0"/>
      <p:bldP spid="5540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dirty="0"/>
              <a:t>Segmented Least Squares</a:t>
            </a:r>
          </a:p>
        </p:txBody>
      </p:sp>
      <p:sp>
        <p:nvSpPr>
          <p:cNvPr id="655363" name="Rectangle 3"/>
          <p:cNvSpPr>
            <a:spLocks noGrp="1" noChangeArrowheads="1"/>
          </p:cNvSpPr>
          <p:nvPr>
            <p:ph type="body" idx="1"/>
          </p:nvPr>
        </p:nvSpPr>
        <p:spPr>
          <a:xfrm>
            <a:off x="350838" y="1160559"/>
            <a:ext cx="8492980" cy="5076825"/>
          </a:xfrm>
        </p:spPr>
        <p:txBody>
          <a:bodyPr/>
          <a:lstStyle/>
          <a:p>
            <a:r>
              <a:rPr lang="en-US" dirty="0">
                <a:solidFill>
                  <a:srgbClr val="262626"/>
                </a:solidFill>
              </a:rPr>
              <a:t>Segmented least squares</a:t>
            </a:r>
          </a:p>
          <a:p>
            <a:pPr lvl="1"/>
            <a:r>
              <a:rPr lang="en-US" dirty="0"/>
              <a:t>Points lie roughly on a sequence of several line segments</a:t>
            </a:r>
          </a:p>
          <a:p>
            <a:pPr lvl="1"/>
            <a:r>
              <a:rPr lang="en-US" dirty="0"/>
              <a:t>Given n points in the plane (x</a:t>
            </a:r>
            <a:r>
              <a:rPr lang="en-US" sz="2000" baseline="-25000" dirty="0"/>
              <a:t>1</a:t>
            </a:r>
            <a:r>
              <a:rPr lang="en-US" dirty="0"/>
              <a:t>, y</a:t>
            </a:r>
            <a:r>
              <a:rPr lang="en-US" sz="2000" baseline="-25000" dirty="0"/>
              <a:t>1</a:t>
            </a:r>
            <a:r>
              <a:rPr lang="en-US" dirty="0"/>
              <a:t>), (x</a:t>
            </a:r>
            <a:r>
              <a:rPr lang="en-US" sz="2000" baseline="-25000" dirty="0"/>
              <a:t>2</a:t>
            </a:r>
            <a:r>
              <a:rPr lang="en-US" dirty="0"/>
              <a:t>, y</a:t>
            </a:r>
            <a:r>
              <a:rPr lang="en-US" sz="2000" baseline="-25000" dirty="0"/>
              <a:t>2</a:t>
            </a:r>
            <a:r>
              <a:rPr lang="en-US" dirty="0"/>
              <a:t>) , . . . , (</a:t>
            </a:r>
            <a:r>
              <a:rPr lang="en-US" dirty="0" err="1"/>
              <a:t>x</a:t>
            </a:r>
            <a:r>
              <a:rPr lang="en-US" sz="2000" baseline="-25000" dirty="0" err="1"/>
              <a:t>n</a:t>
            </a:r>
            <a:r>
              <a:rPr lang="en-US" dirty="0"/>
              <a:t>, </a:t>
            </a:r>
            <a:r>
              <a:rPr lang="en-US" dirty="0" err="1"/>
              <a:t>y</a:t>
            </a:r>
            <a:r>
              <a:rPr lang="en-US" sz="2000" baseline="-25000" dirty="0" err="1"/>
              <a:t>n</a:t>
            </a:r>
            <a:r>
              <a:rPr lang="en-US" dirty="0"/>
              <a:t>) with x</a:t>
            </a:r>
            <a:r>
              <a:rPr lang="en-US" sz="2000" baseline="-25000" dirty="0"/>
              <a:t>1 </a:t>
            </a:r>
            <a:r>
              <a:rPr lang="en-US" dirty="0"/>
              <a:t>&lt; x</a:t>
            </a:r>
            <a:r>
              <a:rPr lang="en-US" sz="2000" baseline="-25000" dirty="0"/>
              <a:t>2 </a:t>
            </a:r>
            <a:r>
              <a:rPr lang="en-US" dirty="0"/>
              <a:t>&lt; ... &lt; </a:t>
            </a:r>
            <a:r>
              <a:rPr lang="en-US" dirty="0" err="1"/>
              <a:t>x</a:t>
            </a:r>
            <a:r>
              <a:rPr lang="en-US" sz="2000" baseline="-25000" dirty="0" err="1"/>
              <a:t>n</a:t>
            </a:r>
            <a:r>
              <a:rPr lang="en-US" dirty="0"/>
              <a:t>, find a sequence of lines that minimizes:</a:t>
            </a:r>
          </a:p>
          <a:p>
            <a:pPr lvl="2"/>
            <a:r>
              <a:rPr lang="en-US" dirty="0">
                <a:solidFill>
                  <a:schemeClr val="tx1"/>
                </a:solidFill>
              </a:rPr>
              <a:t>the sum of the sums of the squared errors E in each segment</a:t>
            </a:r>
          </a:p>
          <a:p>
            <a:pPr lvl="2"/>
            <a:r>
              <a:rPr lang="en-US" dirty="0">
                <a:solidFill>
                  <a:schemeClr val="tx1"/>
                </a:solidFill>
              </a:rPr>
              <a:t>the number of lines L</a:t>
            </a:r>
          </a:p>
          <a:p>
            <a:r>
              <a:rPr lang="en-US" dirty="0"/>
              <a:t>Tradeoff function:  </a:t>
            </a:r>
          </a:p>
          <a:p>
            <a:pPr marL="457200" lvl="1" indent="0">
              <a:buNone/>
            </a:pPr>
            <a:r>
              <a:rPr lang="en-US" dirty="0"/>
              <a:t>  E + c L, for some constant </a:t>
            </a:r>
          </a:p>
          <a:p>
            <a:pPr marL="457200" lvl="1" indent="0">
              <a:buNone/>
            </a:pPr>
            <a:r>
              <a:rPr lang="en-US" dirty="0"/>
              <a:t>               c &gt; 0</a:t>
            </a:r>
          </a:p>
          <a:p>
            <a:pPr lvl="1"/>
            <a:endParaRPr lang="en-US" dirty="0"/>
          </a:p>
        </p:txBody>
      </p:sp>
      <p:sp>
        <p:nvSpPr>
          <p:cNvPr id="655364" name="Line 4"/>
          <p:cNvSpPr>
            <a:spLocks noChangeShapeType="1"/>
          </p:cNvSpPr>
          <p:nvPr/>
        </p:nvSpPr>
        <p:spPr bwMode="auto">
          <a:xfrm>
            <a:off x="4887913" y="4042689"/>
            <a:ext cx="0" cy="263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5" name="Line 5"/>
          <p:cNvSpPr>
            <a:spLocks noChangeShapeType="1"/>
          </p:cNvSpPr>
          <p:nvPr/>
        </p:nvSpPr>
        <p:spPr bwMode="auto">
          <a:xfrm>
            <a:off x="4624388" y="6412826"/>
            <a:ext cx="42148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6" name="Oval 6"/>
          <p:cNvSpPr>
            <a:spLocks noChangeArrowheads="1"/>
          </p:cNvSpPr>
          <p:nvPr/>
        </p:nvSpPr>
        <p:spPr bwMode="auto">
          <a:xfrm>
            <a:off x="6205538" y="5569864"/>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7" name="Oval 7"/>
          <p:cNvSpPr>
            <a:spLocks noChangeArrowheads="1"/>
          </p:cNvSpPr>
          <p:nvPr/>
        </p:nvSpPr>
        <p:spPr bwMode="auto">
          <a:xfrm>
            <a:off x="5414963" y="5885776"/>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8" name="Oval 8"/>
          <p:cNvSpPr>
            <a:spLocks noChangeArrowheads="1"/>
          </p:cNvSpPr>
          <p:nvPr/>
        </p:nvSpPr>
        <p:spPr bwMode="auto">
          <a:xfrm>
            <a:off x="5994400" y="5622251"/>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9" name="Oval 9"/>
          <p:cNvSpPr>
            <a:spLocks noChangeArrowheads="1"/>
          </p:cNvSpPr>
          <p:nvPr/>
        </p:nvSpPr>
        <p:spPr bwMode="auto">
          <a:xfrm>
            <a:off x="5730875" y="5781001"/>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0" name="Oval 10"/>
          <p:cNvSpPr>
            <a:spLocks noChangeArrowheads="1"/>
          </p:cNvSpPr>
          <p:nvPr/>
        </p:nvSpPr>
        <p:spPr bwMode="auto">
          <a:xfrm>
            <a:off x="6415088" y="5517476"/>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1" name="Oval 11"/>
          <p:cNvSpPr>
            <a:spLocks noChangeArrowheads="1"/>
          </p:cNvSpPr>
          <p:nvPr/>
        </p:nvSpPr>
        <p:spPr bwMode="auto">
          <a:xfrm>
            <a:off x="7891463" y="5306339"/>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2" name="Oval 12"/>
          <p:cNvSpPr>
            <a:spLocks noChangeArrowheads="1"/>
          </p:cNvSpPr>
          <p:nvPr/>
        </p:nvSpPr>
        <p:spPr bwMode="auto">
          <a:xfrm>
            <a:off x="6837363" y="5517476"/>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3" name="Oval 13"/>
          <p:cNvSpPr>
            <a:spLocks noChangeArrowheads="1"/>
          </p:cNvSpPr>
          <p:nvPr/>
        </p:nvSpPr>
        <p:spPr bwMode="auto">
          <a:xfrm>
            <a:off x="8312150" y="4410989"/>
            <a:ext cx="106363"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4" name="Oval 14"/>
          <p:cNvSpPr>
            <a:spLocks noChangeArrowheads="1"/>
          </p:cNvSpPr>
          <p:nvPr/>
        </p:nvSpPr>
        <p:spPr bwMode="auto">
          <a:xfrm>
            <a:off x="8101013" y="4885651"/>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5" name="Oval 15"/>
          <p:cNvSpPr>
            <a:spLocks noChangeArrowheads="1"/>
          </p:cNvSpPr>
          <p:nvPr/>
        </p:nvSpPr>
        <p:spPr bwMode="auto">
          <a:xfrm>
            <a:off x="8048625" y="5149176"/>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6" name="Oval 16"/>
          <p:cNvSpPr>
            <a:spLocks noChangeArrowheads="1"/>
          </p:cNvSpPr>
          <p:nvPr/>
        </p:nvSpPr>
        <p:spPr bwMode="auto">
          <a:xfrm>
            <a:off x="8154988" y="4674514"/>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7" name="Oval 17"/>
          <p:cNvSpPr>
            <a:spLocks noChangeArrowheads="1"/>
          </p:cNvSpPr>
          <p:nvPr/>
        </p:nvSpPr>
        <p:spPr bwMode="auto">
          <a:xfrm>
            <a:off x="8259763" y="4199851"/>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8" name="Oval 18"/>
          <p:cNvSpPr>
            <a:spLocks noChangeArrowheads="1"/>
          </p:cNvSpPr>
          <p:nvPr/>
        </p:nvSpPr>
        <p:spPr bwMode="auto">
          <a:xfrm>
            <a:off x="7575550" y="5517476"/>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9" name="Oval 19"/>
          <p:cNvSpPr>
            <a:spLocks noChangeArrowheads="1"/>
          </p:cNvSpPr>
          <p:nvPr/>
        </p:nvSpPr>
        <p:spPr bwMode="auto">
          <a:xfrm>
            <a:off x="7153275" y="5465089"/>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0" name="Oval 20"/>
          <p:cNvSpPr>
            <a:spLocks noChangeArrowheads="1"/>
          </p:cNvSpPr>
          <p:nvPr/>
        </p:nvSpPr>
        <p:spPr bwMode="auto">
          <a:xfrm>
            <a:off x="6626225" y="5517476"/>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1" name="Oval 21"/>
          <p:cNvSpPr>
            <a:spLocks noChangeArrowheads="1"/>
          </p:cNvSpPr>
          <p:nvPr/>
        </p:nvSpPr>
        <p:spPr bwMode="auto">
          <a:xfrm>
            <a:off x="5310188" y="5938164"/>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2" name="Oval 22"/>
          <p:cNvSpPr>
            <a:spLocks noChangeArrowheads="1"/>
          </p:cNvSpPr>
          <p:nvPr/>
        </p:nvSpPr>
        <p:spPr bwMode="auto">
          <a:xfrm>
            <a:off x="5835650" y="5676226"/>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3" name="Oval 23"/>
          <p:cNvSpPr>
            <a:spLocks noChangeArrowheads="1"/>
          </p:cNvSpPr>
          <p:nvPr/>
        </p:nvSpPr>
        <p:spPr bwMode="auto">
          <a:xfrm>
            <a:off x="7312025" y="5465089"/>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4" name="Oval 24"/>
          <p:cNvSpPr>
            <a:spLocks noChangeArrowheads="1"/>
          </p:cNvSpPr>
          <p:nvPr/>
        </p:nvSpPr>
        <p:spPr bwMode="auto">
          <a:xfrm>
            <a:off x="8364538" y="4095076"/>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5" name="Oval 25"/>
          <p:cNvSpPr>
            <a:spLocks noChangeArrowheads="1"/>
          </p:cNvSpPr>
          <p:nvPr/>
        </p:nvSpPr>
        <p:spPr bwMode="auto">
          <a:xfrm>
            <a:off x="7837488" y="5517476"/>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6" name="Oval 26"/>
          <p:cNvSpPr>
            <a:spLocks noChangeArrowheads="1"/>
          </p:cNvSpPr>
          <p:nvPr/>
        </p:nvSpPr>
        <p:spPr bwMode="auto">
          <a:xfrm>
            <a:off x="6889750" y="5412701"/>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7" name="Oval 27"/>
          <p:cNvSpPr>
            <a:spLocks noChangeArrowheads="1"/>
          </p:cNvSpPr>
          <p:nvPr/>
        </p:nvSpPr>
        <p:spPr bwMode="auto">
          <a:xfrm>
            <a:off x="8154988" y="4463376"/>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8" name="Oval 28"/>
          <p:cNvSpPr>
            <a:spLocks noChangeArrowheads="1"/>
          </p:cNvSpPr>
          <p:nvPr/>
        </p:nvSpPr>
        <p:spPr bwMode="auto">
          <a:xfrm>
            <a:off x="8048625" y="4622126"/>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9" name="Oval 29"/>
          <p:cNvSpPr>
            <a:spLocks noChangeArrowheads="1"/>
          </p:cNvSpPr>
          <p:nvPr/>
        </p:nvSpPr>
        <p:spPr bwMode="auto">
          <a:xfrm>
            <a:off x="8470900" y="3990301"/>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90" name="Oval 30"/>
          <p:cNvSpPr>
            <a:spLocks noChangeArrowheads="1"/>
          </p:cNvSpPr>
          <p:nvPr/>
        </p:nvSpPr>
        <p:spPr bwMode="auto">
          <a:xfrm>
            <a:off x="5151438" y="6044526"/>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nvGrpSpPr>
          <p:cNvPr id="655391" name="Group 31"/>
          <p:cNvGrpSpPr>
            <a:grpSpLocks/>
          </p:cNvGrpSpPr>
          <p:nvPr/>
        </p:nvGrpSpPr>
        <p:grpSpPr bwMode="auto">
          <a:xfrm>
            <a:off x="4572000" y="3779164"/>
            <a:ext cx="4003675" cy="2528887"/>
            <a:chOff x="1056" y="1104"/>
            <a:chExt cx="3648" cy="2304"/>
          </a:xfrm>
        </p:grpSpPr>
        <p:sp>
          <p:nvSpPr>
            <p:cNvPr id="655392" name="Line 32"/>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93" name="Line 33"/>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94" name="Line 34"/>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sp>
        <p:nvSpPr>
          <p:cNvPr id="655395" name="Rectangle 35"/>
          <p:cNvSpPr>
            <a:spLocks noChangeArrowheads="1"/>
          </p:cNvSpPr>
          <p:nvPr/>
        </p:nvSpPr>
        <p:spPr bwMode="auto">
          <a:xfrm>
            <a:off x="7496175" y="6350914"/>
            <a:ext cx="304800"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a:t>x</a:t>
            </a:r>
          </a:p>
        </p:txBody>
      </p:sp>
      <p:sp>
        <p:nvSpPr>
          <p:cNvPr id="655396" name="Rectangle 36"/>
          <p:cNvSpPr>
            <a:spLocks noChangeArrowheads="1"/>
          </p:cNvSpPr>
          <p:nvPr/>
        </p:nvSpPr>
        <p:spPr bwMode="auto">
          <a:xfrm>
            <a:off x="4557713" y="4299864"/>
            <a:ext cx="290512"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a:t>y</a:t>
            </a:r>
          </a:p>
        </p:txBody>
      </p:sp>
      <p:sp>
        <p:nvSpPr>
          <p:cNvPr id="2" name="Footer Placeholder 1"/>
          <p:cNvSpPr>
            <a:spLocks noGrp="1"/>
          </p:cNvSpPr>
          <p:nvPr>
            <p:ph type="ftr" sz="quarter" idx="11"/>
          </p:nvPr>
        </p:nvSpPr>
        <p:spPr/>
        <p:txBody>
          <a:bodyPr/>
          <a:lstStyle/>
          <a:p>
            <a:r>
              <a:rPr lang="fr-FR"/>
              <a:t>CS 477/677 - Lecture 19</a:t>
            </a:r>
            <a:endParaRPr lang="en-US"/>
          </a:p>
        </p:txBody>
      </p:sp>
      <p:sp>
        <p:nvSpPr>
          <p:cNvPr id="4" name="Slide Number Placeholder 3"/>
          <p:cNvSpPr>
            <a:spLocks noGrp="1"/>
          </p:cNvSpPr>
          <p:nvPr>
            <p:ph type="sldNum" sz="quarter" idx="12"/>
          </p:nvPr>
        </p:nvSpPr>
        <p:spPr/>
        <p:txBody>
          <a:bodyPr/>
          <a:lstStyle/>
          <a:p>
            <a:fld id="{D121A9E4-027E-6D48-8F40-DD130E118377}" type="slidenum">
              <a:rPr lang="en-US" smtClean="0"/>
              <a:pPr/>
              <a:t>4</a:t>
            </a:fld>
            <a:endParaRPr lang="en-US"/>
          </a:p>
        </p:txBody>
      </p:sp>
    </p:spTree>
    <p:extLst>
      <p:ext uri="{BB962C8B-B14F-4D97-AF65-F5344CB8AC3E}">
        <p14:creationId xmlns:p14="http://schemas.microsoft.com/office/powerpoint/2010/main" val="10747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sz="3600" dirty="0"/>
              <a:t>(1,2) Making the Choice and Recursive Solution</a:t>
            </a:r>
          </a:p>
        </p:txBody>
      </p:sp>
      <p:sp>
        <p:nvSpPr>
          <p:cNvPr id="457731" name="Rectangle 3"/>
          <p:cNvSpPr>
            <a:spLocks noGrp="1" noChangeArrowheads="1"/>
          </p:cNvSpPr>
          <p:nvPr>
            <p:ph type="body" idx="1"/>
          </p:nvPr>
        </p:nvSpPr>
        <p:spPr>
          <a:xfrm>
            <a:off x="166689" y="1214438"/>
            <a:ext cx="9056686" cy="5076825"/>
          </a:xfrm>
        </p:spPr>
        <p:txBody>
          <a:bodyPr/>
          <a:lstStyle/>
          <a:p>
            <a:r>
              <a:rPr lang="en-US" dirty="0">
                <a:solidFill>
                  <a:srgbClr val="262626"/>
                </a:solidFill>
              </a:rPr>
              <a:t>Notation</a:t>
            </a:r>
          </a:p>
          <a:p>
            <a:pPr lvl="1"/>
            <a:r>
              <a:rPr lang="en-US" dirty="0"/>
              <a:t>OPT(j) = minimum cost for points p</a:t>
            </a:r>
            <a:r>
              <a:rPr lang="en-US" sz="2000" baseline="-25000" dirty="0"/>
              <a:t>1</a:t>
            </a:r>
            <a:r>
              <a:rPr lang="en-US" dirty="0"/>
              <a:t>, p</a:t>
            </a:r>
            <a:r>
              <a:rPr lang="en-US" sz="2000" baseline="-25000" dirty="0"/>
              <a:t>i+1</a:t>
            </a:r>
            <a:r>
              <a:rPr lang="en-US" dirty="0"/>
              <a:t> , . . . , </a:t>
            </a:r>
            <a:r>
              <a:rPr lang="en-US" dirty="0" err="1"/>
              <a:t>p</a:t>
            </a:r>
            <a:r>
              <a:rPr lang="en-US" sz="2000" baseline="-25000" dirty="0" err="1"/>
              <a:t>j</a:t>
            </a:r>
            <a:endParaRPr lang="en-US" dirty="0"/>
          </a:p>
          <a:p>
            <a:pPr lvl="1"/>
            <a:r>
              <a:rPr lang="en-US" dirty="0"/>
              <a:t>e(</a:t>
            </a:r>
            <a:r>
              <a:rPr lang="en-US" dirty="0" err="1"/>
              <a:t>i</a:t>
            </a:r>
            <a:r>
              <a:rPr lang="en-US" dirty="0"/>
              <a:t>, j)   = minimum sum of squares for points p</a:t>
            </a:r>
            <a:r>
              <a:rPr lang="en-US" sz="2000" baseline="-25000" dirty="0"/>
              <a:t>i</a:t>
            </a:r>
            <a:r>
              <a:rPr lang="en-US" dirty="0"/>
              <a:t>, p</a:t>
            </a:r>
            <a:r>
              <a:rPr lang="en-US" sz="2000" baseline="-25000" dirty="0"/>
              <a:t>i+1</a:t>
            </a:r>
            <a:r>
              <a:rPr lang="en-US" dirty="0"/>
              <a:t>, .. , </a:t>
            </a:r>
            <a:r>
              <a:rPr lang="en-US" dirty="0" err="1"/>
              <a:t>p</a:t>
            </a:r>
            <a:r>
              <a:rPr lang="en-US" sz="2000" baseline="-25000" dirty="0" err="1"/>
              <a:t>j</a:t>
            </a:r>
            <a:endParaRPr lang="en-US" dirty="0"/>
          </a:p>
          <a:p>
            <a:endParaRPr lang="en-US" dirty="0">
              <a:solidFill>
                <a:srgbClr val="262626"/>
              </a:solidFill>
            </a:endParaRPr>
          </a:p>
          <a:p>
            <a:r>
              <a:rPr lang="en-US" dirty="0">
                <a:solidFill>
                  <a:srgbClr val="262626"/>
                </a:solidFill>
              </a:rPr>
              <a:t>To compute OPT(j)</a:t>
            </a:r>
          </a:p>
          <a:p>
            <a:pPr lvl="1"/>
            <a:r>
              <a:rPr lang="en-US" dirty="0">
                <a:solidFill>
                  <a:srgbClr val="595959"/>
                </a:solidFill>
              </a:rPr>
              <a:t>Last segment uses points p</a:t>
            </a:r>
            <a:r>
              <a:rPr lang="en-US" sz="2000" baseline="-25000" dirty="0">
                <a:solidFill>
                  <a:srgbClr val="595959"/>
                </a:solidFill>
              </a:rPr>
              <a:t>i</a:t>
            </a:r>
            <a:r>
              <a:rPr lang="en-US" dirty="0">
                <a:solidFill>
                  <a:srgbClr val="595959"/>
                </a:solidFill>
              </a:rPr>
              <a:t>, p</a:t>
            </a:r>
            <a:r>
              <a:rPr lang="en-US" sz="2000" baseline="-25000" dirty="0">
                <a:solidFill>
                  <a:srgbClr val="595959"/>
                </a:solidFill>
              </a:rPr>
              <a:t>i+1</a:t>
            </a:r>
            <a:r>
              <a:rPr lang="en-US" dirty="0">
                <a:solidFill>
                  <a:srgbClr val="595959"/>
                </a:solidFill>
              </a:rPr>
              <a:t> , . . . , </a:t>
            </a:r>
            <a:r>
              <a:rPr lang="en-US" dirty="0" err="1">
                <a:solidFill>
                  <a:srgbClr val="595959"/>
                </a:solidFill>
              </a:rPr>
              <a:t>p</a:t>
            </a:r>
            <a:r>
              <a:rPr lang="en-US" sz="2000" baseline="-25000" dirty="0" err="1">
                <a:solidFill>
                  <a:srgbClr val="595959"/>
                </a:solidFill>
              </a:rPr>
              <a:t>j</a:t>
            </a:r>
            <a:r>
              <a:rPr lang="en-US" dirty="0">
                <a:solidFill>
                  <a:srgbClr val="595959"/>
                </a:solidFill>
              </a:rPr>
              <a:t> for some </a:t>
            </a:r>
            <a:r>
              <a:rPr lang="en-US" dirty="0" err="1">
                <a:solidFill>
                  <a:srgbClr val="595959"/>
                </a:solidFill>
              </a:rPr>
              <a:t>i</a:t>
            </a:r>
            <a:endParaRPr lang="en-US" dirty="0">
              <a:solidFill>
                <a:srgbClr val="595959"/>
              </a:solidFill>
            </a:endParaRPr>
          </a:p>
          <a:p>
            <a:pPr lvl="1"/>
            <a:r>
              <a:rPr lang="en-US" dirty="0">
                <a:solidFill>
                  <a:srgbClr val="595959"/>
                </a:solidFill>
              </a:rPr>
              <a:t>Cost = e(</a:t>
            </a:r>
            <a:r>
              <a:rPr lang="en-US" dirty="0" err="1">
                <a:solidFill>
                  <a:srgbClr val="595959"/>
                </a:solidFill>
              </a:rPr>
              <a:t>i</a:t>
            </a:r>
            <a:r>
              <a:rPr lang="en-US" dirty="0">
                <a:solidFill>
                  <a:srgbClr val="595959"/>
                </a:solidFill>
              </a:rPr>
              <a:t>, j) + c + OPT(i-1)</a:t>
            </a:r>
          </a:p>
        </p:txBody>
      </p:sp>
      <p:graphicFrame>
        <p:nvGraphicFramePr>
          <p:cNvPr id="457732" name="Object 4"/>
          <p:cNvGraphicFramePr>
            <a:graphicFrameLocks noChangeAspect="1"/>
          </p:cNvGraphicFramePr>
          <p:nvPr>
            <p:extLst/>
          </p:nvPr>
        </p:nvGraphicFramePr>
        <p:xfrm>
          <a:off x="1814175" y="5032952"/>
          <a:ext cx="5414963" cy="1044575"/>
        </p:xfrm>
        <a:graphic>
          <a:graphicData uri="http://schemas.openxmlformats.org/presentationml/2006/ole">
            <mc:AlternateContent xmlns:mc="http://schemas.openxmlformats.org/markup-compatibility/2006">
              <mc:Choice xmlns:v="urn:schemas-microsoft-com:vml" Requires="v">
                <p:oleObj spid="_x0000_s4100" name="Equation" r:id="rId4" imgW="5143500" imgH="762000" progId="Equation.3">
                  <p:embed/>
                </p:oleObj>
              </mc:Choice>
              <mc:Fallback>
                <p:oleObj name="Equation" r:id="rId4" imgW="5143500" imgH="762000" progId="Equation.3">
                  <p:embed/>
                  <p:pic>
                    <p:nvPicPr>
                      <p:cNvPr id="457732" name="Object 4"/>
                      <p:cNvPicPr>
                        <a:picLocks noChangeAspect="1" noChangeArrowheads="1"/>
                      </p:cNvPicPr>
                      <p:nvPr/>
                    </p:nvPicPr>
                    <p:blipFill>
                      <a:blip r:embed="rId5">
                        <a:extLst>
                          <a:ext uri="{28A0092B-C50C-407E-A947-70E740481C1C}">
                            <a14:useLocalDpi xmlns:a14="http://schemas.microsoft.com/office/drawing/2010/main" val="0"/>
                          </a:ext>
                        </a:extLst>
                      </a:blip>
                      <a:srcRect l="-2693" t="-18622" r="-2693" b="-18622"/>
                      <a:stretch>
                        <a:fillRect/>
                      </a:stretch>
                    </p:blipFill>
                    <p:spPr bwMode="auto">
                      <a:xfrm>
                        <a:off x="1814175" y="5032952"/>
                        <a:ext cx="5414963" cy="1044575"/>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fr-FR"/>
              <a:t>CS 477/677 - Lecture 19</a:t>
            </a:r>
            <a:endParaRPr lang="en-US"/>
          </a:p>
        </p:txBody>
      </p:sp>
      <p:sp>
        <p:nvSpPr>
          <p:cNvPr id="4" name="Slide Number Placeholder 3"/>
          <p:cNvSpPr>
            <a:spLocks noGrp="1"/>
          </p:cNvSpPr>
          <p:nvPr>
            <p:ph type="sldNum" sz="quarter" idx="12"/>
          </p:nvPr>
        </p:nvSpPr>
        <p:spPr/>
        <p:txBody>
          <a:bodyPr/>
          <a:lstStyle/>
          <a:p>
            <a:fld id="{D121A9E4-027E-6D48-8F40-DD130E118377}" type="slidenum">
              <a:rPr lang="en-US" smtClean="0"/>
              <a:pPr/>
              <a:t>5</a:t>
            </a:fld>
            <a:endParaRPr lang="en-US"/>
          </a:p>
        </p:txBody>
      </p:sp>
    </p:spTree>
    <p:extLst>
      <p:ext uri="{BB962C8B-B14F-4D97-AF65-F5344CB8AC3E}">
        <p14:creationId xmlns:p14="http://schemas.microsoft.com/office/powerpoint/2010/main" val="26789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77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773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7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9" name="Rectangle 7"/>
          <p:cNvSpPr>
            <a:spLocks noGrp="1" noChangeArrowheads="1"/>
          </p:cNvSpPr>
          <p:nvPr>
            <p:ph type="title"/>
          </p:nvPr>
        </p:nvSpPr>
        <p:spPr/>
        <p:txBody>
          <a:bodyPr/>
          <a:lstStyle/>
          <a:p>
            <a:r>
              <a:rPr lang="en-US" dirty="0"/>
              <a:t>3. Compute the Optimal Value</a:t>
            </a:r>
            <a:endParaRPr lang="en-US" sz="3200" dirty="0"/>
          </a:p>
        </p:txBody>
      </p:sp>
      <p:sp>
        <p:nvSpPr>
          <p:cNvPr id="458760" name="Rectangle 8"/>
          <p:cNvSpPr>
            <a:spLocks noGrp="1" noChangeArrowheads="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sz="1200" dirty="0"/>
          </a:p>
          <a:p>
            <a:r>
              <a:rPr lang="en-US" dirty="0">
                <a:solidFill>
                  <a:srgbClr val="000000"/>
                </a:solidFill>
              </a:rPr>
              <a:t>Running time:  </a:t>
            </a:r>
            <a:r>
              <a:rPr lang="en-US" dirty="0">
                <a:solidFill>
                  <a:schemeClr val="tx1"/>
                </a:solidFill>
              </a:rPr>
              <a:t>O(n</a:t>
            </a:r>
            <a:r>
              <a:rPr lang="en-US" baseline="30000" dirty="0">
                <a:solidFill>
                  <a:schemeClr val="tx1"/>
                </a:solidFill>
              </a:rPr>
              <a:t>3</a:t>
            </a:r>
            <a:r>
              <a:rPr lang="en-US" dirty="0">
                <a:solidFill>
                  <a:schemeClr val="tx1"/>
                </a:solidFill>
              </a:rPr>
              <a:t>)</a:t>
            </a:r>
          </a:p>
          <a:p>
            <a:pPr lvl="1"/>
            <a:r>
              <a:rPr lang="en-US" dirty="0"/>
              <a:t>Bottleneck = computing e(</a:t>
            </a:r>
            <a:r>
              <a:rPr lang="en-US" dirty="0" err="1"/>
              <a:t>i</a:t>
            </a:r>
            <a:r>
              <a:rPr lang="en-US" dirty="0"/>
              <a:t>, j) for O(n</a:t>
            </a:r>
            <a:r>
              <a:rPr lang="en-US" sz="2000" baseline="30000" dirty="0"/>
              <a:t>2</a:t>
            </a:r>
            <a:r>
              <a:rPr lang="en-US" dirty="0"/>
              <a:t>) pairs, O(n) per pair using previous formula</a:t>
            </a:r>
          </a:p>
        </p:txBody>
      </p:sp>
      <p:sp>
        <p:nvSpPr>
          <p:cNvPr id="458761" name="Text Box 9"/>
          <p:cNvSpPr txBox="1">
            <a:spLocks noChangeArrowheads="1"/>
          </p:cNvSpPr>
          <p:nvPr/>
        </p:nvSpPr>
        <p:spPr bwMode="auto">
          <a:xfrm>
            <a:off x="1400175" y="1133475"/>
            <a:ext cx="6983582" cy="4062651"/>
          </a:xfrm>
          <a:prstGeom prst="rect">
            <a:avLst/>
          </a:prstGeom>
          <a:noFill/>
          <a:ln>
            <a:noFill/>
          </a:ln>
          <a:effectLst/>
        </p:spPr>
        <p:txBody>
          <a:bodyPr wrap="square" lIns="182880" tIns="91440" rIns="137160" bIns="91440">
            <a:spAutoFit/>
          </a:bodyPr>
          <a:lstStyle/>
          <a:p>
            <a:r>
              <a:rPr lang="en-US" b="1" dirty="0">
                <a:solidFill>
                  <a:srgbClr val="003399"/>
                </a:solidFill>
                <a:latin typeface="Courier New" charset="0"/>
              </a:rPr>
              <a:t>INPUT</a:t>
            </a:r>
            <a:r>
              <a:rPr lang="en-US" b="1" dirty="0">
                <a:latin typeface="Courier New" charset="0"/>
              </a:rPr>
              <a:t>: n, p</a:t>
            </a:r>
            <a:r>
              <a:rPr lang="en-US" b="1" baseline="-25000" dirty="0">
                <a:latin typeface="Courier New" charset="0"/>
              </a:rPr>
              <a:t>1</a:t>
            </a:r>
            <a:r>
              <a:rPr lang="en-US" b="1" dirty="0">
                <a:latin typeface="Courier New" charset="0"/>
              </a:rPr>
              <a:t>,…,</a:t>
            </a:r>
            <a:r>
              <a:rPr lang="en-US" b="1" dirty="0" err="1">
                <a:latin typeface="Courier New" charset="0"/>
              </a:rPr>
              <a:t>p</a:t>
            </a:r>
            <a:r>
              <a:rPr lang="en-US" b="1" baseline="-25000" dirty="0" err="1">
                <a:latin typeface="Courier New" charset="0"/>
              </a:rPr>
              <a:t>N</a:t>
            </a:r>
            <a:r>
              <a:rPr lang="en-US" b="1" baseline="-25000" dirty="0">
                <a:latin typeface="Courier New" charset="0"/>
              </a:rPr>
              <a:t> , </a:t>
            </a:r>
            <a:r>
              <a:rPr lang="en-US" b="1" dirty="0">
                <a:latin typeface="Courier New" charset="0"/>
              </a:rPr>
              <a:t>c</a:t>
            </a:r>
          </a:p>
          <a:p>
            <a:endParaRPr lang="en-US" b="1" dirty="0">
              <a:latin typeface="Courier New" charset="0"/>
            </a:endParaRPr>
          </a:p>
          <a:p>
            <a:r>
              <a:rPr lang="en-US" b="1" dirty="0">
                <a:latin typeface="Courier New" charset="0"/>
              </a:rPr>
              <a:t>Segmented-Least-Squares() {</a:t>
            </a:r>
          </a:p>
          <a:p>
            <a:r>
              <a:rPr lang="en-US" b="1" dirty="0">
                <a:latin typeface="Courier New" charset="0"/>
              </a:rPr>
              <a:t>   M[0] = 0</a:t>
            </a:r>
          </a:p>
          <a:p>
            <a:r>
              <a:rPr lang="en-US" b="1" dirty="0">
                <a:solidFill>
                  <a:srgbClr val="003399"/>
                </a:solidFill>
                <a:latin typeface="Courier New" charset="0"/>
              </a:rPr>
              <a:t>   for</a:t>
            </a:r>
            <a:r>
              <a:rPr lang="en-US" b="1" dirty="0">
                <a:latin typeface="Courier New" charset="0"/>
              </a:rPr>
              <a:t> j = 1 to n</a:t>
            </a:r>
          </a:p>
          <a:p>
            <a:r>
              <a:rPr lang="en-US" b="1" dirty="0">
                <a:latin typeface="Courier New" charset="0"/>
              </a:rPr>
              <a:t>      </a:t>
            </a:r>
            <a:r>
              <a:rPr lang="en-US" b="1" dirty="0">
                <a:solidFill>
                  <a:srgbClr val="003399"/>
                </a:solidFill>
                <a:latin typeface="Courier New" charset="0"/>
              </a:rPr>
              <a:t>for</a:t>
            </a:r>
            <a:r>
              <a:rPr lang="en-US" b="1" dirty="0">
                <a:latin typeface="Courier New" charset="0"/>
              </a:rPr>
              <a:t> </a:t>
            </a:r>
            <a:r>
              <a:rPr lang="en-US" b="1" dirty="0" err="1">
                <a:latin typeface="Courier New" charset="0"/>
              </a:rPr>
              <a:t>i</a:t>
            </a:r>
            <a:r>
              <a:rPr lang="en-US" b="1" dirty="0">
                <a:latin typeface="Courier New" charset="0"/>
              </a:rPr>
              <a:t> = 1 to j</a:t>
            </a:r>
          </a:p>
          <a:p>
            <a:r>
              <a:rPr lang="en-US" b="1" dirty="0">
                <a:latin typeface="Courier New" charset="0"/>
              </a:rPr>
              <a:t>         </a:t>
            </a:r>
            <a:r>
              <a:rPr lang="en-US" b="1" dirty="0">
                <a:solidFill>
                  <a:srgbClr val="003399"/>
                </a:solidFill>
                <a:latin typeface="Courier New" charset="0"/>
              </a:rPr>
              <a:t>compute</a:t>
            </a:r>
            <a:r>
              <a:rPr lang="en-US" b="1" dirty="0">
                <a:latin typeface="Courier New" charset="0"/>
              </a:rPr>
              <a:t> the least square error </a:t>
            </a:r>
            <a:r>
              <a:rPr lang="en-US" b="1" dirty="0" err="1">
                <a:latin typeface="Courier New" charset="0"/>
              </a:rPr>
              <a:t>e</a:t>
            </a:r>
            <a:r>
              <a:rPr lang="en-US" b="1" baseline="-25000" dirty="0" err="1">
                <a:latin typeface="Courier New" charset="0"/>
              </a:rPr>
              <a:t>ij</a:t>
            </a:r>
            <a:r>
              <a:rPr lang="en-US" b="1" dirty="0">
                <a:latin typeface="Courier New" charset="0"/>
              </a:rPr>
              <a:t> for</a:t>
            </a:r>
            <a:br>
              <a:rPr lang="en-US" b="1" dirty="0">
                <a:latin typeface="Courier New" charset="0"/>
              </a:rPr>
            </a:br>
            <a:r>
              <a:rPr lang="en-US" b="1" dirty="0">
                <a:latin typeface="Courier New" charset="0"/>
              </a:rPr>
              <a:t>         the segment p</a:t>
            </a:r>
            <a:r>
              <a:rPr lang="en-US" b="1" baseline="-25000" dirty="0">
                <a:latin typeface="Courier New" charset="0"/>
              </a:rPr>
              <a:t>i</a:t>
            </a:r>
            <a:r>
              <a:rPr lang="en-US" b="1" dirty="0">
                <a:latin typeface="Courier New" charset="0"/>
              </a:rPr>
              <a:t>,…, </a:t>
            </a:r>
            <a:r>
              <a:rPr lang="en-US" b="1" dirty="0" err="1">
                <a:latin typeface="Courier New" charset="0"/>
              </a:rPr>
              <a:t>p</a:t>
            </a:r>
            <a:r>
              <a:rPr lang="en-US" b="1" baseline="-25000" dirty="0" err="1">
                <a:latin typeface="Courier New" charset="0"/>
              </a:rPr>
              <a:t>j</a:t>
            </a:r>
            <a:endParaRPr lang="en-US" b="1" dirty="0">
              <a:latin typeface="Courier New" charset="0"/>
            </a:endParaRPr>
          </a:p>
          <a:p>
            <a:endParaRPr lang="en-US" b="1" dirty="0">
              <a:solidFill>
                <a:srgbClr val="003399"/>
              </a:solidFill>
              <a:latin typeface="Courier New" charset="0"/>
            </a:endParaRPr>
          </a:p>
          <a:p>
            <a:r>
              <a:rPr lang="en-US" b="1" dirty="0">
                <a:solidFill>
                  <a:srgbClr val="003399"/>
                </a:solidFill>
                <a:latin typeface="Courier New" charset="0"/>
              </a:rPr>
              <a:t>   for</a:t>
            </a:r>
            <a:r>
              <a:rPr lang="en-US" b="1" dirty="0">
                <a:latin typeface="Courier New" charset="0"/>
              </a:rPr>
              <a:t> j = 1 to n</a:t>
            </a:r>
          </a:p>
          <a:p>
            <a:r>
              <a:rPr lang="en-US" b="1" dirty="0">
                <a:latin typeface="Courier New" charset="0"/>
              </a:rPr>
              <a:t>      M[j] = min</a:t>
            </a:r>
            <a:r>
              <a:rPr lang="en-US" b="1" baseline="-25000" dirty="0">
                <a:latin typeface="Courier New" charset="0"/>
              </a:rPr>
              <a:t> 1 </a:t>
            </a:r>
            <a:r>
              <a:rPr lang="en-US" b="1" baseline="-25000" dirty="0">
                <a:latin typeface="Courier New" charset="0"/>
                <a:sym typeface="Symbol" charset="0"/>
              </a:rPr>
              <a:t>≤ </a:t>
            </a:r>
            <a:r>
              <a:rPr lang="en-US" b="1" baseline="-25000" dirty="0" err="1">
                <a:latin typeface="Courier New" charset="0"/>
                <a:sym typeface="Symbol" charset="0"/>
              </a:rPr>
              <a:t>i</a:t>
            </a:r>
            <a:r>
              <a:rPr lang="en-US" b="1" baseline="-25000" dirty="0">
                <a:latin typeface="Courier New" charset="0"/>
                <a:sym typeface="Symbol" charset="0"/>
              </a:rPr>
              <a:t> ≤ j </a:t>
            </a:r>
            <a:r>
              <a:rPr lang="en-US" b="1" dirty="0">
                <a:latin typeface="Courier New" charset="0"/>
              </a:rPr>
              <a:t>(</a:t>
            </a:r>
            <a:r>
              <a:rPr lang="en-US" b="1" dirty="0" err="1">
                <a:latin typeface="Courier New" charset="0"/>
              </a:rPr>
              <a:t>e</a:t>
            </a:r>
            <a:r>
              <a:rPr lang="en-US" b="1" baseline="-25000" dirty="0" err="1">
                <a:latin typeface="Courier New" charset="0"/>
              </a:rPr>
              <a:t>ij</a:t>
            </a:r>
            <a:r>
              <a:rPr lang="en-US" b="1" dirty="0">
                <a:latin typeface="Courier New" charset="0"/>
              </a:rPr>
              <a:t> + c + M[i-1])</a:t>
            </a:r>
          </a:p>
          <a:p>
            <a:endParaRPr lang="en-US" b="1" dirty="0">
              <a:latin typeface="Courier New" charset="0"/>
            </a:endParaRPr>
          </a:p>
          <a:p>
            <a:r>
              <a:rPr lang="en-US" b="1" dirty="0">
                <a:solidFill>
                  <a:srgbClr val="003399"/>
                </a:solidFill>
                <a:latin typeface="Courier New" charset="0"/>
              </a:rPr>
              <a:t>   return</a:t>
            </a:r>
            <a:r>
              <a:rPr lang="en-US" b="1" dirty="0">
                <a:latin typeface="Courier New" charset="0"/>
              </a:rPr>
              <a:t> M[n]</a:t>
            </a:r>
          </a:p>
          <a:p>
            <a:r>
              <a:rPr lang="en-US" b="1" dirty="0">
                <a:latin typeface="Courier New" charset="0"/>
              </a:rPr>
              <a:t>}</a:t>
            </a:r>
          </a:p>
        </p:txBody>
      </p:sp>
      <p:sp>
        <p:nvSpPr>
          <p:cNvPr id="2" name="Footer Placeholder 1"/>
          <p:cNvSpPr>
            <a:spLocks noGrp="1"/>
          </p:cNvSpPr>
          <p:nvPr>
            <p:ph type="ftr" sz="quarter" idx="11"/>
          </p:nvPr>
        </p:nvSpPr>
        <p:spPr/>
        <p:txBody>
          <a:bodyPr/>
          <a:lstStyle/>
          <a:p>
            <a:r>
              <a:rPr lang="fr-FR"/>
              <a:t>CS 477/677 - Lecture 19</a:t>
            </a:r>
            <a:endParaRPr lang="en-US" dirty="0"/>
          </a:p>
        </p:txBody>
      </p:sp>
      <p:sp>
        <p:nvSpPr>
          <p:cNvPr id="4" name="Slide Number Placeholder 3"/>
          <p:cNvSpPr>
            <a:spLocks noGrp="1"/>
          </p:cNvSpPr>
          <p:nvPr>
            <p:ph type="sldNum" sz="quarter" idx="12"/>
          </p:nvPr>
        </p:nvSpPr>
        <p:spPr/>
        <p:txBody>
          <a:bodyPr/>
          <a:lstStyle/>
          <a:p>
            <a:fld id="{D121A9E4-027E-6D48-8F40-DD130E118377}" type="slidenum">
              <a:rPr lang="en-US" smtClean="0"/>
              <a:pPr/>
              <a:t>6</a:t>
            </a:fld>
            <a:endParaRPr lang="en-US"/>
          </a:p>
        </p:txBody>
      </p:sp>
    </p:spTree>
    <p:extLst>
      <p:ext uri="{BB962C8B-B14F-4D97-AF65-F5344CB8AC3E}">
        <p14:creationId xmlns:p14="http://schemas.microsoft.com/office/powerpoint/2010/main" val="253442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fr-FR"/>
              <a:t>CS 477/677 - Lecture 19</a:t>
            </a:r>
            <a:endParaRPr lang="en-US"/>
          </a:p>
        </p:txBody>
      </p:sp>
      <p:sp>
        <p:nvSpPr>
          <p:cNvPr id="53251" name="Slide Number Placeholder 5"/>
          <p:cNvSpPr txBox="1">
            <a:spLocks noGrp="1"/>
          </p:cNvSpPr>
          <p:nvPr/>
        </p:nvSpPr>
        <p:spPr bwMode="auto">
          <a:xfrm>
            <a:off x="6553200" y="6397625"/>
            <a:ext cx="2133600" cy="323850"/>
          </a:xfrm>
          <a:prstGeom prst="rect">
            <a:avLst/>
          </a:prstGeom>
          <a:noFill/>
          <a:ln w="9525">
            <a:noFill/>
            <a:miter lim="800000"/>
            <a:headEnd/>
            <a:tailEnd/>
          </a:ln>
        </p:spPr>
        <p:txBody>
          <a:bodyPr>
            <a:prstTxWarp prst="textNoShape">
              <a:avLst/>
            </a:prstTxWarp>
          </a:bodyPr>
          <a:lstStyle/>
          <a:p>
            <a:pPr algn="r"/>
            <a:fld id="{3D050EB7-4185-A943-B0A4-C4360C9A88E4}" type="slidenum">
              <a:rPr lang="en-US" sz="1400"/>
              <a:pPr algn="r"/>
              <a:t>7</a:t>
            </a:fld>
            <a:endParaRPr lang="en-US" sz="1400"/>
          </a:p>
        </p:txBody>
      </p:sp>
      <p:sp>
        <p:nvSpPr>
          <p:cNvPr id="53252"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Greedy Algorithms</a:t>
            </a:r>
          </a:p>
        </p:txBody>
      </p:sp>
      <p:sp>
        <p:nvSpPr>
          <p:cNvPr id="604163" name="Rectangle 3"/>
          <p:cNvSpPr>
            <a:spLocks noGrp="1" noChangeArrowheads="1"/>
          </p:cNvSpPr>
          <p:nvPr>
            <p:ph type="body" idx="1"/>
          </p:nvPr>
        </p:nvSpPr>
        <p:spPr/>
        <p:txBody>
          <a:bodyPr/>
          <a:lstStyle/>
          <a:p>
            <a:pPr eaLnBrk="1" hangingPunct="1">
              <a:lnSpc>
                <a:spcPct val="110000"/>
              </a:lnSpc>
            </a:pPr>
            <a:r>
              <a:rPr lang="en-US" sz="2400" dirty="0">
                <a:ea typeface="ＭＳ Ｐゴシック" pitchFamily="-106" charset="-128"/>
                <a:cs typeface="ＭＳ Ｐゴシック" pitchFamily="-106" charset="-128"/>
              </a:rPr>
              <a:t>Similar to dynamic programming, but simpler approach</a:t>
            </a:r>
          </a:p>
          <a:p>
            <a:pPr lvl="1" eaLnBrk="1" hangingPunct="1">
              <a:lnSpc>
                <a:spcPct val="110000"/>
              </a:lnSpc>
            </a:pPr>
            <a:r>
              <a:rPr lang="en-US" sz="2000" dirty="0">
                <a:ea typeface="ＭＳ Ｐゴシック" pitchFamily="-106" charset="-128"/>
              </a:rPr>
              <a:t>Also used for optimization problems</a:t>
            </a:r>
          </a:p>
          <a:p>
            <a:pPr eaLnBrk="1" hangingPunct="1">
              <a:lnSpc>
                <a:spcPct val="110000"/>
              </a:lnSpc>
            </a:pPr>
            <a:r>
              <a:rPr lang="en-US" sz="2400" b="1" dirty="0">
                <a:ea typeface="ＭＳ Ｐゴシック" pitchFamily="-106" charset="-128"/>
                <a:cs typeface="ＭＳ Ｐゴシック" pitchFamily="-106" charset="-128"/>
              </a:rPr>
              <a:t>Idea: </a:t>
            </a:r>
            <a:r>
              <a:rPr lang="en-US" sz="2400" dirty="0">
                <a:ea typeface="ＭＳ Ｐゴシック" pitchFamily="-106" charset="-128"/>
                <a:cs typeface="ＭＳ Ｐゴシック" pitchFamily="-106" charset="-128"/>
              </a:rPr>
              <a:t>When we have a choice to make, make the one that looks best right now</a:t>
            </a:r>
          </a:p>
          <a:p>
            <a:pPr lvl="1" eaLnBrk="1" hangingPunct="1">
              <a:lnSpc>
                <a:spcPct val="110000"/>
              </a:lnSpc>
            </a:pPr>
            <a:r>
              <a:rPr lang="en-US" sz="2000" dirty="0">
                <a:ea typeface="ＭＳ Ｐゴシック" pitchFamily="-106" charset="-128"/>
              </a:rPr>
              <a:t>Make a locally optimal choice in the hope of getting a globally optimal solution</a:t>
            </a:r>
          </a:p>
          <a:p>
            <a:pPr eaLnBrk="1" hangingPunct="1">
              <a:lnSpc>
                <a:spcPct val="110000"/>
              </a:lnSpc>
            </a:pPr>
            <a:r>
              <a:rPr lang="en-US" sz="2400" dirty="0">
                <a:ea typeface="ＭＳ Ｐゴシック" pitchFamily="-106" charset="-128"/>
                <a:cs typeface="ＭＳ Ｐゴシック" pitchFamily="-106" charset="-128"/>
              </a:rPr>
              <a:t>Greedy algorithms don’t always yield an optimal solution</a:t>
            </a:r>
          </a:p>
          <a:p>
            <a:pPr eaLnBrk="1" hangingPunct="1">
              <a:lnSpc>
                <a:spcPct val="110000"/>
              </a:lnSpc>
            </a:pPr>
            <a:r>
              <a:rPr lang="en-US" sz="2400" dirty="0">
                <a:ea typeface="ＭＳ Ｐゴシック" pitchFamily="-106" charset="-128"/>
                <a:cs typeface="ＭＳ Ｐゴシック" pitchFamily="-106" charset="-128"/>
              </a:rPr>
              <a:t>When the problem has certain general characteristics, greedy algorithms give optimal solutions</a:t>
            </a:r>
          </a:p>
        </p:txBody>
      </p:sp>
      <p:sp>
        <p:nvSpPr>
          <p:cNvPr id="2" name="Slide Number Placeholder 1"/>
          <p:cNvSpPr>
            <a:spLocks noGrp="1"/>
          </p:cNvSpPr>
          <p:nvPr>
            <p:ph type="sldNum" sz="quarter" idx="12"/>
          </p:nvPr>
        </p:nvSpPr>
        <p:spPr/>
        <p:txBody>
          <a:bodyPr/>
          <a:lstStyle/>
          <a:p>
            <a:fld id="{D121A9E4-027E-6D48-8F40-DD130E118377}" type="slidenum">
              <a:rPr lang="en-US" smtClean="0"/>
              <a:pPr/>
              <a:t>7</a:t>
            </a:fld>
            <a:endParaRPr lang="en-US"/>
          </a:p>
        </p:txBody>
      </p:sp>
    </p:spTree>
    <p:extLst>
      <p:ext uri="{BB962C8B-B14F-4D97-AF65-F5344CB8AC3E}">
        <p14:creationId xmlns:p14="http://schemas.microsoft.com/office/powerpoint/2010/main" val="219623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6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p:spPr>
        <p:txBody>
          <a:bodyPr/>
          <a:lstStyle/>
          <a:p>
            <a:r>
              <a:rPr lang="fr-FR"/>
              <a:t>CS 477/677 - Lecture 19</a:t>
            </a:r>
            <a:endParaRPr lang="en-US"/>
          </a:p>
        </p:txBody>
      </p:sp>
      <p:sp>
        <p:nvSpPr>
          <p:cNvPr id="55299" name="Slide Number Placeholder 6"/>
          <p:cNvSpPr txBox="1">
            <a:spLocks noGrp="1"/>
          </p:cNvSpPr>
          <p:nvPr/>
        </p:nvSpPr>
        <p:spPr bwMode="auto">
          <a:xfrm>
            <a:off x="6553200" y="6397625"/>
            <a:ext cx="2133600" cy="323850"/>
          </a:xfrm>
          <a:prstGeom prst="rect">
            <a:avLst/>
          </a:prstGeom>
          <a:noFill/>
          <a:ln w="9525">
            <a:noFill/>
            <a:miter lim="800000"/>
            <a:headEnd/>
            <a:tailEnd/>
          </a:ln>
        </p:spPr>
        <p:txBody>
          <a:bodyPr>
            <a:prstTxWarp prst="textNoShape">
              <a:avLst/>
            </a:prstTxWarp>
          </a:bodyPr>
          <a:lstStyle/>
          <a:p>
            <a:pPr algn="r"/>
            <a:fld id="{E547005A-4B45-8543-8018-61D988EA4CE2}" type="slidenum">
              <a:rPr lang="en-US" sz="1400"/>
              <a:pPr algn="r"/>
              <a:t>8</a:t>
            </a:fld>
            <a:endParaRPr lang="en-US" sz="1400"/>
          </a:p>
        </p:txBody>
      </p:sp>
      <p:sp>
        <p:nvSpPr>
          <p:cNvPr id="55300"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Activity Selection</a:t>
            </a:r>
          </a:p>
        </p:txBody>
      </p:sp>
      <p:graphicFrame>
        <p:nvGraphicFramePr>
          <p:cNvPr id="605187" name="Group 3"/>
          <p:cNvGraphicFramePr>
            <a:graphicFrameLocks noGrp="1"/>
          </p:cNvGraphicFramePr>
          <p:nvPr>
            <p:ph sz="half" idx="1"/>
          </p:nvPr>
        </p:nvGraphicFramePr>
        <p:xfrm>
          <a:off x="798513" y="2378075"/>
          <a:ext cx="6126162" cy="3776666"/>
        </p:xfrm>
        <a:graphic>
          <a:graphicData uri="http://schemas.openxmlformats.org/drawingml/2006/table">
            <a:tbl>
              <a:tblPr/>
              <a:tblGrid>
                <a:gridCol w="469900">
                  <a:extLst>
                    <a:ext uri="{9D8B030D-6E8A-4147-A177-3AD203B41FA5}">
                      <a16:colId xmlns:a16="http://schemas.microsoft.com/office/drawing/2014/main" val="20000"/>
                    </a:ext>
                  </a:extLst>
                </a:gridCol>
                <a:gridCol w="930275">
                  <a:extLst>
                    <a:ext uri="{9D8B030D-6E8A-4147-A177-3AD203B41FA5}">
                      <a16:colId xmlns:a16="http://schemas.microsoft.com/office/drawing/2014/main" val="20001"/>
                    </a:ext>
                  </a:extLst>
                </a:gridCol>
                <a:gridCol w="820737">
                  <a:extLst>
                    <a:ext uri="{9D8B030D-6E8A-4147-A177-3AD203B41FA5}">
                      <a16:colId xmlns:a16="http://schemas.microsoft.com/office/drawing/2014/main" val="20002"/>
                    </a:ext>
                  </a:extLst>
                </a:gridCol>
                <a:gridCol w="3905250">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Start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End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Activity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8:00am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9:15am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Numerical methods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8:30am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10:30am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Movie presentation (refreshments served)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9:20am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11:00am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Data structures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10:00am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noon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Programming club mtg. (Pizza provided)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11:30am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Computer graphics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1:05pm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2:15pm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Analysis of algorithms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2:30pm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3:00pm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Computer security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noon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4:00pm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Computer games contest (refreshments served)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4:00pm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5:30pm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Operating systems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5358" name="Rectangle 60"/>
          <p:cNvSpPr>
            <a:spLocks noGrp="1" noChangeArrowheads="1"/>
          </p:cNvSpPr>
          <p:nvPr>
            <p:ph type="body" sz="half" idx="2"/>
          </p:nvPr>
        </p:nvSpPr>
        <p:spPr>
          <a:xfrm>
            <a:off x="414338" y="1223963"/>
            <a:ext cx="7586662" cy="1108075"/>
          </a:xfrm>
        </p:spPr>
        <p:txBody>
          <a:bodyPr/>
          <a:lstStyle/>
          <a:p>
            <a:pPr eaLnBrk="1" hangingPunct="1">
              <a:lnSpc>
                <a:spcPct val="90000"/>
              </a:lnSpc>
            </a:pPr>
            <a:r>
              <a:rPr lang="en-US" sz="2400">
                <a:ea typeface="ＭＳ Ｐゴシック" pitchFamily="-106" charset="-128"/>
                <a:cs typeface="ＭＳ Ｐゴシック" pitchFamily="-106" charset="-128"/>
              </a:rPr>
              <a:t>Problem</a:t>
            </a:r>
          </a:p>
          <a:p>
            <a:pPr lvl="1" eaLnBrk="1" hangingPunct="1">
              <a:lnSpc>
                <a:spcPct val="90000"/>
              </a:lnSpc>
            </a:pPr>
            <a:r>
              <a:rPr lang="en-US" sz="2000">
                <a:ea typeface="ＭＳ Ｐゴシック" pitchFamily="-106" charset="-128"/>
              </a:rPr>
              <a:t>Schedule the largest possible set of non-overlapping activities for a given room</a:t>
            </a:r>
          </a:p>
        </p:txBody>
      </p:sp>
      <p:sp>
        <p:nvSpPr>
          <p:cNvPr id="2" name="Slide Number Placeholder 1"/>
          <p:cNvSpPr>
            <a:spLocks noGrp="1"/>
          </p:cNvSpPr>
          <p:nvPr>
            <p:ph type="sldNum" sz="quarter" idx="12"/>
          </p:nvPr>
        </p:nvSpPr>
        <p:spPr/>
        <p:txBody>
          <a:bodyPr/>
          <a:lstStyle/>
          <a:p>
            <a:fld id="{D50517B6-FD3D-BB47-B96C-8892EEFD824B}" type="slidenum">
              <a:rPr lang="en-US" smtClean="0"/>
              <a:pPr/>
              <a:t>8</a:t>
            </a:fld>
            <a:endParaRPr lang="en-US"/>
          </a:p>
        </p:txBody>
      </p:sp>
    </p:spTree>
    <p:extLst>
      <p:ext uri="{BB962C8B-B14F-4D97-AF65-F5344CB8AC3E}">
        <p14:creationId xmlns:p14="http://schemas.microsoft.com/office/powerpoint/2010/main" val="249621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fr-FR"/>
              <a:t>CS 477/677 - Lecture 19</a:t>
            </a:r>
            <a:endParaRPr lang="en-US"/>
          </a:p>
        </p:txBody>
      </p:sp>
      <p:sp>
        <p:nvSpPr>
          <p:cNvPr id="57348"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Activity Selection</a:t>
            </a:r>
          </a:p>
        </p:txBody>
      </p:sp>
      <p:sp>
        <p:nvSpPr>
          <p:cNvPr id="606211" name="Rectangle 3"/>
          <p:cNvSpPr>
            <a:spLocks noGrp="1" noChangeArrowheads="1"/>
          </p:cNvSpPr>
          <p:nvPr>
            <p:ph type="body" idx="1"/>
          </p:nvPr>
        </p:nvSpPr>
        <p:spPr>
          <a:xfrm>
            <a:off x="350838" y="1214438"/>
            <a:ext cx="8229600" cy="4027487"/>
          </a:xfrm>
        </p:spPr>
        <p:txBody>
          <a:bodyPr/>
          <a:lstStyle/>
          <a:p>
            <a:pPr eaLnBrk="1" hangingPunct="1"/>
            <a:r>
              <a:rPr lang="en-US" dirty="0">
                <a:ea typeface="ＭＳ Ｐゴシック" pitchFamily="-106" charset="-128"/>
                <a:cs typeface="ＭＳ Ｐゴシック" pitchFamily="-106" charset="-128"/>
              </a:rPr>
              <a:t>Schedule </a:t>
            </a:r>
            <a:r>
              <a:rPr lang="en-US" dirty="0">
                <a:latin typeface="Comic Sans MS" pitchFamily="-106" charset="0"/>
                <a:ea typeface="ＭＳ Ｐゴシック" pitchFamily="-106" charset="-128"/>
                <a:cs typeface="ＭＳ Ｐゴシック" pitchFamily="-106" charset="-128"/>
              </a:rPr>
              <a:t>n</a:t>
            </a:r>
            <a:r>
              <a:rPr lang="en-US" dirty="0">
                <a:ea typeface="ＭＳ Ｐゴシック" pitchFamily="-106" charset="-128"/>
                <a:cs typeface="ＭＳ Ｐゴシック" pitchFamily="-106" charset="-128"/>
              </a:rPr>
              <a:t> </a:t>
            </a:r>
            <a:r>
              <a:rPr lang="en-US" b="1" dirty="0">
                <a:ea typeface="ＭＳ Ｐゴシック" pitchFamily="-106" charset="-128"/>
                <a:cs typeface="ＭＳ Ｐゴシック" pitchFamily="-106" charset="-128"/>
              </a:rPr>
              <a:t>activities </a:t>
            </a:r>
            <a:r>
              <a:rPr lang="en-US" dirty="0">
                <a:ea typeface="ＭＳ Ｐゴシック" pitchFamily="-106" charset="-128"/>
                <a:cs typeface="ＭＳ Ｐゴシック" pitchFamily="-106" charset="-128"/>
              </a:rPr>
              <a:t>that require exclusive use of a common resource</a:t>
            </a:r>
          </a:p>
          <a:p>
            <a:pPr eaLnBrk="1" hangingPunct="1">
              <a:buFontTx/>
              <a:buNone/>
            </a:pPr>
            <a:r>
              <a:rPr lang="en-US" i="1" dirty="0">
                <a:ea typeface="ＭＳ Ｐゴシック" pitchFamily="-106" charset="-128"/>
                <a:cs typeface="ＭＳ Ｐゴシック" pitchFamily="-106" charset="-128"/>
              </a:rPr>
              <a:t>		</a:t>
            </a:r>
            <a:r>
              <a:rPr lang="en-US" dirty="0">
                <a:latin typeface="Comic Sans MS" pitchFamily="-106" charset="0"/>
                <a:ea typeface="ＭＳ Ｐゴシック" pitchFamily="-106" charset="-128"/>
                <a:cs typeface="ＭＳ Ｐゴシック" pitchFamily="-106" charset="-128"/>
              </a:rPr>
              <a:t>S = {a</a:t>
            </a:r>
            <a:r>
              <a:rPr lang="en-US" baseline="-25000" dirty="0">
                <a:latin typeface="Comic Sans MS" pitchFamily="-106" charset="0"/>
                <a:ea typeface="ＭＳ Ｐゴシック" pitchFamily="-106" charset="-128"/>
                <a:cs typeface="ＭＳ Ｐゴシック" pitchFamily="-106" charset="-128"/>
              </a:rPr>
              <a:t>1</a:t>
            </a:r>
            <a:r>
              <a:rPr lang="en-US" dirty="0">
                <a:latin typeface="Comic Sans MS" pitchFamily="-106" charset="0"/>
                <a:ea typeface="ＭＳ Ｐゴシック" pitchFamily="-106" charset="-128"/>
                <a:cs typeface="ＭＳ Ｐゴシック" pitchFamily="-106" charset="-128"/>
              </a:rPr>
              <a:t>, . . . , a</a:t>
            </a:r>
            <a:r>
              <a:rPr lang="en-US" baseline="-25000" dirty="0">
                <a:latin typeface="Comic Sans MS" pitchFamily="-106" charset="0"/>
                <a:ea typeface="ＭＳ Ｐゴシック" pitchFamily="-106" charset="-128"/>
                <a:cs typeface="ＭＳ Ｐゴシック" pitchFamily="-106" charset="-128"/>
              </a:rPr>
              <a:t>n</a:t>
            </a:r>
            <a:r>
              <a:rPr lang="en-US" dirty="0">
                <a:latin typeface="Comic Sans MS" pitchFamily="-106" charset="0"/>
                <a:ea typeface="ＭＳ Ｐゴシック" pitchFamily="-106" charset="-128"/>
                <a:cs typeface="ＭＳ Ｐゴシック" pitchFamily="-106" charset="-128"/>
              </a:rPr>
              <a:t>}</a:t>
            </a:r>
            <a:r>
              <a:rPr lang="en-US" dirty="0">
                <a:ea typeface="ＭＳ Ｐゴシック" pitchFamily="-106" charset="-128"/>
                <a:cs typeface="ＭＳ Ｐゴシック" pitchFamily="-106" charset="-128"/>
              </a:rPr>
              <a:t> – set of activities</a:t>
            </a:r>
          </a:p>
          <a:p>
            <a:pPr eaLnBrk="1" hangingPunct="1"/>
            <a:r>
              <a:rPr lang="en-US" dirty="0" err="1">
                <a:latin typeface="Comic Sans MS" pitchFamily="-106" charset="0"/>
                <a:ea typeface="ＭＳ Ｐゴシック" pitchFamily="-106" charset="-128"/>
                <a:cs typeface="ＭＳ Ｐゴシック" pitchFamily="-106" charset="-128"/>
              </a:rPr>
              <a:t>a</a:t>
            </a:r>
            <a:r>
              <a:rPr lang="en-US" baseline="-25000" dirty="0" err="1">
                <a:latin typeface="Comic Sans MS" pitchFamily="-106" charset="0"/>
                <a:ea typeface="ＭＳ Ｐゴシック" pitchFamily="-106" charset="-128"/>
                <a:cs typeface="ＭＳ Ｐゴシック" pitchFamily="-106" charset="-128"/>
              </a:rPr>
              <a:t>i</a:t>
            </a:r>
            <a:r>
              <a:rPr lang="en-US" dirty="0">
                <a:ea typeface="ＭＳ Ｐゴシック" pitchFamily="-106" charset="-128"/>
                <a:cs typeface="ＭＳ Ｐゴシック" pitchFamily="-106" charset="-128"/>
              </a:rPr>
              <a:t> needs resource during period </a:t>
            </a:r>
            <a:r>
              <a:rPr lang="en-US" dirty="0">
                <a:latin typeface="Comic Sans MS" pitchFamily="-106" charset="0"/>
                <a:ea typeface="ＭＳ Ｐゴシック" pitchFamily="-106" charset="-128"/>
                <a:cs typeface="ＭＳ Ｐゴシック" pitchFamily="-106" charset="-128"/>
              </a:rPr>
              <a:t>[</a:t>
            </a:r>
            <a:r>
              <a:rPr lang="en-US" dirty="0" err="1">
                <a:latin typeface="Comic Sans MS" pitchFamily="-106" charset="0"/>
                <a:ea typeface="ＭＳ Ｐゴシック" pitchFamily="-106" charset="-128"/>
                <a:cs typeface="ＭＳ Ｐゴシック" pitchFamily="-106" charset="-128"/>
              </a:rPr>
              <a:t>s</a:t>
            </a:r>
            <a:r>
              <a:rPr lang="en-US" baseline="-25000" dirty="0" err="1">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 , f</a:t>
            </a:r>
            <a:r>
              <a:rPr lang="en-US" baseline="-25000" dirty="0">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a:t>
            </a:r>
          </a:p>
          <a:p>
            <a:pPr lvl="1" eaLnBrk="1" hangingPunct="1"/>
            <a:r>
              <a:rPr lang="en-US" dirty="0" err="1">
                <a:latin typeface="Comic Sans MS" pitchFamily="-106" charset="0"/>
                <a:ea typeface="ＭＳ Ｐゴシック" pitchFamily="-106" charset="-128"/>
              </a:rPr>
              <a:t>s</a:t>
            </a:r>
            <a:r>
              <a:rPr lang="en-US" baseline="-25000" dirty="0" err="1">
                <a:latin typeface="Comic Sans MS" pitchFamily="-106" charset="0"/>
                <a:ea typeface="ＭＳ Ｐゴシック" pitchFamily="-106" charset="-128"/>
              </a:rPr>
              <a:t>i</a:t>
            </a:r>
            <a:r>
              <a:rPr lang="en-US" dirty="0">
                <a:latin typeface="Comic Sans MS" pitchFamily="-106" charset="0"/>
                <a:ea typeface="ＭＳ Ｐゴシック" pitchFamily="-106" charset="-128"/>
              </a:rPr>
              <a:t> </a:t>
            </a:r>
            <a:r>
              <a:rPr lang="en-US" dirty="0">
                <a:ea typeface="ＭＳ Ｐゴシック" pitchFamily="-106" charset="-128"/>
              </a:rPr>
              <a:t>= </a:t>
            </a:r>
            <a:r>
              <a:rPr lang="en-US" b="1" dirty="0">
                <a:ea typeface="ＭＳ Ｐゴシック" pitchFamily="-106" charset="-128"/>
              </a:rPr>
              <a:t>start time</a:t>
            </a:r>
            <a:r>
              <a:rPr lang="en-US" dirty="0">
                <a:ea typeface="ＭＳ Ｐゴシック" pitchFamily="-106" charset="-128"/>
              </a:rPr>
              <a:t> and </a:t>
            </a:r>
            <a:r>
              <a:rPr lang="en-US" dirty="0">
                <a:latin typeface="Comic Sans MS" pitchFamily="-106" charset="0"/>
                <a:ea typeface="ＭＳ Ｐゴシック" pitchFamily="-106" charset="-128"/>
              </a:rPr>
              <a:t>f</a:t>
            </a:r>
            <a:r>
              <a:rPr lang="en-US" baseline="-25000" dirty="0">
                <a:latin typeface="Comic Sans MS" pitchFamily="-106" charset="0"/>
                <a:ea typeface="ＭＳ Ｐゴシック" pitchFamily="-106" charset="-128"/>
              </a:rPr>
              <a:t>i</a:t>
            </a:r>
            <a:r>
              <a:rPr lang="en-US" dirty="0">
                <a:ea typeface="ＭＳ Ｐゴシック" pitchFamily="-106" charset="-128"/>
              </a:rPr>
              <a:t> = </a:t>
            </a:r>
            <a:r>
              <a:rPr lang="en-US" b="1" dirty="0">
                <a:ea typeface="ＭＳ Ｐゴシック" pitchFamily="-106" charset="-128"/>
              </a:rPr>
              <a:t>finish time</a:t>
            </a:r>
            <a:r>
              <a:rPr lang="en-US" dirty="0">
                <a:ea typeface="ＭＳ Ｐゴシック" pitchFamily="-106" charset="-128"/>
              </a:rPr>
              <a:t> of activity </a:t>
            </a:r>
            <a:r>
              <a:rPr lang="en-US" dirty="0" err="1">
                <a:latin typeface="Comic Sans MS" pitchFamily="-106" charset="0"/>
                <a:ea typeface="ＭＳ Ｐゴシック" pitchFamily="-106" charset="-128"/>
              </a:rPr>
              <a:t>a</a:t>
            </a:r>
            <a:r>
              <a:rPr lang="en-US" baseline="-25000" dirty="0" err="1">
                <a:latin typeface="Comic Sans MS" pitchFamily="-106" charset="0"/>
                <a:ea typeface="ＭＳ Ｐゴシック" pitchFamily="-106" charset="-128"/>
              </a:rPr>
              <a:t>i</a:t>
            </a:r>
            <a:endParaRPr lang="en-US" baseline="-25000" dirty="0">
              <a:ea typeface="ＭＳ Ｐゴシック" pitchFamily="-106" charset="-128"/>
            </a:endParaRPr>
          </a:p>
          <a:p>
            <a:pPr lvl="1" eaLnBrk="1" hangingPunct="1"/>
            <a:r>
              <a:rPr lang="en-US" dirty="0">
                <a:latin typeface="Comic Sans MS" pitchFamily="-106" charset="0"/>
                <a:ea typeface="ＭＳ Ｐゴシック" pitchFamily="-106" charset="-128"/>
              </a:rPr>
              <a:t>0 </a:t>
            </a:r>
            <a:r>
              <a:rPr lang="en-US" dirty="0">
                <a:latin typeface="Comic Sans MS" pitchFamily="-106" charset="0"/>
                <a:ea typeface="ＭＳ Ｐゴシック" pitchFamily="-106" charset="-128"/>
                <a:sym typeface="Symbol" pitchFamily="-106" charset="2"/>
              </a:rPr>
              <a:t>≤ </a:t>
            </a:r>
            <a:r>
              <a:rPr lang="en-US" dirty="0" err="1">
                <a:latin typeface="Comic Sans MS" pitchFamily="-106" charset="0"/>
                <a:ea typeface="ＭＳ Ｐゴシック" pitchFamily="-106" charset="-128"/>
                <a:sym typeface="Symbol" pitchFamily="-106" charset="2"/>
              </a:rPr>
              <a:t>s</a:t>
            </a:r>
            <a:r>
              <a:rPr lang="en-US" baseline="-25000" dirty="0" err="1">
                <a:latin typeface="Comic Sans MS" pitchFamily="-106" charset="0"/>
                <a:ea typeface="ＭＳ Ｐゴシック" pitchFamily="-106" charset="-128"/>
                <a:sym typeface="Symbol" pitchFamily="-106" charset="2"/>
              </a:rPr>
              <a:t>i</a:t>
            </a:r>
            <a:r>
              <a:rPr lang="en-US" dirty="0">
                <a:latin typeface="Comic Sans MS" pitchFamily="-106" charset="0"/>
                <a:ea typeface="ＭＳ Ｐゴシック" pitchFamily="-106" charset="-128"/>
                <a:sym typeface="Symbol" pitchFamily="-106" charset="2"/>
              </a:rPr>
              <a:t> &lt; f</a:t>
            </a:r>
            <a:r>
              <a:rPr lang="en-US" baseline="-25000" dirty="0">
                <a:latin typeface="Comic Sans MS" pitchFamily="-106" charset="0"/>
                <a:ea typeface="ＭＳ Ｐゴシック" pitchFamily="-106" charset="-128"/>
                <a:sym typeface="Symbol" pitchFamily="-106" charset="2"/>
              </a:rPr>
              <a:t>i</a:t>
            </a:r>
            <a:r>
              <a:rPr lang="en-US" dirty="0">
                <a:latin typeface="Comic Sans MS" pitchFamily="-106" charset="0"/>
                <a:ea typeface="ＭＳ Ｐゴシック" pitchFamily="-106" charset="-128"/>
                <a:sym typeface="Symbol" pitchFamily="-106" charset="2"/>
              </a:rPr>
              <a:t> &lt; ∞</a:t>
            </a:r>
            <a:r>
              <a:rPr lang="en-US" dirty="0">
                <a:ea typeface="ＭＳ Ｐゴシック" pitchFamily="-106" charset="-128"/>
                <a:sym typeface="Symbol" pitchFamily="-106" charset="2"/>
              </a:rPr>
              <a:t> </a:t>
            </a:r>
          </a:p>
          <a:p>
            <a:pPr eaLnBrk="1" hangingPunct="1"/>
            <a:r>
              <a:rPr lang="en-US" dirty="0">
                <a:ea typeface="ＭＳ Ｐゴシック" pitchFamily="-106" charset="-128"/>
                <a:cs typeface="ＭＳ Ｐゴシック" pitchFamily="-106" charset="-128"/>
              </a:rPr>
              <a:t>Activities </a:t>
            </a:r>
            <a:r>
              <a:rPr lang="en-US" dirty="0" err="1">
                <a:latin typeface="Comic Sans MS" pitchFamily="-106" charset="0"/>
                <a:ea typeface="ＭＳ Ｐゴシック" pitchFamily="-106" charset="-128"/>
                <a:cs typeface="ＭＳ Ｐゴシック" pitchFamily="-106" charset="-128"/>
              </a:rPr>
              <a:t>a</a:t>
            </a:r>
            <a:r>
              <a:rPr lang="en-US" baseline="-25000" dirty="0" err="1">
                <a:latin typeface="Comic Sans MS" pitchFamily="-106" charset="0"/>
                <a:ea typeface="ＭＳ Ｐゴシック" pitchFamily="-106" charset="-128"/>
                <a:cs typeface="ＭＳ Ｐゴシック" pitchFamily="-106" charset="-128"/>
              </a:rPr>
              <a:t>i</a:t>
            </a:r>
            <a:r>
              <a:rPr lang="en-US" dirty="0">
                <a:ea typeface="ＭＳ Ｐゴシック" pitchFamily="-106" charset="-128"/>
                <a:cs typeface="ＭＳ Ｐゴシック" pitchFamily="-106" charset="-128"/>
              </a:rPr>
              <a:t> and </a:t>
            </a:r>
            <a:r>
              <a:rPr lang="en-US" dirty="0" err="1">
                <a:latin typeface="Comic Sans MS" pitchFamily="-106" charset="0"/>
                <a:ea typeface="ＭＳ Ｐゴシック" pitchFamily="-106" charset="-128"/>
                <a:cs typeface="ＭＳ Ｐゴシック" pitchFamily="-106" charset="-128"/>
              </a:rPr>
              <a:t>a</a:t>
            </a:r>
            <a:r>
              <a:rPr lang="en-US" baseline="-25000" dirty="0" err="1">
                <a:latin typeface="Comic Sans MS" pitchFamily="-106" charset="0"/>
                <a:ea typeface="ＭＳ Ｐゴシック" pitchFamily="-106" charset="-128"/>
                <a:cs typeface="ＭＳ Ｐゴシック" pitchFamily="-106" charset="-128"/>
              </a:rPr>
              <a:t>j</a:t>
            </a:r>
            <a:r>
              <a:rPr lang="en-US" dirty="0">
                <a:ea typeface="ＭＳ Ｐゴシック" pitchFamily="-106" charset="-128"/>
                <a:cs typeface="ＭＳ Ｐゴシック" pitchFamily="-106" charset="-128"/>
              </a:rPr>
              <a:t> are </a:t>
            </a:r>
            <a:r>
              <a:rPr lang="en-US" b="1" dirty="0">
                <a:ea typeface="ＭＳ Ｐゴシック" pitchFamily="-106" charset="-128"/>
                <a:cs typeface="ＭＳ Ｐゴシック" pitchFamily="-106" charset="-128"/>
              </a:rPr>
              <a:t>compatible</a:t>
            </a:r>
            <a:r>
              <a:rPr lang="en-US" dirty="0">
                <a:ea typeface="ＭＳ Ｐゴシック" pitchFamily="-106" charset="-128"/>
                <a:cs typeface="ＭＳ Ｐゴシック" pitchFamily="-106" charset="-128"/>
              </a:rPr>
              <a:t> if the intervals </a:t>
            </a:r>
            <a:r>
              <a:rPr lang="en-US" dirty="0">
                <a:latin typeface="Comic Sans MS" pitchFamily="-106" charset="0"/>
                <a:ea typeface="ＭＳ Ｐゴシック" pitchFamily="-106" charset="-128"/>
                <a:cs typeface="ＭＳ Ｐゴシック" pitchFamily="-106" charset="-128"/>
              </a:rPr>
              <a:t>[</a:t>
            </a:r>
            <a:r>
              <a:rPr lang="en-US" dirty="0" err="1">
                <a:latin typeface="Comic Sans MS" pitchFamily="-106" charset="0"/>
                <a:ea typeface="ＭＳ Ｐゴシック" pitchFamily="-106" charset="-128"/>
                <a:cs typeface="ＭＳ Ｐゴシック" pitchFamily="-106" charset="-128"/>
              </a:rPr>
              <a:t>s</a:t>
            </a:r>
            <a:r>
              <a:rPr lang="en-US" baseline="-25000" dirty="0" err="1">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 , f</a:t>
            </a:r>
            <a:r>
              <a:rPr lang="en-US" baseline="-25000" dirty="0">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and</a:t>
            </a:r>
            <a:r>
              <a:rPr lang="en-US" dirty="0">
                <a:latin typeface="Comic Sans MS" pitchFamily="-106" charset="0"/>
                <a:ea typeface="ＭＳ Ｐゴシック" pitchFamily="-106" charset="-128"/>
                <a:cs typeface="ＭＳ Ｐゴシック" pitchFamily="-106" charset="-128"/>
              </a:rPr>
              <a:t> [</a:t>
            </a:r>
            <a:r>
              <a:rPr lang="en-US" dirty="0" err="1">
                <a:latin typeface="Comic Sans MS" pitchFamily="-106" charset="0"/>
                <a:ea typeface="ＭＳ Ｐゴシック" pitchFamily="-106" charset="-128"/>
                <a:cs typeface="ＭＳ Ｐゴシック" pitchFamily="-106" charset="-128"/>
              </a:rPr>
              <a:t>s</a:t>
            </a:r>
            <a:r>
              <a:rPr lang="en-US" baseline="-25000" dirty="0" err="1">
                <a:latin typeface="Comic Sans MS" pitchFamily="-106" charset="0"/>
                <a:ea typeface="ＭＳ Ｐゴシック" pitchFamily="-106" charset="-128"/>
                <a:cs typeface="ＭＳ Ｐゴシック" pitchFamily="-106" charset="-128"/>
              </a:rPr>
              <a:t>j</a:t>
            </a:r>
            <a:r>
              <a:rPr lang="en-US" dirty="0">
                <a:latin typeface="Comic Sans MS" pitchFamily="-106" charset="0"/>
                <a:ea typeface="ＭＳ Ｐゴシック" pitchFamily="-106" charset="-128"/>
                <a:cs typeface="ＭＳ Ｐゴシック" pitchFamily="-106" charset="-128"/>
              </a:rPr>
              <a:t>, </a:t>
            </a:r>
            <a:r>
              <a:rPr lang="en-US" dirty="0" err="1">
                <a:latin typeface="Comic Sans MS" pitchFamily="-106" charset="0"/>
                <a:ea typeface="ＭＳ Ｐゴシック" pitchFamily="-106" charset="-128"/>
                <a:cs typeface="ＭＳ Ｐゴシック" pitchFamily="-106" charset="-128"/>
              </a:rPr>
              <a:t>f</a:t>
            </a:r>
            <a:r>
              <a:rPr lang="en-US" baseline="-25000" dirty="0" err="1">
                <a:latin typeface="Comic Sans MS" pitchFamily="-106" charset="0"/>
                <a:ea typeface="ＭＳ Ｐゴシック" pitchFamily="-106" charset="-128"/>
                <a:cs typeface="ＭＳ Ｐゴシック" pitchFamily="-106" charset="-128"/>
              </a:rPr>
              <a:t>j</a:t>
            </a:r>
            <a:r>
              <a:rPr lang="en-US" dirty="0">
                <a:latin typeface="Comic Sans MS" pitchFamily="-106" charset="0"/>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do not overlap</a:t>
            </a:r>
          </a:p>
        </p:txBody>
      </p:sp>
      <p:sp>
        <p:nvSpPr>
          <p:cNvPr id="606212" name="Line 4"/>
          <p:cNvSpPr>
            <a:spLocks noChangeShapeType="1"/>
          </p:cNvSpPr>
          <p:nvPr/>
        </p:nvSpPr>
        <p:spPr bwMode="auto">
          <a:xfrm>
            <a:off x="1439863" y="5856288"/>
            <a:ext cx="825500"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3" name="Line 5"/>
          <p:cNvSpPr>
            <a:spLocks noChangeShapeType="1"/>
          </p:cNvSpPr>
          <p:nvPr/>
        </p:nvSpPr>
        <p:spPr bwMode="auto">
          <a:xfrm>
            <a:off x="1439863" y="5807075"/>
            <a:ext cx="0" cy="98425"/>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4" name="Line 6"/>
          <p:cNvSpPr>
            <a:spLocks noChangeShapeType="1"/>
          </p:cNvSpPr>
          <p:nvPr/>
        </p:nvSpPr>
        <p:spPr bwMode="auto">
          <a:xfrm>
            <a:off x="2541588" y="5870575"/>
            <a:ext cx="1309687"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5" name="Line 7"/>
          <p:cNvSpPr>
            <a:spLocks noChangeShapeType="1"/>
          </p:cNvSpPr>
          <p:nvPr/>
        </p:nvSpPr>
        <p:spPr bwMode="auto">
          <a:xfrm>
            <a:off x="2541588" y="5807075"/>
            <a:ext cx="0" cy="125413"/>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6" name="Text Box 8"/>
          <p:cNvSpPr txBox="1">
            <a:spLocks noChangeArrowheads="1"/>
          </p:cNvSpPr>
          <p:nvPr/>
        </p:nvSpPr>
        <p:spPr bwMode="auto">
          <a:xfrm>
            <a:off x="1755775" y="5446713"/>
            <a:ext cx="247650"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i</a:t>
            </a:r>
          </a:p>
        </p:txBody>
      </p:sp>
      <p:sp>
        <p:nvSpPr>
          <p:cNvPr id="606217" name="Text Box 9"/>
          <p:cNvSpPr txBox="1">
            <a:spLocks noChangeArrowheads="1"/>
          </p:cNvSpPr>
          <p:nvPr/>
        </p:nvSpPr>
        <p:spPr bwMode="auto">
          <a:xfrm>
            <a:off x="3087688" y="5446713"/>
            <a:ext cx="276225"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j</a:t>
            </a:r>
          </a:p>
        </p:txBody>
      </p:sp>
      <p:sp>
        <p:nvSpPr>
          <p:cNvPr id="606220" name="Line 12"/>
          <p:cNvSpPr>
            <a:spLocks noChangeShapeType="1"/>
          </p:cNvSpPr>
          <p:nvPr/>
        </p:nvSpPr>
        <p:spPr bwMode="auto">
          <a:xfrm>
            <a:off x="4729163" y="5870575"/>
            <a:ext cx="1309687"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21" name="Line 13"/>
          <p:cNvSpPr>
            <a:spLocks noChangeShapeType="1"/>
          </p:cNvSpPr>
          <p:nvPr/>
        </p:nvSpPr>
        <p:spPr bwMode="auto">
          <a:xfrm>
            <a:off x="4729163" y="5807075"/>
            <a:ext cx="0" cy="125413"/>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22" name="Text Box 14"/>
          <p:cNvSpPr txBox="1">
            <a:spLocks noChangeArrowheads="1"/>
          </p:cNvSpPr>
          <p:nvPr/>
        </p:nvSpPr>
        <p:spPr bwMode="auto">
          <a:xfrm>
            <a:off x="5270500" y="5481638"/>
            <a:ext cx="276225"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j</a:t>
            </a:r>
          </a:p>
        </p:txBody>
      </p:sp>
      <p:sp>
        <p:nvSpPr>
          <p:cNvPr id="606223" name="Text Box 15"/>
          <p:cNvSpPr txBox="1">
            <a:spLocks noChangeArrowheads="1"/>
          </p:cNvSpPr>
          <p:nvPr/>
        </p:nvSpPr>
        <p:spPr bwMode="auto">
          <a:xfrm>
            <a:off x="6602413" y="5481638"/>
            <a:ext cx="247650"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i</a:t>
            </a:r>
          </a:p>
        </p:txBody>
      </p:sp>
      <p:sp>
        <p:nvSpPr>
          <p:cNvPr id="606224" name="Line 16"/>
          <p:cNvSpPr>
            <a:spLocks noChangeShapeType="1"/>
          </p:cNvSpPr>
          <p:nvPr/>
        </p:nvSpPr>
        <p:spPr bwMode="auto">
          <a:xfrm>
            <a:off x="717550" y="6161088"/>
            <a:ext cx="7145338" cy="0"/>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606225" name="Text Box 17"/>
          <p:cNvSpPr txBox="1">
            <a:spLocks noChangeArrowheads="1"/>
          </p:cNvSpPr>
          <p:nvPr/>
        </p:nvSpPr>
        <p:spPr bwMode="auto">
          <a:xfrm>
            <a:off x="5662613" y="5089525"/>
            <a:ext cx="1106487" cy="457200"/>
          </a:xfrm>
          <a:prstGeom prst="rect">
            <a:avLst/>
          </a:prstGeom>
          <a:noFill/>
          <a:ln w="9525">
            <a:noFill/>
            <a:miter lim="800000"/>
            <a:headEnd/>
            <a:tailEnd/>
          </a:ln>
        </p:spPr>
        <p:txBody>
          <a:bodyPr>
            <a:prstTxWarp prst="textNoShape">
              <a:avLst/>
            </a:prstTxWarp>
            <a:spAutoFit/>
          </a:bodyPr>
          <a:lstStyle/>
          <a:p>
            <a:r>
              <a:rPr lang="en-US" sz="2400" dirty="0" err="1">
                <a:latin typeface="Comic Sans MS" pitchFamily="-106" charset="0"/>
              </a:rPr>
              <a:t>f</a:t>
            </a:r>
            <a:r>
              <a:rPr lang="en-US" sz="2400" baseline="-25000" dirty="0" err="1">
                <a:latin typeface="Comic Sans MS" pitchFamily="-106" charset="0"/>
              </a:rPr>
              <a:t>j</a:t>
            </a:r>
            <a:r>
              <a:rPr lang="en-US" sz="2400" dirty="0">
                <a:latin typeface="Comic Sans MS" pitchFamily="-106" charset="0"/>
              </a:rPr>
              <a:t> </a:t>
            </a:r>
            <a:r>
              <a:rPr lang="en-US" sz="2400" dirty="0">
                <a:latin typeface="Comic Sans MS" pitchFamily="-106" charset="0"/>
                <a:ea typeface="Arial" pitchFamily="-106" charset="0"/>
                <a:cs typeface="Arial" pitchFamily="-106" charset="0"/>
                <a:sym typeface="Symbol" pitchFamily="-106" charset="2"/>
              </a:rPr>
              <a:t>≤</a:t>
            </a:r>
            <a:r>
              <a:rPr lang="en-US" sz="2400" dirty="0">
                <a:latin typeface="Comic Sans MS" pitchFamily="-106" charset="0"/>
                <a:ea typeface="Arial" pitchFamily="-106" charset="0"/>
                <a:cs typeface="Arial" pitchFamily="-106" charset="0"/>
              </a:rPr>
              <a:t> </a:t>
            </a:r>
            <a:r>
              <a:rPr lang="en-US" sz="2400" dirty="0" err="1">
                <a:latin typeface="Comic Sans MS" pitchFamily="-106" charset="0"/>
                <a:ea typeface="Arial" pitchFamily="-106" charset="0"/>
                <a:cs typeface="Arial" pitchFamily="-106" charset="0"/>
              </a:rPr>
              <a:t>s</a:t>
            </a:r>
            <a:r>
              <a:rPr lang="en-US" sz="2400" baseline="-25000" dirty="0" err="1">
                <a:latin typeface="Comic Sans MS" pitchFamily="-106" charset="0"/>
                <a:ea typeface="Arial" pitchFamily="-106" charset="0"/>
                <a:cs typeface="Arial" pitchFamily="-106" charset="0"/>
              </a:rPr>
              <a:t>i</a:t>
            </a:r>
            <a:endParaRPr lang="en-US" sz="2400" baseline="-25000" dirty="0">
              <a:latin typeface="Comic Sans MS" pitchFamily="-106" charset="0"/>
              <a:ea typeface="Arial" pitchFamily="-106" charset="0"/>
              <a:cs typeface="Arial" pitchFamily="-106" charset="0"/>
            </a:endParaRPr>
          </a:p>
        </p:txBody>
      </p:sp>
      <p:sp>
        <p:nvSpPr>
          <p:cNvPr id="606226" name="Text Box 18"/>
          <p:cNvSpPr txBox="1">
            <a:spLocks noChangeArrowheads="1"/>
          </p:cNvSpPr>
          <p:nvPr/>
        </p:nvSpPr>
        <p:spPr bwMode="auto">
          <a:xfrm>
            <a:off x="1943100" y="5089525"/>
            <a:ext cx="1106488" cy="457200"/>
          </a:xfrm>
          <a:prstGeom prst="rect">
            <a:avLst/>
          </a:prstGeom>
          <a:noFill/>
          <a:ln w="9525">
            <a:noFill/>
            <a:miter lim="800000"/>
            <a:headEnd/>
            <a:tailEnd/>
          </a:ln>
        </p:spPr>
        <p:txBody>
          <a:bodyPr>
            <a:prstTxWarp prst="textNoShape">
              <a:avLst/>
            </a:prstTxWarp>
            <a:spAutoFit/>
          </a:bodyPr>
          <a:lstStyle/>
          <a:p>
            <a:r>
              <a:rPr lang="en-US" sz="2400" dirty="0">
                <a:latin typeface="Comic Sans MS" pitchFamily="-106" charset="0"/>
              </a:rPr>
              <a:t>f</a:t>
            </a:r>
            <a:r>
              <a:rPr lang="en-US" sz="2400" baseline="-25000" dirty="0">
                <a:latin typeface="Comic Sans MS" pitchFamily="-106" charset="0"/>
              </a:rPr>
              <a:t>i</a:t>
            </a:r>
            <a:r>
              <a:rPr lang="en-US" sz="2400" dirty="0">
                <a:latin typeface="Comic Sans MS" pitchFamily="-106" charset="0"/>
              </a:rPr>
              <a:t> </a:t>
            </a:r>
            <a:r>
              <a:rPr lang="en-US" sz="2400" dirty="0">
                <a:latin typeface="Comic Sans MS" pitchFamily="-106" charset="0"/>
                <a:ea typeface="Arial" pitchFamily="-106" charset="0"/>
                <a:cs typeface="Arial" pitchFamily="-106" charset="0"/>
                <a:sym typeface="Symbol" pitchFamily="-106" charset="2"/>
              </a:rPr>
              <a:t>≤</a:t>
            </a:r>
            <a:r>
              <a:rPr lang="en-US" sz="2400" dirty="0">
                <a:latin typeface="Comic Sans MS" pitchFamily="-106" charset="0"/>
                <a:ea typeface="Arial" pitchFamily="-106" charset="0"/>
                <a:cs typeface="Arial" pitchFamily="-106" charset="0"/>
              </a:rPr>
              <a:t> </a:t>
            </a:r>
            <a:r>
              <a:rPr lang="en-US" sz="2400" dirty="0" err="1">
                <a:latin typeface="Comic Sans MS" pitchFamily="-106" charset="0"/>
                <a:ea typeface="Arial" pitchFamily="-106" charset="0"/>
                <a:cs typeface="Arial" pitchFamily="-106" charset="0"/>
              </a:rPr>
              <a:t>s</a:t>
            </a:r>
            <a:r>
              <a:rPr lang="en-US" sz="2400" baseline="-25000" dirty="0" err="1">
                <a:latin typeface="Comic Sans MS" pitchFamily="-106" charset="0"/>
                <a:ea typeface="Arial" pitchFamily="-106" charset="0"/>
                <a:cs typeface="Arial" pitchFamily="-106" charset="0"/>
              </a:rPr>
              <a:t>j</a:t>
            </a:r>
            <a:endParaRPr lang="en-US" sz="2400" baseline="-25000" dirty="0">
              <a:latin typeface="Comic Sans MS" pitchFamily="-106" charset="0"/>
              <a:ea typeface="Arial" pitchFamily="-106" charset="0"/>
              <a:cs typeface="Arial" pitchFamily="-106" charset="0"/>
            </a:endParaRPr>
          </a:p>
        </p:txBody>
      </p:sp>
      <p:sp>
        <p:nvSpPr>
          <p:cNvPr id="2" name="Slide Number Placeholder 1"/>
          <p:cNvSpPr>
            <a:spLocks noGrp="1"/>
          </p:cNvSpPr>
          <p:nvPr>
            <p:ph type="sldNum" sz="quarter" idx="12"/>
          </p:nvPr>
        </p:nvSpPr>
        <p:spPr/>
        <p:txBody>
          <a:bodyPr/>
          <a:lstStyle/>
          <a:p>
            <a:fld id="{D121A9E4-027E-6D48-8F40-DD130E118377}" type="slidenum">
              <a:rPr lang="en-US" smtClean="0"/>
              <a:pPr/>
              <a:t>9</a:t>
            </a:fld>
            <a:endParaRPr lang="en-US"/>
          </a:p>
        </p:txBody>
      </p:sp>
    </p:spTree>
    <p:extLst>
      <p:ext uri="{BB962C8B-B14F-4D97-AF65-F5344CB8AC3E}">
        <p14:creationId xmlns:p14="http://schemas.microsoft.com/office/powerpoint/2010/main" val="268253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211">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62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62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62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62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62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62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6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62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6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6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6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6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6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2" grpId="0" animBg="1"/>
      <p:bldP spid="606213" grpId="0" animBg="1"/>
      <p:bldP spid="606214" grpId="0" animBg="1"/>
      <p:bldP spid="606215" grpId="0" animBg="1"/>
      <p:bldP spid="606216" grpId="0"/>
      <p:bldP spid="606217" grpId="0"/>
      <p:bldP spid="606220" grpId="0" animBg="1"/>
      <p:bldP spid="606221" grpId="0" animBg="1"/>
      <p:bldP spid="606222" grpId="0"/>
      <p:bldP spid="606223" grpId="0"/>
      <p:bldP spid="606224" grpId="0" animBg="1"/>
      <p:bldP spid="606225" grpId="0"/>
      <p:bldP spid="60622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4421</TotalTime>
  <Words>1460</Words>
  <Application>Microsoft Macintosh PowerPoint</Application>
  <PresentationFormat>On-screen Show (4:3)</PresentationFormat>
  <Paragraphs>392</Paragraphs>
  <Slides>24</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ＭＳ Ｐゴシック</vt:lpstr>
      <vt:lpstr>Arial</vt:lpstr>
      <vt:lpstr>Century Gothic</vt:lpstr>
      <vt:lpstr>Comic Sans MS</vt:lpstr>
      <vt:lpstr>Courier New</vt:lpstr>
      <vt:lpstr>Monotype Corsiva</vt:lpstr>
      <vt:lpstr>Symbol</vt:lpstr>
      <vt:lpstr>Default Design</vt:lpstr>
      <vt:lpstr>Equation</vt:lpstr>
      <vt:lpstr>Analysis of Algorithms CS 477/677</vt:lpstr>
      <vt:lpstr>Segmented Least Squares</vt:lpstr>
      <vt:lpstr>Segmented Least Squares</vt:lpstr>
      <vt:lpstr>Segmented Least Squares</vt:lpstr>
      <vt:lpstr>(1,2) Making the Choice and Recursive Solution</vt:lpstr>
      <vt:lpstr>3. Compute the Optimal Value</vt:lpstr>
      <vt:lpstr>Greedy Algorithms</vt:lpstr>
      <vt:lpstr>Activity Selection</vt:lpstr>
      <vt:lpstr>Activity Selection</vt:lpstr>
      <vt:lpstr>Activity Selection Problem</vt:lpstr>
      <vt:lpstr>Optimal Substructure</vt:lpstr>
      <vt:lpstr>Representing the Problem</vt:lpstr>
      <vt:lpstr>Optimal Substructure</vt:lpstr>
      <vt:lpstr>Optimal Substructure</vt:lpstr>
      <vt:lpstr>Recursive Solution</vt:lpstr>
      <vt:lpstr>Recursive Solution</vt:lpstr>
      <vt:lpstr>Recursive Solution</vt:lpstr>
      <vt:lpstr>Theorem</vt:lpstr>
      <vt:lpstr>Proof</vt:lpstr>
      <vt:lpstr>Proof</vt:lpstr>
      <vt:lpstr>Why is the Theorem Useful?</vt:lpstr>
      <vt:lpstr>Greedy Approach</vt:lpstr>
      <vt:lpstr>Characterizing the Subproblems </vt:lpstr>
      <vt:lpstr>Readings</vt:lpstr>
    </vt:vector>
  </TitlesOfParts>
  <Company>University of Nevada, Reno</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 465/665</dc:title>
  <dc:creator> Monica Nicolescu</dc:creator>
  <cp:lastModifiedBy>Microsoft Office User</cp:lastModifiedBy>
  <cp:revision>697</cp:revision>
  <cp:lastPrinted>2018-11-01T16:59:02Z</cp:lastPrinted>
  <dcterms:created xsi:type="dcterms:W3CDTF">2011-01-18T17:28:39Z</dcterms:created>
  <dcterms:modified xsi:type="dcterms:W3CDTF">2018-11-01T21:56:55Z</dcterms:modified>
</cp:coreProperties>
</file>