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49" autoAdjust="0"/>
  </p:normalViewPr>
  <p:slideViewPr>
    <p:cSldViewPr snapToGrid="0">
      <p:cViewPr varScale="1">
        <p:scale>
          <a:sx n="131" d="100"/>
          <a:sy n="131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C9344-73DB-E042-B18F-49390BA432C1}" type="slidenum">
              <a:rPr lang="en-US"/>
              <a:pPr/>
              <a:t>10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2892A-D28A-4D4F-BC77-96E9C0BC90F4}" type="slidenum">
              <a:rPr lang="en-US"/>
              <a:pPr/>
              <a:t>11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C31F1-E7F0-D449-8A5D-8453B69F5837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82662-C4D2-E941-992F-7CC9783F5E70}" type="slidenum">
              <a:rPr lang="en-US"/>
              <a:pPr/>
              <a:t>13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738D8-8628-9441-A20B-34B95E0FC744}" type="slidenum">
              <a:rPr lang="en-US"/>
              <a:pPr/>
              <a:t>14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C0E3C-ADBA-4443-96C3-B5FAE5DBEFE3}" type="slidenum">
              <a:rPr lang="en-US"/>
              <a:pPr/>
              <a:t>15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4276E-B43B-9340-83BD-7C0E39780680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234E-C1D4-E545-A8F2-9753C7EC5C11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A789D-DF5B-6943-AB62-7030181AFA4C}" type="slidenum">
              <a:rPr lang="en-US"/>
              <a:pPr/>
              <a:t>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D6558-5C9F-1446-9156-61C7E7589414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1FDDF-D23D-5D49-ACE9-1C27AEA0C0EE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9128E-9D59-8F44-9E8C-17D4B56E95DD}" type="slidenum">
              <a:rPr lang="en-US"/>
              <a:pPr/>
              <a:t>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1C0D-6858-7446-93C0-9735C95C2A24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AAA1-419E-254E-8D81-5D4130CAFEC8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DDBEB-BFCC-7D4A-886D-B9F59AAE155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DE6C-4FF2-E94D-95F5-F01F3DA8BAB2}" type="slidenum">
              <a:rPr lang="en-US"/>
              <a:pPr/>
              <a:t>10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(cont.)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Monotype Corsiva" charset="0"/>
                <a:sym typeface="Symbol" charset="2"/>
              </a:rPr>
              <a:t>Θ</a:t>
            </a:r>
            <a:r>
              <a:rPr lang="en-US" dirty="0">
                <a:latin typeface="Monotype Corsiva" charset="0"/>
                <a:sym typeface="Symbol" charset="2"/>
              </a:rPr>
              <a:t>-notation</a:t>
            </a:r>
          </a:p>
        </p:txBody>
      </p:sp>
      <p:graphicFrame>
        <p:nvGraphicFramePr>
          <p:cNvPr id="15565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5750" y="2574925"/>
          <a:ext cx="56769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9" name="Paint Shop Pro Image" r:id="rId4" imgW="5678049" imgH="3873171" progId="">
                  <p:embed/>
                </p:oleObj>
              </mc:Choice>
              <mc:Fallback>
                <p:oleObj name="Paint Shop Pro Image" r:id="rId4" imgW="5678049" imgH="38731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4925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0" name="Paint Shop Pro Image" r:id="rId6" imgW="8048780" imgH="858537" progId="">
                  <p:embed/>
                </p:oleObj>
              </mc:Choice>
              <mc:Fallback>
                <p:oleObj name="Paint Shop Pro Image" r:id="rId6" imgW="8048780" imgH="8585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614488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286250" y="2846388"/>
            <a:ext cx="4576763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  <a:sym typeface="Symbol" charset="2"/>
              </a:rPr>
              <a:t>Intuitively</a:t>
            </a:r>
            <a:r>
              <a:rPr lang="en-US" sz="2400" dirty="0">
                <a:solidFill>
                  <a:schemeClr val="accent2"/>
                </a:solidFill>
                <a:latin typeface="Century Gothic"/>
                <a:cs typeface="Century Gothic"/>
                <a:sym typeface="Symbol" charset="2"/>
              </a:rPr>
              <a:t> </a:t>
            </a:r>
            <a:r>
              <a:rPr lang="el-GR" sz="2000" dirty="0">
                <a:solidFill>
                  <a:schemeClr val="accent2"/>
                </a:solidFill>
                <a:latin typeface="Century Gothic"/>
                <a:cs typeface="Century Gothic"/>
                <a:sym typeface="Symbol" charset="2"/>
              </a:rPr>
              <a:t>Θ</a:t>
            </a: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</a:rPr>
              <a:t>(g(n)) = the set of functions with the same order of growth as g(n)</a:t>
            </a:r>
            <a:endParaRPr lang="en-US" sz="2400" dirty="0">
              <a:solidFill>
                <a:srgbClr val="DD0111"/>
              </a:solidFill>
              <a:latin typeface="Century Gothic"/>
              <a:cs typeface="Century Gothic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2"/>
              </a:solidFill>
              <a:latin typeface="Century Gothic"/>
              <a:cs typeface="Century Gothic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603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3A5F-FF9B-2641-918E-38C1F2A10B4F}" type="slidenum">
              <a:rPr lang="en-US"/>
              <a:pPr/>
              <a:t>11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 dirty="0">
                <a:latin typeface="Comic Sans MS" charset="0"/>
              </a:rPr>
              <a:t>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/2 –n/2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  <a:p>
            <a:pPr lvl="2">
              <a:lnSpc>
                <a:spcPct val="180000"/>
              </a:lnSpc>
            </a:pPr>
            <a:r>
              <a:rPr lang="en-US" sz="2400" dirty="0"/>
              <a:t>½ n</a:t>
            </a:r>
            <a:r>
              <a:rPr lang="en-US" sz="2400" baseline="30000" dirty="0"/>
              <a:t>2</a:t>
            </a:r>
            <a:r>
              <a:rPr lang="en-US" sz="2400" dirty="0"/>
              <a:t> - ½ n </a:t>
            </a:r>
            <a:r>
              <a:rPr lang="en-US" sz="2400" dirty="0">
                <a:sym typeface="Symbol" charset="2"/>
              </a:rPr>
              <a:t>≤ </a:t>
            </a:r>
            <a:r>
              <a:rPr lang="en-US" sz="2400" dirty="0"/>
              <a:t>½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∀n ≥ 0    ⇒  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= ½</a:t>
            </a:r>
          </a:p>
          <a:p>
            <a:pPr lvl="2">
              <a:lnSpc>
                <a:spcPct val="180000"/>
              </a:lnSpc>
            </a:pPr>
            <a:r>
              <a:rPr lang="en-US" sz="2400" dirty="0"/>
              <a:t>½ n</a:t>
            </a:r>
            <a:r>
              <a:rPr lang="en-US" sz="2400" baseline="30000" dirty="0"/>
              <a:t>2</a:t>
            </a:r>
            <a:r>
              <a:rPr lang="en-US" sz="2400" dirty="0"/>
              <a:t> - ½ n </a:t>
            </a:r>
            <a:r>
              <a:rPr lang="en-US" sz="2400" dirty="0">
                <a:sym typeface="Symbol" charset="2"/>
              </a:rPr>
              <a:t>≥ </a:t>
            </a:r>
            <a:r>
              <a:rPr lang="en-US" sz="2400" dirty="0"/>
              <a:t>½ n</a:t>
            </a:r>
            <a:r>
              <a:rPr lang="en-US" sz="2400" baseline="30000" dirty="0"/>
              <a:t>2</a:t>
            </a:r>
            <a:r>
              <a:rPr lang="en-US" sz="2400" dirty="0"/>
              <a:t> - ½ n * ½ n ( </a:t>
            </a:r>
            <a:r>
              <a:rPr lang="en-US" sz="2400" dirty="0">
                <a:sym typeface="Symbol" charset="2"/>
              </a:rPr>
              <a:t>∀n ≥ 2 </a:t>
            </a:r>
            <a:r>
              <a:rPr lang="en-US" sz="2400" dirty="0"/>
              <a:t>) = ¼ n</a:t>
            </a:r>
            <a:r>
              <a:rPr lang="en-US" sz="2400" baseline="30000" dirty="0"/>
              <a:t>2</a:t>
            </a:r>
            <a:r>
              <a:rPr lang="en-US" sz="2400" dirty="0"/>
              <a:t> 	</a:t>
            </a:r>
            <a:r>
              <a:rPr lang="en-US" sz="2400" dirty="0">
                <a:sym typeface="Symbol" charset="2"/>
              </a:rPr>
              <a:t>⇒  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= ¼ </a:t>
            </a:r>
          </a:p>
          <a:p>
            <a:pPr lvl="2">
              <a:lnSpc>
                <a:spcPct val="180000"/>
              </a:lnSpc>
            </a:pPr>
            <a:endParaRPr lang="en-US" sz="2400" dirty="0">
              <a:sym typeface="Symbol" charset="2"/>
            </a:endParaRPr>
          </a:p>
          <a:p>
            <a:pPr lvl="1">
              <a:lnSpc>
                <a:spcPct val="180000"/>
              </a:lnSpc>
            </a:pPr>
            <a:r>
              <a:rPr lang="en-US" dirty="0">
                <a:latin typeface="Comic Sans MS" charset="0"/>
                <a:sym typeface="Symbol" charset="2"/>
              </a:rPr>
              <a:t>n ≠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): </a:t>
            </a:r>
            <a:r>
              <a:rPr lang="en-US" dirty="0">
                <a:latin typeface="Comic Sans MS" charset="0"/>
              </a:rPr>
              <a:t>c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≤ n ≤ c</a:t>
            </a:r>
            <a:r>
              <a:rPr lang="en-US" baseline="-25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 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sz="2000" baseline="30000" dirty="0">
                <a:sym typeface="Symbol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sz="2000" dirty="0">
                <a:sym typeface="Symbol" charset="2"/>
              </a:rPr>
              <a:t>	⇒ only holds for: </a:t>
            </a:r>
            <a:r>
              <a:rPr lang="en-US" sz="2000" dirty="0">
                <a:latin typeface="Comic Sans MS" charset="0"/>
                <a:sym typeface="Symbol" charset="2"/>
              </a:rPr>
              <a:t>n ≤ 1/</a:t>
            </a:r>
            <a:r>
              <a:rPr lang="en-US" dirty="0">
                <a:latin typeface="Comic Sans MS" charset="0"/>
              </a:rPr>
              <a:t>c</a:t>
            </a:r>
            <a:r>
              <a:rPr lang="en-US" baseline="-25000" dirty="0">
                <a:latin typeface="Comic Sans MS" charset="0"/>
              </a:rPr>
              <a:t>1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4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7ED9-12DE-E049-BFAF-69A5FF6B66EB}" type="slidenum">
              <a:rPr lang="en-US"/>
              <a:pPr/>
              <a:t>12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 dirty="0">
                <a:latin typeface="Comic Sans MS" charset="0"/>
                <a:sym typeface="Symbol" charset="2"/>
              </a:rPr>
              <a:t>6n</a:t>
            </a:r>
            <a:r>
              <a:rPr lang="en-US" baseline="30000" dirty="0">
                <a:latin typeface="Comic Sans MS" charset="0"/>
                <a:sym typeface="Symbol" charset="2"/>
              </a:rPr>
              <a:t>3</a:t>
            </a:r>
            <a:r>
              <a:rPr lang="en-US" dirty="0">
                <a:latin typeface="Comic Sans MS" charset="0"/>
                <a:sym typeface="Symbol" charset="2"/>
              </a:rPr>
              <a:t> ≠ 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): </a:t>
            </a:r>
            <a:r>
              <a:rPr lang="en-US" dirty="0">
                <a:latin typeface="Comic Sans MS" charset="0"/>
              </a:rPr>
              <a:t>c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≤ 6n</a:t>
            </a:r>
            <a:r>
              <a:rPr lang="en-US" baseline="30000" dirty="0">
                <a:latin typeface="Comic Sans MS" charset="0"/>
                <a:sym typeface="Symbol" charset="2"/>
              </a:rPr>
              <a:t>3</a:t>
            </a:r>
            <a:r>
              <a:rPr lang="en-US" dirty="0">
                <a:latin typeface="Comic Sans MS" charset="0"/>
                <a:sym typeface="Symbol" charset="2"/>
              </a:rPr>
              <a:t> ≤ c</a:t>
            </a:r>
            <a:r>
              <a:rPr lang="en-US" baseline="-25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 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baseline="30000" dirty="0">
                <a:sym typeface="Symbol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dirty="0">
                <a:sym typeface="Symbol" charset="2"/>
              </a:rPr>
              <a:t>	⇒ only holds for: </a:t>
            </a:r>
            <a:r>
              <a:rPr lang="en-US" dirty="0">
                <a:latin typeface="Comic Sans MS" charset="0"/>
                <a:sym typeface="Symbol" charset="2"/>
              </a:rPr>
              <a:t>n ≤ </a:t>
            </a:r>
            <a:r>
              <a:rPr lang="en-US" dirty="0">
                <a:latin typeface="Comic Sans MS" charset="0"/>
              </a:rPr>
              <a:t>c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/6</a:t>
            </a:r>
          </a:p>
          <a:p>
            <a:pPr lvl="1">
              <a:lnSpc>
                <a:spcPct val="180000"/>
              </a:lnSpc>
              <a:buFontTx/>
              <a:buNone/>
            </a:pPr>
            <a:endParaRPr lang="en-US" dirty="0">
              <a:latin typeface="Comic Sans MS" charset="0"/>
              <a:sym typeface="Symbol" charset="2"/>
            </a:endParaRPr>
          </a:p>
          <a:p>
            <a:pPr lvl="1">
              <a:lnSpc>
                <a:spcPct val="180000"/>
              </a:lnSpc>
            </a:pPr>
            <a:r>
              <a:rPr lang="en-US" dirty="0">
                <a:latin typeface="Comic Sans MS" charset="0"/>
                <a:sym typeface="Symbol" charset="2"/>
              </a:rPr>
              <a:t>n ≠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r>
              <a:rPr lang="en-US" dirty="0">
                <a:latin typeface="Comic Sans MS" charset="0"/>
                <a:sym typeface="Symbol" charset="2"/>
              </a:rPr>
              <a:t>): </a:t>
            </a:r>
            <a:r>
              <a:rPr lang="en-US" dirty="0">
                <a:latin typeface="Comic Sans MS" charset="0"/>
              </a:rPr>
              <a:t>c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≤ n ≤ c</a:t>
            </a:r>
            <a:r>
              <a:rPr lang="en-US" baseline="-25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 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endParaRPr lang="en-US" dirty="0">
              <a:latin typeface="Comic Sans MS" charset="0"/>
              <a:sym typeface="Symbol" charset="2"/>
            </a:endParaRP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dirty="0">
                <a:latin typeface="Comic Sans MS" charset="0"/>
                <a:sym typeface="Symbol" charset="2"/>
              </a:rPr>
              <a:t>			 ⇒ c</a:t>
            </a:r>
            <a:r>
              <a:rPr lang="en-US" baseline="-25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 ≥  n/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r>
              <a:rPr lang="en-US" dirty="0">
                <a:latin typeface="Comic Sans MS" charset="0"/>
                <a:sym typeface="Symbol" charset="2"/>
              </a:rPr>
              <a:t>, ∀ n≥ n</a:t>
            </a:r>
            <a:r>
              <a:rPr lang="en-US" baseline="-25000" dirty="0">
                <a:latin typeface="Comic Sans MS" charset="0"/>
                <a:sym typeface="Symbol" charset="2"/>
              </a:rPr>
              <a:t>0</a:t>
            </a:r>
            <a:r>
              <a:rPr lang="en-US" dirty="0">
                <a:latin typeface="Comic Sans MS" charset="0"/>
                <a:sym typeface="Symbol" charset="2"/>
              </a:rPr>
              <a:t> –</a:t>
            </a:r>
            <a:r>
              <a:rPr lang="en-US" dirty="0">
                <a:sym typeface="Symbol" charset="2"/>
              </a:rPr>
              <a:t> impossible</a:t>
            </a:r>
          </a:p>
        </p:txBody>
      </p:sp>
    </p:spTree>
    <p:extLst>
      <p:ext uri="{BB962C8B-B14F-4D97-AF65-F5344CB8AC3E}">
        <p14:creationId xmlns:p14="http://schemas.microsoft.com/office/powerpoint/2010/main" val="32685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6240-2F2C-CD41-9374-7D2330944822}" type="slidenum">
              <a:rPr lang="en-US"/>
              <a:pPr/>
              <a:t>13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Asymptotic Notations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634412" cy="5376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Arial" charset="0"/>
                <a:cs typeface="Arial" charset="0"/>
              </a:rPr>
              <a:t>There is no unique set of values for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400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ea typeface="Arial" charset="0"/>
                <a:cs typeface="Arial" charset="0"/>
              </a:rPr>
              <a:t> and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c </a:t>
            </a:r>
            <a:r>
              <a:rPr lang="en-US" sz="2400" dirty="0">
                <a:ea typeface="Arial" charset="0"/>
                <a:cs typeface="Arial" charset="0"/>
              </a:rPr>
              <a:t>in proving the asymptotic bounds</a:t>
            </a:r>
            <a:endParaRPr lang="en-US" sz="2400" dirty="0">
              <a:latin typeface="Comic Sans MS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Prove that  </a:t>
            </a:r>
            <a:r>
              <a:rPr lang="en-US" sz="2400" dirty="0">
                <a:latin typeface="Comic Sans MS" charset="0"/>
              </a:rPr>
              <a:t>100n + 5 = O(n</a:t>
            </a:r>
            <a:r>
              <a:rPr lang="en-US" sz="2400" baseline="30000" dirty="0">
                <a:latin typeface="Comic Sans MS" charset="0"/>
              </a:rPr>
              <a:t>2</a:t>
            </a:r>
            <a:r>
              <a:rPr lang="en-US" sz="2400" dirty="0">
                <a:latin typeface="Comic Sans MS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mic Sans MS" charset="0"/>
              </a:rPr>
              <a:t>100n + 5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≤ 100n + n = 101n ≤ 101n</a:t>
            </a:r>
            <a:r>
              <a:rPr lang="en-US" sz="2000" baseline="30000" dirty="0">
                <a:latin typeface="Comic Sans MS" charset="0"/>
                <a:ea typeface="Arial" charset="0"/>
                <a:cs typeface="Arial" charset="0"/>
              </a:rPr>
              <a:t>2</a:t>
            </a:r>
            <a:endParaRPr lang="en-US" sz="2000" dirty="0">
              <a:latin typeface="Comic Sans MS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				for all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		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000" baseline="-25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 = 5 and c = 101</a:t>
            </a:r>
            <a:r>
              <a:rPr lang="en-US" sz="20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000" dirty="0">
                <a:ea typeface="Arial" charset="0"/>
                <a:cs typeface="Arial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100n + 5 ≤ 100n + 5n = 105n ≤ 105n</a:t>
            </a:r>
            <a:r>
              <a:rPr lang="en-US" sz="2000" baseline="30000" dirty="0">
                <a:latin typeface="Comic Sans MS" charset="0"/>
                <a:ea typeface="Arial" charset="0"/>
                <a:cs typeface="Arial" charset="0"/>
              </a:rPr>
              <a:t>2</a:t>
            </a:r>
            <a:br>
              <a:rPr lang="en-US" sz="2000" baseline="30000" dirty="0">
                <a:ea typeface="Arial" charset="0"/>
                <a:cs typeface="Arial" charset="0"/>
              </a:rPr>
            </a:br>
            <a:r>
              <a:rPr lang="en-US" sz="2000" baseline="30000" dirty="0">
                <a:ea typeface="Arial" charset="0"/>
                <a:cs typeface="Arial" charset="0"/>
              </a:rPr>
              <a:t>			</a:t>
            </a:r>
            <a:r>
              <a:rPr lang="en-US" sz="2000" dirty="0">
                <a:ea typeface="Arial" charset="0"/>
                <a:cs typeface="Arial" charset="0"/>
              </a:rPr>
              <a:t>for all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		 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000" baseline="-25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 = 1 and c = 105</a:t>
            </a:r>
            <a:r>
              <a:rPr lang="en-US" sz="20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000" dirty="0">
                <a:ea typeface="Arial" charset="0"/>
                <a:cs typeface="Arial" charset="0"/>
              </a:rPr>
              <a:t>is also a 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ea typeface="Arial" charset="0"/>
                <a:cs typeface="Arial" charset="0"/>
              </a:rPr>
              <a:t>Must find</a:t>
            </a:r>
            <a:r>
              <a:rPr lang="en-US" sz="18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DD0111"/>
                </a:solidFill>
                <a:ea typeface="Arial" charset="0"/>
                <a:cs typeface="Arial" charset="0"/>
              </a:rPr>
              <a:t>SOME</a:t>
            </a:r>
            <a:r>
              <a:rPr lang="en-US" sz="1800" dirty="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1800" dirty="0">
                <a:ea typeface="Arial" charset="0"/>
                <a:cs typeface="Arial" charset="0"/>
              </a:rPr>
              <a:t>constants c and n</a:t>
            </a:r>
            <a:r>
              <a:rPr lang="en-US" sz="1800" baseline="-25000" dirty="0">
                <a:ea typeface="Arial" charset="0"/>
                <a:cs typeface="Arial" charset="0"/>
              </a:rPr>
              <a:t>0</a:t>
            </a:r>
            <a:r>
              <a:rPr lang="en-US" sz="1800" dirty="0">
                <a:ea typeface="Arial" charset="0"/>
                <a:cs typeface="Arial" charset="0"/>
              </a:rPr>
              <a:t> that satisfy the asymptotic notation relation</a:t>
            </a:r>
          </a:p>
        </p:txBody>
      </p:sp>
    </p:spTree>
    <p:extLst>
      <p:ext uri="{BB962C8B-B14F-4D97-AF65-F5344CB8AC3E}">
        <p14:creationId xmlns:p14="http://schemas.microsoft.com/office/powerpoint/2010/main" val="2155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D386-F57A-6948-B654-78FDAF225762}" type="slidenum">
              <a:rPr lang="en-US"/>
              <a:pPr/>
              <a:t>14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of Functions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DD0111"/>
                </a:solidFill>
                <a:latin typeface="Monotype Corsiva" charset="0"/>
                <a:sym typeface="Symbol" charset="2"/>
              </a:rPr>
              <a:t>Theorem:</a:t>
            </a:r>
            <a:r>
              <a:rPr lang="en-US" sz="2400" i="1" dirty="0">
                <a:latin typeface="Monotype Corsiva" charset="0"/>
                <a:sym typeface="Symbol" charset="2"/>
              </a:rPr>
              <a:t>		</a:t>
            </a:r>
          </a:p>
          <a:p>
            <a:pPr>
              <a:buFontTx/>
              <a:buNone/>
            </a:pPr>
            <a:r>
              <a:rPr lang="en-US" sz="2400" i="1" dirty="0">
                <a:latin typeface="Monotype Corsiva" charset="0"/>
                <a:sym typeface="Symbol" charset="2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sym typeface="Symbol" charset="2"/>
              </a:rPr>
              <a:t>f(n) = </a:t>
            </a:r>
            <a:r>
              <a:rPr lang="el-GR" sz="2400" dirty="0">
                <a:solidFill>
                  <a:schemeClr val="tx1"/>
                </a:solidFill>
                <a:latin typeface="Comic Sans MS" charset="0"/>
                <a:sym typeface="Symbol" charset="2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sym typeface="Symbol" charset="2"/>
              </a:rPr>
              <a:t>(g(n)) ⟺ f = O(g(n)) and f = 𝝮(g(n))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Transitivity</a:t>
            </a:r>
            <a:r>
              <a:rPr lang="en-US" sz="2400" b="1" dirty="0"/>
              <a:t>:</a:t>
            </a:r>
          </a:p>
          <a:p>
            <a:pPr lvl="1"/>
            <a:r>
              <a:rPr lang="en-US" sz="2000" dirty="0">
                <a:latin typeface="Comic Sans MS" charset="0"/>
              </a:rPr>
              <a:t>f(n)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(g(n))</a:t>
            </a:r>
            <a:r>
              <a:rPr lang="en-US" sz="2000" dirty="0">
                <a:latin typeface="Monotype Corsiva" charset="0"/>
              </a:rPr>
              <a:t> </a:t>
            </a:r>
            <a:r>
              <a:rPr lang="en-US" sz="2000" dirty="0"/>
              <a:t>and</a:t>
            </a:r>
            <a:r>
              <a:rPr lang="en-US" sz="2000" dirty="0">
                <a:latin typeface="Monotype Corsiva" charset="0"/>
              </a:rPr>
              <a:t> </a:t>
            </a:r>
            <a:r>
              <a:rPr lang="en-US" sz="2000" dirty="0">
                <a:latin typeface="Comic Sans MS" charset="0"/>
              </a:rPr>
              <a:t>g(n)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(h(n)) </a:t>
            </a:r>
            <a:r>
              <a:rPr lang="en-US" sz="2000" dirty="0">
                <a:latin typeface="Comic Sans MS" charset="0"/>
                <a:sym typeface="Symbol" charset="2"/>
              </a:rPr>
              <a:t>⇒</a:t>
            </a:r>
            <a:r>
              <a:rPr lang="en-US" sz="2000" dirty="0">
                <a:latin typeface="Comic Sans MS" charset="0"/>
              </a:rPr>
              <a:t> f(n)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(h(n))</a:t>
            </a:r>
          </a:p>
          <a:p>
            <a:pPr lvl="1"/>
            <a:r>
              <a:rPr lang="en-US" sz="2000" dirty="0"/>
              <a:t>Same for </a:t>
            </a:r>
            <a:r>
              <a:rPr lang="en-US" sz="2000" dirty="0">
                <a:latin typeface="Comic Sans MS" charset="0"/>
              </a:rPr>
              <a:t>O</a:t>
            </a:r>
            <a:r>
              <a:rPr lang="en-US" sz="2000" dirty="0"/>
              <a:t> and </a:t>
            </a:r>
            <a:r>
              <a:rPr lang="en-US" sz="2000" dirty="0">
                <a:latin typeface="Comic Sans MS" charset="0"/>
                <a:sym typeface="Symbol" charset="2"/>
              </a:rPr>
              <a:t>𝝮</a:t>
            </a:r>
            <a:endParaRPr lang="en-US" sz="2000" dirty="0"/>
          </a:p>
          <a:p>
            <a:r>
              <a:rPr lang="en-US" sz="2400" dirty="0"/>
              <a:t>Reflexivity:</a:t>
            </a:r>
          </a:p>
          <a:p>
            <a:pPr lvl="1"/>
            <a:r>
              <a:rPr lang="en-US" sz="2000" dirty="0">
                <a:latin typeface="Comic Sans MS" charset="0"/>
              </a:rPr>
              <a:t>f(n)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(f(n))</a:t>
            </a:r>
          </a:p>
          <a:p>
            <a:pPr lvl="1"/>
            <a:r>
              <a:rPr lang="en-US" sz="2000" dirty="0"/>
              <a:t>Same for </a:t>
            </a:r>
            <a:r>
              <a:rPr lang="en-US" sz="2000" dirty="0">
                <a:latin typeface="Comic Sans MS" charset="0"/>
              </a:rPr>
              <a:t>O</a:t>
            </a:r>
            <a:r>
              <a:rPr lang="en-US" sz="2000" dirty="0"/>
              <a:t> and </a:t>
            </a:r>
            <a:r>
              <a:rPr lang="en-US" sz="2000" dirty="0">
                <a:latin typeface="Comic Sans MS" charset="0"/>
                <a:sym typeface="Symbol" charset="2"/>
              </a:rPr>
              <a:t>𝝮</a:t>
            </a:r>
            <a:endParaRPr lang="en-US" sz="2000" dirty="0"/>
          </a:p>
          <a:p>
            <a:r>
              <a:rPr lang="en-US" sz="2400" dirty="0"/>
              <a:t>Symmetry:</a:t>
            </a:r>
          </a:p>
          <a:p>
            <a:pPr lvl="1"/>
            <a:r>
              <a:rPr lang="en-US" sz="2000" dirty="0">
                <a:latin typeface="Comic Sans MS" charset="0"/>
              </a:rPr>
              <a:t>f(n)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(g(n)) </a:t>
            </a:r>
            <a:r>
              <a:rPr lang="en-US" sz="2000" dirty="0"/>
              <a:t>if and only if </a:t>
            </a:r>
            <a:r>
              <a:rPr lang="en-US" sz="2000" dirty="0">
                <a:latin typeface="Comic Sans MS" charset="0"/>
              </a:rPr>
              <a:t>g(n)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sz="2000" dirty="0">
                <a:latin typeface="Comic Sans MS" charset="0"/>
              </a:rPr>
              <a:t>(f(n))</a:t>
            </a:r>
          </a:p>
          <a:p>
            <a:r>
              <a:rPr lang="en-US" sz="2400" dirty="0"/>
              <a:t>Transpose symmetry:</a:t>
            </a:r>
          </a:p>
          <a:p>
            <a:pPr lvl="1"/>
            <a:r>
              <a:rPr lang="en-US" sz="2000" dirty="0">
                <a:latin typeface="Comic Sans MS" charset="0"/>
              </a:rPr>
              <a:t>f(n) = O(g(n)) </a:t>
            </a:r>
            <a:r>
              <a:rPr lang="en-US" sz="2000" dirty="0"/>
              <a:t>if and only if </a:t>
            </a:r>
            <a:r>
              <a:rPr lang="en-US" sz="2000" dirty="0">
                <a:latin typeface="Comic Sans MS" charset="0"/>
              </a:rPr>
              <a:t>g(n) = </a:t>
            </a:r>
            <a:r>
              <a:rPr lang="en-US" sz="2000" dirty="0">
                <a:latin typeface="Comic Sans MS" charset="0"/>
                <a:sym typeface="Symbol" charset="2"/>
              </a:rPr>
              <a:t>𝝮</a:t>
            </a:r>
            <a:r>
              <a:rPr lang="en-US" sz="2000" dirty="0">
                <a:latin typeface="Comic Sans MS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33868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D794-6B97-CC46-AFAD-97188DCDB786}" type="slidenum">
              <a:rPr lang="en-US"/>
              <a:pPr/>
              <a:t>15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32" y="100013"/>
            <a:ext cx="8857585" cy="906462"/>
          </a:xfrm>
        </p:spPr>
        <p:txBody>
          <a:bodyPr/>
          <a:lstStyle/>
          <a:p>
            <a:r>
              <a:rPr lang="en-US" dirty="0"/>
              <a:t>Asymptotic Notations in Equations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4056" cy="5076825"/>
          </a:xfrm>
        </p:spPr>
        <p:txBody>
          <a:bodyPr/>
          <a:lstStyle/>
          <a:p>
            <a:r>
              <a:rPr lang="en-US" dirty="0"/>
              <a:t>On the right-hand side</a:t>
            </a:r>
          </a:p>
          <a:p>
            <a:pPr lvl="1"/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  <a:r>
              <a:rPr lang="en-US" dirty="0"/>
              <a:t> stands for some anonymous function in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latin typeface="Comic Sans MS" charset="0"/>
              </a:rPr>
              <a:t>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+ 3n + 1 = 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+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(n)</a:t>
            </a:r>
            <a:r>
              <a:rPr lang="en-US" dirty="0">
                <a:sym typeface="Symbol" charset="2"/>
              </a:rPr>
              <a:t>  means: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There exists a function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 f(n) </a:t>
            </a:r>
            <a:r>
              <a:rPr lang="en-US" dirty="0">
                <a:solidFill>
                  <a:srgbClr val="CC0000"/>
                </a:solidFill>
                <a:latin typeface="Comic Sans MS" charset="0"/>
                <a:sym typeface="Symbol" charset="2"/>
              </a:rPr>
              <a:t>∈ </a:t>
            </a:r>
            <a:r>
              <a:rPr lang="el-GR" dirty="0">
                <a:solidFill>
                  <a:srgbClr val="CC0000"/>
                </a:solidFill>
                <a:latin typeface="Comic Sans MS" charset="0"/>
                <a:sym typeface="Symbol" charset="2"/>
              </a:rPr>
              <a:t>Θ</a:t>
            </a:r>
            <a:r>
              <a:rPr lang="en-US" dirty="0">
                <a:solidFill>
                  <a:srgbClr val="CC0000"/>
                </a:solidFill>
                <a:latin typeface="Comic Sans MS" charset="0"/>
                <a:sym typeface="Symbol" charset="2"/>
              </a:rPr>
              <a:t>(n)</a:t>
            </a:r>
            <a:r>
              <a:rPr lang="en-US" dirty="0">
                <a:solidFill>
                  <a:srgbClr val="CC0000"/>
                </a:solidFill>
                <a:sym typeface="Symbol" charset="2"/>
              </a:rPr>
              <a:t> such that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CC0000"/>
                </a:solidFill>
                <a:sym typeface="Symbol" charset="2"/>
              </a:rPr>
              <a:t>		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2n</a:t>
            </a:r>
            <a:r>
              <a:rPr lang="en-US" baseline="30000" dirty="0">
                <a:solidFill>
                  <a:srgbClr val="CC0000"/>
                </a:solidFill>
                <a:latin typeface="Comic Sans MS" charset="0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 + 3n + 1 = 2n</a:t>
            </a:r>
            <a:r>
              <a:rPr lang="en-US" baseline="30000" dirty="0">
                <a:solidFill>
                  <a:srgbClr val="CC0000"/>
                </a:solidFill>
                <a:latin typeface="Comic Sans MS" charset="0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 + f(n)</a:t>
            </a:r>
            <a:endParaRPr lang="en-US" dirty="0">
              <a:solidFill>
                <a:srgbClr val="CC0000"/>
              </a:solidFill>
              <a:sym typeface="Symbol" charset="2"/>
            </a:endParaRPr>
          </a:p>
          <a:p>
            <a:r>
              <a:rPr lang="en-US" dirty="0">
                <a:sym typeface="Symbol" charset="2"/>
              </a:rPr>
              <a:t>On the left-hand side</a:t>
            </a:r>
          </a:p>
          <a:p>
            <a:pPr lvl="1">
              <a:buFontTx/>
              <a:buNone/>
            </a:pPr>
            <a:r>
              <a:rPr lang="en-US" dirty="0">
                <a:latin typeface="Comic Sans MS" charset="0"/>
              </a:rPr>
              <a:t>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+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(n)</a:t>
            </a:r>
            <a:r>
              <a:rPr lang="en-US" dirty="0">
                <a:sym typeface="Symbol" charset="2"/>
              </a:rPr>
              <a:t> = </a:t>
            </a:r>
            <a:r>
              <a:rPr lang="el-GR" dirty="0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  <a:sym typeface="Symbol" charset="2"/>
              </a:rPr>
              <a:t>(n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rgbClr val="CC0000"/>
                </a:solidFill>
                <a:sym typeface="Symbol" charset="2"/>
              </a:rPr>
              <a:t>No matter how the anonymous function is chosen on the left-hand side, there is a way to choose the anonymous function on the right-hand side to make the equation valid.</a:t>
            </a:r>
          </a:p>
        </p:txBody>
      </p:sp>
    </p:spTree>
    <p:extLst>
      <p:ext uri="{BB962C8B-B14F-4D97-AF65-F5344CB8AC3E}">
        <p14:creationId xmlns:p14="http://schemas.microsoft.com/office/powerpoint/2010/main" val="33131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1B1-F5F6-D241-BD50-BAC2379A2C1C}" type="slidenum">
              <a:rPr lang="en-US"/>
              <a:pPr/>
              <a:t>16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3</a:t>
            </a:r>
            <a:endParaRPr lang="fr-FR" sz="2400"/>
          </a:p>
          <a:p>
            <a:r>
              <a:rPr lang="fr-FR" sz="2400"/>
              <a:t>Apendix A</a:t>
            </a:r>
          </a:p>
          <a:p>
            <a:pPr>
              <a:buFontTx/>
              <a:buNone/>
            </a:pPr>
            <a:endParaRPr lang="fr-FR" sz="2400"/>
          </a:p>
          <a:p>
            <a:endParaRPr lang="en-US" sz="2400"/>
          </a:p>
        </p:txBody>
      </p:sp>
      <p:pic>
        <p:nvPicPr>
          <p:cNvPr id="176132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5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231-2927-BE42-9BDD-450DFB22C97C}" type="slidenum">
              <a:rPr lang="en-US"/>
              <a:pPr/>
              <a:t>2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amount of resources used by the algorithm</a:t>
            </a:r>
          </a:p>
          <a:p>
            <a:pPr lvl="1"/>
            <a:r>
              <a:rPr lang="en-US"/>
              <a:t>Space</a:t>
            </a:r>
          </a:p>
          <a:p>
            <a:pPr lvl="1"/>
            <a:r>
              <a:rPr lang="en-US"/>
              <a:t>Computational time</a:t>
            </a:r>
          </a:p>
          <a:p>
            <a:r>
              <a:rPr lang="en-US"/>
              <a:t>Running time:</a:t>
            </a:r>
          </a:p>
          <a:p>
            <a:pPr lvl="1"/>
            <a:r>
              <a:rPr lang="en-US"/>
              <a:t>The number of primitive operations (steps) executed before termination</a:t>
            </a:r>
          </a:p>
          <a:p>
            <a:r>
              <a:rPr lang="en-US"/>
              <a:t>Order of growth </a:t>
            </a:r>
          </a:p>
          <a:p>
            <a:pPr lvl="1"/>
            <a:r>
              <a:rPr lang="en-US"/>
              <a:t>The leading term of a formula</a:t>
            </a:r>
          </a:p>
          <a:p>
            <a:pPr lvl="1"/>
            <a:r>
              <a:rPr lang="en-US"/>
              <a:t>Expresses the behavior of a function toward infinity</a:t>
            </a:r>
          </a:p>
        </p:txBody>
      </p:sp>
    </p:spTree>
    <p:extLst>
      <p:ext uri="{BB962C8B-B14F-4D97-AF65-F5344CB8AC3E}">
        <p14:creationId xmlns:p14="http://schemas.microsoft.com/office/powerpoint/2010/main" val="18453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46F-4365-5445-ADA9-01D06B6929EA}" type="slidenum">
              <a:rPr lang="en-US"/>
              <a:pPr/>
              <a:t>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36021" cy="5076825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sz="2400" dirty="0"/>
              <a:t>A way to describe behavior of functions in the limit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sz="2000" dirty="0"/>
              <a:t>How we indicate running times of algorithms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sz="2000" dirty="0"/>
              <a:t>Describe the running time of an algorithm as n grows to </a:t>
            </a:r>
            <a:r>
              <a:rPr lang="en-US" dirty="0">
                <a:sym typeface="Symbol" charset="2"/>
              </a:rPr>
              <a:t>∞</a:t>
            </a:r>
          </a:p>
          <a:p>
            <a:pPr marL="533400" indent="-533400">
              <a:lnSpc>
                <a:spcPct val="180000"/>
              </a:lnSpc>
            </a:pPr>
            <a:r>
              <a:rPr lang="en-US" sz="2400" dirty="0"/>
              <a:t>O notation: asymptotic “less than”:        f(n) “</a:t>
            </a:r>
            <a:r>
              <a:rPr lang="en-US" sz="2400" dirty="0">
                <a:ea typeface="Arial" charset="0"/>
                <a:cs typeface="Arial" charset="0"/>
              </a:rPr>
              <a:t>≤</a:t>
            </a:r>
            <a:r>
              <a:rPr lang="en-US" sz="2400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sz="2400" dirty="0">
                <a:sym typeface="Symbol" charset="2"/>
              </a:rPr>
              <a:t>𝝮 notation: asymptotic “greater than”: 	</a:t>
            </a:r>
            <a:r>
              <a:rPr lang="en-US" sz="2400" dirty="0"/>
              <a:t>f(n) “</a:t>
            </a:r>
            <a:r>
              <a:rPr lang="en-US" sz="2400" dirty="0">
                <a:ea typeface="Arial" charset="0"/>
                <a:cs typeface="Arial" charset="0"/>
              </a:rPr>
              <a:t>≥</a:t>
            </a:r>
            <a:r>
              <a:rPr lang="en-US" sz="2400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l-GR" sz="2400" dirty="0">
                <a:sym typeface="Symbol" charset="2"/>
              </a:rPr>
              <a:t>Θ</a:t>
            </a:r>
            <a:r>
              <a:rPr lang="en-US" sz="2400" dirty="0">
                <a:sym typeface="Symbol" charset="2"/>
              </a:rPr>
              <a:t> notation: asymptotic “equality”:          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29850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44695" y="6397625"/>
            <a:ext cx="2895600" cy="323850"/>
          </a:xfrm>
        </p:spPr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17AA-9128-5042-A673-FF4F28443F65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72149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In algorithm analysis we often use the notation </a:t>
            </a:r>
            <a:r>
              <a:rPr lang="en-US" sz="2400">
                <a:solidFill>
                  <a:srgbClr val="CC0000"/>
                </a:solidFill>
              </a:rPr>
              <a:t>“</a:t>
            </a:r>
            <a:r>
              <a:rPr lang="en-US" sz="2400">
                <a:solidFill>
                  <a:srgbClr val="CC0000"/>
                </a:solidFill>
                <a:latin typeface="Comic Sans MS" charset="0"/>
              </a:rPr>
              <a:t>log n</a:t>
            </a:r>
            <a:r>
              <a:rPr lang="en-US" sz="2400">
                <a:solidFill>
                  <a:srgbClr val="CC0000"/>
                </a:solidFill>
              </a:rPr>
              <a:t>”</a:t>
            </a:r>
            <a:r>
              <a:rPr lang="en-US" sz="2400"/>
              <a:t> without specifying the base</a:t>
            </a:r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7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4" imgW="774360" imgH="457200" progId="Equation.3">
                  <p:embed/>
                </p:oleObj>
              </mc:Choice>
              <mc:Fallback>
                <p:oleObj name="Equation" r:id="rId4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9725" y="376555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3765550"/>
                        <a:ext cx="1116013" cy="477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90550" y="27019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Binary logarithm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590550" y="3236913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Natural logarithm</a:t>
            </a:r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5419725" y="2686050"/>
          <a:ext cx="2655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8" imgW="1295280" imgH="457200" progId="Equation.3">
                  <p:embed/>
                </p:oleObj>
              </mc:Choice>
              <mc:Fallback>
                <p:oleObj name="Equation" r:id="rId8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686050"/>
                        <a:ext cx="26558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6610350" y="3789363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10" imgW="444240" imgH="203040" progId="Equation.3">
                  <p:embed/>
                </p:oleObj>
              </mc:Choice>
              <mc:Fallback>
                <p:oleObj name="Equation" r:id="rId10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789363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5448300" y="435451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12" imgW="533160" imgH="203040" progId="Equation.3">
                  <p:embed/>
                </p:oleObj>
              </mc:Choice>
              <mc:Fallback>
                <p:oleObj name="Equation" r:id="rId12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35451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6610350" y="435451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14" imgW="787320" imgH="203040" progId="Equation.3">
                  <p:embed/>
                </p:oleObj>
              </mc:Choice>
              <mc:Fallback>
                <p:oleObj name="Equation" r:id="rId14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435451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5448300" y="483870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16" imgW="495000" imgH="419040" progId="Equation.3">
                  <p:embed/>
                </p:oleObj>
              </mc:Choice>
              <mc:Fallback>
                <p:oleObj name="Equation" r:id="rId16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83870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6610350" y="505142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18" imgW="787320" imgH="203040" progId="Equation.3">
                  <p:embed/>
                </p:oleObj>
              </mc:Choice>
              <mc:Fallback>
                <p:oleObj name="Equation" r:id="rId18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05142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5448300" y="5632450"/>
          <a:ext cx="1054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20" imgW="533160" imgH="228600" progId="Equation.3">
                  <p:embed/>
                </p:oleObj>
              </mc:Choice>
              <mc:Fallback>
                <p:oleObj name="Equation" r:id="rId2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32450"/>
                        <a:ext cx="10541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6610350" y="5632450"/>
          <a:ext cx="15303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22" imgW="774360" imgH="228600" progId="Equation.3">
                  <p:embed/>
                </p:oleObj>
              </mc:Choice>
              <mc:Fallback>
                <p:oleObj name="Equation" r:id="rId22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632450"/>
                        <a:ext cx="15303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6610350" y="6243638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24" imgW="342720" imgH="203040" progId="Equation.3">
                  <p:embed/>
                </p:oleObj>
              </mc:Choice>
              <mc:Fallback>
                <p:oleObj name="Equation" r:id="rId2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6243638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5448300" y="624205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26" imgW="482400" imgH="203040" progId="Equation.3">
                  <p:embed/>
                </p:oleObj>
              </mc:Choice>
              <mc:Fallback>
                <p:oleObj name="Equation" r:id="rId2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624205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8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DEE6-F40D-2846-AAFC-4B616F8F2C29}" type="slidenum">
              <a:rPr lang="en-US"/>
              <a:pPr/>
              <a:t>5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- Examples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229600" cy="5608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For each of the following pairs of functions, either f(n) is O(g(n)), f(n) is Ω(g(n)), or f(n) is </a:t>
            </a:r>
            <a:r>
              <a:rPr lang="en-US" sz="2400" dirty="0" err="1"/>
              <a:t>Θ</a:t>
            </a:r>
            <a:r>
              <a:rPr lang="en-US" sz="2400" dirty="0"/>
              <a:t>(g(n)). Determine which relationship is correct.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; g(n) = log n + 5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 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log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 log n +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10; g(n) = log 10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10n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3</a:t>
            </a:r>
            <a:r>
              <a:rPr lang="en-US" baseline="30000" dirty="0">
                <a:latin typeface="Comic Sans MS" charset="0"/>
              </a:rPr>
              <a:t>n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10250" y="2387600"/>
            <a:ext cx="2178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l-GR" sz="2400" dirty="0">
                <a:latin typeface="Comic Sans MS" charset="0"/>
                <a:sym typeface="Symbol" charset="2"/>
              </a:rPr>
              <a:t>Θ</a:t>
            </a:r>
            <a:r>
              <a:rPr lang="en-US" sz="2400" dirty="0">
                <a:latin typeface="Comic Sans MS" charset="0"/>
                <a:sym typeface="Symbol" charset="2"/>
              </a:rPr>
              <a:t> (g(n))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810250" y="2860675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n-US" sz="2400" dirty="0">
                <a:latin typeface="Comic Sans MS" charset="0"/>
                <a:sym typeface="Symbol" charset="2"/>
              </a:rPr>
              <a:t>𝝮(g(n))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810250" y="3335338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O(g(n))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810250" y="3810000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n-US" sz="2400" dirty="0">
                <a:latin typeface="Comic Sans MS" charset="0"/>
                <a:sym typeface="Symbol" charset="2"/>
              </a:rPr>
              <a:t>𝝮(g(n))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810250" y="4284663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n-US" sz="2400" dirty="0">
                <a:latin typeface="Comic Sans MS" charset="0"/>
                <a:sym typeface="Symbol" charset="2"/>
              </a:rPr>
              <a:t>𝝮(g(n))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810250" y="4759325"/>
            <a:ext cx="2087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l-GR" sz="2400" dirty="0">
                <a:latin typeface="Comic Sans MS" charset="0"/>
                <a:sym typeface="Symbol" charset="2"/>
              </a:rPr>
              <a:t>Θ</a:t>
            </a:r>
            <a:r>
              <a:rPr lang="en-US" sz="2400" dirty="0">
                <a:latin typeface="Comic Sans MS" charset="0"/>
                <a:sym typeface="Symbol" charset="2"/>
              </a:rPr>
              <a:t>(g(n))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810250" y="5233988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f(n) = </a:t>
            </a:r>
            <a:r>
              <a:rPr lang="en-US" sz="2400" dirty="0">
                <a:latin typeface="Comic Sans MS" charset="0"/>
                <a:sym typeface="Symbol" charset="2"/>
              </a:rPr>
              <a:t>𝝮(g(n))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810250" y="570865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O(g(n))</a:t>
            </a:r>
          </a:p>
        </p:txBody>
      </p:sp>
    </p:spTree>
    <p:extLst>
      <p:ext uri="{BB962C8B-B14F-4D97-AF65-F5344CB8AC3E}">
        <p14:creationId xmlns:p14="http://schemas.microsoft.com/office/powerpoint/2010/main" val="36280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  <p:bldP spid="150536" grpId="0"/>
      <p:bldP spid="150537" grpId="0"/>
      <p:bldP spid="150538" grpId="0"/>
      <p:bldP spid="1505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43D5-0D2C-194F-BAA6-991F6E2281C6}" type="slidenum">
              <a:rPr lang="en-US"/>
              <a:pPr/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122737" cy="5076825"/>
          </a:xfrm>
        </p:spPr>
        <p:txBody>
          <a:bodyPr/>
          <a:lstStyle/>
          <a:p>
            <a:r>
              <a:rPr lang="en-US" sz="2400">
                <a:latin typeface="Monotype Corsiva" charset="0"/>
              </a:rPr>
              <a:t>O-notation</a:t>
            </a:r>
          </a:p>
          <a:p>
            <a:endParaRPr lang="en-US" sz="2400"/>
          </a:p>
        </p:txBody>
      </p:sp>
      <p:graphicFrame>
        <p:nvGraphicFramePr>
          <p:cNvPr id="151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775" y="1736725"/>
          <a:ext cx="776922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8" name="Paint Shop Pro Image" r:id="rId4" imgW="7736585" imgH="4380488" progId="">
                  <p:embed/>
                </p:oleObj>
              </mc:Choice>
              <mc:Fallback>
                <p:oleObj name="Paint Shop Pro Image" r:id="rId4" imgW="7736585" imgH="438048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2"/>
              </a:solidFill>
              <a:latin typeface="Monotype Corsiva" charset="0"/>
              <a:sym typeface="Symbol" charset="2"/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497388" y="2789238"/>
            <a:ext cx="412273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</a:rPr>
              <a:t>Intuitively: O(g(n)) = the set of functions with a smaller or same order of growth as g(n)</a:t>
            </a:r>
          </a:p>
        </p:txBody>
      </p:sp>
    </p:spTree>
    <p:extLst>
      <p:ext uri="{BB962C8B-B14F-4D97-AF65-F5344CB8AC3E}">
        <p14:creationId xmlns:p14="http://schemas.microsoft.com/office/powerpoint/2010/main" val="44976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CBE-31C4-134B-820A-7B3FC74C5AB9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3</a:t>
            </a:r>
            <a:r>
              <a:rPr lang="en-US" dirty="0">
                <a:latin typeface="Comic Sans MS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 1000n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+1000n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 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>
                <a:latin typeface="Comic Sans MS" charset="0"/>
              </a:rPr>
              <a:t>	</a:t>
            </a:r>
          </a:p>
          <a:p>
            <a:pPr lvl="1">
              <a:lnSpc>
                <a:spcPct val="200000"/>
              </a:lnSpc>
            </a:pPr>
            <a:endParaRPr lang="en-US" sz="1400" dirty="0">
              <a:latin typeface="Comic Sans MS" charset="0"/>
            </a:endParaRP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817813" y="1506538"/>
            <a:ext cx="5201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3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⇒ 2 ≤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 ⇒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c = 1 and n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= 2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738438" y="2320925"/>
            <a:ext cx="4938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⇒ c ≥  1  ⇒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c = 1 and n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= 1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355725" y="3814763"/>
            <a:ext cx="7788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1000n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+1000n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1000n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+ 1000n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= 2000n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                                              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⇒ c=2000 and n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 = 1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632075" y="5178425"/>
            <a:ext cx="4790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2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⇒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 ≥ 1 ⇒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c = 1 and n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9051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  <p:bldP spid="152581" grpId="0"/>
      <p:bldP spid="152582" grpId="0"/>
      <p:bldP spid="1525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CA73-1116-4141-AD98-03D1D6FE7432}" type="slidenum">
              <a:rPr lang="en-US"/>
              <a:pPr/>
              <a:t>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Asymptotic notations (cont.)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latin typeface="Monotype Corsiva" charset="0"/>
                <a:sym typeface="Symbol" charset="2"/>
              </a:rPr>
              <a:t>𝝮 - notation</a:t>
            </a:r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6388" y="1620838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2" name="Paint Shop Pro Image" r:id="rId4" imgW="7619512" imgH="4565854" progId="">
                  <p:embed/>
                </p:oleObj>
              </mc:Choice>
              <mc:Fallback>
                <p:oleObj name="Paint Shop Pro Image" r:id="rId4" imgW="7619512" imgH="456585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620838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429125" y="2479675"/>
            <a:ext cx="44831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</a:rPr>
              <a:t>Intuitively: </a:t>
            </a: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  <a:sym typeface="Symbol" charset="2"/>
              </a:rPr>
              <a:t>𝝮</a:t>
            </a:r>
            <a:r>
              <a:rPr lang="en-US" sz="2000" dirty="0">
                <a:solidFill>
                  <a:schemeClr val="accent2"/>
                </a:solidFill>
                <a:latin typeface="Century Gothic"/>
                <a:cs typeface="Century Gothic"/>
              </a:rPr>
              <a:t>(g(n)) = the set of functions with a larger or same order of growth as g(n)</a:t>
            </a:r>
          </a:p>
        </p:txBody>
      </p:sp>
    </p:spTree>
    <p:extLst>
      <p:ext uri="{BB962C8B-B14F-4D97-AF65-F5344CB8AC3E}">
        <p14:creationId xmlns:p14="http://schemas.microsoft.com/office/powerpoint/2010/main" val="42099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00FC-5946-3B4D-93A1-D7B8DE837BA8}" type="slidenum">
              <a:rPr lang="en-US"/>
              <a:pPr/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Monotype Corsiva" charset="0"/>
              </a:rPr>
              <a:t> </a:t>
            </a:r>
            <a:r>
              <a:rPr lang="en-US" dirty="0">
                <a:latin typeface="Comic Sans MS" charset="0"/>
              </a:rPr>
              <a:t>5n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= </a:t>
            </a:r>
            <a:r>
              <a:rPr lang="en-US" dirty="0">
                <a:latin typeface="Comic Sans MS" charset="0"/>
                <a:sym typeface="Symbol" charset="2"/>
              </a:rPr>
              <a:t>𝝮</a:t>
            </a:r>
            <a:r>
              <a:rPr lang="en-US" dirty="0">
                <a:latin typeface="Comic Sans MS" charset="0"/>
              </a:rPr>
              <a:t>(n)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100n + 5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≠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𝝮(n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dirty="0">
              <a:latin typeface="Comic Sans MS" charset="0"/>
              <a:sym typeface="Symbol" charset="2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n = </a:t>
            </a:r>
            <a:r>
              <a:rPr lang="en-US" dirty="0">
                <a:latin typeface="Comic Sans MS" charset="0"/>
                <a:sym typeface="Symbol" charset="2"/>
              </a:rPr>
              <a:t>𝝮</a:t>
            </a:r>
            <a:r>
              <a:rPr lang="en-US" dirty="0">
                <a:latin typeface="Comic Sans MS" charset="0"/>
              </a:rPr>
              <a:t>(2n), n</a:t>
            </a:r>
            <a:r>
              <a:rPr lang="en-US" baseline="30000" dirty="0">
                <a:latin typeface="Comic Sans MS" charset="0"/>
              </a:rPr>
              <a:t>3</a:t>
            </a:r>
            <a:r>
              <a:rPr lang="en-US" dirty="0">
                <a:latin typeface="Comic Sans MS" charset="0"/>
              </a:rPr>
              <a:t> = </a:t>
            </a:r>
            <a:r>
              <a:rPr lang="en-US" dirty="0">
                <a:latin typeface="Comic Sans MS" charset="0"/>
                <a:sym typeface="Symbol" charset="2"/>
              </a:rPr>
              <a:t>𝝮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  <a:sym typeface="Symbol" charset="2"/>
              </a:rPr>
              <a:t>, n </a:t>
            </a:r>
            <a:r>
              <a:rPr lang="en-US" dirty="0">
                <a:latin typeface="Comic Sans MS" charset="0"/>
              </a:rPr>
              <a:t>= </a:t>
            </a:r>
            <a:r>
              <a:rPr lang="en-US" dirty="0">
                <a:latin typeface="Comic Sans MS" charset="0"/>
                <a:sym typeface="Symbol" charset="2"/>
              </a:rPr>
              <a:t>𝝮(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  <a:endParaRPr lang="en-US" dirty="0">
              <a:latin typeface="Comic Sans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14429" y="1871663"/>
            <a:ext cx="4355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latin typeface="Monotype Corsiva" charset="0"/>
                <a:sym typeface="Symbol" charset="2"/>
              </a:rPr>
              <a:t>∃ c, n</a:t>
            </a:r>
            <a:r>
              <a:rPr lang="en-US" sz="2400" baseline="-25000" dirty="0">
                <a:latin typeface="Monotype Corsiva" charset="0"/>
                <a:sym typeface="Symbol" charset="2"/>
              </a:rPr>
              <a:t>0</a:t>
            </a:r>
            <a:r>
              <a:rPr lang="en-US" sz="2400" dirty="0">
                <a:latin typeface="Monotype Corsiva" charset="0"/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such that:</a:t>
            </a:r>
            <a:r>
              <a:rPr lang="en-US" sz="2400" dirty="0">
                <a:latin typeface="Monotype Corsiva" charset="0"/>
                <a:sym typeface="Symbol" charset="2"/>
              </a:rPr>
              <a:t> 0 ≤ </a:t>
            </a:r>
            <a:r>
              <a:rPr lang="en-US" sz="2400" dirty="0" err="1">
                <a:latin typeface="Monotype Corsiva" charset="0"/>
                <a:sym typeface="Symbol" charset="2"/>
              </a:rPr>
              <a:t>cn</a:t>
            </a:r>
            <a:r>
              <a:rPr lang="en-US" sz="2400" dirty="0">
                <a:latin typeface="Monotype Corsiva" charset="0"/>
                <a:sym typeface="Symbol" charset="2"/>
              </a:rPr>
              <a:t> ≤ 5n</a:t>
            </a:r>
            <a:r>
              <a:rPr lang="en-US" sz="2400" baseline="30000" dirty="0">
                <a:latin typeface="Monotype Corsiva" charset="0"/>
                <a:sym typeface="Symbol" charset="2"/>
              </a:rPr>
              <a:t>2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887913" y="1863725"/>
            <a:ext cx="179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⇒ </a:t>
            </a:r>
            <a:r>
              <a:rPr lang="en-US" sz="2400" dirty="0" err="1"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latin typeface="Comic Sans MS" charset="0"/>
                <a:sym typeface="Symbol" charset="2"/>
              </a:rPr>
              <a:t> ≤ 5n</a:t>
            </a:r>
            <a:r>
              <a:rPr lang="en-US" sz="2400" baseline="30000" dirty="0">
                <a:latin typeface="Comic Sans MS" charset="0"/>
                <a:sym typeface="Symbol" charset="2"/>
              </a:rPr>
              <a:t>2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475413" y="1863725"/>
            <a:ext cx="27286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⇒ c = 1 and n</a:t>
            </a:r>
            <a:r>
              <a:rPr lang="en-US" sz="2400" baseline="-25000" dirty="0">
                <a:latin typeface="Comic Sans MS" charset="0"/>
                <a:sym typeface="Symbol" charset="2"/>
              </a:rPr>
              <a:t>0</a:t>
            </a:r>
            <a:r>
              <a:rPr lang="en-US" sz="2400" dirty="0">
                <a:latin typeface="Comic Sans MS" charset="0"/>
                <a:sym typeface="Symbol" charset="2"/>
              </a:rPr>
              <a:t> = 1</a:t>
            </a:r>
            <a:r>
              <a:rPr lang="en-US" sz="2400" baseline="30000" dirty="0">
                <a:latin typeface="Comic Sans MS" charset="0"/>
                <a:sym typeface="Symbol" charset="2"/>
              </a:rPr>
              <a:t> 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325563" y="3067050"/>
            <a:ext cx="526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∃ c, n</a:t>
            </a:r>
            <a:r>
              <a:rPr lang="en-US" sz="2400" baseline="-25000" dirty="0">
                <a:latin typeface="Comic Sans MS" charset="0"/>
                <a:sym typeface="Symbol" charset="2"/>
              </a:rPr>
              <a:t>0</a:t>
            </a:r>
            <a:r>
              <a:rPr lang="en-US" sz="2400" dirty="0">
                <a:latin typeface="Comic Sans MS" charset="0"/>
                <a:sym typeface="Symbol" charset="2"/>
              </a:rPr>
              <a:t> such that: 0 ≤ cn</a:t>
            </a:r>
            <a:r>
              <a:rPr lang="en-US" sz="2400" baseline="30000" dirty="0">
                <a:latin typeface="Comic Sans MS" charset="0"/>
                <a:sym typeface="Symbol" charset="2"/>
              </a:rPr>
              <a:t>2</a:t>
            </a:r>
            <a:r>
              <a:rPr lang="en-US" sz="2400" dirty="0">
                <a:latin typeface="Comic Sans MS" charset="0"/>
                <a:sym typeface="Symbol" charset="2"/>
              </a:rPr>
              <a:t> ≤ 100n + 5</a:t>
            </a:r>
            <a:endParaRPr lang="en-US" sz="2400" baseline="30000" dirty="0">
              <a:latin typeface="Comic Sans MS" charset="0"/>
              <a:sym typeface="Symbol" charset="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325563" y="3579813"/>
            <a:ext cx="5412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100n + 5 ≤ 100n + 5n (∀ n ≥ 1) = 105n</a:t>
            </a:r>
            <a:endParaRPr lang="en-US" sz="2400" baseline="30000" dirty="0">
              <a:latin typeface="Comic Sans MS" charset="0"/>
              <a:sym typeface="Symbol" charset="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1325563" y="4111625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cn</a:t>
            </a:r>
            <a:r>
              <a:rPr lang="en-US" sz="2400" baseline="30000" dirty="0">
                <a:latin typeface="Comic Sans MS" charset="0"/>
                <a:sym typeface="Symbol" charset="2"/>
              </a:rPr>
              <a:t>2</a:t>
            </a:r>
            <a:r>
              <a:rPr lang="en-US" sz="2400" dirty="0">
                <a:latin typeface="Comic Sans MS" charset="0"/>
                <a:sym typeface="Symbol" charset="2"/>
              </a:rPr>
              <a:t> ≤ 105n</a:t>
            </a:r>
            <a:endParaRPr lang="en-US" sz="2400" baseline="30000" dirty="0">
              <a:latin typeface="Comic Sans MS" charset="0"/>
              <a:sym typeface="Symbol" charset="2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2835275" y="4133850"/>
            <a:ext cx="2722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⇒ n(</a:t>
            </a:r>
            <a:r>
              <a:rPr lang="en-US" sz="2400" dirty="0" err="1"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latin typeface="Comic Sans MS" charset="0"/>
                <a:sym typeface="Symbol" charset="2"/>
              </a:rPr>
              <a:t> – 105) ≤ 0</a:t>
            </a:r>
            <a:r>
              <a:rPr lang="en-US" sz="2400" baseline="30000" dirty="0">
                <a:latin typeface="Comic Sans MS" charset="0"/>
                <a:sym typeface="Symbol" charset="2"/>
              </a:rPr>
              <a:t> 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1377950" y="4664075"/>
            <a:ext cx="4937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charset="0"/>
              </a:rPr>
              <a:t>Since n is positive </a:t>
            </a:r>
            <a:r>
              <a:rPr lang="en-US" sz="2400" dirty="0">
                <a:latin typeface="Comic Sans MS" charset="0"/>
                <a:sym typeface="Symbol" charset="2"/>
              </a:rPr>
              <a:t>⇒ </a:t>
            </a:r>
            <a:r>
              <a:rPr lang="en-US" sz="2400" dirty="0" err="1"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latin typeface="Comic Sans MS" charset="0"/>
                <a:sym typeface="Symbol" charset="2"/>
              </a:rPr>
              <a:t> – 105 ≤ 0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6175375" y="4656138"/>
            <a:ext cx="1925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mic Sans MS" charset="0"/>
                <a:sym typeface="Symbol" charset="2"/>
              </a:rPr>
              <a:t>⇒ n ≤ 105/c</a:t>
            </a:r>
            <a:endParaRPr lang="en-US" sz="2400" baseline="30000" dirty="0">
              <a:latin typeface="Comic Sans MS" charset="0"/>
              <a:sym typeface="Symbol" charset="2"/>
            </a:endParaRP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1347788" y="5138738"/>
            <a:ext cx="7324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Monotype Corsiva" charset="0"/>
                <a:sym typeface="Symbol" charset="2"/>
              </a:rPr>
              <a:t>⇒ </a:t>
            </a:r>
            <a:r>
              <a:rPr lang="en-US" sz="2400" dirty="0">
                <a:sym typeface="Symbol" charset="2"/>
              </a:rPr>
              <a:t>contradiction: </a:t>
            </a:r>
            <a:r>
              <a:rPr lang="en-US" sz="2400" dirty="0">
                <a:latin typeface="Monotype Corsiva" charset="0"/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cannot be smaller than a constant</a:t>
            </a:r>
            <a:endParaRPr lang="en-US" sz="2400" baseline="30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061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939</Words>
  <Application>Microsoft Macintosh PowerPoint</Application>
  <PresentationFormat>On-screen Show (4:3)</PresentationFormat>
  <Paragraphs>174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Paint Shop Pro Image</vt:lpstr>
      <vt:lpstr>Analysis of Algorithms CS 477/677</vt:lpstr>
      <vt:lpstr>Algorithm Analysis</vt:lpstr>
      <vt:lpstr>Asymptotic Notations</vt:lpstr>
      <vt:lpstr>Logarithms</vt:lpstr>
      <vt:lpstr>Asymptotic Notations - Examples</vt:lpstr>
      <vt:lpstr>Asymptotic notations</vt:lpstr>
      <vt:lpstr>Examples</vt:lpstr>
      <vt:lpstr>Asymptotic notations (cont.)</vt:lpstr>
      <vt:lpstr>Examples</vt:lpstr>
      <vt:lpstr>Asymptotic notations (cont.)</vt:lpstr>
      <vt:lpstr>Examples</vt:lpstr>
      <vt:lpstr>Examples</vt:lpstr>
      <vt:lpstr>More on Asymptotic Notations</vt:lpstr>
      <vt:lpstr>Comparisons of Functions</vt:lpstr>
      <vt:lpstr>Asymptotic Notations in Equations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573</cp:revision>
  <cp:lastPrinted>2018-08-30T16:43:29Z</cp:lastPrinted>
  <dcterms:created xsi:type="dcterms:W3CDTF">2011-01-18T17:28:39Z</dcterms:created>
  <dcterms:modified xsi:type="dcterms:W3CDTF">2018-08-30T21:52:31Z</dcterms:modified>
</cp:coreProperties>
</file>