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629" r:id="rId3"/>
    <p:sldId id="630" r:id="rId4"/>
    <p:sldId id="639" r:id="rId5"/>
    <p:sldId id="640" r:id="rId6"/>
    <p:sldId id="643" r:id="rId7"/>
    <p:sldId id="644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53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09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17681-9434-654E-A3DF-0FC33A007333}" type="slidenum">
              <a:rPr lang="en-US"/>
              <a:pPr/>
              <a:t>10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FD13C-2B26-8345-BA06-B4C6FA85F79B}" type="slidenum">
              <a:rPr lang="en-US"/>
              <a:pPr/>
              <a:t>11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5A37A-3FE9-2748-A5E4-F000B210F415}" type="slidenum">
              <a:rPr lang="en-US"/>
              <a:pPr/>
              <a:t>12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9398C-C8E8-9E4D-80A6-C848BC019015}" type="slidenum">
              <a:rPr lang="en-US"/>
              <a:pPr/>
              <a:t>13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8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E3D26-C893-FF42-9E4B-B7EE50B22199}" type="slidenum">
              <a:rPr lang="en-US"/>
              <a:pPr/>
              <a:t>14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7927-B69A-064B-BACD-073E080D3E22}" type="slidenum">
              <a:rPr lang="en-US"/>
              <a:pPr/>
              <a:t>15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560A0-276E-C24F-85FC-8909A420BF29}" type="slidenum">
              <a:rPr lang="en-US"/>
              <a:pPr/>
              <a:t>16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5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9C97-4AE9-B14A-81E7-DDDF3E38F76F}" type="slidenum">
              <a:rPr lang="en-US"/>
              <a:pPr/>
              <a:t>17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0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5E62F-449F-3B44-8B6C-DCBBB4693CAC}" type="slidenum">
              <a:rPr lang="en-US"/>
              <a:pPr/>
              <a:t>18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8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2F98E-0787-924F-AA22-A23A5F24F4CE}" type="slidenum">
              <a:rPr lang="en-US"/>
              <a:pPr/>
              <a:t>19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2D205-6EE5-4C49-BD37-7948B289B24F}" type="slidenum">
              <a:rPr lang="en-US"/>
              <a:pPr/>
              <a:t>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602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C35B8-8D28-474E-B536-9D16382B6850}" type="slidenum">
              <a:rPr lang="en-US"/>
              <a:pPr/>
              <a:t>20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2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CFF2B-4976-784F-88D9-86AEE74890B0}" type="slidenum">
              <a:rPr lang="en-US"/>
              <a:pPr/>
              <a:t>21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8FE35-BC5C-4843-B34F-B208521D0731}" type="slidenum">
              <a:rPr lang="en-US"/>
              <a:pPr/>
              <a:t>22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D65B8-6E40-384C-873D-B728F73AAB0D}" type="slidenum">
              <a:rPr lang="en-US"/>
              <a:pPr/>
              <a:t>23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E4BFF-7A49-D34C-B1FF-3B39647FC685}" type="slidenum">
              <a:rPr lang="en-US"/>
              <a:pPr/>
              <a:t>24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03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8491A-BD5A-A644-B10A-BC9865A53EB0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3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599ED-26D4-C24E-B38E-D03A05ED63B9}" type="slidenum">
              <a:rPr lang="en-US"/>
              <a:pPr/>
              <a:t>26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0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3FA0C-E946-AB4A-93A3-FB551B79C671}" type="slidenum">
              <a:rPr lang="en-US"/>
              <a:pPr/>
              <a:t>27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9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4E7B5-53F2-E445-B763-9BE4B620DE4A}" type="slidenum">
              <a:rPr lang="en-US"/>
              <a:pPr/>
              <a:t>28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85619-30EB-C64E-AE52-F248454E806A}" type="slidenum">
              <a:rPr lang="en-US"/>
              <a:pPr/>
              <a:t>29</a:t>
            </a:fld>
            <a:endParaRPr lang="en-US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C0C5A-B946-374C-8DBF-CC8F20B6696F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760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16619-6BFF-B245-AF00-E6D2D892D20B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19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70DCF-36B9-3E4A-98E5-C28E5239646D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68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0111A-6AE4-144D-A865-964FC9DC2978}" type="slidenum">
              <a:rPr lang="en-US"/>
              <a:pPr/>
              <a:t>6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F8C13-754E-B540-A8FD-36C98B656A11}" type="slidenum">
              <a:rPr lang="en-US"/>
              <a:pPr/>
              <a:t>7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9FADC-BDAF-B04E-B1CC-FEAAE371933B}" type="slidenum">
              <a:rPr lang="en-US"/>
              <a:pPr/>
              <a:t>8</a:t>
            </a:fld>
            <a:endParaRPr lang="en-US"/>
          </a:p>
        </p:txBody>
      </p:sp>
      <p:sp>
        <p:nvSpPr>
          <p:cNvPr id="790530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9" tIns="45680" rIns="91359" bIns="45680" anchor="b">
            <a:prstTxWarp prst="textNoShape">
              <a:avLst/>
            </a:prstTxWarp>
          </a:bodyPr>
          <a:lstStyle/>
          <a:p>
            <a:pPr algn="r" defTabSz="914274"/>
            <a:fld id="{11FAE785-FB24-A74A-8413-28E9A8C09269}" type="slidenum">
              <a:rPr lang="en-US" sz="1200">
                <a:ea typeface="ＭＳ Ｐゴシック" pitchFamily="-106" charset="-128"/>
                <a:cs typeface="ＭＳ Ｐゴシック" pitchFamily="-106" charset="-128"/>
              </a:rPr>
              <a:pPr algn="r" defTabSz="914274"/>
              <a:t>8</a:t>
            </a:fld>
            <a:endParaRPr lang="en-US" sz="1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59" tIns="45680" rIns="91359" bIns="4568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7F067-A9C1-8943-9BE0-BF9C3CEA6925}" type="slidenum">
              <a:rPr lang="en-US"/>
              <a:pPr/>
              <a:t>9</a:t>
            </a:fld>
            <a:endParaRPr lang="en-US"/>
          </a:p>
        </p:txBody>
      </p:sp>
      <p:sp>
        <p:nvSpPr>
          <p:cNvPr id="792578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9" tIns="45680" rIns="91359" bIns="45680" anchor="b">
            <a:prstTxWarp prst="textNoShape">
              <a:avLst/>
            </a:prstTxWarp>
          </a:bodyPr>
          <a:lstStyle/>
          <a:p>
            <a:pPr algn="r" defTabSz="914274"/>
            <a:fld id="{6370F15F-9FB8-D246-81E9-A184AAB437B1}" type="slidenum">
              <a:rPr lang="en-US" sz="1200">
                <a:ea typeface="ＭＳ Ｐゴシック" pitchFamily="-106" charset="-128"/>
                <a:cs typeface="ＭＳ Ｐゴシック" pitchFamily="-106" charset="-128"/>
              </a:rPr>
              <a:pPr algn="r" defTabSz="914274"/>
              <a:t>9</a:t>
            </a:fld>
            <a:endParaRPr lang="en-US" sz="1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59" tIns="45680" rIns="91359" bIns="4568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B52A83BE-7AFF-4547-821D-51A3F72E3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en-US"/>
              <a:t>CS 477/677 - Lecture 20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Incremental Algorithm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58225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>
                <a:latin typeface="Monotype Corsiva" pitchFamily="-106" charset="0"/>
              </a:rPr>
              <a:t>Alg.: </a:t>
            </a:r>
            <a:r>
              <a:rPr lang="en-US" sz="2400" dirty="0"/>
              <a:t>GREEDY-ACTIVITY-SELECTOR(s, f, n)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A ← {a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}</a:t>
            </a:r>
            <a:r>
              <a:rPr lang="en-US" sz="24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 err="1">
                <a:latin typeface="Comic Sans MS" pitchFamily="-106" charset="0"/>
              </a:rPr>
              <a:t>i</a:t>
            </a:r>
            <a:r>
              <a:rPr lang="en-US" sz="2400" dirty="0">
                <a:latin typeface="Comic Sans MS" pitchFamily="-106" charset="0"/>
              </a:rPr>
              <a:t> ←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for </a:t>
            </a:r>
            <a:r>
              <a:rPr lang="en-US" sz="2400" dirty="0">
                <a:latin typeface="Comic Sans MS" pitchFamily="-106" charset="0"/>
              </a:rPr>
              <a:t>m ← 2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>
                <a:latin typeface="Comic Sans MS" pitchFamily="-106" charset="0"/>
              </a:rPr>
              <a:t>n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 </a:t>
            </a:r>
            <a:r>
              <a:rPr lang="en-US" sz="2400" b="1" dirty="0"/>
              <a:t>do if </a:t>
            </a:r>
            <a:r>
              <a:rPr lang="en-US" sz="2400" dirty="0" err="1">
                <a:latin typeface="Comic Sans MS" pitchFamily="-106" charset="0"/>
              </a:rPr>
              <a:t>s</a:t>
            </a:r>
            <a:r>
              <a:rPr lang="en-US" sz="2400" baseline="-25000" dirty="0" err="1">
                <a:latin typeface="Comic Sans MS" pitchFamily="-106" charset="0"/>
              </a:rPr>
              <a:t>m</a:t>
            </a:r>
            <a:r>
              <a:rPr lang="en-US" sz="2400" dirty="0">
                <a:latin typeface="Comic Sans MS" pitchFamily="-106" charset="0"/>
              </a:rPr>
              <a:t> ≥ f</a:t>
            </a:r>
            <a:r>
              <a:rPr lang="en-US" sz="2400" baseline="-25000" dirty="0">
                <a:latin typeface="Comic Sans MS" pitchFamily="-106" charset="0"/>
              </a:rPr>
              <a:t>i </a:t>
            </a:r>
            <a:r>
              <a:rPr lang="en-US" sz="2400" dirty="0">
                <a:latin typeface="Comic Sans MS" pitchFamily="-106" charset="0"/>
              </a:rPr>
              <a:t>      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► activity </a:t>
            </a:r>
            <a:r>
              <a:rPr lang="en-US" sz="2400" dirty="0">
                <a:latin typeface="Comic Sans MS" pitchFamily="-106" charset="0"/>
              </a:rPr>
              <a:t>a</a:t>
            </a:r>
            <a:r>
              <a:rPr lang="en-US" sz="2400" baseline="-25000" dirty="0">
                <a:latin typeface="Comic Sans MS" pitchFamily="-106" charset="0"/>
              </a:rPr>
              <a:t>m</a:t>
            </a:r>
            <a:r>
              <a:rPr lang="en-US" sz="2400" dirty="0"/>
              <a:t> is compatible with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	</a:t>
            </a:r>
            <a:r>
              <a:rPr lang="en-US" sz="2400" b="1" dirty="0"/>
              <a:t>then </a:t>
            </a:r>
            <a:r>
              <a:rPr lang="en-US" sz="2400" dirty="0">
                <a:latin typeface="Comic Sans MS" pitchFamily="-106" charset="0"/>
              </a:rPr>
              <a:t>A ← A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⋃</a:t>
            </a:r>
            <a:r>
              <a:rPr lang="en-US" sz="2400" dirty="0">
                <a:latin typeface="Comic Sans MS" pitchFamily="-106" charset="0"/>
              </a:rPr>
              <a:t> {a</a:t>
            </a:r>
            <a:r>
              <a:rPr lang="en-US" sz="2400" baseline="-25000" dirty="0">
                <a:latin typeface="Comic Sans MS" pitchFamily="-106" charset="0"/>
              </a:rPr>
              <a:t>m</a:t>
            </a:r>
            <a:r>
              <a:rPr lang="en-US" sz="2400" dirty="0">
                <a:latin typeface="Comic Sans MS" pitchFamily="-106" charset="0"/>
              </a:rPr>
              <a:t>}</a:t>
            </a:r>
            <a:r>
              <a:rPr lang="en-US" sz="24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		        </a:t>
            </a:r>
            <a:r>
              <a:rPr lang="en-US" sz="2400" dirty="0" err="1">
                <a:latin typeface="Comic Sans MS" pitchFamily="-106" charset="0"/>
              </a:rPr>
              <a:t>i</a:t>
            </a:r>
            <a:r>
              <a:rPr lang="en-US" sz="2400" dirty="0">
                <a:latin typeface="Comic Sans MS" pitchFamily="-106" charset="0"/>
              </a:rPr>
              <a:t> ← m</a:t>
            </a:r>
            <a:r>
              <a:rPr lang="en-US" sz="2400" dirty="0"/>
              <a:t> 	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► </a:t>
            </a:r>
            <a:r>
              <a:rPr lang="en-US" sz="2400" dirty="0" err="1">
                <a:latin typeface="Comic Sans MS" pitchFamily="-106" charset="0"/>
              </a:rPr>
              <a:t>a</a:t>
            </a:r>
            <a:r>
              <a:rPr lang="en-US" sz="2400" baseline="-25000" dirty="0" err="1">
                <a:latin typeface="Comic Sans MS" pitchFamily="-106" charset="0"/>
              </a:rPr>
              <a:t>i</a:t>
            </a:r>
            <a:r>
              <a:rPr lang="en-US" sz="2400" dirty="0"/>
              <a:t> is most recent addition to </a:t>
            </a:r>
            <a:r>
              <a:rPr lang="en-US" sz="2400" dirty="0">
                <a:latin typeface="Comic Sans MS" pitchFamily="-106" charset="0"/>
              </a:rPr>
              <a:t>A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return </a:t>
            </a:r>
            <a:r>
              <a:rPr lang="en-US" sz="2400" dirty="0">
                <a:latin typeface="Comic Sans MS" pitchFamily="-106" charset="0"/>
              </a:rPr>
              <a:t>A</a:t>
            </a:r>
          </a:p>
          <a:p>
            <a:pPr marL="533400" indent="-533400"/>
            <a:endParaRPr lang="en-US" sz="1000" dirty="0"/>
          </a:p>
          <a:p>
            <a:pPr marL="533400" indent="-533400"/>
            <a:r>
              <a:rPr lang="en-US" sz="2000" dirty="0"/>
              <a:t>Assumes that activities are ordered in increasing order of finish time </a:t>
            </a:r>
          </a:p>
          <a:p>
            <a:pPr marL="533400" indent="-533400"/>
            <a:r>
              <a:rPr lang="en-US" sz="2000" dirty="0"/>
              <a:t>Running time: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000" dirty="0">
                <a:sym typeface="Symbol" pitchFamily="-106" charset="2"/>
              </a:rPr>
              <a:t> – each activity is examined only once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95863" y="2654300"/>
            <a:ext cx="1231900" cy="100013"/>
            <a:chOff x="3456" y="1216"/>
            <a:chExt cx="776" cy="63"/>
          </a:xfrm>
        </p:grpSpPr>
        <p:sp>
          <p:nvSpPr>
            <p:cNvPr id="624645" name="Line 5"/>
            <p:cNvSpPr>
              <a:spLocks noChangeShapeType="1"/>
            </p:cNvSpPr>
            <p:nvPr/>
          </p:nvSpPr>
          <p:spPr bwMode="auto">
            <a:xfrm>
              <a:off x="3456" y="1248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46" name="Line 6"/>
            <p:cNvSpPr>
              <a:spLocks noChangeShapeType="1"/>
            </p:cNvSpPr>
            <p:nvPr/>
          </p:nvSpPr>
          <p:spPr bwMode="auto">
            <a:xfrm>
              <a:off x="4227" y="1216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54800" y="2460625"/>
            <a:ext cx="1243013" cy="101600"/>
            <a:chOff x="4371" y="1129"/>
            <a:chExt cx="783" cy="64"/>
          </a:xfrm>
        </p:grpSpPr>
        <p:sp>
          <p:nvSpPr>
            <p:cNvPr id="624648" name="Line 8"/>
            <p:cNvSpPr>
              <a:spLocks noChangeShapeType="1"/>
            </p:cNvSpPr>
            <p:nvPr/>
          </p:nvSpPr>
          <p:spPr bwMode="auto">
            <a:xfrm>
              <a:off x="4376" y="1161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4371" y="1129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0" name="Line 10"/>
            <p:cNvSpPr>
              <a:spLocks noChangeShapeType="1"/>
            </p:cNvSpPr>
            <p:nvPr/>
          </p:nvSpPr>
          <p:spPr bwMode="auto">
            <a:xfrm>
              <a:off x="5149" y="1130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03825" y="2211388"/>
            <a:ext cx="1811338" cy="100012"/>
            <a:chOff x="3457" y="1007"/>
            <a:chExt cx="1141" cy="63"/>
          </a:xfrm>
        </p:grpSpPr>
        <p:sp>
          <p:nvSpPr>
            <p:cNvPr id="624652" name="Line 12"/>
            <p:cNvSpPr>
              <a:spLocks noChangeShapeType="1"/>
            </p:cNvSpPr>
            <p:nvPr/>
          </p:nvSpPr>
          <p:spPr bwMode="auto">
            <a:xfrm>
              <a:off x="3464" y="1042"/>
              <a:ext cx="11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3" name="Line 13"/>
            <p:cNvSpPr>
              <a:spLocks noChangeShapeType="1"/>
            </p:cNvSpPr>
            <p:nvPr/>
          </p:nvSpPr>
          <p:spPr bwMode="auto">
            <a:xfrm>
              <a:off x="3457" y="1013"/>
              <a:ext cx="7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4" name="Line 14"/>
            <p:cNvSpPr>
              <a:spLocks noChangeShapeType="1"/>
            </p:cNvSpPr>
            <p:nvPr/>
          </p:nvSpPr>
          <p:spPr bwMode="auto">
            <a:xfrm>
              <a:off x="4593" y="1007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507038" y="1946275"/>
            <a:ext cx="1236662" cy="101600"/>
            <a:chOff x="3648" y="890"/>
            <a:chExt cx="779" cy="64"/>
          </a:xfrm>
        </p:grpSpPr>
        <p:sp>
          <p:nvSpPr>
            <p:cNvPr id="624656" name="Line 16"/>
            <p:cNvSpPr>
              <a:spLocks noChangeShapeType="1"/>
            </p:cNvSpPr>
            <p:nvPr/>
          </p:nvSpPr>
          <p:spPr bwMode="auto">
            <a:xfrm>
              <a:off x="3653" y="923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7" name="Line 17"/>
            <p:cNvSpPr>
              <a:spLocks noChangeShapeType="1"/>
            </p:cNvSpPr>
            <p:nvPr/>
          </p:nvSpPr>
          <p:spPr bwMode="auto">
            <a:xfrm>
              <a:off x="3648" y="891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8" name="Line 18"/>
            <p:cNvSpPr>
              <a:spLocks noChangeShapeType="1"/>
            </p:cNvSpPr>
            <p:nvPr/>
          </p:nvSpPr>
          <p:spPr bwMode="auto">
            <a:xfrm>
              <a:off x="4422" y="890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6099175" y="2690813"/>
            <a:ext cx="280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i</a:t>
            </a:r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5399088" y="2622550"/>
            <a:ext cx="34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i</a:t>
            </a:r>
          </a:p>
        </p:txBody>
      </p:sp>
      <p:sp>
        <p:nvSpPr>
          <p:cNvPr id="624661" name="Text Box 21"/>
          <p:cNvSpPr txBox="1">
            <a:spLocks noChangeArrowheads="1"/>
          </p:cNvSpPr>
          <p:nvPr/>
        </p:nvSpPr>
        <p:spPr bwMode="auto">
          <a:xfrm>
            <a:off x="5953125" y="1644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5584825" y="19002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3" name="Text Box 23"/>
          <p:cNvSpPr txBox="1">
            <a:spLocks noChangeArrowheads="1"/>
          </p:cNvSpPr>
          <p:nvPr/>
        </p:nvSpPr>
        <p:spPr bwMode="auto">
          <a:xfrm>
            <a:off x="7307263" y="2152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4" name="Text Box 24"/>
          <p:cNvSpPr txBox="1">
            <a:spLocks noChangeArrowheads="1"/>
          </p:cNvSpPr>
          <p:nvPr/>
        </p:nvSpPr>
        <p:spPr bwMode="auto">
          <a:xfrm>
            <a:off x="6667500" y="17176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24665" name="Text Box 25"/>
          <p:cNvSpPr txBox="1">
            <a:spLocks noChangeArrowheads="1"/>
          </p:cNvSpPr>
          <p:nvPr/>
        </p:nvSpPr>
        <p:spPr bwMode="auto">
          <a:xfrm>
            <a:off x="6954838" y="19383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24666" name="Text Box 26"/>
          <p:cNvSpPr txBox="1">
            <a:spLocks noChangeArrowheads="1"/>
          </p:cNvSpPr>
          <p:nvPr/>
        </p:nvSpPr>
        <p:spPr bwMode="auto">
          <a:xfrm>
            <a:off x="7834313" y="22018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Toward Our Greedy Solution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11808" cy="5076825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Determined the optimal substructure of the problem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Developed a recursive solution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Proved that one of the optimal choices is the greedy choice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Showed that all but one of the </a:t>
            </a:r>
            <a:r>
              <a:rPr lang="en-US" sz="2400" dirty="0" err="1"/>
              <a:t>subproblems</a:t>
            </a:r>
            <a:r>
              <a:rPr lang="en-US" sz="2400" dirty="0"/>
              <a:t> resulted by making the greedy choice are empty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Developed a recursive algorithm that implements the greedy strategy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Converted the recursive algorithm to an iterative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Greedy Algorithms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Cast the optimization problem as one for which: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we make a (greedy) choice and are left with only one subproblem to solve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/>
              <a:t>Prove the </a:t>
            </a:r>
            <a:r>
              <a:rPr lang="en-US">
                <a:solidFill>
                  <a:srgbClr val="CC0000"/>
                </a:solidFill>
              </a:rPr>
              <a:t>GREEDY CHOICE</a:t>
            </a:r>
            <a:r>
              <a:rPr lang="en-US">
                <a:solidFill>
                  <a:srgbClr val="006699"/>
                </a:solidFill>
              </a:rPr>
              <a:t> </a:t>
            </a:r>
            <a:r>
              <a:rPr lang="en-US"/>
              <a:t>property:</a:t>
            </a:r>
            <a:endParaRPr lang="en-US">
              <a:solidFill>
                <a:srgbClr val="006699"/>
              </a:solidFill>
            </a:endParaRP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that there is always an optimal solution to the original problem that makes the greedy choice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/>
              <a:t>Prove the </a:t>
            </a:r>
            <a:r>
              <a:rPr lang="en-US">
                <a:solidFill>
                  <a:srgbClr val="CC0000"/>
                </a:solidFill>
              </a:rPr>
              <a:t>OPTIMAL SUBSTRUCTURE</a:t>
            </a:r>
            <a:r>
              <a:rPr lang="en-US"/>
              <a:t>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the greedy choice + an optimal solution to the resulting subproblem leads to an optimal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7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Correctness of Greedy Algorithms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3324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Greedy Choice Property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A globally optimal solution can be arrived at by making a locally optimal (greedy) choice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Optimal Substructure Property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We know that we have arrived at a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by making a greedy choice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Optimal solution to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+ greedy choice ⇒ optimal solution for the original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Programming vs. </a:t>
            </a:r>
            <a:br>
              <a:rPr lang="en-US" sz="3600" dirty="0"/>
            </a:br>
            <a:r>
              <a:rPr lang="en-US" sz="3600" dirty="0"/>
              <a:t>Greedy Algorithms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499100"/>
          </a:xfrm>
        </p:spPr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We make a choice at each step</a:t>
            </a:r>
          </a:p>
          <a:p>
            <a:pPr lvl="1"/>
            <a:r>
              <a:rPr lang="en-US" dirty="0"/>
              <a:t>The choice depends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Bottom up solution, from smaller to larger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Make the greedy choice and THEN</a:t>
            </a:r>
          </a:p>
          <a:p>
            <a:pPr lvl="1"/>
            <a:r>
              <a:rPr lang="en-US" dirty="0"/>
              <a:t>Solve the </a:t>
            </a:r>
            <a:r>
              <a:rPr lang="en-US" dirty="0" err="1"/>
              <a:t>subproblem</a:t>
            </a:r>
            <a:r>
              <a:rPr lang="en-US" dirty="0"/>
              <a:t> arising after the choice is made </a:t>
            </a:r>
          </a:p>
          <a:p>
            <a:pPr lvl="1"/>
            <a:r>
              <a:rPr lang="en-US" dirty="0"/>
              <a:t>The choice we make may depend on previous choices, but not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Top down solution, problems decrease in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Knapsack Problem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6875"/>
          </a:xfrm>
        </p:spPr>
        <p:txBody>
          <a:bodyPr/>
          <a:lstStyle/>
          <a:p>
            <a:r>
              <a:rPr lang="en-US" b="1" dirty="0"/>
              <a:t>The 0-1 knapsack problem</a:t>
            </a:r>
          </a:p>
          <a:p>
            <a:pPr lvl="1"/>
            <a:r>
              <a:rPr lang="en-US" dirty="0"/>
              <a:t>A thief robbing a store finds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is worth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dollars and weights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pounds 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integers)</a:t>
            </a:r>
          </a:p>
          <a:p>
            <a:pPr lvl="1"/>
            <a:r>
              <a:rPr lang="en-US" dirty="0"/>
              <a:t>The thief can only carry </a:t>
            </a:r>
            <a:r>
              <a:rPr lang="en-US" dirty="0">
                <a:latin typeface="Comic Sans MS" pitchFamily="-106" charset="0"/>
              </a:rPr>
              <a:t>W</a:t>
            </a:r>
            <a:r>
              <a:rPr lang="en-US" dirty="0"/>
              <a:t> pounds in his knapsack</a:t>
            </a:r>
          </a:p>
          <a:p>
            <a:pPr lvl="1"/>
            <a:r>
              <a:rPr lang="en-US" dirty="0"/>
              <a:t>Items must be taken entirely or left behind</a:t>
            </a:r>
          </a:p>
          <a:p>
            <a:pPr lvl="1"/>
            <a:r>
              <a:rPr lang="en-US" dirty="0"/>
              <a:t>Which items should the thief take to maximize the value of his load?</a:t>
            </a:r>
          </a:p>
          <a:p>
            <a:r>
              <a:rPr lang="en-US" b="1" dirty="0"/>
              <a:t>The fractional knapsack problem</a:t>
            </a:r>
          </a:p>
          <a:p>
            <a:pPr lvl="1"/>
            <a:r>
              <a:rPr lang="en-US" dirty="0"/>
              <a:t>Similar to above</a:t>
            </a:r>
          </a:p>
          <a:p>
            <a:pPr lvl="1"/>
            <a:r>
              <a:rPr lang="en-US" dirty="0"/>
              <a:t>The thief can take fractions of items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21109" cy="5440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Knapsack capacity: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has value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and weight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endParaRPr lang="en-US" baseline="-25000" dirty="0">
              <a:latin typeface="Comic Sans MS" pitchFamily="-106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fractions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so that for all </a:t>
            </a:r>
            <a:r>
              <a:rPr lang="en-US" dirty="0">
                <a:latin typeface="Comic Sans MS" pitchFamily="-106" charset="0"/>
              </a:rPr>
              <a:t>0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≤ x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1,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W</a:t>
            </a:r>
            <a:r>
              <a:rPr lang="en-US" dirty="0">
                <a:sym typeface="Symbol" pitchFamily="-106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is maximum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846061" cy="5076825"/>
          </a:xfrm>
        </p:spPr>
        <p:txBody>
          <a:bodyPr/>
          <a:lstStyle/>
          <a:p>
            <a:r>
              <a:rPr lang="en-US" dirty="0">
                <a:sym typeface="Symbol" pitchFamily="-106" charset="2"/>
              </a:rPr>
              <a:t>Greedy strategy 1:</a:t>
            </a:r>
          </a:p>
          <a:p>
            <a:pPr lvl="1"/>
            <a:r>
              <a:rPr lang="en-US" dirty="0">
                <a:sym typeface="Symbol" pitchFamily="-106" charset="2"/>
              </a:rPr>
              <a:t>Pick the item with the maximum value</a:t>
            </a:r>
          </a:p>
          <a:p>
            <a:r>
              <a:rPr lang="en-US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E.g.: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 = 1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= 100, 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  <a:p>
            <a:pPr lvl="1"/>
            <a:r>
              <a:rPr lang="en-US" dirty="0">
                <a:sym typeface="Symbol" pitchFamily="-106" charset="2"/>
              </a:rPr>
              <a:t>Taking from the item with the maximum value: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1)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2/100</a:t>
            </a:r>
          </a:p>
          <a:p>
            <a:pPr lvl="1"/>
            <a:r>
              <a:rPr lang="en-US" dirty="0">
                <a:sym typeface="Symbol" pitchFamily="-106" charset="2"/>
              </a:rPr>
              <a:t>Smaller than what the thief can take if choosing the other item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2)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06" y="1221995"/>
            <a:ext cx="9094288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Greedy strategy 2: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Pick the item with the maximum value per pound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baseline="-25000" dirty="0">
              <a:latin typeface="Comic Sans MS" pitchFamily="-106" charset="0"/>
              <a:sym typeface="Symbol" pitchFamily="-106" charset="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If the supply of that element is exhausted and the thief can carry more: take as much as possible from the item with the next greatest value per pound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It is good to order items based on their value per pound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endParaRPr lang="en-US" sz="2400" dirty="0">
              <a:sym typeface="Symbol" pitchFamily="-106" charset="2"/>
            </a:endParaRPr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633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448050" y="5064125"/>
          <a:ext cx="25542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1155600" imgH="431640" progId="Equation.3">
                  <p:embed/>
                </p:oleObj>
              </mc:Choice>
              <mc:Fallback>
                <p:oleObj name="Equation" r:id="rId6" imgW="1155600" imgH="431640" progId="Equation.3">
                  <p:embed/>
                  <p:pic>
                    <p:nvPicPr>
                      <p:cNvPr id="633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064125"/>
                        <a:ext cx="2554288" cy="954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16013"/>
            <a:ext cx="9009062" cy="5741987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Alg.: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/>
              <a:t>Fractional-Knapsack (</a:t>
            </a:r>
            <a:r>
              <a:rPr lang="en-US" sz="2400" dirty="0">
                <a:latin typeface="Comic Sans MS" pitchFamily="-106" charset="0"/>
              </a:rPr>
              <a:t>W, </a:t>
            </a:r>
            <a:r>
              <a:rPr lang="en-US" sz="2400" dirty="0" err="1">
                <a:latin typeface="Comic Sans MS" pitchFamily="-106" charset="0"/>
              </a:rPr>
              <a:t>v[n</a:t>
            </a:r>
            <a:r>
              <a:rPr lang="en-US" sz="2400" dirty="0">
                <a:latin typeface="Comic Sans MS" pitchFamily="-106" charset="0"/>
              </a:rPr>
              <a:t>], </a:t>
            </a:r>
            <a:r>
              <a:rPr lang="en-US" sz="2400" dirty="0" err="1">
                <a:latin typeface="Comic Sans MS" pitchFamily="-106" charset="0"/>
              </a:rPr>
              <a:t>w[n</a:t>
            </a:r>
            <a:r>
              <a:rPr lang="en-US" sz="2400" dirty="0">
                <a:latin typeface="Comic Sans MS" pitchFamily="-106" charset="0"/>
              </a:rPr>
              <a:t>]</a:t>
            </a:r>
            <a:r>
              <a:rPr lang="en-US" sz="2400" dirty="0"/>
              <a:t>)</a:t>
            </a:r>
            <a:endParaRPr lang="en-US" sz="2400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 err="1">
                <a:sym typeface="Symbol" pitchFamily="-106" charset="2"/>
              </a:rPr>
              <a:t>w</a:t>
            </a:r>
            <a:r>
              <a:rPr lang="en-US" sz="2400" dirty="0">
                <a:sym typeface="Symbol" pitchFamily="-106" charset="2"/>
              </a:rPr>
              <a:t> = W	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While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&gt; 0</a:t>
            </a:r>
            <a:r>
              <a:rPr lang="en-US" sz="2400" dirty="0">
                <a:sym typeface="Symbol" pitchFamily="-106" charset="2"/>
              </a:rPr>
              <a:t> and there are items remaining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pick item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with maximum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sz="2400" baseline="-25000" dirty="0">
              <a:latin typeface="Comic Sans MS" pitchFamily="-106" charset="0"/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← min (1, w/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remove item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from list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 ← w –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sz="2400" baseline="-25000" dirty="0">
              <a:latin typeface="Comic Sans MS" pitchFamily="-106" charset="0"/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</a:pP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dirty="0">
                <a:sym typeface="Symbol" pitchFamily="-106" charset="2"/>
              </a:rPr>
              <a:t> – the amount of space remaining in the knapsack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dirty="0">
                <a:sym typeface="Symbol" pitchFamily="-106" charset="2"/>
              </a:rPr>
              <a:t>Running time: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400" dirty="0">
                <a:sym typeface="Symbol" pitchFamily="-106" charset="2"/>
              </a:rPr>
              <a:t> if items already ordered; else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nlgn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532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3D050EB7-4185-A943-B0A4-C4360C9A88E4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Greedy Algorithms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Similar to dynamic programming, but simpler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Also used for optimization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Idea: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have a choice to make, make the one that looks best right now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Make a locally optimal choice in the hope of getting a globally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Greedy algorithms don’t always yield an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the problem has certain general characteristics, greedy algorithms give optimal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5906" name="AutoShape 2"/>
          <p:cNvSpPr>
            <a:spLocks noChangeArrowheads="1"/>
          </p:cNvSpPr>
          <p:nvPr/>
        </p:nvSpPr>
        <p:spPr bwMode="auto">
          <a:xfrm>
            <a:off x="6396038" y="1955800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- Example</a:t>
            </a:r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/>
              <a:t> </a:t>
            </a:r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1871663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35911" name="AutoShape 7"/>
          <p:cNvSpPr>
            <a:spLocks noChangeArrowheads="1"/>
          </p:cNvSpPr>
          <p:nvPr/>
        </p:nvSpPr>
        <p:spPr bwMode="auto">
          <a:xfrm>
            <a:off x="2724150" y="3324225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35912" name="AutoShape 8"/>
          <p:cNvSpPr>
            <a:spLocks noChangeArrowheads="1"/>
          </p:cNvSpPr>
          <p:nvPr/>
        </p:nvSpPr>
        <p:spPr bwMode="auto">
          <a:xfrm>
            <a:off x="3759200" y="2867025"/>
            <a:ext cx="277813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635913" name="AutoShape 9"/>
          <p:cNvSpPr>
            <a:spLocks noChangeArrowheads="1"/>
          </p:cNvSpPr>
          <p:nvPr/>
        </p:nvSpPr>
        <p:spPr bwMode="auto">
          <a:xfrm>
            <a:off x="4730750" y="1952625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1624013" y="34353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2446338" y="29527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635916" name="Text Box 12"/>
          <p:cNvSpPr txBox="1">
            <a:spLocks noChangeArrowheads="1"/>
          </p:cNvSpPr>
          <p:nvPr/>
        </p:nvSpPr>
        <p:spPr bwMode="auto">
          <a:xfrm>
            <a:off x="3540125" y="249396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635917" name="Text Box 13"/>
          <p:cNvSpPr txBox="1">
            <a:spLocks noChangeArrowheads="1"/>
          </p:cNvSpPr>
          <p:nvPr/>
        </p:nvSpPr>
        <p:spPr bwMode="auto">
          <a:xfrm>
            <a:off x="1714500" y="430371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2497138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3540125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$120</a:t>
            </a:r>
          </a:p>
        </p:txBody>
      </p:sp>
      <p:sp>
        <p:nvSpPr>
          <p:cNvPr id="635920" name="AutoShape 16"/>
          <p:cNvSpPr>
            <a:spLocks noChangeArrowheads="1"/>
          </p:cNvSpPr>
          <p:nvPr/>
        </p:nvSpPr>
        <p:spPr bwMode="auto">
          <a:xfrm>
            <a:off x="6396038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35921" name="AutoShape 17"/>
          <p:cNvSpPr>
            <a:spLocks noChangeArrowheads="1"/>
          </p:cNvSpPr>
          <p:nvPr/>
        </p:nvSpPr>
        <p:spPr bwMode="auto">
          <a:xfrm>
            <a:off x="6394450" y="2870200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35922" name="Text Box 18"/>
          <p:cNvSpPr txBox="1">
            <a:spLocks noChangeArrowheads="1"/>
          </p:cNvSpPr>
          <p:nvPr/>
        </p:nvSpPr>
        <p:spPr bwMode="auto">
          <a:xfrm>
            <a:off x="6781800" y="38608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35923" name="Text Box 19"/>
          <p:cNvSpPr txBox="1">
            <a:spLocks noChangeArrowheads="1"/>
          </p:cNvSpPr>
          <p:nvPr/>
        </p:nvSpPr>
        <p:spPr bwMode="auto">
          <a:xfrm>
            <a:off x="6753225" y="3168650"/>
            <a:ext cx="6350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635924" name="Line 20"/>
          <p:cNvSpPr>
            <a:spLocks noChangeShapeType="1"/>
          </p:cNvSpPr>
          <p:nvPr/>
        </p:nvSpPr>
        <p:spPr bwMode="auto">
          <a:xfrm>
            <a:off x="6251575" y="4335463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925" name="Text Box 21"/>
          <p:cNvSpPr txBox="1">
            <a:spLocks noChangeArrowheads="1"/>
          </p:cNvSpPr>
          <p:nvPr/>
        </p:nvSpPr>
        <p:spPr bwMode="auto">
          <a:xfrm>
            <a:off x="6681788" y="43640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$240</a:t>
            </a:r>
          </a:p>
        </p:txBody>
      </p:sp>
      <p:sp>
        <p:nvSpPr>
          <p:cNvPr id="635926" name="Text Box 22"/>
          <p:cNvSpPr txBox="1">
            <a:spLocks noChangeArrowheads="1"/>
          </p:cNvSpPr>
          <p:nvPr/>
        </p:nvSpPr>
        <p:spPr bwMode="auto">
          <a:xfrm>
            <a:off x="146843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$6/pound</a:t>
            </a:r>
          </a:p>
        </p:txBody>
      </p:sp>
      <p:sp>
        <p:nvSpPr>
          <p:cNvPr id="635927" name="Text Box 23"/>
          <p:cNvSpPr txBox="1">
            <a:spLocks noChangeArrowheads="1"/>
          </p:cNvSpPr>
          <p:nvPr/>
        </p:nvSpPr>
        <p:spPr bwMode="auto">
          <a:xfrm>
            <a:off x="242728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339248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$4/pound</a:t>
            </a:r>
          </a:p>
        </p:txBody>
      </p:sp>
      <p:sp>
        <p:nvSpPr>
          <p:cNvPr id="635929" name="AutoShape 25"/>
          <p:cNvSpPr>
            <a:spLocks noChangeArrowheads="1"/>
          </p:cNvSpPr>
          <p:nvPr/>
        </p:nvSpPr>
        <p:spPr bwMode="auto">
          <a:xfrm>
            <a:off x="6391275" y="1947863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  <a:p>
            <a:pPr algn="ctr"/>
            <a:r>
              <a:rPr lang="en-US" sz="1600"/>
              <a:t>---</a:t>
            </a:r>
          </a:p>
          <a:p>
            <a:pPr algn="ctr"/>
            <a:r>
              <a:rPr lang="en-US" sz="1600"/>
              <a:t>30</a:t>
            </a:r>
          </a:p>
        </p:txBody>
      </p:sp>
      <p:sp>
        <p:nvSpPr>
          <p:cNvPr id="635930" name="Text Box 26"/>
          <p:cNvSpPr txBox="1">
            <a:spLocks noChangeArrowheads="1"/>
          </p:cNvSpPr>
          <p:nvPr/>
        </p:nvSpPr>
        <p:spPr bwMode="auto">
          <a:xfrm>
            <a:off x="6753225" y="2112963"/>
            <a:ext cx="5222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$80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animBg="1"/>
      <p:bldP spid="635920" grpId="0" animBg="1"/>
      <p:bldP spid="635921" grpId="0" animBg="1"/>
      <p:bldP spid="635922" grpId="0"/>
      <p:bldP spid="635923" grpId="0"/>
      <p:bldP spid="635924" grpId="0" animBg="1"/>
      <p:bldP spid="635925" grpId="0"/>
      <p:bldP spid="635926" grpId="0"/>
      <p:bldP spid="635927" grpId="0"/>
      <p:bldP spid="635928" grpId="0"/>
      <p:bldP spid="635929" grpId="0" animBg="1"/>
      <p:bldP spid="6359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90625"/>
            <a:ext cx="8145462" cy="4197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Items:  			</a:t>
            </a:r>
            <a:r>
              <a:rPr lang="en-US" sz="2400" dirty="0">
                <a:latin typeface="Comic Sans MS" pitchFamily="-106" charset="0"/>
              </a:rPr>
              <a:t>1  	2  	3    …   </a:t>
            </a:r>
            <a:r>
              <a:rPr lang="en-US" sz="24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  …	 </a:t>
            </a:r>
            <a:r>
              <a:rPr lang="en-US" sz="2400" dirty="0" err="1">
                <a:latin typeface="Comic Sans MS" pitchFamily="-106" charset="0"/>
              </a:rPr>
              <a:t>n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Optimal solution: 		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	x</a:t>
            </a:r>
            <a:r>
              <a:rPr lang="en-US" sz="2400" baseline="-25000" dirty="0">
                <a:latin typeface="Comic Sans MS" pitchFamily="-106" charset="0"/>
              </a:rPr>
              <a:t>2</a:t>
            </a:r>
            <a:r>
              <a:rPr lang="en-US" sz="2400" dirty="0">
                <a:latin typeface="Comic Sans MS" pitchFamily="-106" charset="0"/>
              </a:rPr>
              <a:t>	x</a:t>
            </a:r>
            <a:r>
              <a:rPr lang="en-US" sz="2400" baseline="-25000" dirty="0">
                <a:latin typeface="Comic Sans MS" pitchFamily="-106" charset="0"/>
              </a:rPr>
              <a:t>3</a:t>
            </a:r>
            <a:r>
              <a:rPr lang="en-US" sz="2400" dirty="0">
                <a:latin typeface="Comic Sans MS" pitchFamily="-106" charset="0"/>
              </a:rPr>
              <a:t>	 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	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n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Greedy solution:  		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’	x</a:t>
            </a:r>
            <a:r>
              <a:rPr lang="en-US" sz="2400" baseline="-25000" dirty="0">
                <a:latin typeface="Comic Sans MS" pitchFamily="-106" charset="0"/>
              </a:rPr>
              <a:t>2</a:t>
            </a:r>
            <a:r>
              <a:rPr lang="en-US" sz="2400" dirty="0">
                <a:latin typeface="Comic Sans MS" pitchFamily="-106" charset="0"/>
              </a:rPr>
              <a:t>’	x</a:t>
            </a:r>
            <a:r>
              <a:rPr lang="en-US" sz="2400" baseline="-25000" dirty="0">
                <a:latin typeface="Comic Sans MS" pitchFamily="-106" charset="0"/>
              </a:rPr>
              <a:t>3</a:t>
            </a:r>
            <a:r>
              <a:rPr lang="en-US" sz="2400" dirty="0">
                <a:latin typeface="Comic Sans MS" pitchFamily="-106" charset="0"/>
              </a:rPr>
              <a:t>’	 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’	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n</a:t>
            </a:r>
            <a:r>
              <a:rPr lang="en-US" sz="2400" dirty="0">
                <a:latin typeface="Comic Sans MS" pitchFamily="-106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know that: 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’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≥ 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106" charset="2"/>
              </a:rPr>
              <a:t>greedy choice takes as much as possible from item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-106" charset="2"/>
              </a:rPr>
              <a:t>Modify the optimal solution to take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</a:t>
            </a:r>
            <a:r>
              <a:rPr lang="en-US" sz="2400" dirty="0">
                <a:sym typeface="Symbol" pitchFamily="-106" charset="2"/>
              </a:rPr>
              <a:t> of item 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106" charset="2"/>
              </a:rPr>
              <a:t>We have to decrease the quantity taken from some item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sym typeface="Symbol" pitchFamily="-106" charset="2"/>
              </a:rPr>
              <a:t>: the new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sym typeface="Symbol" pitchFamily="-106" charset="2"/>
              </a:rPr>
              <a:t>is decreased by:</a:t>
            </a:r>
            <a:endParaRPr lang="en-US" sz="2000" dirty="0">
              <a:latin typeface="Comic Sans MS" pitchFamily="-106" charset="0"/>
              <a:sym typeface="Symbol" pitchFamily="-106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-106" charset="2"/>
              </a:rPr>
              <a:t>Increase in profit: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Decrease in profit:</a:t>
            </a:r>
            <a:endParaRPr lang="en-US" sz="2400" dirty="0">
              <a:sym typeface="Symbol" pitchFamily="-106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-106" charset="2"/>
              </a:rPr>
              <a:t>						</a:t>
            </a:r>
          </a:p>
        </p:txBody>
      </p:sp>
      <p:graphicFrame>
        <p:nvGraphicFramePr>
          <p:cNvPr id="6369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98713" y="5000625"/>
          <a:ext cx="4038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1879560" imgH="241200" progId="Equation.3">
                  <p:embed/>
                </p:oleObj>
              </mc:Choice>
              <mc:Fallback>
                <p:oleObj name="Equation" r:id="rId4" imgW="1879560" imgH="241200" progId="Equation.3">
                  <p:embed/>
                  <p:pic>
                    <p:nvPicPr>
                      <p:cNvPr id="636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000625"/>
                        <a:ext cx="4038600" cy="519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2439988" y="5422900"/>
          <a:ext cx="15287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6" imgW="711000" imgH="457200" progId="Equation.3">
                  <p:embed/>
                </p:oleObj>
              </mc:Choice>
              <mc:Fallback>
                <p:oleObj name="Equation" r:id="rId6" imgW="711000" imgH="457200" progId="Equation.3">
                  <p:embed/>
                  <p:pic>
                    <p:nvPicPr>
                      <p:cNvPr id="636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422900"/>
                        <a:ext cx="1528762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 noChangeAspect="1"/>
          </p:cNvGraphicFramePr>
          <p:nvPr/>
        </p:nvGraphicFramePr>
        <p:xfrm>
          <a:off x="4622800" y="5422900"/>
          <a:ext cx="12557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8" imgW="583920" imgH="457200" progId="Equation.3">
                  <p:embed/>
                </p:oleObj>
              </mc:Choice>
              <mc:Fallback>
                <p:oleObj name="Equation" r:id="rId8" imgW="583920" imgH="457200" progId="Equation.3">
                  <p:embed/>
                  <p:pic>
                    <p:nvPicPr>
                      <p:cNvPr id="636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422900"/>
                        <a:ext cx="125571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4116388" y="57308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⇒</a:t>
            </a:r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6180138" y="5599113"/>
            <a:ext cx="27638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True, since </a:t>
            </a:r>
            <a:r>
              <a:rPr lang="en-US" dirty="0">
                <a:latin typeface="Comic Sans MS" panose="030F0902030302020204" pitchFamily="66" charset="0"/>
              </a:rPr>
              <a:t>x</a:t>
            </a:r>
            <a:r>
              <a:rPr lang="en-US" baseline="-25000" dirty="0">
                <a:latin typeface="Comic Sans MS" panose="030F0902030302020204" pitchFamily="66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had the </a:t>
            </a:r>
          </a:p>
          <a:p>
            <a:r>
              <a:rPr lang="en-US" dirty="0">
                <a:latin typeface="Century Gothic" panose="020B0502020202020204" pitchFamily="34" charset="0"/>
              </a:rPr>
              <a:t>best value/pound ratio</a:t>
            </a:r>
          </a:p>
        </p:txBody>
      </p:sp>
      <p:graphicFrame>
        <p:nvGraphicFramePr>
          <p:cNvPr id="636937" name="Object 9"/>
          <p:cNvGraphicFramePr>
            <a:graphicFrameLocks noChangeAspect="1"/>
          </p:cNvGraphicFramePr>
          <p:nvPr>
            <p:extLst/>
          </p:nvPr>
        </p:nvGraphicFramePr>
        <p:xfrm>
          <a:off x="3399480" y="4117975"/>
          <a:ext cx="1609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0" imgW="749160" imgH="215640" progId="Equation.3">
                  <p:embed/>
                </p:oleObj>
              </mc:Choice>
              <mc:Fallback>
                <p:oleObj name="Equation" r:id="rId10" imgW="749160" imgH="215640" progId="Equation.3">
                  <p:embed/>
                  <p:pic>
                    <p:nvPicPr>
                      <p:cNvPr id="6369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480" y="4117975"/>
                        <a:ext cx="16097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8" name="Object 10"/>
          <p:cNvGraphicFramePr>
            <a:graphicFrameLocks noChangeAspect="1"/>
          </p:cNvGraphicFramePr>
          <p:nvPr>
            <p:extLst/>
          </p:nvPr>
        </p:nvGraphicFramePr>
        <p:xfrm>
          <a:off x="3658190" y="4524375"/>
          <a:ext cx="22923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2" imgW="1066680" imgH="241200" progId="Equation.3">
                  <p:embed/>
                </p:oleObj>
              </mc:Choice>
              <mc:Fallback>
                <p:oleObj name="Equation" r:id="rId12" imgW="1066680" imgH="241200" progId="Equation.3">
                  <p:embed/>
                  <p:pic>
                    <p:nvPicPr>
                      <p:cNvPr id="636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190" y="4524375"/>
                        <a:ext cx="229235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4438650" y="3813175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5838825" y="3813175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>
                <a:latin typeface="Comic Sans MS" pitchFamily="-106" charset="0"/>
                <a:sym typeface="Symbol" pitchFamily="-106" charset="2"/>
              </a:rPr>
              <a:t>1</a:t>
            </a:r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6202362" y="3813175"/>
            <a:ext cx="66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/>
      <p:bldP spid="636936" grpId="0"/>
      <p:bldP spid="636939" grpId="0"/>
      <p:bldP spid="636940" grpId="0"/>
      <p:bldP spid="6369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0-1 Knapsack Problem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300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Thief has a knapsack of capacity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for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value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and weight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endParaRPr lang="en-US" baseline="-25000" dirty="0">
              <a:latin typeface="Comic Sans MS" pitchFamily="-106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coefficients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so that for all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{0, 1},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W</a:t>
            </a:r>
            <a:r>
              <a:rPr lang="en-US" dirty="0">
                <a:sym typeface="Symbol" pitchFamily="-106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		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is maximum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0002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 - Greedy Strategy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/>
              <a:t> 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40006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40007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40008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640009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640013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$120</a:t>
            </a:r>
          </a:p>
        </p:txBody>
      </p:sp>
      <p:sp>
        <p:nvSpPr>
          <p:cNvPr id="640016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40017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40019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640020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21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640023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40024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20</a:t>
              </a:r>
            </a:p>
          </p:txBody>
        </p:sp>
        <p:sp>
          <p:nvSpPr>
            <p:cNvPr id="640025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$100</a:t>
              </a:r>
            </a:p>
          </p:txBody>
        </p:sp>
        <p:sp>
          <p:nvSpPr>
            <p:cNvPr id="640026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$120</a:t>
              </a:r>
            </a:p>
            <a:p>
              <a:endParaRPr lang="en-US" sz="800"/>
            </a:p>
            <a:p>
              <a:r>
                <a:rPr lang="en-US" sz="1600"/>
                <a:t>  +</a:t>
              </a:r>
            </a:p>
          </p:txBody>
        </p:sp>
        <p:sp>
          <p:nvSpPr>
            <p:cNvPr id="640027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8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$220</a:t>
              </a:r>
            </a:p>
          </p:txBody>
        </p:sp>
        <p:sp>
          <p:nvSpPr>
            <p:cNvPr id="640029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30</a:t>
              </a:r>
            </a:p>
          </p:txBody>
        </p:sp>
      </p:grpSp>
      <p:sp>
        <p:nvSpPr>
          <p:cNvPr id="640030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$6/pound</a:t>
            </a:r>
          </a:p>
        </p:txBody>
      </p:sp>
      <p:sp>
        <p:nvSpPr>
          <p:cNvPr id="640031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640032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$4/pound</a:t>
            </a:r>
          </a:p>
        </p:txBody>
      </p:sp>
      <p:sp>
        <p:nvSpPr>
          <p:cNvPr id="640033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None of the solutions involving the greedy choice (item 1) leads to an optimal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greedy choice property does not hold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/>
      <p:bldP spid="640016" grpId="0" animBg="1"/>
      <p:bldP spid="640017" grpId="0" animBg="1"/>
      <p:bldP spid="640018" grpId="0"/>
      <p:bldP spid="640019" grpId="0"/>
      <p:bldP spid="640020" grpId="0" animBg="1"/>
      <p:bldP spid="640021" grpId="0"/>
      <p:bldP spid="6400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0-1 Knapsack - Dynamic Programming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45539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</a:t>
            </a:r>
            <a:r>
              <a:rPr lang="en-US" dirty="0"/>
              <a:t> –  the maximum profit that can be 			obtained from items </a:t>
            </a:r>
            <a:r>
              <a:rPr lang="en-US" dirty="0">
                <a:latin typeface="Comic Sans MS" pitchFamily="-106" charset="0"/>
              </a:rPr>
              <a:t>1</a:t>
            </a:r>
            <a:r>
              <a:rPr lang="en-US" dirty="0"/>
              <a:t> to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/>
              <a:t>, if the 			 knapsack has size </a:t>
            </a:r>
            <a:r>
              <a:rPr lang="en-US" dirty="0" err="1">
                <a:latin typeface="Comic Sans MS" pitchFamily="-106" charset="0"/>
              </a:rPr>
              <a:t>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Case 1: thief takes item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 </a:t>
            </a: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 =</a:t>
            </a:r>
          </a:p>
          <a:p>
            <a:pPr>
              <a:lnSpc>
                <a:spcPct val="150000"/>
              </a:lnSpc>
            </a:pPr>
            <a:r>
              <a:rPr lang="en-US" dirty="0"/>
              <a:t>Case 2: thief does not take item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 </a:t>
            </a: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 =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2865438" y="4084638"/>
            <a:ext cx="278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v</a:t>
            </a:r>
            <a:r>
              <a:rPr lang="en-US" sz="2800" baseline="-25000">
                <a:latin typeface="Comic Sans MS" pitchFamily="-106" charset="0"/>
              </a:rPr>
              <a:t>i</a:t>
            </a:r>
            <a:r>
              <a:rPr lang="en-US" sz="2800">
                <a:latin typeface="Comic Sans MS" pitchFamily="-106" charset="0"/>
              </a:rPr>
              <a:t> + P(i - 1, w-w</a:t>
            </a:r>
            <a:r>
              <a:rPr lang="en-US" sz="2800" baseline="-25000">
                <a:latin typeface="Comic Sans MS" pitchFamily="-106" charset="0"/>
              </a:rPr>
              <a:t>i</a:t>
            </a:r>
            <a:r>
              <a:rPr lang="en-US" sz="2800">
                <a:latin typeface="Comic Sans MS" pitchFamily="-106" charset="0"/>
              </a:rPr>
              <a:t>)</a:t>
            </a: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2865438" y="556895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P(i - 1, 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/>
      <p:bldP spid="6410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0-1 Knapsack - Dynamic Programming</a:t>
            </a:r>
          </a:p>
        </p:txBody>
      </p:sp>
      <p:graphicFrame>
        <p:nvGraphicFramePr>
          <p:cNvPr id="642052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2150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2151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2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3" name="Text Box 105"/>
          <p:cNvSpPr txBox="1">
            <a:spLocks noChangeArrowheads="1"/>
          </p:cNvSpPr>
          <p:nvPr/>
        </p:nvSpPr>
        <p:spPr bwMode="auto">
          <a:xfrm>
            <a:off x="2839773" y="2670780"/>
            <a:ext cx="80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 - w</a:t>
            </a:r>
            <a:r>
              <a:rPr lang="en-US" baseline="-25000">
                <a:latin typeface="Comic Sans MS" pitchFamily="-106" charset="0"/>
              </a:rPr>
              <a:t>i</a:t>
            </a:r>
          </a:p>
        </p:txBody>
      </p:sp>
      <p:sp>
        <p:nvSpPr>
          <p:cNvPr id="642154" name="Text Box 106"/>
          <p:cNvSpPr txBox="1">
            <a:spLocks noChangeArrowheads="1"/>
          </p:cNvSpPr>
          <p:nvPr/>
        </p:nvSpPr>
        <p:spPr bwMode="auto">
          <a:xfrm>
            <a:off x="6395441" y="2656492"/>
            <a:ext cx="437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5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i-1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6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endParaRPr lang="en-US" baseline="-25000">
              <a:latin typeface="Comic Sans MS" pitchFamily="-10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642158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42159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first</a:t>
              </a:r>
            </a:p>
          </p:txBody>
        </p:sp>
      </p:grpSp>
      <p:sp>
        <p:nvSpPr>
          <p:cNvPr id="642160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50838" y="2036763"/>
            <a:ext cx="8229600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P(i, w) = max {v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 + P(i - 1, w-w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), P(i - 1, w) }  </a:t>
            </a:r>
          </a:p>
        </p:txBody>
      </p:sp>
      <p:sp>
        <p:nvSpPr>
          <p:cNvPr id="642161" name="AutoShape 113"/>
          <p:cNvSpPr>
            <a:spLocks/>
          </p:cNvSpPr>
          <p:nvPr/>
        </p:nvSpPr>
        <p:spPr bwMode="auto">
          <a:xfrm rot="5400000">
            <a:off x="4263470" y="582060"/>
            <a:ext cx="153771" cy="2603238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162" name="Text Box 114"/>
          <p:cNvSpPr txBox="1">
            <a:spLocks noChangeArrowheads="1"/>
          </p:cNvSpPr>
          <p:nvPr/>
        </p:nvSpPr>
        <p:spPr bwMode="auto">
          <a:xfrm>
            <a:off x="3471647" y="1375380"/>
            <a:ext cx="2089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was taken</a:t>
            </a:r>
          </a:p>
        </p:txBody>
      </p:sp>
      <p:sp>
        <p:nvSpPr>
          <p:cNvPr id="642163" name="Text Box 115"/>
          <p:cNvSpPr txBox="1">
            <a:spLocks noChangeArrowheads="1"/>
          </p:cNvSpPr>
          <p:nvPr/>
        </p:nvSpPr>
        <p:spPr bwMode="auto">
          <a:xfrm>
            <a:off x="5599755" y="1375380"/>
            <a:ext cx="2518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was not taken</a:t>
            </a:r>
          </a:p>
        </p:txBody>
      </p:sp>
      <p:sp>
        <p:nvSpPr>
          <p:cNvPr id="642164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65" name="Text Box 117"/>
          <p:cNvSpPr txBox="1">
            <a:spLocks noChangeArrowheads="1"/>
          </p:cNvSpPr>
          <p:nvPr/>
        </p:nvSpPr>
        <p:spPr bwMode="auto">
          <a:xfrm>
            <a:off x="4766345" y="2688242"/>
            <a:ext cx="353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642167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68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642170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71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985001" cy="369887"/>
            <a:chOff x="644" y="2260"/>
            <a:chExt cx="4400" cy="233"/>
          </a:xfrm>
        </p:grpSpPr>
        <p:sp>
          <p:nvSpPr>
            <p:cNvPr id="642173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42174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642176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77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2178" name="AutoShape 130"/>
          <p:cNvSpPr>
            <a:spLocks/>
          </p:cNvSpPr>
          <p:nvPr/>
        </p:nvSpPr>
        <p:spPr bwMode="auto">
          <a:xfrm rot="5400000">
            <a:off x="6577421" y="1062447"/>
            <a:ext cx="138395" cy="1692762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-114300" y="508000"/>
            <a:ext cx="6634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</a:rPr>
              <a:t>	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P(i, w) = max {v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P(i - 1, w-w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), P(i - 1, w) }</a:t>
            </a:r>
            <a:r>
              <a:rPr lang="en-US" sz="2800">
                <a:solidFill>
                  <a:schemeClr val="accent2"/>
                </a:solidFill>
                <a:latin typeface="Comic Sans MS" pitchFamily="-106" charset="0"/>
              </a:rPr>
              <a:t>  </a:t>
            </a:r>
          </a:p>
        </p:txBody>
      </p:sp>
      <p:graphicFrame>
        <p:nvGraphicFramePr>
          <p:cNvPr id="643075" name="Group 3"/>
          <p:cNvGraphicFramePr>
            <a:graphicFrameLocks noGrp="1"/>
          </p:cNvGraphicFramePr>
          <p:nvPr>
            <p:ph idx="1"/>
          </p:nvPr>
        </p:nvGraphicFramePr>
        <p:xfrm>
          <a:off x="508000" y="18415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3119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3145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3146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7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8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9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0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1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2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3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4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5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 = 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6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3157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58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59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0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1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62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3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4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5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6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67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8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9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43170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643171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72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43173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643174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43175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37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643177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1) = </a:t>
              </a:r>
            </a:p>
          </p:txBody>
        </p:sp>
        <p:sp>
          <p:nvSpPr>
            <p:cNvPr id="643178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2) = </a:t>
              </a:r>
            </a:p>
          </p:txBody>
        </p:sp>
        <p:sp>
          <p:nvSpPr>
            <p:cNvPr id="643179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3) = </a:t>
              </a:r>
            </a:p>
          </p:txBody>
        </p:sp>
        <p:sp>
          <p:nvSpPr>
            <p:cNvPr id="643180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4) = </a:t>
              </a:r>
            </a:p>
          </p:txBody>
        </p:sp>
        <p:sp>
          <p:nvSpPr>
            <p:cNvPr id="643181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5) = </a:t>
              </a: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643183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1)= </a:t>
              </a:r>
            </a:p>
          </p:txBody>
        </p:sp>
        <p:sp>
          <p:nvSpPr>
            <p:cNvPr id="643184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2)= </a:t>
              </a:r>
            </a:p>
          </p:txBody>
        </p:sp>
        <p:sp>
          <p:nvSpPr>
            <p:cNvPr id="643185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3)= </a:t>
              </a:r>
            </a:p>
          </p:txBody>
        </p:sp>
        <p:sp>
          <p:nvSpPr>
            <p:cNvPr id="643186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4)= </a:t>
              </a:r>
            </a:p>
          </p:txBody>
        </p:sp>
        <p:sp>
          <p:nvSpPr>
            <p:cNvPr id="643187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5)= </a:t>
              </a:r>
            </a:p>
          </p:txBody>
        </p:sp>
      </p:grpSp>
      <p:sp>
        <p:nvSpPr>
          <p:cNvPr id="643188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3189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643191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1)= </a:t>
              </a:r>
            </a:p>
          </p:txBody>
        </p:sp>
        <p:sp>
          <p:nvSpPr>
            <p:cNvPr id="643192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2)= </a:t>
              </a:r>
            </a:p>
          </p:txBody>
        </p:sp>
        <p:sp>
          <p:nvSpPr>
            <p:cNvPr id="643193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3)= </a:t>
              </a:r>
            </a:p>
          </p:txBody>
        </p:sp>
        <p:sp>
          <p:nvSpPr>
            <p:cNvPr id="643194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4)= </a:t>
              </a:r>
            </a:p>
          </p:txBody>
        </p:sp>
        <p:sp>
          <p:nvSpPr>
            <p:cNvPr id="643195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5)= </a:t>
              </a:r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643197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1)= </a:t>
              </a:r>
            </a:p>
          </p:txBody>
        </p:sp>
        <p:sp>
          <p:nvSpPr>
            <p:cNvPr id="643198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2)= </a:t>
              </a:r>
            </a:p>
          </p:txBody>
        </p:sp>
        <p:sp>
          <p:nvSpPr>
            <p:cNvPr id="643199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3)= </a:t>
              </a:r>
            </a:p>
          </p:txBody>
        </p:sp>
        <p:sp>
          <p:nvSpPr>
            <p:cNvPr id="643200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4)= </a:t>
              </a:r>
            </a:p>
          </p:txBody>
        </p:sp>
        <p:sp>
          <p:nvSpPr>
            <p:cNvPr id="643201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643203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04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643206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07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643209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10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643212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13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643215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max{10+0, 0} = 10</a:t>
              </a:r>
            </a:p>
          </p:txBody>
        </p:sp>
        <p:sp>
          <p:nvSpPr>
            <p:cNvPr id="643216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643218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max{10+0, 12} = 12</a:t>
              </a:r>
            </a:p>
          </p:txBody>
        </p:sp>
        <p:sp>
          <p:nvSpPr>
            <p:cNvPr id="643219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643221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2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643224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5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643227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8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643230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P(2,1) = 10</a:t>
              </a:r>
            </a:p>
          </p:txBody>
        </p:sp>
        <p:sp>
          <p:nvSpPr>
            <p:cNvPr id="643231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643233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P(2,2) = 12</a:t>
              </a:r>
            </a:p>
          </p:txBody>
        </p:sp>
        <p:sp>
          <p:nvSpPr>
            <p:cNvPr id="643234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643236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max{20+0, 22}=22</a:t>
              </a:r>
            </a:p>
          </p:txBody>
        </p:sp>
        <p:sp>
          <p:nvSpPr>
            <p:cNvPr id="643237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643239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max{20+10,22}=30</a:t>
              </a:r>
            </a:p>
          </p:txBody>
        </p:sp>
        <p:sp>
          <p:nvSpPr>
            <p:cNvPr id="643240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643242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max{20+12,22}=32</a:t>
              </a:r>
            </a:p>
          </p:txBody>
        </p:sp>
        <p:sp>
          <p:nvSpPr>
            <p:cNvPr id="643243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643245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P(3,1) = 10</a:t>
              </a:r>
            </a:p>
          </p:txBody>
        </p:sp>
        <p:sp>
          <p:nvSpPr>
            <p:cNvPr id="643246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643248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max{15+0, 12} = 15</a:t>
              </a:r>
            </a:p>
          </p:txBody>
        </p:sp>
        <p:sp>
          <p:nvSpPr>
            <p:cNvPr id="643249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643251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max{15+10, 22}=25</a:t>
              </a:r>
            </a:p>
          </p:txBody>
        </p:sp>
        <p:sp>
          <p:nvSpPr>
            <p:cNvPr id="643252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643254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max{15+12, 30}=30</a:t>
              </a:r>
            </a:p>
          </p:txBody>
        </p:sp>
        <p:sp>
          <p:nvSpPr>
            <p:cNvPr id="643255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643257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max{15+22, 32}=37</a:t>
              </a:r>
            </a:p>
          </p:txBody>
        </p:sp>
        <p:sp>
          <p:nvSpPr>
            <p:cNvPr id="643258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643260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43261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P(0, 1) = 0</a:t>
              </a:r>
            </a:p>
          </p:txBody>
        </p:sp>
        <p:sp>
          <p:nvSpPr>
            <p:cNvPr id="643262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3263" name="Text Box 191"/>
          <p:cNvSpPr txBox="1">
            <a:spLocks noChangeArrowheads="1"/>
          </p:cNvSpPr>
          <p:nvPr/>
        </p:nvSpPr>
        <p:spPr bwMode="auto">
          <a:xfrm>
            <a:off x="276225" y="10795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Example: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83BE-7AFF-4547-821D-51A3F72E35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57" grpId="0"/>
      <p:bldP spid="643158" grpId="0"/>
      <p:bldP spid="643159" grpId="0"/>
      <p:bldP spid="643160" grpId="0"/>
      <p:bldP spid="643161" grpId="0"/>
      <p:bldP spid="643162" grpId="0"/>
      <p:bldP spid="643163" grpId="0"/>
      <p:bldP spid="643164" grpId="0"/>
      <p:bldP spid="643165" grpId="0"/>
      <p:bldP spid="643166" grpId="0"/>
      <p:bldP spid="643167" grpId="0"/>
      <p:bldP spid="643168" grpId="0"/>
      <p:bldP spid="643169" grpId="0"/>
      <p:bldP spid="643170" grpId="0"/>
      <p:bldP spid="643171" grpId="0"/>
      <p:bldP spid="643172" grpId="0"/>
      <p:bldP spid="643173" grpId="0"/>
      <p:bldP spid="643174" grpId="0"/>
      <p:bldP spid="6431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1375" cy="906462"/>
          </a:xfrm>
        </p:spPr>
        <p:txBody>
          <a:bodyPr/>
          <a:lstStyle/>
          <a:p>
            <a:pPr algn="l"/>
            <a:r>
              <a:rPr lang="en-US" sz="3600" dirty="0"/>
              <a:t>Reconstructing the Optimal Solution</a:t>
            </a:r>
          </a:p>
        </p:txBody>
      </p:sp>
      <p:graphicFrame>
        <p:nvGraphicFramePr>
          <p:cNvPr id="816131" name="Group 3"/>
          <p:cNvGraphicFramePr>
            <a:graphicFrameLocks noGrp="1"/>
          </p:cNvGraphicFramePr>
          <p:nvPr>
            <p:ph idx="1"/>
          </p:nvPr>
        </p:nvGraphicFramePr>
        <p:xfrm>
          <a:off x="1639888" y="1738313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175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816176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7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8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9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0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1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2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3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4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5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816186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7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8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9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0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191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2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3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4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5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196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7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8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16199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816200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201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6202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16203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16204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16205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6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7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8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9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0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1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2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3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4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5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6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7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8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9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0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1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2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3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4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6225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6" name="Rectangle 98"/>
          <p:cNvSpPr>
            <a:spLocks noChangeArrowheads="1"/>
          </p:cNvSpPr>
          <p:nvPr/>
        </p:nvSpPr>
        <p:spPr bwMode="auto">
          <a:xfrm>
            <a:off x="323849" y="4135438"/>
            <a:ext cx="8532983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Start at P(n, 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When you go left-up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⇒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has been taken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When you go straight up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⇒ item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816228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229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/>
                <a:t> Item 4</a:t>
              </a:r>
            </a:p>
          </p:txBody>
        </p:sp>
      </p:grpSp>
      <p:sp>
        <p:nvSpPr>
          <p:cNvPr id="816230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816232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2</a:t>
              </a:r>
            </a:p>
          </p:txBody>
        </p:sp>
        <p:sp>
          <p:nvSpPr>
            <p:cNvPr id="816233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816235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236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83BE-7AFF-4547-821D-51A3F72E353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2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</a:t>
            </a:r>
            <a:r>
              <a:rPr lang="en-US" dirty="0">
                <a:solidFill>
                  <a:srgbClr val="336699"/>
                </a:solidFill>
              </a:rPr>
              <a:t>the most valuable load that weights at most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W</a:t>
            </a:r>
            <a:r>
              <a:rPr lang="en-US" dirty="0">
                <a:solidFill>
                  <a:srgbClr val="336699"/>
                </a:solidFill>
              </a:rPr>
              <a:t> pounds</a:t>
            </a:r>
          </a:p>
          <a:p>
            <a:pPr>
              <a:lnSpc>
                <a:spcPct val="150000"/>
              </a:lnSpc>
            </a:pPr>
            <a:r>
              <a:rPr lang="en-US" dirty="0"/>
              <a:t>If we remove item </a:t>
            </a:r>
            <a:r>
              <a:rPr lang="en-US" dirty="0">
                <a:latin typeface="Comic Sans MS" pitchFamily="-106" charset="0"/>
              </a:rPr>
              <a:t>j</a:t>
            </a:r>
            <a:r>
              <a:rPr lang="en-US" dirty="0"/>
              <a:t> from this load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⇒ The remaining load must be</a:t>
            </a:r>
            <a:r>
              <a:rPr lang="en-US" dirty="0">
                <a:solidFill>
                  <a:srgbClr val="336699"/>
                </a:solidFill>
              </a:rPr>
              <a:t> the most valuable load weighing at most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W – </a:t>
            </a:r>
            <a:r>
              <a:rPr lang="en-US" dirty="0" err="1">
                <a:solidFill>
                  <a:srgbClr val="336699"/>
                </a:solidFill>
                <a:latin typeface="Comic Sans MS" pitchFamily="-106" charset="0"/>
              </a:rPr>
              <a:t>w</a:t>
            </a:r>
            <a:r>
              <a:rPr lang="en-US" baseline="-25000" dirty="0" err="1">
                <a:solidFill>
                  <a:srgbClr val="336699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336699"/>
                </a:solidFill>
              </a:rPr>
              <a:t> </a:t>
            </a:r>
            <a:r>
              <a:rPr lang="en-US" dirty="0"/>
              <a:t>that can be taken from the remaining</a:t>
            </a:r>
            <a:r>
              <a:rPr lang="en-US" dirty="0">
                <a:latin typeface="Comic Sans MS" pitchFamily="-106" charset="0"/>
              </a:rPr>
              <a:t> n – 1</a:t>
            </a:r>
            <a:r>
              <a:rPr lang="en-US" dirty="0"/>
              <a:t> items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452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Subproblems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4352925" y="35893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20228" name="Group 4"/>
          <p:cNvGraphicFramePr>
            <a:graphicFrameLocks noGrp="1"/>
          </p:cNvGraphicFramePr>
          <p:nvPr/>
        </p:nvGraphicFramePr>
        <p:xfrm>
          <a:off x="1577975" y="2225675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0326" name="Text Box 102"/>
          <p:cNvSpPr txBox="1">
            <a:spLocks noChangeArrowheads="1"/>
          </p:cNvSpPr>
          <p:nvPr/>
        </p:nvSpPr>
        <p:spPr bwMode="auto">
          <a:xfrm>
            <a:off x="1700213" y="185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r>
              <a:rPr lang="en-US" baseline="-25000">
                <a:latin typeface="Comic Sans MS" pitchFamily="-106" charset="0"/>
              </a:rPr>
              <a:t>: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820327" name="Text Box 103"/>
          <p:cNvSpPr txBox="1">
            <a:spLocks noChangeArrowheads="1"/>
          </p:cNvSpPr>
          <p:nvPr/>
        </p:nvSpPr>
        <p:spPr bwMode="auto">
          <a:xfrm>
            <a:off x="1196975" y="50117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28" name="Text Box 104"/>
          <p:cNvSpPr txBox="1">
            <a:spLocks noChangeArrowheads="1"/>
          </p:cNvSpPr>
          <p:nvPr/>
        </p:nvSpPr>
        <p:spPr bwMode="auto">
          <a:xfrm>
            <a:off x="2238375" y="185896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29" name="Text Box 105"/>
          <p:cNvSpPr txBox="1">
            <a:spLocks noChangeArrowheads="1"/>
          </p:cNvSpPr>
          <p:nvPr/>
        </p:nvSpPr>
        <p:spPr bwMode="auto">
          <a:xfrm>
            <a:off x="7223125" y="18303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0" name="Text Box 106"/>
          <p:cNvSpPr txBox="1">
            <a:spLocks noChangeArrowheads="1"/>
          </p:cNvSpPr>
          <p:nvPr/>
        </p:nvSpPr>
        <p:spPr bwMode="auto">
          <a:xfrm>
            <a:off x="1125538" y="3582988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i-1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1" name="Text Box 107"/>
          <p:cNvSpPr txBox="1">
            <a:spLocks noChangeArrowheads="1"/>
          </p:cNvSpPr>
          <p:nvPr/>
        </p:nvSpPr>
        <p:spPr bwMode="auto">
          <a:xfrm>
            <a:off x="1187450" y="2308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2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322263" y="1350963"/>
            <a:ext cx="8229600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P(i, w) = max {v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 + P(i - 1, w-w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), P(i - 1, w) }  </a:t>
            </a:r>
          </a:p>
        </p:txBody>
      </p:sp>
      <p:sp>
        <p:nvSpPr>
          <p:cNvPr id="820333" name="Text Box 109"/>
          <p:cNvSpPr txBox="1">
            <a:spLocks noChangeArrowheads="1"/>
          </p:cNvSpPr>
          <p:nvPr/>
        </p:nvSpPr>
        <p:spPr bwMode="auto">
          <a:xfrm>
            <a:off x="1223963" y="4064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4" name="Text Box 110"/>
          <p:cNvSpPr txBox="1">
            <a:spLocks noChangeArrowheads="1"/>
          </p:cNvSpPr>
          <p:nvPr/>
        </p:nvSpPr>
        <p:spPr bwMode="auto">
          <a:xfrm>
            <a:off x="4448175" y="181927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5" name="Text Box 111"/>
          <p:cNvSpPr txBox="1">
            <a:spLocks noChangeArrowheads="1"/>
          </p:cNvSpPr>
          <p:nvPr/>
        </p:nvSpPr>
        <p:spPr bwMode="auto">
          <a:xfrm>
            <a:off x="965200" y="5513388"/>
            <a:ext cx="7286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Monotype Corsiva" pitchFamily="-106" charset="0"/>
              </a:rPr>
              <a:t>E.g.</a:t>
            </a:r>
            <a:r>
              <a:rPr lang="en-US" sz="2800" dirty="0"/>
              <a:t>: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all the </a:t>
            </a:r>
            <a:r>
              <a:rPr lang="en-US" sz="2800" dirty="0" err="1">
                <a:latin typeface="Century Gothic" charset="0"/>
                <a:ea typeface="Century Gothic" charset="0"/>
                <a:cs typeface="Century Gothic" charset="0"/>
              </a:rPr>
              <a:t>subproblems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 shown in grey may depend on </a:t>
            </a:r>
            <a:r>
              <a:rPr lang="en-US" sz="2800" dirty="0">
                <a:latin typeface="Comic Sans MS" pitchFamily="-106" charset="0"/>
              </a:rPr>
              <a:t>P(i-1, 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55299" name="Slide Number Placeholder 6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E547005A-4B45-8543-8018-61D988EA4CE2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Activity Selection</a:t>
            </a:r>
          </a:p>
        </p:txBody>
      </p:sp>
      <p:graphicFrame>
        <p:nvGraphicFramePr>
          <p:cNvPr id="605187" name="Group 3"/>
          <p:cNvGraphicFramePr>
            <a:graphicFrameLocks noGrp="1"/>
          </p:cNvGraphicFramePr>
          <p:nvPr>
            <p:ph sz="half" idx="1"/>
          </p:nvPr>
        </p:nvGraphicFramePr>
        <p:xfrm>
          <a:off x="798513" y="2378075"/>
          <a:ext cx="6126162" cy="377666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Start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End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9:15am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Numerical methods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Movie presentation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9:20am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Data structures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Programming club mtg. (Pizza provided)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graphics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1:05pm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2:15pm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Analysis of algorithms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security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games contest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Operating systems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358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414338" y="1223963"/>
            <a:ext cx="7586662" cy="110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-106" charset="-128"/>
              </a:rPr>
              <a:t>Schedule the largest possible set of non-overlapping activities for a given room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17B6-FD3D-BB47-B96C-8892EEFD82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20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74AC8-D932-B845-B17F-18EB24D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Recursive Solution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123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0					if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∅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	max {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i,k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] + c[k, j] + 1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}	if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≠ ∅</a:t>
            </a:r>
          </a:p>
          <a:p>
            <a:pPr eaLnBrk="1" hangingPunct="1">
              <a:lnSpc>
                <a:spcPct val="130000"/>
              </a:lnSpc>
            </a:pPr>
            <a:endParaRPr lang="en-US" sz="1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There are j –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– 1 possible values for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k = i+1,  …, j – 1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cannot be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or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	(from the definition of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)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	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</a:t>
            </a:r>
            <a:r>
              <a:rPr lang="en-US" dirty="0">
                <a:ea typeface="ＭＳ Ｐゴシック" pitchFamily="-106" charset="-128"/>
              </a:rPr>
              <a:t> { </a:t>
            </a:r>
            <a:r>
              <a:rPr lang="en-US" dirty="0" err="1">
                <a:ea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baseline="-25000" dirty="0">
                <a:ea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∈</a:t>
            </a:r>
            <a:r>
              <a:rPr lang="en-US" dirty="0">
                <a:ea typeface="ＭＳ Ｐゴシック" pitchFamily="-106" charset="-128"/>
              </a:rPr>
              <a:t> S : f</a:t>
            </a:r>
            <a:r>
              <a:rPr lang="en-US" baseline="-25000" dirty="0">
                <a:ea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</a:rPr>
              <a:t> &lt; </a:t>
            </a:r>
            <a:r>
              <a:rPr lang="en-US" dirty="0" err="1">
                <a:ea typeface="ＭＳ Ｐゴシック" pitchFamily="-106" charset="-128"/>
              </a:rPr>
              <a:t>f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</a:rPr>
              <a:t> }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We check all the values and take the best one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336699"/>
                </a:solidFill>
                <a:ea typeface="ＭＳ Ｐゴシック" pitchFamily="-106" charset="-128"/>
                <a:sym typeface="Symbol" pitchFamily="-106" charset="2"/>
              </a:rPr>
              <a:t>We could now write a dynamic programming algorithm 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206625" y="2330450"/>
            <a:ext cx="88517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>
                <a:solidFill>
                  <a:srgbClr val="DD0111"/>
                </a:solidFill>
              </a:rPr>
              <a:t>i</a:t>
            </a:r>
            <a:r>
              <a:rPr lang="en-US" sz="1600" dirty="0">
                <a:solidFill>
                  <a:srgbClr val="DD0111"/>
                </a:solidFill>
              </a:rPr>
              <a:t> &lt; k &lt; j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solidFill>
                  <a:srgbClr val="DD0111"/>
                </a:solidFill>
              </a:rPr>
              <a:t>a</a:t>
            </a:r>
            <a:r>
              <a:rPr lang="en-US" sz="1600" baseline="-25000" dirty="0" err="1">
                <a:solidFill>
                  <a:srgbClr val="DD0111"/>
                </a:solidFill>
              </a:rPr>
              <a:t>k</a:t>
            </a:r>
            <a:r>
              <a:rPr lang="en-US" sz="1600" dirty="0">
                <a:solidFill>
                  <a:srgbClr val="DD0111"/>
                </a:solidFill>
              </a:rPr>
              <a:t> </a:t>
            </a:r>
            <a:r>
              <a:rPr lang="en-US" sz="1600" dirty="0">
                <a:solidFill>
                  <a:srgbClr val="DD0111"/>
                </a:solidFill>
                <a:sym typeface="Symbol" pitchFamily="-106" charset="2"/>
              </a:rPr>
              <a:t>∈ </a:t>
            </a:r>
            <a:r>
              <a:rPr lang="en-US" sz="1600" dirty="0" err="1">
                <a:solidFill>
                  <a:srgbClr val="DD0111"/>
                </a:solidFill>
                <a:sym typeface="Symbol" pitchFamily="-106" charset="2"/>
              </a:rPr>
              <a:t>S</a:t>
            </a:r>
            <a:r>
              <a:rPr lang="en-US" sz="1600" baseline="-25000" dirty="0" err="1">
                <a:solidFill>
                  <a:srgbClr val="DD0111"/>
                </a:solidFill>
                <a:sym typeface="Symbol" pitchFamily="-106" charset="2"/>
              </a:rPr>
              <a:t>ij</a:t>
            </a:r>
            <a:endParaRPr lang="en-US" sz="1600" baseline="-25000" dirty="0">
              <a:solidFill>
                <a:srgbClr val="DD0111"/>
              </a:solidFill>
              <a:sym typeface="Symbol" pitchFamily="-106" charset="2"/>
            </a:endParaRPr>
          </a:p>
        </p:txBody>
      </p:sp>
      <p:sp>
        <p:nvSpPr>
          <p:cNvPr id="734213" name="AutoShape 5"/>
          <p:cNvSpPr>
            <a:spLocks/>
          </p:cNvSpPr>
          <p:nvPr/>
        </p:nvSpPr>
        <p:spPr bwMode="auto">
          <a:xfrm>
            <a:off x="2025650" y="1263650"/>
            <a:ext cx="88900" cy="1757363"/>
          </a:xfrm>
          <a:prstGeom prst="leftBrace">
            <a:avLst>
              <a:gd name="adj1" fmla="val 164732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  <p:bldP spid="734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Theorem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00138"/>
            <a:ext cx="8672251" cy="553402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Let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∅ and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the activity in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with the earliest finish time: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min {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∈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used in some maximum-size subset of mutually compatible activities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There exists some optimal solution that contains a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m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∅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Choosing a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leaves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mj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the only nonempty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subproblem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the Theorem Useful?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4386263"/>
            <a:ext cx="8566150" cy="2206625"/>
          </a:xfrm>
        </p:spPr>
        <p:txBody>
          <a:bodyPr/>
          <a:lstStyle/>
          <a:p>
            <a:r>
              <a:rPr lang="en-US" sz="2400"/>
              <a:t>Making the greedy choice (the activity with the earliest finish time in S</a:t>
            </a:r>
            <a:r>
              <a:rPr lang="en-US" sz="2400" baseline="-25000"/>
              <a:t>ij</a:t>
            </a:r>
            <a:r>
              <a:rPr lang="en-US" sz="2400"/>
              <a:t>)</a:t>
            </a:r>
          </a:p>
          <a:p>
            <a:pPr lvl="1"/>
            <a:r>
              <a:rPr lang="en-US" sz="2000"/>
              <a:t>Reduces the number of subproblems and choices</a:t>
            </a:r>
          </a:p>
          <a:p>
            <a:pPr lvl="1"/>
            <a:r>
              <a:rPr lang="en-US" sz="2000"/>
              <a:t>Allows solving each subproblem in a top-down fashion</a:t>
            </a:r>
          </a:p>
          <a:p>
            <a:r>
              <a:rPr lang="en-US" sz="2400"/>
              <a:t>Only one subproblem left to solve!</a:t>
            </a:r>
          </a:p>
        </p:txBody>
      </p:sp>
      <p:graphicFrame>
        <p:nvGraphicFramePr>
          <p:cNvPr id="619524" name="Group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84150" y="1204913"/>
          <a:ext cx="8709025" cy="3284221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Dynamic programming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Using the theorem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Number of subproblems in the optimal solution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Number of choices to consider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550" name="Text Box 30"/>
          <p:cNvSpPr txBox="1">
            <a:spLocks noChangeArrowheads="1"/>
          </p:cNvSpPr>
          <p:nvPr/>
        </p:nvSpPr>
        <p:spPr bwMode="auto">
          <a:xfrm>
            <a:off x="3870325" y="2328863"/>
            <a:ext cx="20514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2 </a:t>
            </a:r>
            <a:r>
              <a:rPr lang="en-US" sz="2000" dirty="0" err="1">
                <a:latin typeface="Century Gothic"/>
                <a:cs typeface="Century Gothic"/>
              </a:rPr>
              <a:t>subproblems</a:t>
            </a:r>
            <a:r>
              <a:rPr lang="en-US" sz="2000" dirty="0">
                <a:latin typeface="Century Gothic"/>
                <a:cs typeface="Century Gothic"/>
              </a:rPr>
              <a:t>:</a:t>
            </a:r>
          </a:p>
          <a:p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ik</a:t>
            </a:r>
            <a:r>
              <a:rPr lang="en-US" sz="2000" dirty="0">
                <a:latin typeface="Century Gothic"/>
                <a:cs typeface="Century Gothic"/>
              </a:rPr>
              <a:t>,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kj</a:t>
            </a:r>
            <a:endParaRPr lang="en-US" sz="2000" baseline="-25000" dirty="0">
              <a:latin typeface="Century Gothic"/>
              <a:cs typeface="Century Gothic"/>
            </a:endParaRPr>
          </a:p>
        </p:txBody>
      </p:sp>
      <p:sp>
        <p:nvSpPr>
          <p:cNvPr id="619551" name="Text Box 31"/>
          <p:cNvSpPr txBox="1">
            <a:spLocks noChangeArrowheads="1"/>
          </p:cNvSpPr>
          <p:nvPr/>
        </p:nvSpPr>
        <p:spPr bwMode="auto">
          <a:xfrm>
            <a:off x="3792538" y="3606800"/>
            <a:ext cx="2028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j – i – 1 choices </a:t>
            </a:r>
          </a:p>
        </p:txBody>
      </p:sp>
      <p:sp>
        <p:nvSpPr>
          <p:cNvPr id="619552" name="Text Box 32"/>
          <p:cNvSpPr txBox="1">
            <a:spLocks noChangeArrowheads="1"/>
          </p:cNvSpPr>
          <p:nvPr/>
        </p:nvSpPr>
        <p:spPr bwMode="auto">
          <a:xfrm>
            <a:off x="6169025" y="3424150"/>
            <a:ext cx="27924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1 choice: the activity</a:t>
            </a:r>
          </a:p>
          <a:p>
            <a:r>
              <a:rPr lang="en-US" sz="2000" dirty="0">
                <a:latin typeface="Century Gothic"/>
                <a:cs typeface="Century Gothic"/>
              </a:rPr>
              <a:t>a</a:t>
            </a:r>
            <a:r>
              <a:rPr lang="en-US" sz="2000" baseline="-25000" dirty="0">
                <a:latin typeface="Century Gothic"/>
                <a:cs typeface="Century Gothic"/>
              </a:rPr>
              <a:t>m</a:t>
            </a:r>
            <a:r>
              <a:rPr lang="en-US" sz="2000" dirty="0">
                <a:latin typeface="Century Gothic"/>
                <a:cs typeface="Century Gothic"/>
              </a:rPr>
              <a:t> with the earliest </a:t>
            </a:r>
          </a:p>
          <a:p>
            <a:r>
              <a:rPr lang="en-US" sz="2000" dirty="0">
                <a:latin typeface="Century Gothic"/>
                <a:cs typeface="Century Gothic"/>
              </a:rPr>
              <a:t>finish time in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ij</a:t>
            </a:r>
            <a:endParaRPr lang="en-US" sz="2000" baseline="-25000" dirty="0">
              <a:latin typeface="Century Gothic"/>
              <a:cs typeface="Century Gothic"/>
            </a:endParaRPr>
          </a:p>
        </p:txBody>
      </p:sp>
      <p:sp>
        <p:nvSpPr>
          <p:cNvPr id="619553" name="Text Box 33"/>
          <p:cNvSpPr txBox="1">
            <a:spLocks noChangeArrowheads="1"/>
          </p:cNvSpPr>
          <p:nvPr/>
        </p:nvSpPr>
        <p:spPr bwMode="auto">
          <a:xfrm>
            <a:off x="6191250" y="2335213"/>
            <a:ext cx="23457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1 </a:t>
            </a:r>
            <a:r>
              <a:rPr lang="en-US" sz="2000" dirty="0" err="1">
                <a:latin typeface="Century Gothic"/>
                <a:cs typeface="Century Gothic"/>
              </a:rPr>
              <a:t>subproblem</a:t>
            </a:r>
            <a:r>
              <a:rPr lang="en-US" sz="2000" dirty="0">
                <a:latin typeface="Century Gothic"/>
                <a:cs typeface="Century Gothic"/>
              </a:rPr>
              <a:t>: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mj</a:t>
            </a:r>
            <a:endParaRPr lang="en-US" sz="2000" baseline="-25000" dirty="0">
              <a:latin typeface="Century Gothic"/>
              <a:cs typeface="Century Gothic"/>
            </a:endParaRPr>
          </a:p>
          <a:p>
            <a:r>
              <a:rPr lang="en-US" sz="2000" dirty="0">
                <a:latin typeface="Century Gothic"/>
                <a:cs typeface="Century Gothic"/>
              </a:rPr>
              <a:t>(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im</a:t>
            </a:r>
            <a:r>
              <a:rPr lang="en-US" sz="2000" dirty="0">
                <a:latin typeface="Century Gothic"/>
                <a:cs typeface="Century Gothic"/>
              </a:rPr>
              <a:t> = </a:t>
            </a:r>
            <a:r>
              <a:rPr lang="en-US" sz="2000" dirty="0">
                <a:latin typeface="Century Gothic"/>
                <a:cs typeface="Century Gothic"/>
                <a:sym typeface="Symbol" pitchFamily="-106" charset="2"/>
              </a:rPr>
              <a:t>∅)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50" grpId="0"/>
      <p:bldP spid="619551" grpId="0"/>
      <p:bldP spid="619552" grpId="0"/>
      <p:bldP spid="619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35982"/>
            <a:ext cx="8959850" cy="5548312"/>
          </a:xfrm>
        </p:spPr>
        <p:txBody>
          <a:bodyPr/>
          <a:lstStyle/>
          <a:p>
            <a:r>
              <a:rPr lang="en-US" dirty="0"/>
              <a:t>To select a maximum-size subset of mutually compatible activities from set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a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with earliest finish time (greedy choice)</a:t>
            </a:r>
          </a:p>
          <a:p>
            <a:pPr lvl="1"/>
            <a:r>
              <a:rPr lang="en-US" dirty="0">
                <a:sym typeface="Symbol" pitchFamily="-106" charset="2"/>
              </a:rPr>
              <a:t>Add a</a:t>
            </a:r>
            <a:r>
              <a:rPr lang="en-US" baseline="-25000" dirty="0">
                <a:sym typeface="Symbol" pitchFamily="-106" charset="2"/>
              </a:rPr>
              <a:t>m</a:t>
            </a:r>
            <a:r>
              <a:rPr lang="en-US" dirty="0">
                <a:sym typeface="Symbol" pitchFamily="-106" charset="2"/>
              </a:rPr>
              <a:t> to the set of activities used in the optimal solution</a:t>
            </a:r>
          </a:p>
          <a:p>
            <a:pPr lvl="1"/>
            <a:r>
              <a:rPr lang="en-US" dirty="0">
                <a:sym typeface="Symbol" pitchFamily="-106" charset="2"/>
              </a:rPr>
              <a:t>Solve the same problem for the set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mj</a:t>
            </a:r>
            <a:endParaRPr lang="en-US" baseline="-25000" dirty="0">
              <a:sym typeface="Symbol" pitchFamily="-106" charset="2"/>
            </a:endParaRPr>
          </a:p>
          <a:p>
            <a:r>
              <a:rPr lang="en-US" dirty="0"/>
              <a:t>From the theorem</a:t>
            </a:r>
          </a:p>
          <a:p>
            <a:pPr lvl="1"/>
            <a:r>
              <a:rPr lang="en-US" dirty="0"/>
              <a:t>By choosing a</a:t>
            </a:r>
            <a:r>
              <a:rPr lang="en-US" baseline="-25000" dirty="0"/>
              <a:t>m</a:t>
            </a:r>
            <a:r>
              <a:rPr lang="en-US" dirty="0"/>
              <a:t> we are guaranteed to have used an activity included in an optimal solution</a:t>
            </a:r>
          </a:p>
          <a:p>
            <a:pPr lvl="2">
              <a:buFontTx/>
              <a:buNone/>
            </a:pPr>
            <a:r>
              <a:rPr lang="en-US" dirty="0">
                <a:sym typeface="Symbol" pitchFamily="-106" charset="2"/>
              </a:rPr>
              <a:t>⇒ We do not need to solve the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mj</a:t>
            </a:r>
            <a:r>
              <a:rPr lang="en-US" dirty="0">
                <a:sym typeface="Symbol" pitchFamily="-106" charset="2"/>
              </a:rPr>
              <a:t> before making the choice!</a:t>
            </a:r>
          </a:p>
          <a:p>
            <a:pPr lvl="1"/>
            <a:r>
              <a:rPr lang="en-US" dirty="0">
                <a:sym typeface="Symbol" pitchFamily="-106" charset="2"/>
              </a:rPr>
              <a:t>The problem has the </a:t>
            </a:r>
            <a:r>
              <a:rPr lang="en-US" b="1" dirty="0">
                <a:sym typeface="Symbol" pitchFamily="-106" charset="2"/>
              </a:rPr>
              <a:t>GREEDY CHOICE</a:t>
            </a:r>
            <a:r>
              <a:rPr lang="en-US" dirty="0">
                <a:sym typeface="Symbol" pitchFamily="-106" charset="2"/>
              </a:rPr>
              <a:t> property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 Recursive Greedy Algorithm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880" y="1204913"/>
            <a:ext cx="9050936" cy="5435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Alg.:</a:t>
            </a:r>
            <a:r>
              <a:rPr lang="en-US" dirty="0"/>
              <a:t> REC-ACT-SEL (</a:t>
            </a:r>
            <a:r>
              <a:rPr lang="en-US" dirty="0">
                <a:latin typeface="Comic Sans MS" pitchFamily="-106" charset="0"/>
              </a:rPr>
              <a:t>s, f,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n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m ←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+ 1		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>
                <a:latin typeface="Comic Sans MS" pitchFamily="-106" charset="0"/>
              </a:rPr>
              <a:t>m ≤ n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>
                <a:latin typeface="Comic Sans MS" pitchFamily="-106" charset="0"/>
              </a:rPr>
              <a:t>s</a:t>
            </a:r>
            <a:r>
              <a:rPr lang="en-US" baseline="-25000" dirty="0" err="1">
                <a:latin typeface="Comic Sans MS" pitchFamily="-106" charset="0"/>
              </a:rPr>
              <a:t>m</a:t>
            </a:r>
            <a:r>
              <a:rPr lang="en-US" dirty="0">
                <a:latin typeface="Comic Sans MS" pitchFamily="-106" charset="0"/>
              </a:rPr>
              <a:t> &lt; f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	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►</a:t>
            </a:r>
            <a:r>
              <a:rPr lang="en-US" sz="2000" dirty="0"/>
              <a:t>Find first activity in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i,n+1</a:t>
            </a:r>
            <a:endParaRPr lang="en-US" sz="2000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	       </a:t>
            </a:r>
            <a:r>
              <a:rPr lang="en-US" b="1" dirty="0"/>
              <a:t>do </a:t>
            </a:r>
            <a:r>
              <a:rPr lang="en-US" dirty="0">
                <a:latin typeface="Comic Sans MS" pitchFamily="-106" charset="0"/>
              </a:rPr>
              <a:t>m ← m + 1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>
                <a:latin typeface="Comic Sans MS" pitchFamily="-106" charset="0"/>
              </a:rPr>
              <a:t>m ≤ n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</a:t>
            </a:r>
            <a:r>
              <a:rPr lang="en-US" b="1" dirty="0"/>
              <a:t>then return </a:t>
            </a:r>
            <a:r>
              <a:rPr lang="en-US" dirty="0"/>
              <a:t>{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m</a:t>
            </a:r>
            <a:r>
              <a:rPr lang="en-US" dirty="0"/>
              <a:t>} </a:t>
            </a:r>
            <a:r>
              <a:rPr lang="en-US" dirty="0">
                <a:sym typeface="Symbol" pitchFamily="-106" charset="2"/>
              </a:rPr>
              <a:t>⋃ </a:t>
            </a:r>
            <a:r>
              <a:rPr lang="en-US" dirty="0"/>
              <a:t>REC-ACT-SEL(</a:t>
            </a:r>
            <a:r>
              <a:rPr lang="en-US" dirty="0">
                <a:latin typeface="Comic Sans MS" pitchFamily="-106" charset="0"/>
              </a:rPr>
              <a:t>s, f, m, n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else return </a:t>
            </a:r>
            <a:r>
              <a:rPr lang="en-US" b="1" dirty="0">
                <a:sym typeface="Symbol" pitchFamily="-106" charset="2"/>
              </a:rPr>
              <a:t>∅</a:t>
            </a:r>
          </a:p>
          <a:p>
            <a:pPr marL="533400" indent="-533400"/>
            <a:endParaRPr lang="en-US" sz="1800" dirty="0"/>
          </a:p>
          <a:p>
            <a:pPr marL="533400" indent="-533400"/>
            <a:r>
              <a:rPr lang="en-US" sz="1800" dirty="0"/>
              <a:t>Activities are ordered in increasing order of finish time </a:t>
            </a:r>
          </a:p>
          <a:p>
            <a:pPr marL="533400" indent="-533400"/>
            <a:r>
              <a:rPr lang="en-US" sz="1800" dirty="0"/>
              <a:t>Running time: </a:t>
            </a:r>
            <a:r>
              <a:rPr lang="en-US" sz="18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1800" dirty="0">
                <a:sym typeface="Symbol" pitchFamily="-106" charset="2"/>
              </a:rPr>
              <a:t> – each activity is examined only once</a:t>
            </a:r>
          </a:p>
          <a:p>
            <a:pPr marL="533400" indent="-533400"/>
            <a:r>
              <a:rPr lang="en-US" sz="1800" b="1" dirty="0"/>
              <a:t>Initial call: </a:t>
            </a:r>
            <a:r>
              <a:rPr lang="en-US" sz="1800" dirty="0"/>
              <a:t>REC-ACT-SEL(s, f, 0, 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80025" y="2025650"/>
            <a:ext cx="1231900" cy="100013"/>
            <a:chOff x="3456" y="1216"/>
            <a:chExt cx="776" cy="63"/>
          </a:xfrm>
        </p:grpSpPr>
        <p:sp>
          <p:nvSpPr>
            <p:cNvPr id="789511" name="Line 5"/>
            <p:cNvSpPr>
              <a:spLocks noChangeShapeType="1"/>
            </p:cNvSpPr>
            <p:nvPr/>
          </p:nvSpPr>
          <p:spPr bwMode="auto">
            <a:xfrm>
              <a:off x="3456" y="1248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512" name="Line 6"/>
            <p:cNvSpPr>
              <a:spLocks noChangeShapeType="1"/>
            </p:cNvSpPr>
            <p:nvPr/>
          </p:nvSpPr>
          <p:spPr bwMode="auto">
            <a:xfrm>
              <a:off x="4227" y="1216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9513" name="Text Box 7"/>
          <p:cNvSpPr txBox="1">
            <a:spLocks noChangeArrowheads="1"/>
          </p:cNvSpPr>
          <p:nvPr/>
        </p:nvSpPr>
        <p:spPr bwMode="auto">
          <a:xfrm>
            <a:off x="6383338" y="2062163"/>
            <a:ext cx="280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</p:txBody>
      </p:sp>
      <p:sp>
        <p:nvSpPr>
          <p:cNvPr id="789514" name="Text Box 8"/>
          <p:cNvSpPr txBox="1">
            <a:spLocks noChangeArrowheads="1"/>
          </p:cNvSpPr>
          <p:nvPr/>
        </p:nvSpPr>
        <p:spPr bwMode="auto">
          <a:xfrm>
            <a:off x="5683250" y="1993900"/>
            <a:ext cx="34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91200" y="1016000"/>
            <a:ext cx="1535113" cy="439738"/>
            <a:chOff x="3648" y="640"/>
            <a:chExt cx="967" cy="277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648" y="830"/>
              <a:ext cx="779" cy="64"/>
              <a:chOff x="3648" y="890"/>
              <a:chExt cx="779" cy="64"/>
            </a:xfrm>
          </p:grpSpPr>
          <p:sp>
            <p:nvSpPr>
              <p:cNvPr id="789517" name="Line 11"/>
              <p:cNvSpPr>
                <a:spLocks noChangeShapeType="1"/>
              </p:cNvSpPr>
              <p:nvPr/>
            </p:nvSpPr>
            <p:spPr bwMode="auto">
              <a:xfrm>
                <a:off x="3653" y="923"/>
                <a:ext cx="7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18" name="Line 12"/>
              <p:cNvSpPr>
                <a:spLocks noChangeShapeType="1"/>
              </p:cNvSpPr>
              <p:nvPr/>
            </p:nvSpPr>
            <p:spPr bwMode="auto">
              <a:xfrm>
                <a:off x="3648" y="891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19" name="Line 13"/>
              <p:cNvSpPr>
                <a:spLocks noChangeShapeType="1"/>
              </p:cNvSpPr>
              <p:nvPr/>
            </p:nvSpPr>
            <p:spPr bwMode="auto">
              <a:xfrm>
                <a:off x="4422" y="890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20" name="Text Box 14"/>
            <p:cNvSpPr txBox="1">
              <a:spLocks noChangeArrowheads="1"/>
            </p:cNvSpPr>
            <p:nvPr/>
          </p:nvSpPr>
          <p:spPr bwMode="auto">
            <a:xfrm>
              <a:off x="3929" y="64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21" name="Text Box 15"/>
            <p:cNvSpPr txBox="1">
              <a:spLocks noChangeArrowheads="1"/>
            </p:cNvSpPr>
            <p:nvPr/>
          </p:nvSpPr>
          <p:spPr bwMode="auto">
            <a:xfrm>
              <a:off x="4379" y="68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487988" y="1271588"/>
            <a:ext cx="2125662" cy="411162"/>
            <a:chOff x="3457" y="801"/>
            <a:chExt cx="1339" cy="25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457" y="997"/>
              <a:ext cx="1141" cy="63"/>
              <a:chOff x="3457" y="1007"/>
              <a:chExt cx="1141" cy="63"/>
            </a:xfrm>
          </p:grpSpPr>
          <p:sp>
            <p:nvSpPr>
              <p:cNvPr id="789524" name="Line 18"/>
              <p:cNvSpPr>
                <a:spLocks noChangeShapeType="1"/>
              </p:cNvSpPr>
              <p:nvPr/>
            </p:nvSpPr>
            <p:spPr bwMode="auto">
              <a:xfrm>
                <a:off x="3464" y="1042"/>
                <a:ext cx="11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25" name="Line 19"/>
              <p:cNvSpPr>
                <a:spLocks noChangeShapeType="1"/>
              </p:cNvSpPr>
              <p:nvPr/>
            </p:nvSpPr>
            <p:spPr bwMode="auto">
              <a:xfrm>
                <a:off x="3457" y="1013"/>
                <a:ext cx="7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26" name="Line 20"/>
              <p:cNvSpPr>
                <a:spLocks noChangeShapeType="1"/>
              </p:cNvSpPr>
              <p:nvPr/>
            </p:nvSpPr>
            <p:spPr bwMode="auto">
              <a:xfrm>
                <a:off x="4593" y="1007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27" name="Text Box 21"/>
            <p:cNvSpPr txBox="1">
              <a:spLocks noChangeArrowheads="1"/>
            </p:cNvSpPr>
            <p:nvPr/>
          </p:nvSpPr>
          <p:spPr bwMode="auto">
            <a:xfrm>
              <a:off x="3697" y="80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28" name="Text Box 22"/>
            <p:cNvSpPr txBox="1">
              <a:spLocks noChangeArrowheads="1"/>
            </p:cNvSpPr>
            <p:nvPr/>
          </p:nvSpPr>
          <p:spPr bwMode="auto">
            <a:xfrm>
              <a:off x="4560" y="825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938963" y="1524000"/>
            <a:ext cx="1554162" cy="415925"/>
            <a:chOff x="4371" y="960"/>
            <a:chExt cx="979" cy="262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371" y="1154"/>
              <a:ext cx="783" cy="64"/>
              <a:chOff x="4371" y="1129"/>
              <a:chExt cx="783" cy="64"/>
            </a:xfrm>
          </p:grpSpPr>
          <p:sp>
            <p:nvSpPr>
              <p:cNvPr id="789531" name="Line 25"/>
              <p:cNvSpPr>
                <a:spLocks noChangeShapeType="1"/>
              </p:cNvSpPr>
              <p:nvPr/>
            </p:nvSpPr>
            <p:spPr bwMode="auto">
              <a:xfrm>
                <a:off x="4376" y="1161"/>
                <a:ext cx="7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32" name="Line 26"/>
              <p:cNvSpPr>
                <a:spLocks noChangeShapeType="1"/>
              </p:cNvSpPr>
              <p:nvPr/>
            </p:nvSpPr>
            <p:spPr bwMode="auto">
              <a:xfrm>
                <a:off x="4371" y="1129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33" name="Line 27"/>
              <p:cNvSpPr>
                <a:spLocks noChangeShapeType="1"/>
              </p:cNvSpPr>
              <p:nvPr/>
            </p:nvSpPr>
            <p:spPr bwMode="auto">
              <a:xfrm>
                <a:off x="5149" y="1130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34" name="Text Box 28"/>
            <p:cNvSpPr txBox="1">
              <a:spLocks noChangeArrowheads="1"/>
            </p:cNvSpPr>
            <p:nvPr/>
          </p:nvSpPr>
          <p:spPr bwMode="auto">
            <a:xfrm>
              <a:off x="4782" y="96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35" name="Text Box 29"/>
            <p:cNvSpPr txBox="1">
              <a:spLocks noChangeArrowheads="1"/>
            </p:cNvSpPr>
            <p:nvPr/>
          </p:nvSpPr>
          <p:spPr bwMode="auto">
            <a:xfrm>
              <a:off x="5114" y="991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7379-3436-2A43-A1F8-6BE016FBD9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91554" name="Footer Placeholder 4"/>
          <p:cNvSpPr txBox="1">
            <a:spLocks noGrp="1"/>
          </p:cNvSpPr>
          <p:nvPr/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400">
                <a:ea typeface="ＭＳ Ｐゴシック" pitchFamily="-106" charset="-128"/>
                <a:cs typeface="ＭＳ Ｐゴシック" pitchFamily="-106" charset="-128"/>
              </a:rPr>
              <a:t>CS 477/677 - Lecture 18</a:t>
            </a:r>
          </a:p>
        </p:txBody>
      </p:sp>
      <p:sp>
        <p:nvSpPr>
          <p:cNvPr id="791555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46922C37-CDAA-0D41-862D-6F6EDDE25F72}" type="slidenum">
              <a:rPr lang="en-US" sz="1400">
                <a:ea typeface="ＭＳ Ｐゴシック" pitchFamily="-106" charset="-128"/>
                <a:cs typeface="ＭＳ Ｐゴシック" pitchFamily="-106" charset="-128"/>
              </a:rPr>
              <a:pPr algn="r"/>
              <a:t>9</a:t>
            </a:fld>
            <a:endParaRPr lang="en-US" sz="14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1556" name="Rectangle 2"/>
          <p:cNvSpPr>
            <a:spLocks noChangeArrowheads="1"/>
          </p:cNvSpPr>
          <p:nvPr/>
        </p:nvSpPr>
        <p:spPr bwMode="auto">
          <a:xfrm>
            <a:off x="128588" y="900113"/>
            <a:ext cx="872331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1557" name="Rectangle 3"/>
          <p:cNvSpPr>
            <a:spLocks noChangeArrowheads="1"/>
          </p:cNvSpPr>
          <p:nvPr/>
        </p:nvSpPr>
        <p:spPr bwMode="auto">
          <a:xfrm>
            <a:off x="3308350" y="6459538"/>
            <a:ext cx="5427663" cy="271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graphicFrame>
        <p:nvGraphicFramePr>
          <p:cNvPr id="750596" name="Group 4"/>
          <p:cNvGraphicFramePr>
            <a:graphicFrameLocks noGrp="1"/>
          </p:cNvGraphicFramePr>
          <p:nvPr>
            <p:ph idx="4294967295"/>
          </p:nvPr>
        </p:nvGraphicFramePr>
        <p:xfrm>
          <a:off x="290513" y="863600"/>
          <a:ext cx="8351837" cy="554736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         -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     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1         1         4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2         3         5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3         0          6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4         5          7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5         3          8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6         5          9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7         6         10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8         8         11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9         8         12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10       2         13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11      12        14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12      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∞       ∞+1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92008" name="Text Box 509"/>
          <p:cNvSpPr txBox="1">
            <a:spLocks noChangeArrowheads="1"/>
          </p:cNvSpPr>
          <p:nvPr/>
        </p:nvSpPr>
        <p:spPr bwMode="auto">
          <a:xfrm>
            <a:off x="265113" y="446088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ＭＳ Ｐゴシック" pitchFamily="-106" charset="-128"/>
                <a:cs typeface="ＭＳ Ｐゴシック" pitchFamily="-106" charset="-128"/>
              </a:rPr>
              <a:t>k        s</a:t>
            </a:r>
            <a:r>
              <a:rPr lang="en-US" i="1" baseline="-25000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i="1">
                <a:ea typeface="ＭＳ Ｐゴシック" pitchFamily="-106" charset="-128"/>
                <a:cs typeface="ＭＳ Ｐゴシック" pitchFamily="-106" charset="-128"/>
              </a:rPr>
              <a:t>       f</a:t>
            </a:r>
            <a:r>
              <a:rPr lang="en-US" i="1" baseline="-25000">
                <a:ea typeface="ＭＳ Ｐゴシック" pitchFamily="-106" charset="-128"/>
                <a:cs typeface="ＭＳ Ｐゴシック" pitchFamily="-106" charset="-128"/>
              </a:rPr>
              <a:t>k</a:t>
            </a:r>
          </a:p>
        </p:txBody>
      </p:sp>
      <p:sp>
        <p:nvSpPr>
          <p:cNvPr id="792009" name="Line 510"/>
          <p:cNvSpPr>
            <a:spLocks noChangeShapeType="1"/>
          </p:cNvSpPr>
          <p:nvPr/>
        </p:nvSpPr>
        <p:spPr bwMode="auto">
          <a:xfrm>
            <a:off x="306388" y="820738"/>
            <a:ext cx="16224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03" name="Rectangle 511"/>
          <p:cNvSpPr>
            <a:spLocks noChangeArrowheads="1"/>
          </p:cNvSpPr>
          <p:nvPr/>
        </p:nvSpPr>
        <p:spPr bwMode="auto">
          <a:xfrm>
            <a:off x="2565400" y="1330325"/>
            <a:ext cx="1293813" cy="134938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92011" name="Text Box 512"/>
          <p:cNvSpPr txBox="1">
            <a:spLocks noChangeArrowheads="1"/>
          </p:cNvSpPr>
          <p:nvPr/>
        </p:nvSpPr>
        <p:spPr bwMode="auto">
          <a:xfrm>
            <a:off x="1958975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0</a:t>
            </a:r>
          </a:p>
        </p:txBody>
      </p:sp>
      <p:sp>
        <p:nvSpPr>
          <p:cNvPr id="792012" name="Text Box 513"/>
          <p:cNvSpPr txBox="1">
            <a:spLocks noChangeArrowheads="1"/>
          </p:cNvSpPr>
          <p:nvPr/>
        </p:nvSpPr>
        <p:spPr bwMode="auto">
          <a:xfrm>
            <a:off x="2397125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</a:t>
            </a:r>
          </a:p>
        </p:txBody>
      </p:sp>
      <p:sp>
        <p:nvSpPr>
          <p:cNvPr id="792013" name="Text Box 514"/>
          <p:cNvSpPr txBox="1">
            <a:spLocks noChangeArrowheads="1"/>
          </p:cNvSpPr>
          <p:nvPr/>
        </p:nvSpPr>
        <p:spPr bwMode="auto">
          <a:xfrm>
            <a:off x="280511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</a:t>
            </a:r>
          </a:p>
        </p:txBody>
      </p:sp>
      <p:sp>
        <p:nvSpPr>
          <p:cNvPr id="792014" name="Text Box 515"/>
          <p:cNvSpPr txBox="1">
            <a:spLocks noChangeArrowheads="1"/>
          </p:cNvSpPr>
          <p:nvPr/>
        </p:nvSpPr>
        <p:spPr bwMode="auto">
          <a:xfrm>
            <a:off x="3263900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</a:t>
            </a:r>
          </a:p>
        </p:txBody>
      </p:sp>
      <p:sp>
        <p:nvSpPr>
          <p:cNvPr id="792015" name="Text Box 516"/>
          <p:cNvSpPr txBox="1">
            <a:spLocks noChangeArrowheads="1"/>
          </p:cNvSpPr>
          <p:nvPr/>
        </p:nvSpPr>
        <p:spPr bwMode="auto">
          <a:xfrm>
            <a:off x="3689350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</a:t>
            </a:r>
          </a:p>
        </p:txBody>
      </p:sp>
      <p:sp>
        <p:nvSpPr>
          <p:cNvPr id="792016" name="Text Box 517"/>
          <p:cNvSpPr txBox="1">
            <a:spLocks noChangeArrowheads="1"/>
          </p:cNvSpPr>
          <p:nvPr/>
        </p:nvSpPr>
        <p:spPr bwMode="auto">
          <a:xfrm>
            <a:off x="412591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5</a:t>
            </a:r>
          </a:p>
        </p:txBody>
      </p:sp>
      <p:sp>
        <p:nvSpPr>
          <p:cNvPr id="792017" name="Text Box 518"/>
          <p:cNvSpPr txBox="1">
            <a:spLocks noChangeArrowheads="1"/>
          </p:cNvSpPr>
          <p:nvPr/>
        </p:nvSpPr>
        <p:spPr bwMode="auto">
          <a:xfrm>
            <a:off x="4554538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6</a:t>
            </a:r>
          </a:p>
        </p:txBody>
      </p:sp>
      <p:sp>
        <p:nvSpPr>
          <p:cNvPr id="792018" name="Text Box 519"/>
          <p:cNvSpPr txBox="1">
            <a:spLocks noChangeArrowheads="1"/>
          </p:cNvSpPr>
          <p:nvPr/>
        </p:nvSpPr>
        <p:spPr bwMode="auto">
          <a:xfrm>
            <a:off x="4999038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7</a:t>
            </a:r>
          </a:p>
        </p:txBody>
      </p:sp>
      <p:sp>
        <p:nvSpPr>
          <p:cNvPr id="792019" name="Text Box 520"/>
          <p:cNvSpPr txBox="1">
            <a:spLocks noChangeArrowheads="1"/>
          </p:cNvSpPr>
          <p:nvPr/>
        </p:nvSpPr>
        <p:spPr bwMode="auto">
          <a:xfrm>
            <a:off x="545306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8</a:t>
            </a:r>
          </a:p>
        </p:txBody>
      </p:sp>
      <p:sp>
        <p:nvSpPr>
          <p:cNvPr id="792020" name="Text Box 521"/>
          <p:cNvSpPr txBox="1">
            <a:spLocks noChangeArrowheads="1"/>
          </p:cNvSpPr>
          <p:nvPr/>
        </p:nvSpPr>
        <p:spPr bwMode="auto">
          <a:xfrm>
            <a:off x="5870575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9</a:t>
            </a:r>
          </a:p>
        </p:txBody>
      </p:sp>
      <p:sp>
        <p:nvSpPr>
          <p:cNvPr id="792021" name="Text Box 522"/>
          <p:cNvSpPr txBox="1">
            <a:spLocks noChangeArrowheads="1"/>
          </p:cNvSpPr>
          <p:nvPr/>
        </p:nvSpPr>
        <p:spPr bwMode="auto">
          <a:xfrm>
            <a:off x="6257925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10</a:t>
            </a:r>
          </a:p>
        </p:txBody>
      </p:sp>
      <p:sp>
        <p:nvSpPr>
          <p:cNvPr id="792022" name="Text Box 523"/>
          <p:cNvSpPr txBox="1">
            <a:spLocks noChangeArrowheads="1"/>
          </p:cNvSpPr>
          <p:nvPr/>
        </p:nvSpPr>
        <p:spPr bwMode="auto">
          <a:xfrm>
            <a:off x="6694488" y="6383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11</a:t>
            </a:r>
          </a:p>
        </p:txBody>
      </p:sp>
      <p:sp>
        <p:nvSpPr>
          <p:cNvPr id="792023" name="Text Box 524"/>
          <p:cNvSpPr txBox="1">
            <a:spLocks noChangeArrowheads="1"/>
          </p:cNvSpPr>
          <p:nvPr/>
        </p:nvSpPr>
        <p:spPr bwMode="auto">
          <a:xfrm>
            <a:off x="7112000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12</a:t>
            </a:r>
          </a:p>
        </p:txBody>
      </p:sp>
      <p:sp>
        <p:nvSpPr>
          <p:cNvPr id="792024" name="Text Box 525"/>
          <p:cNvSpPr txBox="1">
            <a:spLocks noChangeArrowheads="1"/>
          </p:cNvSpPr>
          <p:nvPr/>
        </p:nvSpPr>
        <p:spPr bwMode="auto">
          <a:xfrm>
            <a:off x="7562850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13</a:t>
            </a:r>
          </a:p>
        </p:txBody>
      </p:sp>
      <p:sp>
        <p:nvSpPr>
          <p:cNvPr id="792025" name="Text Box 526"/>
          <p:cNvSpPr txBox="1">
            <a:spLocks noChangeArrowheads="1"/>
          </p:cNvSpPr>
          <p:nvPr/>
        </p:nvSpPr>
        <p:spPr bwMode="auto">
          <a:xfrm>
            <a:off x="7977188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14</a:t>
            </a:r>
          </a:p>
        </p:txBody>
      </p:sp>
      <p:sp>
        <p:nvSpPr>
          <p:cNvPr id="792026" name="Rectangle 527"/>
          <p:cNvSpPr>
            <a:spLocks noChangeArrowheads="1"/>
          </p:cNvSpPr>
          <p:nvPr/>
        </p:nvSpPr>
        <p:spPr bwMode="auto">
          <a:xfrm>
            <a:off x="1860550" y="1555750"/>
            <a:ext cx="263525" cy="141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a0</a:t>
            </a:r>
          </a:p>
        </p:txBody>
      </p:sp>
      <p:sp>
        <p:nvSpPr>
          <p:cNvPr id="751120" name="Line 528"/>
          <p:cNvSpPr>
            <a:spLocks noChangeShapeType="1"/>
          </p:cNvSpPr>
          <p:nvPr/>
        </p:nvSpPr>
        <p:spPr bwMode="auto">
          <a:xfrm flipV="1">
            <a:off x="2122488" y="1428750"/>
            <a:ext cx="4349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21" name="Text Box 529"/>
          <p:cNvSpPr txBox="1">
            <a:spLocks noChangeArrowheads="1"/>
          </p:cNvSpPr>
          <p:nvPr/>
        </p:nvSpPr>
        <p:spPr bwMode="auto">
          <a:xfrm>
            <a:off x="2828925" y="1481138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m=1</a:t>
            </a:r>
          </a:p>
        </p:txBody>
      </p:sp>
      <p:sp>
        <p:nvSpPr>
          <p:cNvPr id="751122" name="Rectangle 530"/>
          <p:cNvSpPr>
            <a:spLocks noChangeArrowheads="1"/>
          </p:cNvSpPr>
          <p:nvPr/>
        </p:nvSpPr>
        <p:spPr bwMode="auto">
          <a:xfrm>
            <a:off x="2574925" y="1962150"/>
            <a:ext cx="1293813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3" name="Rectangle 531"/>
          <p:cNvSpPr>
            <a:spLocks noChangeArrowheads="1"/>
          </p:cNvSpPr>
          <p:nvPr/>
        </p:nvSpPr>
        <p:spPr bwMode="auto">
          <a:xfrm>
            <a:off x="2563813" y="239712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4" name="Rectangle 532"/>
          <p:cNvSpPr>
            <a:spLocks noChangeArrowheads="1"/>
          </p:cNvSpPr>
          <p:nvPr/>
        </p:nvSpPr>
        <p:spPr bwMode="auto">
          <a:xfrm>
            <a:off x="2557463" y="282257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5" name="Rectangle 533"/>
          <p:cNvSpPr>
            <a:spLocks noChangeArrowheads="1"/>
          </p:cNvSpPr>
          <p:nvPr/>
        </p:nvSpPr>
        <p:spPr bwMode="auto">
          <a:xfrm>
            <a:off x="2573338" y="3246438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6" name="Rectangle 534"/>
          <p:cNvSpPr>
            <a:spLocks noChangeArrowheads="1"/>
          </p:cNvSpPr>
          <p:nvPr/>
        </p:nvSpPr>
        <p:spPr bwMode="auto">
          <a:xfrm>
            <a:off x="2566988" y="3670300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7" name="Rectangle 535"/>
          <p:cNvSpPr>
            <a:spLocks noChangeArrowheads="1"/>
          </p:cNvSpPr>
          <p:nvPr/>
        </p:nvSpPr>
        <p:spPr bwMode="auto">
          <a:xfrm>
            <a:off x="2562225" y="4087813"/>
            <a:ext cx="1293813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8" name="Rectangle 536"/>
          <p:cNvSpPr>
            <a:spLocks noChangeArrowheads="1"/>
          </p:cNvSpPr>
          <p:nvPr/>
        </p:nvSpPr>
        <p:spPr bwMode="auto">
          <a:xfrm>
            <a:off x="2557463" y="451167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9" name="Rectangle 537"/>
          <p:cNvSpPr>
            <a:spLocks noChangeArrowheads="1"/>
          </p:cNvSpPr>
          <p:nvPr/>
        </p:nvSpPr>
        <p:spPr bwMode="auto">
          <a:xfrm>
            <a:off x="2573338" y="494982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0" name="Rectangle 538"/>
          <p:cNvSpPr>
            <a:spLocks noChangeArrowheads="1"/>
          </p:cNvSpPr>
          <p:nvPr/>
        </p:nvSpPr>
        <p:spPr bwMode="auto">
          <a:xfrm>
            <a:off x="2568575" y="5373688"/>
            <a:ext cx="1293813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1" name="Rectangle 539"/>
          <p:cNvSpPr>
            <a:spLocks noChangeArrowheads="1"/>
          </p:cNvSpPr>
          <p:nvPr/>
        </p:nvSpPr>
        <p:spPr bwMode="auto">
          <a:xfrm>
            <a:off x="2563813" y="5789613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2" name="Rectangle 540"/>
          <p:cNvSpPr>
            <a:spLocks noChangeArrowheads="1"/>
          </p:cNvSpPr>
          <p:nvPr/>
        </p:nvSpPr>
        <p:spPr bwMode="auto">
          <a:xfrm>
            <a:off x="2573338" y="6221413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3" name="Rectangle 541"/>
          <p:cNvSpPr>
            <a:spLocks noChangeArrowheads="1"/>
          </p:cNvSpPr>
          <p:nvPr/>
        </p:nvSpPr>
        <p:spPr bwMode="auto">
          <a:xfrm>
            <a:off x="3429000" y="1751013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a2</a:t>
            </a:r>
          </a:p>
        </p:txBody>
      </p:sp>
      <p:sp>
        <p:nvSpPr>
          <p:cNvPr id="751134" name="Rectangle 542"/>
          <p:cNvSpPr>
            <a:spLocks noChangeArrowheads="1"/>
          </p:cNvSpPr>
          <p:nvPr/>
        </p:nvSpPr>
        <p:spPr bwMode="auto">
          <a:xfrm>
            <a:off x="2132013" y="2176463"/>
            <a:ext cx="2608262" cy="141287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a3</a:t>
            </a:r>
          </a:p>
        </p:txBody>
      </p:sp>
      <p:sp>
        <p:nvSpPr>
          <p:cNvPr id="751135" name="Rectangle 543"/>
          <p:cNvSpPr>
            <a:spLocks noChangeArrowheads="1"/>
          </p:cNvSpPr>
          <p:nvPr/>
        </p:nvSpPr>
        <p:spPr bwMode="auto">
          <a:xfrm>
            <a:off x="4302125" y="2589213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6" name="Rectangle 544"/>
          <p:cNvSpPr>
            <a:spLocks noChangeArrowheads="1"/>
          </p:cNvSpPr>
          <p:nvPr/>
        </p:nvSpPr>
        <p:spPr bwMode="auto">
          <a:xfrm>
            <a:off x="4311650" y="3235325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7" name="Rectangle 545"/>
          <p:cNvSpPr>
            <a:spLocks noChangeArrowheads="1"/>
          </p:cNvSpPr>
          <p:nvPr/>
        </p:nvSpPr>
        <p:spPr bwMode="auto">
          <a:xfrm>
            <a:off x="4306888" y="36591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8" name="Rectangle 546"/>
          <p:cNvSpPr>
            <a:spLocks noChangeArrowheads="1"/>
          </p:cNvSpPr>
          <p:nvPr/>
        </p:nvSpPr>
        <p:spPr bwMode="auto">
          <a:xfrm>
            <a:off x="4294188" y="40909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9" name="Rectangle 547"/>
          <p:cNvSpPr>
            <a:spLocks noChangeArrowheads="1"/>
          </p:cNvSpPr>
          <p:nvPr/>
        </p:nvSpPr>
        <p:spPr bwMode="auto">
          <a:xfrm>
            <a:off x="4303713" y="4500563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0" name="Rectangle 548"/>
          <p:cNvSpPr>
            <a:spLocks noChangeArrowheads="1"/>
          </p:cNvSpPr>
          <p:nvPr/>
        </p:nvSpPr>
        <p:spPr bwMode="auto">
          <a:xfrm>
            <a:off x="4305300" y="4940300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1" name="Rectangle 549"/>
          <p:cNvSpPr>
            <a:spLocks noChangeArrowheads="1"/>
          </p:cNvSpPr>
          <p:nvPr/>
        </p:nvSpPr>
        <p:spPr bwMode="auto">
          <a:xfrm>
            <a:off x="4306888" y="5370513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2" name="Rectangle 550"/>
          <p:cNvSpPr>
            <a:spLocks noChangeArrowheads="1"/>
          </p:cNvSpPr>
          <p:nvPr/>
        </p:nvSpPr>
        <p:spPr bwMode="auto">
          <a:xfrm>
            <a:off x="4294188" y="57800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3" name="Rectangle 551"/>
          <p:cNvSpPr>
            <a:spLocks noChangeArrowheads="1"/>
          </p:cNvSpPr>
          <p:nvPr/>
        </p:nvSpPr>
        <p:spPr bwMode="auto">
          <a:xfrm>
            <a:off x="4303713" y="6210300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4" name="Rectangle 552"/>
          <p:cNvSpPr>
            <a:spLocks noChangeArrowheads="1"/>
          </p:cNvSpPr>
          <p:nvPr/>
        </p:nvSpPr>
        <p:spPr bwMode="auto">
          <a:xfrm>
            <a:off x="3441700" y="3043238"/>
            <a:ext cx="2173288" cy="127000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a5</a:t>
            </a:r>
          </a:p>
        </p:txBody>
      </p:sp>
      <p:sp>
        <p:nvSpPr>
          <p:cNvPr id="751145" name="Rectangle 553"/>
          <p:cNvSpPr>
            <a:spLocks noChangeArrowheads="1"/>
          </p:cNvSpPr>
          <p:nvPr/>
        </p:nvSpPr>
        <p:spPr bwMode="auto">
          <a:xfrm>
            <a:off x="4292600" y="3446463"/>
            <a:ext cx="1738313" cy="141287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a6</a:t>
            </a:r>
          </a:p>
        </p:txBody>
      </p:sp>
      <p:sp>
        <p:nvSpPr>
          <p:cNvPr id="751146" name="Rectangle 554"/>
          <p:cNvSpPr>
            <a:spLocks noChangeArrowheads="1"/>
          </p:cNvSpPr>
          <p:nvPr/>
        </p:nvSpPr>
        <p:spPr bwMode="auto">
          <a:xfrm>
            <a:off x="4730750" y="3870325"/>
            <a:ext cx="1738313" cy="141288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a7</a:t>
            </a:r>
          </a:p>
        </p:txBody>
      </p:sp>
      <p:sp>
        <p:nvSpPr>
          <p:cNvPr id="751147" name="Rectangle 555"/>
          <p:cNvSpPr>
            <a:spLocks noChangeArrowheads="1"/>
          </p:cNvSpPr>
          <p:nvPr/>
        </p:nvSpPr>
        <p:spPr bwMode="auto">
          <a:xfrm>
            <a:off x="5610225" y="4297363"/>
            <a:ext cx="1287463" cy="14287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48" name="Text Box 556"/>
          <p:cNvSpPr txBox="1">
            <a:spLocks noChangeArrowheads="1"/>
          </p:cNvSpPr>
          <p:nvPr/>
        </p:nvSpPr>
        <p:spPr bwMode="auto">
          <a:xfrm>
            <a:off x="4510088" y="2760663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m=4</a:t>
            </a:r>
          </a:p>
        </p:txBody>
      </p:sp>
      <p:sp>
        <p:nvSpPr>
          <p:cNvPr id="751149" name="Text Box 557"/>
          <p:cNvSpPr txBox="1">
            <a:spLocks noChangeArrowheads="1"/>
          </p:cNvSpPr>
          <p:nvPr/>
        </p:nvSpPr>
        <p:spPr bwMode="auto">
          <a:xfrm>
            <a:off x="6045200" y="4457700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m=8</a:t>
            </a:r>
          </a:p>
        </p:txBody>
      </p:sp>
      <p:sp>
        <p:nvSpPr>
          <p:cNvPr id="751150" name="Rectangle 558"/>
          <p:cNvSpPr>
            <a:spLocks noChangeArrowheads="1"/>
          </p:cNvSpPr>
          <p:nvPr/>
        </p:nvSpPr>
        <p:spPr bwMode="auto">
          <a:xfrm>
            <a:off x="5605463" y="4949825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1" name="Rectangle 559"/>
          <p:cNvSpPr>
            <a:spLocks noChangeArrowheads="1"/>
          </p:cNvSpPr>
          <p:nvPr/>
        </p:nvSpPr>
        <p:spPr bwMode="auto">
          <a:xfrm>
            <a:off x="5614988" y="5372100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2" name="Rectangle 560"/>
          <p:cNvSpPr>
            <a:spLocks noChangeArrowheads="1"/>
          </p:cNvSpPr>
          <p:nvPr/>
        </p:nvSpPr>
        <p:spPr bwMode="auto">
          <a:xfrm>
            <a:off x="5616575" y="5789613"/>
            <a:ext cx="12874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3" name="Rectangle 561"/>
          <p:cNvSpPr>
            <a:spLocks noChangeArrowheads="1"/>
          </p:cNvSpPr>
          <p:nvPr/>
        </p:nvSpPr>
        <p:spPr bwMode="auto">
          <a:xfrm>
            <a:off x="5611813" y="6213475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4" name="Rectangle 562"/>
          <p:cNvSpPr>
            <a:spLocks noChangeArrowheads="1"/>
          </p:cNvSpPr>
          <p:nvPr/>
        </p:nvSpPr>
        <p:spPr bwMode="auto">
          <a:xfrm>
            <a:off x="5599113" y="4729163"/>
            <a:ext cx="1738312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a9</a:t>
            </a:r>
          </a:p>
        </p:txBody>
      </p:sp>
      <p:sp>
        <p:nvSpPr>
          <p:cNvPr id="751155" name="Rectangle 563"/>
          <p:cNvSpPr>
            <a:spLocks noChangeArrowheads="1"/>
          </p:cNvSpPr>
          <p:nvPr/>
        </p:nvSpPr>
        <p:spPr bwMode="auto">
          <a:xfrm>
            <a:off x="3013075" y="5157788"/>
            <a:ext cx="4757738" cy="133350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a10</a:t>
            </a:r>
          </a:p>
        </p:txBody>
      </p:sp>
      <p:sp>
        <p:nvSpPr>
          <p:cNvPr id="751156" name="Rectangle 564"/>
          <p:cNvSpPr>
            <a:spLocks noChangeArrowheads="1"/>
          </p:cNvSpPr>
          <p:nvPr/>
        </p:nvSpPr>
        <p:spPr bwMode="auto">
          <a:xfrm>
            <a:off x="7334250" y="5570538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a11</a:t>
            </a:r>
          </a:p>
        </p:txBody>
      </p:sp>
      <p:sp>
        <p:nvSpPr>
          <p:cNvPr id="751157" name="Text Box 565"/>
          <p:cNvSpPr txBox="1">
            <a:spLocks noChangeArrowheads="1"/>
          </p:cNvSpPr>
          <p:nvPr/>
        </p:nvSpPr>
        <p:spPr bwMode="auto">
          <a:xfrm>
            <a:off x="7529513" y="5741988"/>
            <a:ext cx="50482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m=11</a:t>
            </a:r>
          </a:p>
        </p:txBody>
      </p:sp>
      <p:sp>
        <p:nvSpPr>
          <p:cNvPr id="751158" name="Rectangle 566"/>
          <p:cNvSpPr>
            <a:spLocks noChangeArrowheads="1"/>
          </p:cNvSpPr>
          <p:nvPr/>
        </p:nvSpPr>
        <p:spPr bwMode="auto">
          <a:xfrm>
            <a:off x="7343775" y="6202363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a11</a:t>
            </a:r>
          </a:p>
        </p:txBody>
      </p:sp>
      <p:sp>
        <p:nvSpPr>
          <p:cNvPr id="751159" name="Line 567"/>
          <p:cNvSpPr>
            <a:spLocks noChangeShapeType="1"/>
          </p:cNvSpPr>
          <p:nvPr/>
        </p:nvSpPr>
        <p:spPr bwMode="auto">
          <a:xfrm flipH="1" flipV="1">
            <a:off x="3429000" y="1814513"/>
            <a:ext cx="436563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0" name="Line 568"/>
          <p:cNvSpPr>
            <a:spLocks noChangeShapeType="1"/>
          </p:cNvSpPr>
          <p:nvPr/>
        </p:nvSpPr>
        <p:spPr bwMode="auto">
          <a:xfrm flipH="1" flipV="1">
            <a:off x="2128838" y="2243138"/>
            <a:ext cx="1728787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1" name="Line 569"/>
          <p:cNvSpPr>
            <a:spLocks noChangeShapeType="1"/>
          </p:cNvSpPr>
          <p:nvPr/>
        </p:nvSpPr>
        <p:spPr bwMode="auto">
          <a:xfrm flipV="1">
            <a:off x="3857625" y="2679700"/>
            <a:ext cx="436563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2" name="Line 570"/>
          <p:cNvSpPr>
            <a:spLocks noChangeShapeType="1"/>
          </p:cNvSpPr>
          <p:nvPr/>
        </p:nvSpPr>
        <p:spPr bwMode="auto">
          <a:xfrm flipH="1" flipV="1">
            <a:off x="3414713" y="3100388"/>
            <a:ext cx="1751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3" name="Line 571"/>
          <p:cNvSpPr>
            <a:spLocks noChangeShapeType="1"/>
          </p:cNvSpPr>
          <p:nvPr/>
        </p:nvSpPr>
        <p:spPr bwMode="auto">
          <a:xfrm flipH="1" flipV="1">
            <a:off x="4294188" y="3514725"/>
            <a:ext cx="8715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4" name="Line 572"/>
          <p:cNvSpPr>
            <a:spLocks noChangeShapeType="1"/>
          </p:cNvSpPr>
          <p:nvPr/>
        </p:nvSpPr>
        <p:spPr bwMode="auto">
          <a:xfrm flipH="1" flipV="1">
            <a:off x="4737100" y="3943350"/>
            <a:ext cx="4286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5" name="Line 573"/>
          <p:cNvSpPr>
            <a:spLocks noChangeShapeType="1"/>
          </p:cNvSpPr>
          <p:nvPr/>
        </p:nvSpPr>
        <p:spPr bwMode="auto">
          <a:xfrm flipV="1">
            <a:off x="5157788" y="4365625"/>
            <a:ext cx="4429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6" name="Line 574"/>
          <p:cNvSpPr>
            <a:spLocks noChangeShapeType="1"/>
          </p:cNvSpPr>
          <p:nvPr/>
        </p:nvSpPr>
        <p:spPr bwMode="auto">
          <a:xfrm flipH="1" flipV="1">
            <a:off x="5586413" y="4800600"/>
            <a:ext cx="13144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7" name="Line 575"/>
          <p:cNvSpPr>
            <a:spLocks noChangeShapeType="1"/>
          </p:cNvSpPr>
          <p:nvPr/>
        </p:nvSpPr>
        <p:spPr bwMode="auto">
          <a:xfrm flipH="1" flipV="1">
            <a:off x="2971800" y="5222875"/>
            <a:ext cx="3929063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8" name="Line 576"/>
          <p:cNvSpPr>
            <a:spLocks noChangeShapeType="1"/>
          </p:cNvSpPr>
          <p:nvPr/>
        </p:nvSpPr>
        <p:spPr bwMode="auto">
          <a:xfrm flipV="1">
            <a:off x="6900863" y="5643563"/>
            <a:ext cx="4286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076" name="Line 577"/>
          <p:cNvSpPr>
            <a:spLocks noChangeShapeType="1"/>
          </p:cNvSpPr>
          <p:nvPr/>
        </p:nvSpPr>
        <p:spPr bwMode="auto">
          <a:xfrm>
            <a:off x="8215313" y="6392863"/>
            <a:ext cx="5286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077" name="Rectangle 578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7379-3436-2A43-A1F8-6BE016FBD9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2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103" grpId="0" animBg="1"/>
      <p:bldP spid="751120" grpId="0" animBg="1"/>
      <p:bldP spid="751121" grpId="0" animBg="1"/>
      <p:bldP spid="751122" grpId="0" animBg="1"/>
      <p:bldP spid="751123" grpId="0" animBg="1"/>
      <p:bldP spid="751124" grpId="0" animBg="1"/>
      <p:bldP spid="751125" grpId="0" animBg="1"/>
      <p:bldP spid="751126" grpId="0" animBg="1"/>
      <p:bldP spid="751127" grpId="0" animBg="1"/>
      <p:bldP spid="751128" grpId="0" animBg="1"/>
      <p:bldP spid="751129" grpId="0" animBg="1"/>
      <p:bldP spid="751130" grpId="0" animBg="1"/>
      <p:bldP spid="751131" grpId="0" animBg="1"/>
      <p:bldP spid="751132" grpId="0" animBg="1"/>
      <p:bldP spid="751133" grpId="0" animBg="1"/>
      <p:bldP spid="751134" grpId="0" animBg="1"/>
      <p:bldP spid="751135" grpId="0" animBg="1"/>
      <p:bldP spid="751136" grpId="0" animBg="1"/>
      <p:bldP spid="751137" grpId="0" animBg="1"/>
      <p:bldP spid="751138" grpId="0" animBg="1"/>
      <p:bldP spid="751139" grpId="0" animBg="1"/>
      <p:bldP spid="751140" grpId="0" animBg="1"/>
      <p:bldP spid="751141" grpId="0" animBg="1"/>
      <p:bldP spid="751142" grpId="0" animBg="1"/>
      <p:bldP spid="751143" grpId="0" animBg="1"/>
      <p:bldP spid="751144" grpId="0" animBg="1"/>
      <p:bldP spid="751145" grpId="0" animBg="1"/>
      <p:bldP spid="751146" grpId="0" animBg="1"/>
      <p:bldP spid="751147" grpId="0" animBg="1"/>
      <p:bldP spid="751148" grpId="0" animBg="1"/>
      <p:bldP spid="751149" grpId="0" animBg="1"/>
      <p:bldP spid="751150" grpId="0" animBg="1"/>
      <p:bldP spid="751151" grpId="0" animBg="1"/>
      <p:bldP spid="751152" grpId="0" animBg="1"/>
      <p:bldP spid="751153" grpId="0" animBg="1"/>
      <p:bldP spid="751154" grpId="0" animBg="1"/>
      <p:bldP spid="751155" grpId="0" animBg="1"/>
      <p:bldP spid="751156" grpId="0" animBg="1"/>
      <p:bldP spid="751157" grpId="0" animBg="1"/>
      <p:bldP spid="751158" grpId="0" animBg="1"/>
      <p:bldP spid="751159" grpId="0" animBg="1"/>
      <p:bldP spid="751160" grpId="0" animBg="1"/>
      <p:bldP spid="751161" grpId="0" animBg="1"/>
      <p:bldP spid="751162" grpId="0" animBg="1"/>
      <p:bldP spid="751163" grpId="0" animBg="1"/>
      <p:bldP spid="751164" grpId="0" animBg="1"/>
      <p:bldP spid="751165" grpId="0" animBg="1"/>
      <p:bldP spid="751166" grpId="0" animBg="1"/>
      <p:bldP spid="751167" grpId="0" animBg="1"/>
      <p:bldP spid="75116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2068</Words>
  <Application>Microsoft Macintosh PowerPoint</Application>
  <PresentationFormat>On-screen Show (4:3)</PresentationFormat>
  <Paragraphs>682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Greedy Algorithms</vt:lpstr>
      <vt:lpstr>Activity Selection</vt:lpstr>
      <vt:lpstr>Recursive Solution</vt:lpstr>
      <vt:lpstr>Theorem</vt:lpstr>
      <vt:lpstr>Why is the Theorem Useful?</vt:lpstr>
      <vt:lpstr>Greedy Approach</vt:lpstr>
      <vt:lpstr>A Recursive Greedy Algorithm</vt:lpstr>
      <vt:lpstr>Example</vt:lpstr>
      <vt:lpstr>An Incremental Algorithm</vt:lpstr>
      <vt:lpstr>Steps Toward Our Greedy Solution</vt:lpstr>
      <vt:lpstr>Designing Greedy Algorithms</vt:lpstr>
      <vt:lpstr>Correctness of Greedy Algorithms</vt:lpstr>
      <vt:lpstr>Dynamic Programming vs.  Greedy Algorithms</vt:lpstr>
      <vt:lpstr>The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- Example</vt:lpstr>
      <vt:lpstr>Greedy Choice</vt:lpstr>
      <vt:lpstr>The 0-1 Knapsack Problem</vt:lpstr>
      <vt:lpstr>0-1 Knapsack - Greedy Strategy</vt:lpstr>
      <vt:lpstr>0-1 Knapsack - Dynamic Programming</vt:lpstr>
      <vt:lpstr>0-1 Knapsack - Dynamic Programming</vt:lpstr>
      <vt:lpstr>PowerPoint Presentation</vt:lpstr>
      <vt:lpstr>Reconstructing the Optimal Solution</vt:lpstr>
      <vt:lpstr>Optimal Substructure</vt:lpstr>
      <vt:lpstr>Overlapping Subproblems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699</cp:revision>
  <cp:lastPrinted>2018-11-05T21:56:01Z</cp:lastPrinted>
  <dcterms:created xsi:type="dcterms:W3CDTF">2011-01-18T17:28:39Z</dcterms:created>
  <dcterms:modified xsi:type="dcterms:W3CDTF">2018-11-07T17:59:50Z</dcterms:modified>
</cp:coreProperties>
</file>