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629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  <p:sldId id="689" r:id="rId24"/>
    <p:sldId id="690" r:id="rId25"/>
    <p:sldId id="691" r:id="rId26"/>
    <p:sldId id="692" r:id="rId27"/>
    <p:sldId id="693" r:id="rId28"/>
    <p:sldId id="694" r:id="rId29"/>
    <p:sldId id="695" r:id="rId30"/>
    <p:sldId id="696" r:id="rId31"/>
    <p:sldId id="697" r:id="rId32"/>
    <p:sldId id="533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8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216" y="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93B72-C1A6-2A4A-ACCA-FB8F2401A17B}" type="slidenum">
              <a:rPr lang="en-US"/>
              <a:pPr/>
              <a:t>10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71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C82AD-D362-8B41-8DBB-303613C53DC0}" type="slidenum">
              <a:rPr lang="en-US"/>
              <a:pPr/>
              <a:t>11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35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874C7-72A2-EF43-BF2B-B998AE93CAE6}" type="slidenum">
              <a:rPr lang="en-US"/>
              <a:pPr/>
              <a:t>12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6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38C6B-EB38-1D4D-98CA-D3A376A82118}" type="slidenum">
              <a:rPr lang="en-US"/>
              <a:pPr/>
              <a:t>13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28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D8481-24F2-2348-8D3E-252A3BEBE3D0}" type="slidenum">
              <a:rPr lang="en-US"/>
              <a:pPr/>
              <a:t>14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40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88028-18A8-374C-8ED0-3ADD93BD1F37}" type="slidenum">
              <a:rPr lang="en-US"/>
              <a:pPr/>
              <a:t>15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7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6D959-D16B-144C-A13D-4774F95C8E47}" type="slidenum">
              <a:rPr lang="en-US"/>
              <a:pPr/>
              <a:t>16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16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C8CC8C-5112-4F44-B583-D5966A573692}" type="slidenum">
              <a:rPr lang="en-US"/>
              <a:pPr/>
              <a:t>17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67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921978-4544-8047-B28A-9409552139A2}" type="slidenum">
              <a:rPr lang="en-US"/>
              <a:pPr/>
              <a:t>18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95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3A81F-8FEB-5244-907F-EDCB1E13B10B}" type="slidenum">
              <a:rPr lang="en-US"/>
              <a:pPr/>
              <a:t>19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2D205-6EE5-4C49-BD37-7948B289B24F}" type="slidenum">
              <a:rPr lang="en-US"/>
              <a:pPr/>
              <a:t>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668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70BC66-DF64-AB4E-97E0-1FBF4442CD8A}" type="slidenum">
              <a:rPr lang="en-US"/>
              <a:pPr/>
              <a:t>20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72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3" y="4342470"/>
            <a:ext cx="5025755" cy="41150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18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3" y="4342470"/>
            <a:ext cx="5025755" cy="41150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8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3" y="4342470"/>
            <a:ext cx="5025755" cy="41150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69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3" y="4342470"/>
            <a:ext cx="5025755" cy="41150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8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32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C91FC-2066-B348-8C1D-683C4B93A4F7}" type="slidenum">
              <a:rPr lang="en-US"/>
              <a:pPr/>
              <a:t>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1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DA387-FBC6-6E49-9ADE-66BD6643C124}" type="slidenum">
              <a:rPr lang="en-US"/>
              <a:pPr/>
              <a:t>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CFDC3-33BE-C741-A2E2-74232ABBEECB}" type="slidenum">
              <a:rPr lang="en-US"/>
              <a:pPr/>
              <a:t>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81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70558-2559-D243-8EF3-A767EEB05FDB}" type="slidenum">
              <a:rPr lang="en-US"/>
              <a:pPr/>
              <a:t>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CC47F-9799-E34D-BC38-509BFEC293D5}" type="slidenum">
              <a:rPr lang="en-US"/>
              <a:pPr/>
              <a:t>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5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ADDAC-4CF2-EF41-AD78-EEDD2F81A0F0}" type="slidenum">
              <a:rPr lang="en-US"/>
              <a:pPr/>
              <a:t>8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4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E9AD51-4036-9B4F-BA4A-44C947FC2E3D}" type="slidenum">
              <a:rPr lang="en-US"/>
              <a:pPr/>
              <a:t>9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Prefix Code Representation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19188"/>
            <a:ext cx="8229600" cy="2589212"/>
          </a:xfrm>
        </p:spPr>
        <p:txBody>
          <a:bodyPr/>
          <a:lstStyle/>
          <a:p>
            <a:pPr eaLnBrk="1" hangingPunct="1"/>
            <a:r>
              <a:rPr lang="en-US" sz="2400"/>
              <a:t>Binary tree whose leaves are the given characters</a:t>
            </a:r>
          </a:p>
          <a:p>
            <a:pPr eaLnBrk="1" hangingPunct="1"/>
            <a:r>
              <a:rPr lang="en-US" sz="2400"/>
              <a:t>Binary codeword</a:t>
            </a:r>
          </a:p>
          <a:p>
            <a:pPr lvl="1" eaLnBrk="1" hangingPunct="1"/>
            <a:r>
              <a:rPr lang="en-US" sz="2000"/>
              <a:t>the path from the root to the character, where 0 means “go to the left child” and 1 means “go to the right child”</a:t>
            </a:r>
          </a:p>
          <a:p>
            <a:pPr eaLnBrk="1" hangingPunct="1"/>
            <a:r>
              <a:rPr lang="en-US" sz="2400"/>
              <a:t>Length of the codeword </a:t>
            </a:r>
          </a:p>
          <a:p>
            <a:pPr lvl="1" eaLnBrk="1" hangingPunct="1"/>
            <a:r>
              <a:rPr lang="en-US" sz="2000"/>
              <a:t>Length of the path from root to the character leaf (depth of node)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5725" y="3573463"/>
            <a:ext cx="4413250" cy="2506662"/>
            <a:chOff x="54" y="2271"/>
            <a:chExt cx="2780" cy="1579"/>
          </a:xfrm>
        </p:grpSpPr>
        <p:sp>
          <p:nvSpPr>
            <p:cNvPr id="102439" name="Oval 5"/>
            <p:cNvSpPr>
              <a:spLocks noChangeArrowheads="1"/>
            </p:cNvSpPr>
            <p:nvPr/>
          </p:nvSpPr>
          <p:spPr bwMode="auto">
            <a:xfrm>
              <a:off x="1597" y="2271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02440" name="Oval 6"/>
            <p:cNvSpPr>
              <a:spLocks noChangeArrowheads="1"/>
            </p:cNvSpPr>
            <p:nvPr/>
          </p:nvSpPr>
          <p:spPr bwMode="auto">
            <a:xfrm>
              <a:off x="748" y="265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86</a:t>
              </a:r>
            </a:p>
          </p:txBody>
        </p:sp>
        <p:sp>
          <p:nvSpPr>
            <p:cNvPr id="102441" name="Oval 7"/>
            <p:cNvSpPr>
              <a:spLocks noChangeArrowheads="1"/>
            </p:cNvSpPr>
            <p:nvPr/>
          </p:nvSpPr>
          <p:spPr bwMode="auto">
            <a:xfrm>
              <a:off x="2447" y="2674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02442" name="Oval 8"/>
            <p:cNvSpPr>
              <a:spLocks noChangeArrowheads="1"/>
            </p:cNvSpPr>
            <p:nvPr/>
          </p:nvSpPr>
          <p:spPr bwMode="auto">
            <a:xfrm>
              <a:off x="287" y="316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58</a:t>
              </a:r>
            </a:p>
          </p:txBody>
        </p:sp>
        <p:sp>
          <p:nvSpPr>
            <p:cNvPr id="102443" name="Oval 9"/>
            <p:cNvSpPr>
              <a:spLocks noChangeArrowheads="1"/>
            </p:cNvSpPr>
            <p:nvPr/>
          </p:nvSpPr>
          <p:spPr bwMode="auto">
            <a:xfrm>
              <a:off x="1209" y="316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28</a:t>
              </a:r>
            </a:p>
          </p:txBody>
        </p:sp>
        <p:sp>
          <p:nvSpPr>
            <p:cNvPr id="102444" name="Oval 10"/>
            <p:cNvSpPr>
              <a:spLocks noChangeArrowheads="1"/>
            </p:cNvSpPr>
            <p:nvPr/>
          </p:nvSpPr>
          <p:spPr bwMode="auto">
            <a:xfrm>
              <a:off x="2131" y="316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02445" name="Rectangle 11"/>
            <p:cNvSpPr>
              <a:spLocks noChangeArrowheads="1"/>
            </p:cNvSpPr>
            <p:nvPr/>
          </p:nvSpPr>
          <p:spPr bwMode="auto">
            <a:xfrm>
              <a:off x="54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102446" name="Rectangle 12"/>
            <p:cNvSpPr>
              <a:spLocks noChangeArrowheads="1"/>
            </p:cNvSpPr>
            <p:nvPr/>
          </p:nvSpPr>
          <p:spPr bwMode="auto">
            <a:xfrm>
              <a:off x="515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102447" name="Rectangle 13"/>
            <p:cNvSpPr>
              <a:spLocks noChangeArrowheads="1"/>
            </p:cNvSpPr>
            <p:nvPr/>
          </p:nvSpPr>
          <p:spPr bwMode="auto">
            <a:xfrm>
              <a:off x="976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102448" name="Rectangle 14"/>
            <p:cNvSpPr>
              <a:spLocks noChangeArrowheads="1"/>
            </p:cNvSpPr>
            <p:nvPr/>
          </p:nvSpPr>
          <p:spPr bwMode="auto">
            <a:xfrm>
              <a:off x="1437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d: 16</a:t>
              </a:r>
            </a:p>
          </p:txBody>
        </p:sp>
        <p:sp>
          <p:nvSpPr>
            <p:cNvPr id="102449" name="Rectangle 15"/>
            <p:cNvSpPr>
              <a:spLocks noChangeArrowheads="1"/>
            </p:cNvSpPr>
            <p:nvPr/>
          </p:nvSpPr>
          <p:spPr bwMode="auto">
            <a:xfrm>
              <a:off x="1898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102450" name="Rectangle 16"/>
            <p:cNvSpPr>
              <a:spLocks noChangeArrowheads="1"/>
            </p:cNvSpPr>
            <p:nvPr/>
          </p:nvSpPr>
          <p:spPr bwMode="auto">
            <a:xfrm>
              <a:off x="2359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102451" name="Line 17"/>
            <p:cNvSpPr>
              <a:spLocks noChangeShapeType="1"/>
            </p:cNvSpPr>
            <p:nvPr/>
          </p:nvSpPr>
          <p:spPr bwMode="auto">
            <a:xfrm flipV="1">
              <a:off x="1067" y="2505"/>
              <a:ext cx="567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2" name="Line 18"/>
            <p:cNvSpPr>
              <a:spLocks noChangeShapeType="1"/>
            </p:cNvSpPr>
            <p:nvPr/>
          </p:nvSpPr>
          <p:spPr bwMode="auto">
            <a:xfrm>
              <a:off x="1931" y="2505"/>
              <a:ext cx="567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3" name="Line 19"/>
            <p:cNvSpPr>
              <a:spLocks noChangeShapeType="1"/>
            </p:cNvSpPr>
            <p:nvPr/>
          </p:nvSpPr>
          <p:spPr bwMode="auto">
            <a:xfrm flipH="1">
              <a:off x="567" y="2924"/>
              <a:ext cx="261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4" name="Line 20"/>
            <p:cNvSpPr>
              <a:spLocks noChangeShapeType="1"/>
            </p:cNvSpPr>
            <p:nvPr/>
          </p:nvSpPr>
          <p:spPr bwMode="auto">
            <a:xfrm>
              <a:off x="1053" y="2915"/>
              <a:ext cx="257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5" name="Line 21"/>
            <p:cNvSpPr>
              <a:spLocks noChangeShapeType="1"/>
            </p:cNvSpPr>
            <p:nvPr/>
          </p:nvSpPr>
          <p:spPr bwMode="auto">
            <a:xfrm flipH="1">
              <a:off x="2354" y="2942"/>
              <a:ext cx="198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6" name="Line 22"/>
            <p:cNvSpPr>
              <a:spLocks noChangeShapeType="1"/>
            </p:cNvSpPr>
            <p:nvPr/>
          </p:nvSpPr>
          <p:spPr bwMode="auto">
            <a:xfrm flipH="1">
              <a:off x="248" y="3450"/>
              <a:ext cx="12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7" name="Line 23"/>
            <p:cNvSpPr>
              <a:spLocks noChangeShapeType="1"/>
            </p:cNvSpPr>
            <p:nvPr/>
          </p:nvSpPr>
          <p:spPr bwMode="auto">
            <a:xfrm>
              <a:off x="585" y="3432"/>
              <a:ext cx="117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8" name="Line 24"/>
            <p:cNvSpPr>
              <a:spLocks noChangeShapeType="1"/>
            </p:cNvSpPr>
            <p:nvPr/>
          </p:nvSpPr>
          <p:spPr bwMode="auto">
            <a:xfrm flipH="1">
              <a:off x="1161" y="3437"/>
              <a:ext cx="144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9" name="Line 25"/>
            <p:cNvSpPr>
              <a:spLocks noChangeShapeType="1"/>
            </p:cNvSpPr>
            <p:nvPr/>
          </p:nvSpPr>
          <p:spPr bwMode="auto">
            <a:xfrm>
              <a:off x="1503" y="3437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60" name="Line 26"/>
            <p:cNvSpPr>
              <a:spLocks noChangeShapeType="1"/>
            </p:cNvSpPr>
            <p:nvPr/>
          </p:nvSpPr>
          <p:spPr bwMode="auto">
            <a:xfrm flipH="1">
              <a:off x="2106" y="3441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61" name="Line 27"/>
            <p:cNvSpPr>
              <a:spLocks noChangeShapeType="1"/>
            </p:cNvSpPr>
            <p:nvPr/>
          </p:nvSpPr>
          <p:spPr bwMode="auto">
            <a:xfrm>
              <a:off x="2403" y="3441"/>
              <a:ext cx="15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62" name="Text Box 28"/>
            <p:cNvSpPr txBox="1">
              <a:spLocks noChangeArrowheads="1"/>
            </p:cNvSpPr>
            <p:nvPr/>
          </p:nvSpPr>
          <p:spPr bwMode="auto">
            <a:xfrm>
              <a:off x="1247" y="23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63" name="Text Box 29"/>
            <p:cNvSpPr txBox="1">
              <a:spLocks noChangeArrowheads="1"/>
            </p:cNvSpPr>
            <p:nvPr/>
          </p:nvSpPr>
          <p:spPr bwMode="auto">
            <a:xfrm>
              <a:off x="538" y="286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64" name="Text Box 30"/>
            <p:cNvSpPr txBox="1">
              <a:spLocks noChangeArrowheads="1"/>
            </p:cNvSpPr>
            <p:nvPr/>
          </p:nvSpPr>
          <p:spPr bwMode="auto">
            <a:xfrm>
              <a:off x="147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65" name="Text Box 31"/>
            <p:cNvSpPr txBox="1">
              <a:spLocks noChangeArrowheads="1"/>
            </p:cNvSpPr>
            <p:nvPr/>
          </p:nvSpPr>
          <p:spPr bwMode="auto">
            <a:xfrm>
              <a:off x="1150" y="28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66" name="Text Box 32"/>
            <p:cNvSpPr txBox="1">
              <a:spLocks noChangeArrowheads="1"/>
            </p:cNvSpPr>
            <p:nvPr/>
          </p:nvSpPr>
          <p:spPr bwMode="auto">
            <a:xfrm>
              <a:off x="647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67" name="Text Box 33"/>
            <p:cNvSpPr txBox="1">
              <a:spLocks noChangeArrowheads="1"/>
            </p:cNvSpPr>
            <p:nvPr/>
          </p:nvSpPr>
          <p:spPr bwMode="auto">
            <a:xfrm>
              <a:off x="1547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68" name="Text Box 34"/>
            <p:cNvSpPr txBox="1">
              <a:spLocks noChangeArrowheads="1"/>
            </p:cNvSpPr>
            <p:nvPr/>
          </p:nvSpPr>
          <p:spPr bwMode="auto">
            <a:xfrm>
              <a:off x="2155" y="23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69" name="Text Box 35"/>
            <p:cNvSpPr txBox="1">
              <a:spLocks noChangeArrowheads="1"/>
            </p:cNvSpPr>
            <p:nvPr/>
          </p:nvSpPr>
          <p:spPr bwMode="auto">
            <a:xfrm>
              <a:off x="2470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70" name="Text Box 36"/>
            <p:cNvSpPr txBox="1">
              <a:spLocks noChangeArrowheads="1"/>
            </p:cNvSpPr>
            <p:nvPr/>
          </p:nvSpPr>
          <p:spPr bwMode="auto">
            <a:xfrm>
              <a:off x="2265" y="286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71" name="Text Box 37"/>
            <p:cNvSpPr txBox="1">
              <a:spLocks noChangeArrowheads="1"/>
            </p:cNvSpPr>
            <p:nvPr/>
          </p:nvSpPr>
          <p:spPr bwMode="auto">
            <a:xfrm>
              <a:off x="1069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72" name="Text Box 38"/>
            <p:cNvSpPr txBox="1">
              <a:spLocks noChangeArrowheads="1"/>
            </p:cNvSpPr>
            <p:nvPr/>
          </p:nvSpPr>
          <p:spPr bwMode="auto">
            <a:xfrm>
              <a:off x="1973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114925" y="3573463"/>
            <a:ext cx="3090863" cy="3048000"/>
            <a:chOff x="3222" y="2251"/>
            <a:chExt cx="1947" cy="1920"/>
          </a:xfrm>
        </p:grpSpPr>
        <p:sp>
          <p:nvSpPr>
            <p:cNvPr id="102408" name="Oval 40"/>
            <p:cNvSpPr>
              <a:spLocks noChangeArrowheads="1"/>
            </p:cNvSpPr>
            <p:nvPr/>
          </p:nvSpPr>
          <p:spPr bwMode="auto">
            <a:xfrm>
              <a:off x="3639" y="2251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02409" name="Rectangle 41"/>
            <p:cNvSpPr>
              <a:spLocks noChangeArrowheads="1"/>
            </p:cNvSpPr>
            <p:nvPr/>
          </p:nvSpPr>
          <p:spPr bwMode="auto">
            <a:xfrm>
              <a:off x="3358" y="268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102410" name="Line 42"/>
            <p:cNvSpPr>
              <a:spLocks noChangeShapeType="1"/>
            </p:cNvSpPr>
            <p:nvPr/>
          </p:nvSpPr>
          <p:spPr bwMode="auto">
            <a:xfrm flipH="1">
              <a:off x="3552" y="2493"/>
              <a:ext cx="12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1" name="Text Box 43"/>
            <p:cNvSpPr txBox="1">
              <a:spLocks noChangeArrowheads="1"/>
            </p:cNvSpPr>
            <p:nvPr/>
          </p:nvSpPr>
          <p:spPr bwMode="auto">
            <a:xfrm>
              <a:off x="3451" y="24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12" name="Oval 44"/>
            <p:cNvSpPr>
              <a:spLocks noChangeArrowheads="1"/>
            </p:cNvSpPr>
            <p:nvPr/>
          </p:nvSpPr>
          <p:spPr bwMode="auto">
            <a:xfrm>
              <a:off x="3956" y="2642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102413" name="Line 45"/>
            <p:cNvSpPr>
              <a:spLocks noChangeShapeType="1"/>
            </p:cNvSpPr>
            <p:nvPr/>
          </p:nvSpPr>
          <p:spPr bwMode="auto">
            <a:xfrm>
              <a:off x="3978" y="2493"/>
              <a:ext cx="122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4" name="Text Box 46"/>
            <p:cNvSpPr txBox="1">
              <a:spLocks noChangeArrowheads="1"/>
            </p:cNvSpPr>
            <p:nvPr/>
          </p:nvSpPr>
          <p:spPr bwMode="auto">
            <a:xfrm>
              <a:off x="4002" y="24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15" name="Oval 47"/>
            <p:cNvSpPr>
              <a:spLocks noChangeArrowheads="1"/>
            </p:cNvSpPr>
            <p:nvPr/>
          </p:nvSpPr>
          <p:spPr bwMode="auto">
            <a:xfrm>
              <a:off x="3471" y="3027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102416" name="Oval 48"/>
            <p:cNvSpPr>
              <a:spLocks noChangeArrowheads="1"/>
            </p:cNvSpPr>
            <p:nvPr/>
          </p:nvSpPr>
          <p:spPr bwMode="auto">
            <a:xfrm>
              <a:off x="4442" y="3022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02417" name="Text Box 49"/>
            <p:cNvSpPr txBox="1">
              <a:spLocks noChangeArrowheads="1"/>
            </p:cNvSpPr>
            <p:nvPr/>
          </p:nvSpPr>
          <p:spPr bwMode="auto">
            <a:xfrm>
              <a:off x="3805" y="28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18" name="Text Box 50"/>
            <p:cNvSpPr txBox="1">
              <a:spLocks noChangeArrowheads="1"/>
            </p:cNvSpPr>
            <p:nvPr/>
          </p:nvSpPr>
          <p:spPr bwMode="auto">
            <a:xfrm>
              <a:off x="4356" y="28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19" name="Rectangle 51"/>
            <p:cNvSpPr>
              <a:spLocks noChangeArrowheads="1"/>
            </p:cNvSpPr>
            <p:nvPr/>
          </p:nvSpPr>
          <p:spPr bwMode="auto">
            <a:xfrm>
              <a:off x="3222" y="351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102420" name="Rectangle 52"/>
            <p:cNvSpPr>
              <a:spLocks noChangeArrowheads="1"/>
            </p:cNvSpPr>
            <p:nvPr/>
          </p:nvSpPr>
          <p:spPr bwMode="auto">
            <a:xfrm>
              <a:off x="3683" y="351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102421" name="Line 53"/>
            <p:cNvSpPr>
              <a:spLocks noChangeShapeType="1"/>
            </p:cNvSpPr>
            <p:nvPr/>
          </p:nvSpPr>
          <p:spPr bwMode="auto">
            <a:xfrm flipH="1">
              <a:off x="3407" y="3308"/>
              <a:ext cx="144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2" name="Line 54"/>
            <p:cNvSpPr>
              <a:spLocks noChangeShapeType="1"/>
            </p:cNvSpPr>
            <p:nvPr/>
          </p:nvSpPr>
          <p:spPr bwMode="auto">
            <a:xfrm>
              <a:off x="3749" y="3308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3" name="Text Box 55"/>
            <p:cNvSpPr txBox="1">
              <a:spLocks noChangeArrowheads="1"/>
            </p:cNvSpPr>
            <p:nvPr/>
          </p:nvSpPr>
          <p:spPr bwMode="auto">
            <a:xfrm>
              <a:off x="3793" y="32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24" name="Text Box 56"/>
            <p:cNvSpPr txBox="1">
              <a:spLocks noChangeArrowheads="1"/>
            </p:cNvSpPr>
            <p:nvPr/>
          </p:nvSpPr>
          <p:spPr bwMode="auto">
            <a:xfrm>
              <a:off x="3315" y="32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25" name="Line 57"/>
            <p:cNvSpPr>
              <a:spLocks noChangeShapeType="1"/>
            </p:cNvSpPr>
            <p:nvPr/>
          </p:nvSpPr>
          <p:spPr bwMode="auto">
            <a:xfrm flipH="1">
              <a:off x="3803" y="2925"/>
              <a:ext cx="261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6" name="Line 58"/>
            <p:cNvSpPr>
              <a:spLocks noChangeShapeType="1"/>
            </p:cNvSpPr>
            <p:nvPr/>
          </p:nvSpPr>
          <p:spPr bwMode="auto">
            <a:xfrm>
              <a:off x="4248" y="2912"/>
              <a:ext cx="261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7" name="Oval 59"/>
            <p:cNvSpPr>
              <a:spLocks noChangeArrowheads="1"/>
            </p:cNvSpPr>
            <p:nvPr/>
          </p:nvSpPr>
          <p:spPr bwMode="auto">
            <a:xfrm>
              <a:off x="4229" y="3490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02428" name="Rectangle 60"/>
            <p:cNvSpPr>
              <a:spLocks noChangeArrowheads="1"/>
            </p:cNvSpPr>
            <p:nvPr/>
          </p:nvSpPr>
          <p:spPr bwMode="auto">
            <a:xfrm>
              <a:off x="3996" y="396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102429" name="Rectangle 61"/>
            <p:cNvSpPr>
              <a:spLocks noChangeArrowheads="1"/>
            </p:cNvSpPr>
            <p:nvPr/>
          </p:nvSpPr>
          <p:spPr bwMode="auto">
            <a:xfrm>
              <a:off x="4457" y="396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102430" name="Line 62"/>
            <p:cNvSpPr>
              <a:spLocks noChangeShapeType="1"/>
            </p:cNvSpPr>
            <p:nvPr/>
          </p:nvSpPr>
          <p:spPr bwMode="auto">
            <a:xfrm flipH="1">
              <a:off x="4204" y="3762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31" name="Line 63"/>
            <p:cNvSpPr>
              <a:spLocks noChangeShapeType="1"/>
            </p:cNvSpPr>
            <p:nvPr/>
          </p:nvSpPr>
          <p:spPr bwMode="auto">
            <a:xfrm>
              <a:off x="4501" y="3762"/>
              <a:ext cx="15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32" name="Text Box 64"/>
            <p:cNvSpPr txBox="1">
              <a:spLocks noChangeArrowheads="1"/>
            </p:cNvSpPr>
            <p:nvPr/>
          </p:nvSpPr>
          <p:spPr bwMode="auto">
            <a:xfrm>
              <a:off x="4568" y="37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33" name="Text Box 65"/>
            <p:cNvSpPr txBox="1">
              <a:spLocks noChangeArrowheads="1"/>
            </p:cNvSpPr>
            <p:nvPr/>
          </p:nvSpPr>
          <p:spPr bwMode="auto">
            <a:xfrm>
              <a:off x="4071" y="37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34" name="Rectangle 66"/>
            <p:cNvSpPr>
              <a:spLocks noChangeArrowheads="1"/>
            </p:cNvSpPr>
            <p:nvPr/>
          </p:nvSpPr>
          <p:spPr bwMode="auto">
            <a:xfrm>
              <a:off x="4777" y="351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d: 16</a:t>
              </a:r>
            </a:p>
          </p:txBody>
        </p:sp>
        <p:sp>
          <p:nvSpPr>
            <p:cNvPr id="102435" name="Text Box 67"/>
            <p:cNvSpPr txBox="1">
              <a:spLocks noChangeArrowheads="1"/>
            </p:cNvSpPr>
            <p:nvPr/>
          </p:nvSpPr>
          <p:spPr bwMode="auto">
            <a:xfrm>
              <a:off x="4777" y="32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36" name="Line 68"/>
            <p:cNvSpPr>
              <a:spLocks noChangeShapeType="1"/>
            </p:cNvSpPr>
            <p:nvPr/>
          </p:nvSpPr>
          <p:spPr bwMode="auto">
            <a:xfrm flipH="1">
              <a:off x="4424" y="3294"/>
              <a:ext cx="121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37" name="Line 69"/>
            <p:cNvSpPr>
              <a:spLocks noChangeShapeType="1"/>
            </p:cNvSpPr>
            <p:nvPr/>
          </p:nvSpPr>
          <p:spPr bwMode="auto">
            <a:xfrm>
              <a:off x="4739" y="3290"/>
              <a:ext cx="112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38" name="Text Box 70"/>
            <p:cNvSpPr txBox="1">
              <a:spLocks noChangeArrowheads="1"/>
            </p:cNvSpPr>
            <p:nvPr/>
          </p:nvSpPr>
          <p:spPr bwMode="auto">
            <a:xfrm>
              <a:off x="4313" y="327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Optimal Codes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69767" cy="5348287"/>
          </a:xfrm>
        </p:spPr>
        <p:txBody>
          <a:bodyPr/>
          <a:lstStyle/>
          <a:p>
            <a:pPr eaLnBrk="1" hangingPunct="1"/>
            <a:r>
              <a:rPr lang="en-US" dirty="0"/>
              <a:t>An optimal code is always represented by a </a:t>
            </a:r>
            <a:r>
              <a:rPr lang="en-US" b="1" dirty="0"/>
              <a:t>full binary tree</a:t>
            </a:r>
          </a:p>
          <a:p>
            <a:pPr lvl="1" eaLnBrk="1" hangingPunct="1"/>
            <a:r>
              <a:rPr lang="en-US" dirty="0"/>
              <a:t>Every non-leaf has two children</a:t>
            </a:r>
          </a:p>
          <a:p>
            <a:pPr lvl="1" eaLnBrk="1" hangingPunct="1"/>
            <a:r>
              <a:rPr lang="en-US" dirty="0"/>
              <a:t>Fixed-length code is not optimal, variable-length is</a:t>
            </a:r>
          </a:p>
          <a:p>
            <a:pPr eaLnBrk="1" hangingPunct="1"/>
            <a:r>
              <a:rPr lang="en-US" dirty="0"/>
              <a:t>How many bits are required to encode a file?</a:t>
            </a:r>
          </a:p>
          <a:p>
            <a:pPr lvl="1" eaLnBrk="1" hangingPunct="1"/>
            <a:r>
              <a:rPr lang="en-US" dirty="0"/>
              <a:t>Let </a:t>
            </a:r>
            <a:r>
              <a:rPr lang="en-US" dirty="0">
                <a:latin typeface="Comic Sans MS" pitchFamily="-106" charset="0"/>
              </a:rPr>
              <a:t>C</a:t>
            </a:r>
            <a:r>
              <a:rPr lang="en-US" dirty="0"/>
              <a:t> be the alphabet of characters</a:t>
            </a:r>
          </a:p>
          <a:p>
            <a:pPr lvl="1" eaLnBrk="1" hangingPunct="1"/>
            <a:r>
              <a:rPr lang="en-US" dirty="0"/>
              <a:t>Let </a:t>
            </a:r>
            <a:r>
              <a:rPr lang="en-US" dirty="0">
                <a:latin typeface="Comic Sans MS" pitchFamily="-106" charset="0"/>
              </a:rPr>
              <a:t>f(c)</a:t>
            </a:r>
            <a:r>
              <a:rPr lang="en-US" dirty="0"/>
              <a:t> be the frequency of character </a:t>
            </a:r>
            <a:r>
              <a:rPr lang="en-US" dirty="0">
                <a:latin typeface="Comic Sans MS" pitchFamily="-106" charset="0"/>
              </a:rPr>
              <a:t>c</a:t>
            </a:r>
          </a:p>
          <a:p>
            <a:pPr lvl="1" eaLnBrk="1" hangingPunct="1"/>
            <a:r>
              <a:rPr lang="en-US" dirty="0"/>
              <a:t>Let </a:t>
            </a:r>
            <a:r>
              <a:rPr lang="en-US" dirty="0" err="1">
                <a:latin typeface="Comic Sans MS" pitchFamily="-106" charset="0"/>
              </a:rPr>
              <a:t>d</a:t>
            </a:r>
            <a:r>
              <a:rPr lang="en-US" baseline="-25000" dirty="0" err="1">
                <a:latin typeface="Comic Sans MS" pitchFamily="-106" charset="0"/>
              </a:rPr>
              <a:t>T</a:t>
            </a:r>
            <a:r>
              <a:rPr lang="en-US" dirty="0">
                <a:latin typeface="Comic Sans MS" pitchFamily="-106" charset="0"/>
              </a:rPr>
              <a:t>(c)</a:t>
            </a:r>
            <a:r>
              <a:rPr lang="en-US" dirty="0"/>
              <a:t> be the depth of </a:t>
            </a:r>
            <a:r>
              <a:rPr lang="en-US" dirty="0">
                <a:latin typeface="Comic Sans MS" pitchFamily="-106" charset="0"/>
              </a:rPr>
              <a:t>c</a:t>
            </a:r>
            <a:r>
              <a:rPr lang="en-US" dirty="0"/>
              <a:t>’s leaf in the tree </a:t>
            </a:r>
            <a:r>
              <a:rPr lang="en-US" dirty="0">
                <a:latin typeface="Comic Sans MS" pitchFamily="-106" charset="0"/>
              </a:rPr>
              <a:t>T</a:t>
            </a:r>
            <a:r>
              <a:rPr lang="en-US" dirty="0"/>
              <a:t> corresponding to a prefix code</a:t>
            </a:r>
          </a:p>
        </p:txBody>
      </p:sp>
      <p:graphicFrame>
        <p:nvGraphicFramePr>
          <p:cNvPr id="656388" name="Object 2"/>
          <p:cNvGraphicFramePr>
            <a:graphicFrameLocks noChangeAspect="1"/>
          </p:cNvGraphicFramePr>
          <p:nvPr/>
        </p:nvGraphicFramePr>
        <p:xfrm>
          <a:off x="1876425" y="5311775"/>
          <a:ext cx="2997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4" imgW="1320480" imgH="342720" progId="Equation.3">
                  <p:embed/>
                </p:oleObj>
              </mc:Choice>
              <mc:Fallback>
                <p:oleObj name="Equation" r:id="rId4" imgW="1320480" imgH="342720" progId="Equation.3">
                  <p:embed/>
                  <p:pic>
                    <p:nvPicPr>
                      <p:cNvPr id="65638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5311775"/>
                        <a:ext cx="29972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5446713" y="5365750"/>
            <a:ext cx="22531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the cost of tree 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Constructing a Huffman Code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593137" cy="54054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/>
              <a:t>Let’s build a greedy algorithm that constructs an optimal prefix code (called a </a:t>
            </a:r>
            <a:r>
              <a:rPr lang="en-US" sz="2400" b="1"/>
              <a:t>Huffman code</a:t>
            </a:r>
            <a:r>
              <a:rPr lang="en-US" sz="240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Assume that: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>
                <a:latin typeface="Comic Sans MS" pitchFamily="-106" charset="0"/>
              </a:rPr>
              <a:t>C</a:t>
            </a:r>
            <a:r>
              <a:rPr lang="en-US" sz="2000"/>
              <a:t> is a set of </a:t>
            </a:r>
            <a:r>
              <a:rPr lang="en-US" sz="2000">
                <a:latin typeface="Comic Sans MS" pitchFamily="-106" charset="0"/>
              </a:rPr>
              <a:t>n</a:t>
            </a:r>
            <a:r>
              <a:rPr lang="en-US" sz="2000"/>
              <a:t> characters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Each character has a frequency </a:t>
            </a:r>
            <a:r>
              <a:rPr lang="en-US" sz="2000">
                <a:latin typeface="Comic Sans MS" pitchFamily="-106" charset="0"/>
              </a:rPr>
              <a:t>f(c)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The tree </a:t>
            </a:r>
            <a:r>
              <a:rPr lang="en-US" sz="2000">
                <a:latin typeface="Comic Sans MS" pitchFamily="-106" charset="0"/>
              </a:rPr>
              <a:t>T</a:t>
            </a:r>
            <a:r>
              <a:rPr lang="en-US" sz="2000"/>
              <a:t> is built in a bottom up manner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Start with a set of </a:t>
            </a:r>
            <a:r>
              <a:rPr lang="en-US" sz="2000">
                <a:latin typeface="Comic Sans MS" pitchFamily="-106" charset="0"/>
              </a:rPr>
              <a:t>|C|</a:t>
            </a:r>
            <a:r>
              <a:rPr lang="en-US" sz="2000"/>
              <a:t> = </a:t>
            </a:r>
            <a:r>
              <a:rPr lang="en-US" sz="2000">
                <a:latin typeface="Comic Sans MS" pitchFamily="-106" charset="0"/>
              </a:rPr>
              <a:t>n</a:t>
            </a:r>
            <a:r>
              <a:rPr lang="en-US" sz="2000"/>
              <a:t> leaves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At each step, merge the two least frequent objects: the frequency of the new node = sum of two frequencies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Use a min-priority queue </a:t>
            </a:r>
            <a:r>
              <a:rPr lang="en-US" sz="2000">
                <a:latin typeface="Comic Sans MS" pitchFamily="-106" charset="0"/>
              </a:rPr>
              <a:t>Q</a:t>
            </a:r>
            <a:r>
              <a:rPr lang="en-US" sz="2000"/>
              <a:t>, keyed on </a:t>
            </a:r>
            <a:r>
              <a:rPr lang="en-US" sz="2000">
                <a:latin typeface="Comic Sans MS" pitchFamily="-106" charset="0"/>
              </a:rPr>
              <a:t>f </a:t>
            </a:r>
            <a:r>
              <a:rPr lang="en-US" sz="2000"/>
              <a:t>to identify the two least frequent objects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38663" y="3684588"/>
            <a:ext cx="4025900" cy="334962"/>
            <a:chOff x="2859" y="2591"/>
            <a:chExt cx="2536" cy="211"/>
          </a:xfrm>
        </p:grpSpPr>
        <p:sp>
          <p:nvSpPr>
            <p:cNvPr id="106503" name="Rectangle 5"/>
            <p:cNvSpPr>
              <a:spLocks noChangeArrowheads="1"/>
            </p:cNvSpPr>
            <p:nvPr/>
          </p:nvSpPr>
          <p:spPr bwMode="auto">
            <a:xfrm>
              <a:off x="5003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106504" name="Rectangle 6"/>
            <p:cNvSpPr>
              <a:spLocks noChangeArrowheads="1"/>
            </p:cNvSpPr>
            <p:nvPr/>
          </p:nvSpPr>
          <p:spPr bwMode="auto">
            <a:xfrm>
              <a:off x="3716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106505" name="Rectangle 7"/>
            <p:cNvSpPr>
              <a:spLocks noChangeArrowheads="1"/>
            </p:cNvSpPr>
            <p:nvPr/>
          </p:nvSpPr>
          <p:spPr bwMode="auto">
            <a:xfrm>
              <a:off x="4145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106506" name="Rectangle 8"/>
            <p:cNvSpPr>
              <a:spLocks noChangeArrowheads="1"/>
            </p:cNvSpPr>
            <p:nvPr/>
          </p:nvSpPr>
          <p:spPr bwMode="auto">
            <a:xfrm>
              <a:off x="2859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106507" name="Rectangle 9"/>
            <p:cNvSpPr>
              <a:spLocks noChangeArrowheads="1"/>
            </p:cNvSpPr>
            <p:nvPr/>
          </p:nvSpPr>
          <p:spPr bwMode="auto">
            <a:xfrm>
              <a:off x="3287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106508" name="Rectangle 10"/>
            <p:cNvSpPr>
              <a:spLocks noChangeArrowheads="1"/>
            </p:cNvSpPr>
            <p:nvPr/>
          </p:nvSpPr>
          <p:spPr bwMode="auto">
            <a:xfrm>
              <a:off x="4574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d: 16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8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8150" y="1328738"/>
            <a:ext cx="4025900" cy="334962"/>
            <a:chOff x="276" y="837"/>
            <a:chExt cx="2536" cy="211"/>
          </a:xfrm>
        </p:grpSpPr>
        <p:sp>
          <p:nvSpPr>
            <p:cNvPr id="108670" name="Rectangle 4"/>
            <p:cNvSpPr>
              <a:spLocks noChangeArrowheads="1"/>
            </p:cNvSpPr>
            <p:nvPr/>
          </p:nvSpPr>
          <p:spPr bwMode="auto">
            <a:xfrm>
              <a:off x="2420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108671" name="Rectangle 5"/>
            <p:cNvSpPr>
              <a:spLocks noChangeArrowheads="1"/>
            </p:cNvSpPr>
            <p:nvPr/>
          </p:nvSpPr>
          <p:spPr bwMode="auto">
            <a:xfrm>
              <a:off x="1133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108672" name="Rectangle 6"/>
            <p:cNvSpPr>
              <a:spLocks noChangeArrowheads="1"/>
            </p:cNvSpPr>
            <p:nvPr/>
          </p:nvSpPr>
          <p:spPr bwMode="auto">
            <a:xfrm>
              <a:off x="1562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108673" name="Rectangle 7"/>
            <p:cNvSpPr>
              <a:spLocks noChangeArrowheads="1"/>
            </p:cNvSpPr>
            <p:nvPr/>
          </p:nvSpPr>
          <p:spPr bwMode="auto">
            <a:xfrm>
              <a:off x="276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108674" name="Rectangle 8"/>
            <p:cNvSpPr>
              <a:spLocks noChangeArrowheads="1"/>
            </p:cNvSpPr>
            <p:nvPr/>
          </p:nvSpPr>
          <p:spPr bwMode="auto">
            <a:xfrm>
              <a:off x="704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108675" name="Rectangle 9"/>
            <p:cNvSpPr>
              <a:spLocks noChangeArrowheads="1"/>
            </p:cNvSpPr>
            <p:nvPr/>
          </p:nvSpPr>
          <p:spPr bwMode="auto">
            <a:xfrm>
              <a:off x="1991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d: 16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843463" y="1270000"/>
            <a:ext cx="3816350" cy="944563"/>
            <a:chOff x="3051" y="800"/>
            <a:chExt cx="2404" cy="595"/>
          </a:xfrm>
        </p:grpSpPr>
        <p:sp>
          <p:nvSpPr>
            <p:cNvPr id="108659" name="Rectangle 11"/>
            <p:cNvSpPr>
              <a:spLocks noChangeArrowheads="1"/>
            </p:cNvSpPr>
            <p:nvPr/>
          </p:nvSpPr>
          <p:spPr bwMode="auto">
            <a:xfrm>
              <a:off x="5063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108660" name="Rectangle 12"/>
            <p:cNvSpPr>
              <a:spLocks noChangeArrowheads="1"/>
            </p:cNvSpPr>
            <p:nvPr/>
          </p:nvSpPr>
          <p:spPr bwMode="auto">
            <a:xfrm>
              <a:off x="3051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108661" name="Rectangle 13"/>
            <p:cNvSpPr>
              <a:spLocks noChangeArrowheads="1"/>
            </p:cNvSpPr>
            <p:nvPr/>
          </p:nvSpPr>
          <p:spPr bwMode="auto">
            <a:xfrm>
              <a:off x="3480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108662" name="Rectangle 14"/>
            <p:cNvSpPr>
              <a:spLocks noChangeArrowheads="1"/>
            </p:cNvSpPr>
            <p:nvPr/>
          </p:nvSpPr>
          <p:spPr bwMode="auto">
            <a:xfrm>
              <a:off x="4634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d: 16</a:t>
              </a:r>
            </a:p>
          </p:txBody>
        </p:sp>
        <p:sp>
          <p:nvSpPr>
            <p:cNvPr id="108663" name="Oval 15"/>
            <p:cNvSpPr>
              <a:spLocks noChangeArrowheads="1"/>
            </p:cNvSpPr>
            <p:nvPr/>
          </p:nvSpPr>
          <p:spPr bwMode="auto">
            <a:xfrm>
              <a:off x="4068" y="800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08664" name="Line 16"/>
            <p:cNvSpPr>
              <a:spLocks noChangeShapeType="1"/>
            </p:cNvSpPr>
            <p:nvPr/>
          </p:nvSpPr>
          <p:spPr bwMode="auto">
            <a:xfrm flipH="1">
              <a:off x="4032" y="1053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65" name="Line 17"/>
            <p:cNvSpPr>
              <a:spLocks noChangeShapeType="1"/>
            </p:cNvSpPr>
            <p:nvPr/>
          </p:nvSpPr>
          <p:spPr bwMode="auto">
            <a:xfrm>
              <a:off x="4320" y="1058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66" name="Rectangle 18"/>
            <p:cNvSpPr>
              <a:spLocks noChangeArrowheads="1"/>
            </p:cNvSpPr>
            <p:nvPr/>
          </p:nvSpPr>
          <p:spPr bwMode="auto">
            <a:xfrm>
              <a:off x="3824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108667" name="Rectangle 19"/>
            <p:cNvSpPr>
              <a:spLocks noChangeArrowheads="1"/>
            </p:cNvSpPr>
            <p:nvPr/>
          </p:nvSpPr>
          <p:spPr bwMode="auto">
            <a:xfrm>
              <a:off x="4252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108668" name="Text Box 20"/>
            <p:cNvSpPr txBox="1">
              <a:spLocks noChangeArrowheads="1"/>
            </p:cNvSpPr>
            <p:nvPr/>
          </p:nvSpPr>
          <p:spPr bwMode="auto">
            <a:xfrm>
              <a:off x="3939" y="9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669" name="Text Box 21"/>
            <p:cNvSpPr txBox="1">
              <a:spLocks noChangeArrowheads="1"/>
            </p:cNvSpPr>
            <p:nvPr/>
          </p:nvSpPr>
          <p:spPr bwMode="auto">
            <a:xfrm>
              <a:off x="4338" y="9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25438" y="2322513"/>
            <a:ext cx="3465512" cy="958850"/>
            <a:chOff x="205" y="1463"/>
            <a:chExt cx="2183" cy="604"/>
          </a:xfrm>
        </p:grpSpPr>
        <p:sp>
          <p:nvSpPr>
            <p:cNvPr id="108641" name="Rectangle 23"/>
            <p:cNvSpPr>
              <a:spLocks noChangeArrowheads="1"/>
            </p:cNvSpPr>
            <p:nvPr/>
          </p:nvSpPr>
          <p:spPr bwMode="auto">
            <a:xfrm>
              <a:off x="914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d: 16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108654" name="Rectangle 25"/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c: 12</a:t>
                </a:r>
              </a:p>
            </p:txBody>
          </p:sp>
          <p:sp>
            <p:nvSpPr>
              <p:cNvPr id="108655" name="Rectangle 26"/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b: 13</a:t>
                </a:r>
              </a:p>
            </p:txBody>
          </p:sp>
          <p:sp>
            <p:nvSpPr>
              <p:cNvPr id="108656" name="Oval 27"/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25</a:t>
                </a:r>
              </a:p>
            </p:txBody>
          </p:sp>
          <p:sp>
            <p:nvSpPr>
              <p:cNvPr id="108657" name="Line 28"/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58" name="Line 29"/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643" name="Rectangle 30"/>
            <p:cNvSpPr>
              <a:spLocks noChangeArrowheads="1"/>
            </p:cNvSpPr>
            <p:nvPr/>
          </p:nvSpPr>
          <p:spPr bwMode="auto">
            <a:xfrm>
              <a:off x="1996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108649" name="Rectangle 32"/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f: 5</a:t>
                </a:r>
              </a:p>
            </p:txBody>
          </p:sp>
          <p:sp>
            <p:nvSpPr>
              <p:cNvPr id="108650" name="Rectangle 33"/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e: 9</a:t>
                </a:r>
              </a:p>
            </p:txBody>
          </p:sp>
          <p:sp>
            <p:nvSpPr>
              <p:cNvPr id="108651" name="Oval 34"/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14</a:t>
                </a:r>
              </a:p>
            </p:txBody>
          </p:sp>
          <p:sp>
            <p:nvSpPr>
              <p:cNvPr id="108652" name="Line 35"/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53" name="Line 36"/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645" name="Text Box 37"/>
            <p:cNvSpPr txBox="1">
              <a:spLocks noChangeArrowheads="1"/>
            </p:cNvSpPr>
            <p:nvPr/>
          </p:nvSpPr>
          <p:spPr bwMode="auto">
            <a:xfrm>
              <a:off x="318" y="16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646" name="Text Box 38"/>
            <p:cNvSpPr txBox="1">
              <a:spLocks noChangeArrowheads="1"/>
            </p:cNvSpPr>
            <p:nvPr/>
          </p:nvSpPr>
          <p:spPr bwMode="auto">
            <a:xfrm>
              <a:off x="1374" y="165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647" name="Text Box 39"/>
            <p:cNvSpPr txBox="1">
              <a:spLocks noChangeArrowheads="1"/>
            </p:cNvSpPr>
            <p:nvPr/>
          </p:nvSpPr>
          <p:spPr bwMode="auto">
            <a:xfrm>
              <a:off x="730" y="162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648" name="Text Box 40"/>
            <p:cNvSpPr txBox="1">
              <a:spLocks noChangeArrowheads="1"/>
            </p:cNvSpPr>
            <p:nvPr/>
          </p:nvSpPr>
          <p:spPr bwMode="auto">
            <a:xfrm>
              <a:off x="1771" y="164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4808538" y="2363788"/>
            <a:ext cx="3735387" cy="1543050"/>
            <a:chOff x="3029" y="1489"/>
            <a:chExt cx="2353" cy="972"/>
          </a:xfrm>
        </p:grpSpPr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108636" name="Rectangle 43"/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f: 5</a:t>
                </a:r>
              </a:p>
            </p:txBody>
          </p:sp>
          <p:sp>
            <p:nvSpPr>
              <p:cNvPr id="108637" name="Rectangle 44"/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e: 9</a:t>
                </a:r>
              </a:p>
            </p:txBody>
          </p:sp>
          <p:sp>
            <p:nvSpPr>
              <p:cNvPr id="108638" name="Oval 45"/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14</a:t>
                </a:r>
              </a:p>
            </p:txBody>
          </p:sp>
          <p:sp>
            <p:nvSpPr>
              <p:cNvPr id="108639" name="Line 46"/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40" name="Line 47"/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108631" name="Rectangle 49"/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c: 12</a:t>
                </a:r>
              </a:p>
            </p:txBody>
          </p:sp>
          <p:sp>
            <p:nvSpPr>
              <p:cNvPr id="108632" name="Rectangle 50"/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b: 13</a:t>
                </a:r>
              </a:p>
            </p:txBody>
          </p:sp>
          <p:sp>
            <p:nvSpPr>
              <p:cNvPr id="108633" name="Oval 51"/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25</a:t>
                </a:r>
              </a:p>
            </p:txBody>
          </p:sp>
          <p:sp>
            <p:nvSpPr>
              <p:cNvPr id="108634" name="Line 52"/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35" name="Line 53"/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620" name="Rectangle 54"/>
            <p:cNvSpPr>
              <a:spLocks noChangeArrowheads="1"/>
            </p:cNvSpPr>
            <p:nvPr/>
          </p:nvSpPr>
          <p:spPr bwMode="auto">
            <a:xfrm>
              <a:off x="4438" y="187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d: 16</a:t>
              </a:r>
            </a:p>
          </p:txBody>
        </p:sp>
        <p:sp>
          <p:nvSpPr>
            <p:cNvPr id="108621" name="Oval 55"/>
            <p:cNvSpPr>
              <a:spLocks noChangeArrowheads="1"/>
            </p:cNvSpPr>
            <p:nvPr/>
          </p:nvSpPr>
          <p:spPr bwMode="auto">
            <a:xfrm>
              <a:off x="4254" y="1489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08622" name="Line 56"/>
            <p:cNvSpPr>
              <a:spLocks noChangeShapeType="1"/>
            </p:cNvSpPr>
            <p:nvPr/>
          </p:nvSpPr>
          <p:spPr bwMode="auto">
            <a:xfrm flipH="1">
              <a:off x="4218" y="1742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23" name="Line 57"/>
            <p:cNvSpPr>
              <a:spLocks noChangeShapeType="1"/>
            </p:cNvSpPr>
            <p:nvPr/>
          </p:nvSpPr>
          <p:spPr bwMode="auto">
            <a:xfrm>
              <a:off x="4506" y="1747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24" name="Rectangle 58"/>
            <p:cNvSpPr>
              <a:spLocks noChangeArrowheads="1"/>
            </p:cNvSpPr>
            <p:nvPr/>
          </p:nvSpPr>
          <p:spPr bwMode="auto">
            <a:xfrm>
              <a:off x="4990" y="152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108625" name="Text Box 59"/>
            <p:cNvSpPr txBox="1">
              <a:spLocks noChangeArrowheads="1"/>
            </p:cNvSpPr>
            <p:nvPr/>
          </p:nvSpPr>
          <p:spPr bwMode="auto">
            <a:xfrm>
              <a:off x="3139" y="16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626" name="Text Box 60"/>
            <p:cNvSpPr txBox="1">
              <a:spLocks noChangeArrowheads="1"/>
            </p:cNvSpPr>
            <p:nvPr/>
          </p:nvSpPr>
          <p:spPr bwMode="auto">
            <a:xfrm>
              <a:off x="4107" y="163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627" name="Text Box 61"/>
            <p:cNvSpPr txBox="1">
              <a:spLocks noChangeArrowheads="1"/>
            </p:cNvSpPr>
            <p:nvPr/>
          </p:nvSpPr>
          <p:spPr bwMode="auto">
            <a:xfrm>
              <a:off x="3900" y="203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628" name="Text Box 62"/>
            <p:cNvSpPr txBox="1">
              <a:spLocks noChangeArrowheads="1"/>
            </p:cNvSpPr>
            <p:nvPr/>
          </p:nvSpPr>
          <p:spPr bwMode="auto">
            <a:xfrm>
              <a:off x="3575" y="16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629" name="Text Box 63"/>
            <p:cNvSpPr txBox="1">
              <a:spLocks noChangeArrowheads="1"/>
            </p:cNvSpPr>
            <p:nvPr/>
          </p:nvSpPr>
          <p:spPr bwMode="auto">
            <a:xfrm>
              <a:off x="4559" y="16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630" name="Text Box 64"/>
            <p:cNvSpPr txBox="1">
              <a:spLocks noChangeArrowheads="1"/>
            </p:cNvSpPr>
            <p:nvPr/>
          </p:nvSpPr>
          <p:spPr bwMode="auto">
            <a:xfrm>
              <a:off x="4318" y="204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573088" y="4176713"/>
            <a:ext cx="3338512" cy="2185987"/>
            <a:chOff x="361" y="2631"/>
            <a:chExt cx="2103" cy="1377"/>
          </a:xfrm>
        </p:grpSpPr>
        <p:sp>
          <p:nvSpPr>
            <p:cNvPr id="108589" name="Rectangle 66"/>
            <p:cNvSpPr>
              <a:spLocks noChangeArrowheads="1"/>
            </p:cNvSpPr>
            <p:nvPr/>
          </p:nvSpPr>
          <p:spPr bwMode="auto">
            <a:xfrm>
              <a:off x="361" y="266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grpSp>
          <p:nvGrpSpPr>
            <p:cNvPr id="11" name="Group 67"/>
            <p:cNvGrpSpPr>
              <a:grpSpLocks/>
            </p:cNvGrpSpPr>
            <p:nvPr/>
          </p:nvGrpSpPr>
          <p:grpSpPr bwMode="auto"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12" name="Group 68"/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108613" name="Rectangle 69"/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f: 5</a:t>
                  </a:r>
                </a:p>
              </p:txBody>
            </p:sp>
            <p:sp>
              <p:nvSpPr>
                <p:cNvPr id="108614" name="Rectangle 70"/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e: 9</a:t>
                  </a:r>
                </a:p>
              </p:txBody>
            </p:sp>
            <p:sp>
              <p:nvSpPr>
                <p:cNvPr id="108615" name="Oval 71"/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14</a:t>
                  </a:r>
                </a:p>
              </p:txBody>
            </p:sp>
            <p:sp>
              <p:nvSpPr>
                <p:cNvPr id="108616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617" name="Line 73"/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74"/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108608" name="Rectangle 75"/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c: 12</a:t>
                  </a:r>
                </a:p>
              </p:txBody>
            </p:sp>
            <p:sp>
              <p:nvSpPr>
                <p:cNvPr id="108609" name="Rectangle 76"/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b: 13</a:t>
                  </a:r>
                </a:p>
              </p:txBody>
            </p:sp>
            <p:sp>
              <p:nvSpPr>
                <p:cNvPr id="108610" name="Oval 77"/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25</a:t>
                  </a:r>
                </a:p>
              </p:txBody>
            </p:sp>
            <p:sp>
              <p:nvSpPr>
                <p:cNvPr id="108611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612" name="Line 79"/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8604" name="Rectangle 80"/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d: 16</a:t>
                </a:r>
              </a:p>
            </p:txBody>
          </p:sp>
          <p:sp>
            <p:nvSpPr>
              <p:cNvPr id="108605" name="Oval 81"/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30</a:t>
                </a:r>
              </a:p>
            </p:txBody>
          </p:sp>
          <p:sp>
            <p:nvSpPr>
              <p:cNvPr id="108606" name="Line 82"/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07" name="Line 83"/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591" name="Oval 84"/>
            <p:cNvSpPr>
              <a:spLocks noChangeArrowheads="1"/>
            </p:cNvSpPr>
            <p:nvPr/>
          </p:nvSpPr>
          <p:spPr bwMode="auto">
            <a:xfrm>
              <a:off x="1383" y="263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108592" name="Line 85"/>
            <p:cNvSpPr>
              <a:spLocks noChangeShapeType="1"/>
            </p:cNvSpPr>
            <p:nvPr/>
          </p:nvSpPr>
          <p:spPr bwMode="auto">
            <a:xfrm flipH="1">
              <a:off x="1161" y="288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3" name="Line 86"/>
            <p:cNvSpPr>
              <a:spLocks noChangeShapeType="1"/>
            </p:cNvSpPr>
            <p:nvPr/>
          </p:nvSpPr>
          <p:spPr bwMode="auto">
            <a:xfrm>
              <a:off x="1656" y="285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4" name="Text Box 87"/>
            <p:cNvSpPr txBox="1">
              <a:spLocks noChangeArrowheads="1"/>
            </p:cNvSpPr>
            <p:nvPr/>
          </p:nvSpPr>
          <p:spPr bwMode="auto">
            <a:xfrm>
              <a:off x="1146" y="279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95" name="Text Box 88"/>
            <p:cNvSpPr txBox="1">
              <a:spLocks noChangeArrowheads="1"/>
            </p:cNvSpPr>
            <p:nvPr/>
          </p:nvSpPr>
          <p:spPr bwMode="auto">
            <a:xfrm>
              <a:off x="762" y="322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96" name="Text Box 89"/>
            <p:cNvSpPr txBox="1">
              <a:spLocks noChangeArrowheads="1"/>
            </p:cNvSpPr>
            <p:nvPr/>
          </p:nvSpPr>
          <p:spPr bwMode="auto">
            <a:xfrm>
              <a:off x="1758" y="31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97" name="Text Box 90"/>
            <p:cNvSpPr txBox="1">
              <a:spLocks noChangeArrowheads="1"/>
            </p:cNvSpPr>
            <p:nvPr/>
          </p:nvSpPr>
          <p:spPr bwMode="auto">
            <a:xfrm>
              <a:off x="1508" y="36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98" name="Text Box 91"/>
            <p:cNvSpPr txBox="1">
              <a:spLocks noChangeArrowheads="1"/>
            </p:cNvSpPr>
            <p:nvPr/>
          </p:nvSpPr>
          <p:spPr bwMode="auto">
            <a:xfrm>
              <a:off x="1744" y="277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599" name="Text Box 92"/>
            <p:cNvSpPr txBox="1">
              <a:spLocks noChangeArrowheads="1"/>
            </p:cNvSpPr>
            <p:nvPr/>
          </p:nvSpPr>
          <p:spPr bwMode="auto">
            <a:xfrm>
              <a:off x="2167" y="318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600" name="Text Box 93"/>
            <p:cNvSpPr txBox="1">
              <a:spLocks noChangeArrowheads="1"/>
            </p:cNvSpPr>
            <p:nvPr/>
          </p:nvSpPr>
          <p:spPr bwMode="auto">
            <a:xfrm>
              <a:off x="1209" y="32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601" name="Text Box 94"/>
            <p:cNvSpPr txBox="1">
              <a:spLocks noChangeArrowheads="1"/>
            </p:cNvSpPr>
            <p:nvPr/>
          </p:nvSpPr>
          <p:spPr bwMode="auto">
            <a:xfrm>
              <a:off x="1942" y="35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4" name="Group 95"/>
          <p:cNvGrpSpPr>
            <a:grpSpLocks/>
          </p:cNvGrpSpPr>
          <p:nvPr/>
        </p:nvGrpSpPr>
        <p:grpSpPr bwMode="auto">
          <a:xfrm>
            <a:off x="5289550" y="4087813"/>
            <a:ext cx="3232150" cy="2655887"/>
            <a:chOff x="3332" y="2575"/>
            <a:chExt cx="2036" cy="1673"/>
          </a:xfrm>
        </p:grpSpPr>
        <p:grpSp>
          <p:nvGrpSpPr>
            <p:cNvPr id="15" name="Group 96"/>
            <p:cNvGrpSpPr>
              <a:grpSpLocks/>
            </p:cNvGrpSpPr>
            <p:nvPr/>
          </p:nvGrpSpPr>
          <p:grpSpPr bwMode="auto"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16" name="Group 97"/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108584" name="Rectangle 98"/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f: 5</a:t>
                  </a:r>
                </a:p>
              </p:txBody>
            </p:sp>
            <p:sp>
              <p:nvSpPr>
                <p:cNvPr id="108585" name="Rectangle 99"/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e: 9</a:t>
                  </a:r>
                </a:p>
              </p:txBody>
            </p:sp>
            <p:sp>
              <p:nvSpPr>
                <p:cNvPr id="108586" name="Oval 100"/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14</a:t>
                  </a:r>
                </a:p>
              </p:txBody>
            </p:sp>
            <p:sp>
              <p:nvSpPr>
                <p:cNvPr id="108587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588" name="Line 102"/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03"/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108579" name="Rectangle 104"/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c: 12</a:t>
                  </a:r>
                </a:p>
              </p:txBody>
            </p:sp>
            <p:sp>
              <p:nvSpPr>
                <p:cNvPr id="108580" name="Rectangle 105"/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b: 13</a:t>
                  </a:r>
                </a:p>
              </p:txBody>
            </p:sp>
            <p:sp>
              <p:nvSpPr>
                <p:cNvPr id="108581" name="Oval 106"/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25</a:t>
                  </a:r>
                </a:p>
              </p:txBody>
            </p:sp>
            <p:sp>
              <p:nvSpPr>
                <p:cNvPr id="108582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583" name="Line 108"/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8575" name="Rectangle 109"/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d: 16</a:t>
                </a:r>
              </a:p>
            </p:txBody>
          </p:sp>
          <p:sp>
            <p:nvSpPr>
              <p:cNvPr id="108576" name="Oval 110"/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30</a:t>
                </a:r>
              </a:p>
            </p:txBody>
          </p:sp>
          <p:sp>
            <p:nvSpPr>
              <p:cNvPr id="108577" name="Line 111"/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78" name="Line 112"/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556" name="Oval 113"/>
            <p:cNvSpPr>
              <a:spLocks noChangeArrowheads="1"/>
            </p:cNvSpPr>
            <p:nvPr/>
          </p:nvSpPr>
          <p:spPr bwMode="auto">
            <a:xfrm>
              <a:off x="4287" y="287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108557" name="Line 114"/>
            <p:cNvSpPr>
              <a:spLocks noChangeShapeType="1"/>
            </p:cNvSpPr>
            <p:nvPr/>
          </p:nvSpPr>
          <p:spPr bwMode="auto">
            <a:xfrm flipH="1">
              <a:off x="4065" y="312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8" name="Line 115"/>
            <p:cNvSpPr>
              <a:spLocks noChangeShapeType="1"/>
            </p:cNvSpPr>
            <p:nvPr/>
          </p:nvSpPr>
          <p:spPr bwMode="auto">
            <a:xfrm>
              <a:off x="4560" y="309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9" name="Rectangle 116"/>
            <p:cNvSpPr>
              <a:spLocks noChangeArrowheads="1"/>
            </p:cNvSpPr>
            <p:nvPr/>
          </p:nvSpPr>
          <p:spPr bwMode="auto">
            <a:xfrm>
              <a:off x="3332" y="2888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108560" name="Oval 117"/>
            <p:cNvSpPr>
              <a:spLocks noChangeArrowheads="1"/>
            </p:cNvSpPr>
            <p:nvPr/>
          </p:nvSpPr>
          <p:spPr bwMode="auto">
            <a:xfrm>
              <a:off x="3876" y="2575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08561" name="Line 118"/>
            <p:cNvSpPr>
              <a:spLocks noChangeShapeType="1"/>
            </p:cNvSpPr>
            <p:nvPr/>
          </p:nvSpPr>
          <p:spPr bwMode="auto">
            <a:xfrm flipH="1">
              <a:off x="3576" y="2781"/>
              <a:ext cx="32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62" name="Line 119"/>
            <p:cNvSpPr>
              <a:spLocks noChangeShapeType="1"/>
            </p:cNvSpPr>
            <p:nvPr/>
          </p:nvSpPr>
          <p:spPr bwMode="auto">
            <a:xfrm>
              <a:off x="4185" y="2777"/>
              <a:ext cx="27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63" name="Text Box 120"/>
            <p:cNvSpPr txBox="1">
              <a:spLocks noChangeArrowheads="1"/>
            </p:cNvSpPr>
            <p:nvPr/>
          </p:nvSpPr>
          <p:spPr bwMode="auto">
            <a:xfrm>
              <a:off x="3608" y="26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64" name="Text Box 121"/>
            <p:cNvSpPr txBox="1">
              <a:spLocks noChangeArrowheads="1"/>
            </p:cNvSpPr>
            <p:nvPr/>
          </p:nvSpPr>
          <p:spPr bwMode="auto">
            <a:xfrm>
              <a:off x="4062" y="30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65" name="Text Box 122"/>
            <p:cNvSpPr txBox="1">
              <a:spLocks noChangeArrowheads="1"/>
            </p:cNvSpPr>
            <p:nvPr/>
          </p:nvSpPr>
          <p:spPr bwMode="auto">
            <a:xfrm>
              <a:off x="3648" y="34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66" name="Text Box 123"/>
            <p:cNvSpPr txBox="1">
              <a:spLocks noChangeArrowheads="1"/>
            </p:cNvSpPr>
            <p:nvPr/>
          </p:nvSpPr>
          <p:spPr bwMode="auto">
            <a:xfrm>
              <a:off x="4652" y="344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67" name="Text Box 124"/>
            <p:cNvSpPr txBox="1">
              <a:spLocks noChangeArrowheads="1"/>
            </p:cNvSpPr>
            <p:nvPr/>
          </p:nvSpPr>
          <p:spPr bwMode="auto">
            <a:xfrm>
              <a:off x="4413" y="38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68" name="Text Box 125"/>
            <p:cNvSpPr txBox="1">
              <a:spLocks noChangeArrowheads="1"/>
            </p:cNvSpPr>
            <p:nvPr/>
          </p:nvSpPr>
          <p:spPr bwMode="auto">
            <a:xfrm>
              <a:off x="4246" y="262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569" name="Text Box 126"/>
            <p:cNvSpPr txBox="1">
              <a:spLocks noChangeArrowheads="1"/>
            </p:cNvSpPr>
            <p:nvPr/>
          </p:nvSpPr>
          <p:spPr bwMode="auto">
            <a:xfrm>
              <a:off x="4678" y="30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570" name="Text Box 127"/>
            <p:cNvSpPr txBox="1">
              <a:spLocks noChangeArrowheads="1"/>
            </p:cNvSpPr>
            <p:nvPr/>
          </p:nvSpPr>
          <p:spPr bwMode="auto">
            <a:xfrm>
              <a:off x="5070" y="34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571" name="Text Box 128"/>
            <p:cNvSpPr txBox="1">
              <a:spLocks noChangeArrowheads="1"/>
            </p:cNvSpPr>
            <p:nvPr/>
          </p:nvSpPr>
          <p:spPr bwMode="auto">
            <a:xfrm>
              <a:off x="4111" y="344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572" name="Text Box 129"/>
            <p:cNvSpPr txBox="1">
              <a:spLocks noChangeArrowheads="1"/>
            </p:cNvSpPr>
            <p:nvPr/>
          </p:nvSpPr>
          <p:spPr bwMode="auto">
            <a:xfrm>
              <a:off x="4840" y="381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Building a Huffman Code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19712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Alg.</a:t>
            </a:r>
            <a:r>
              <a:rPr lang="en-US" dirty="0">
                <a:solidFill>
                  <a:srgbClr val="DD0111"/>
                </a:solidFill>
              </a:rPr>
              <a:t>:</a:t>
            </a:r>
            <a:r>
              <a:rPr lang="en-US" dirty="0"/>
              <a:t> HUFFMAN(</a:t>
            </a:r>
            <a:r>
              <a:rPr lang="en-US" dirty="0">
                <a:latin typeface="Comic Sans MS" pitchFamily="-106" charset="0"/>
              </a:rPr>
              <a:t>C</a:t>
            </a:r>
            <a:r>
              <a:rPr lang="en-US" dirty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← ⎥C ⎥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Q ← C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sym typeface="Symbol" pitchFamily="-106" charset="2"/>
              </a:rPr>
              <a:t>for</a:t>
            </a:r>
            <a:r>
              <a:rPr lang="en-US" dirty="0">
                <a:sym typeface="Symbol" pitchFamily="-106" charset="2"/>
              </a:rPr>
              <a:t>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← 1</a:t>
            </a:r>
            <a:r>
              <a:rPr lang="en-US" dirty="0">
                <a:sym typeface="Symbol" pitchFamily="-106" charset="2"/>
              </a:rPr>
              <a:t> </a:t>
            </a:r>
            <a:r>
              <a:rPr lang="en-US" b="1" dirty="0">
                <a:sym typeface="Symbol" pitchFamily="-106" charset="2"/>
              </a:rPr>
              <a:t>to</a:t>
            </a:r>
            <a:r>
              <a:rPr lang="en-US" dirty="0">
                <a:sym typeface="Symbol" pitchFamily="-106" charset="2"/>
              </a:rPr>
              <a:t>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n – 1</a:t>
            </a:r>
            <a:r>
              <a:rPr lang="en-US" dirty="0">
                <a:sym typeface="Symbol" pitchFamily="-106" charset="2"/>
              </a:rPr>
              <a:t>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sym typeface="Symbol" pitchFamily="-106" charset="2"/>
              </a:rPr>
              <a:t>     </a:t>
            </a:r>
            <a:r>
              <a:rPr lang="en-US" b="1" dirty="0">
                <a:sym typeface="Symbol" pitchFamily="-106" charset="2"/>
              </a:rPr>
              <a:t>do</a:t>
            </a:r>
            <a:r>
              <a:rPr lang="en-US" dirty="0">
                <a:sym typeface="Symbol" pitchFamily="-106" charset="2"/>
              </a:rPr>
              <a:t> allocate a new node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z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sym typeface="Symbol" pitchFamily="-106" charset="2"/>
              </a:rPr>
              <a:t>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left[z] ← x ← </a:t>
            </a:r>
            <a:r>
              <a:rPr lang="en-US" dirty="0">
                <a:sym typeface="Symbol" pitchFamily="-106" charset="2"/>
              </a:rPr>
              <a:t>EXTRACT-MIN(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Q</a:t>
            </a:r>
            <a:r>
              <a:rPr lang="en-US" dirty="0">
                <a:sym typeface="Symbol" pitchFamily="-106" charset="2"/>
              </a:rPr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sym typeface="Symbol" pitchFamily="-106" charset="2"/>
              </a:rPr>
              <a:t>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right[z] ← y ← </a:t>
            </a:r>
            <a:r>
              <a:rPr lang="en-US" dirty="0">
                <a:sym typeface="Symbol" pitchFamily="-106" charset="2"/>
              </a:rPr>
              <a:t>EXTRACT-MIN(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Q</a:t>
            </a:r>
            <a:r>
              <a:rPr lang="en-US" dirty="0">
                <a:sym typeface="Symbol" pitchFamily="-106" charset="2"/>
              </a:rPr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sym typeface="Symbol" pitchFamily="-106" charset="2"/>
              </a:rPr>
              <a:t>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f[z] ← f[x] + f[y]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sym typeface="Symbol" pitchFamily="-106" charset="2"/>
              </a:rPr>
              <a:t>          INSERT (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Q, z</a:t>
            </a:r>
            <a:r>
              <a:rPr lang="en-US" dirty="0">
                <a:sym typeface="Symbol" pitchFamily="-106" charset="2"/>
              </a:rPr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sym typeface="Symbol" pitchFamily="-106" charset="2"/>
              </a:rPr>
              <a:t>return</a:t>
            </a:r>
            <a:r>
              <a:rPr lang="en-US" dirty="0">
                <a:sym typeface="Symbol" pitchFamily="-106" charset="2"/>
              </a:rPr>
              <a:t> EXTRACT-MIN(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Q</a:t>
            </a:r>
            <a:r>
              <a:rPr lang="en-US" dirty="0">
                <a:sym typeface="Symbol" pitchFamily="-106" charset="2"/>
              </a:rPr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79663" y="2271713"/>
            <a:ext cx="4175125" cy="457200"/>
            <a:chOff x="1499" y="1431"/>
            <a:chExt cx="2630" cy="288"/>
          </a:xfrm>
        </p:grpSpPr>
        <p:sp>
          <p:nvSpPr>
            <p:cNvPr id="110603" name="Text Box 5"/>
            <p:cNvSpPr txBox="1">
              <a:spLocks noChangeArrowheads="1"/>
            </p:cNvSpPr>
            <p:nvPr/>
          </p:nvSpPr>
          <p:spPr bwMode="auto">
            <a:xfrm>
              <a:off x="3619" y="1431"/>
              <a:ext cx="5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mic Sans MS" pitchFamily="-106" charset="0"/>
                </a:rPr>
                <a:t>O(n)</a:t>
              </a:r>
            </a:p>
          </p:txBody>
        </p:sp>
        <p:sp>
          <p:nvSpPr>
            <p:cNvPr id="110604" name="Line 6"/>
            <p:cNvSpPr>
              <a:spLocks noChangeShapeType="1"/>
            </p:cNvSpPr>
            <p:nvPr/>
          </p:nvSpPr>
          <p:spPr bwMode="auto">
            <a:xfrm flipH="1">
              <a:off x="1499" y="1575"/>
              <a:ext cx="2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516813" y="2873375"/>
            <a:ext cx="1519237" cy="2814638"/>
            <a:chOff x="4735" y="1810"/>
            <a:chExt cx="957" cy="1773"/>
          </a:xfrm>
        </p:grpSpPr>
        <p:sp>
          <p:nvSpPr>
            <p:cNvPr id="110601" name="Text Box 8"/>
            <p:cNvSpPr txBox="1">
              <a:spLocks noChangeArrowheads="1"/>
            </p:cNvSpPr>
            <p:nvPr/>
          </p:nvSpPr>
          <p:spPr bwMode="auto">
            <a:xfrm>
              <a:off x="4926" y="2540"/>
              <a:ext cx="7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mic Sans MS" pitchFamily="-106" charset="0"/>
                </a:rPr>
                <a:t>O(nlgn)</a:t>
              </a:r>
            </a:p>
          </p:txBody>
        </p:sp>
        <p:sp>
          <p:nvSpPr>
            <p:cNvPr id="110602" name="AutoShape 9"/>
            <p:cNvSpPr>
              <a:spLocks/>
            </p:cNvSpPr>
            <p:nvPr/>
          </p:nvSpPr>
          <p:spPr bwMode="auto">
            <a:xfrm>
              <a:off x="4735" y="1810"/>
              <a:ext cx="176" cy="1773"/>
            </a:xfrm>
            <a:prstGeom prst="rightBrace">
              <a:avLst>
                <a:gd name="adj1" fmla="val 8394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9466" name="Text Box 10"/>
          <p:cNvSpPr txBox="1">
            <a:spLocks noChangeArrowheads="1"/>
          </p:cNvSpPr>
          <p:nvPr/>
        </p:nvSpPr>
        <p:spPr bwMode="auto">
          <a:xfrm>
            <a:off x="4967288" y="1220788"/>
            <a:ext cx="3341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Running time: </a:t>
            </a:r>
            <a:r>
              <a:rPr lang="en-US" sz="2400" dirty="0">
                <a:latin typeface="Comic Sans MS" pitchFamily="-106" charset="0"/>
              </a:rPr>
              <a:t>O(</a:t>
            </a:r>
            <a:r>
              <a:rPr lang="en-US" sz="2400" dirty="0" err="1">
                <a:latin typeface="Comic Sans MS" pitchFamily="-106" charset="0"/>
              </a:rPr>
              <a:t>nlgn</a:t>
            </a:r>
            <a:r>
              <a:rPr lang="en-US" sz="2400" dirty="0">
                <a:latin typeface="Comic Sans MS" pitchFamily="-106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Choice Property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15396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/>
              <a:t>	Let </a:t>
            </a:r>
            <a:r>
              <a:rPr lang="en-US" dirty="0">
                <a:latin typeface="Comic Sans MS" pitchFamily="-106" charset="0"/>
              </a:rPr>
              <a:t>C</a:t>
            </a:r>
            <a:r>
              <a:rPr lang="en-US" dirty="0"/>
              <a:t> be an alphabet in which each character     </a:t>
            </a:r>
            <a:r>
              <a:rPr lang="en-US" dirty="0">
                <a:latin typeface="Comic Sans MS" pitchFamily="-106" charset="0"/>
              </a:rPr>
              <a:t>c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 C</a:t>
            </a:r>
            <a:r>
              <a:rPr lang="en-US" dirty="0">
                <a:sym typeface="Symbol" pitchFamily="-106" charset="2"/>
              </a:rPr>
              <a:t> has frequency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f[c]</a:t>
            </a:r>
            <a:r>
              <a:rPr lang="en-US" dirty="0">
                <a:sym typeface="Symbol" pitchFamily="-106" charset="2"/>
              </a:rPr>
              <a:t>. Let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dirty="0">
                <a:sym typeface="Symbol" pitchFamily="-106" charset="2"/>
              </a:rPr>
              <a:t> and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y</a:t>
            </a:r>
            <a:r>
              <a:rPr lang="en-US" dirty="0">
                <a:sym typeface="Symbol" pitchFamily="-106" charset="2"/>
              </a:rPr>
              <a:t> be two characters in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C</a:t>
            </a:r>
            <a:r>
              <a:rPr lang="en-US" dirty="0">
                <a:sym typeface="Symbol" pitchFamily="-106" charset="2"/>
              </a:rPr>
              <a:t> having the lowest frequencies.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sz="2000" dirty="0">
              <a:sym typeface="Symbol" pitchFamily="-106" charset="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Then, there exists an optimal prefix code for C in which </a:t>
            </a:r>
            <a:r>
              <a:rPr lang="en-US" dirty="0">
                <a:solidFill>
                  <a:srgbClr val="CC0000"/>
                </a:solidFill>
                <a:sym typeface="Symbol" pitchFamily="-106" charset="2"/>
              </a:rPr>
              <a:t>the </a:t>
            </a:r>
            <a:r>
              <a:rPr lang="en-US" dirty="0" err="1">
                <a:solidFill>
                  <a:srgbClr val="CC0000"/>
                </a:solidFill>
                <a:sym typeface="Symbol" pitchFamily="-106" charset="2"/>
              </a:rPr>
              <a:t>codewords</a:t>
            </a:r>
            <a:r>
              <a:rPr lang="en-US" dirty="0">
                <a:solidFill>
                  <a:srgbClr val="CC0000"/>
                </a:solidFill>
                <a:sym typeface="Symbol" pitchFamily="-106" charset="2"/>
              </a:rPr>
              <a:t> for </a:t>
            </a:r>
            <a:r>
              <a:rPr lang="en-US" dirty="0" err="1">
                <a:solidFill>
                  <a:srgbClr val="CC0000"/>
                </a:solidFill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dirty="0">
                <a:solidFill>
                  <a:srgbClr val="CC0000"/>
                </a:solidFill>
                <a:sym typeface="Symbol" pitchFamily="-106" charset="2"/>
              </a:rPr>
              <a:t> and </a:t>
            </a:r>
            <a:r>
              <a:rPr lang="en-US" dirty="0" err="1">
                <a:solidFill>
                  <a:srgbClr val="CC0000"/>
                </a:solidFill>
                <a:latin typeface="Comic Sans MS" pitchFamily="-106" charset="0"/>
                <a:sym typeface="Symbol" pitchFamily="-106" charset="2"/>
              </a:rPr>
              <a:t>y</a:t>
            </a:r>
            <a:r>
              <a:rPr lang="en-US" dirty="0">
                <a:solidFill>
                  <a:srgbClr val="CC0000"/>
                </a:solidFill>
                <a:sym typeface="Symbol" pitchFamily="-106" charset="2"/>
              </a:rPr>
              <a:t> have the same (maximum) length and differ only in the last bit</a:t>
            </a:r>
            <a:r>
              <a:rPr lang="en-US" dirty="0">
                <a:sym typeface="Symbol" pitchFamily="-106" charset="2"/>
              </a:rPr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1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of the Greedy Choice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/>
              <a:t>Idea: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/>
              <a:t>Consider a tree </a:t>
            </a:r>
            <a:r>
              <a:rPr lang="en-US" dirty="0">
                <a:latin typeface="Comic Sans MS" pitchFamily="-106" charset="0"/>
              </a:rPr>
              <a:t>T</a:t>
            </a:r>
            <a:r>
              <a:rPr lang="en-US" dirty="0"/>
              <a:t> representing an arbitrary optimal prefix code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/>
              <a:t>Modify </a:t>
            </a:r>
            <a:r>
              <a:rPr lang="en-US" dirty="0">
                <a:latin typeface="Comic Sans MS" pitchFamily="-106" charset="0"/>
              </a:rPr>
              <a:t>T</a:t>
            </a:r>
            <a:r>
              <a:rPr lang="en-US" dirty="0"/>
              <a:t> to make a tree representing another optimal prefix code in which </a:t>
            </a:r>
            <a:r>
              <a:rPr lang="en-US" dirty="0">
                <a:latin typeface="Comic Sans MS" pitchFamily="-106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mic Sans MS" pitchFamily="-106" charset="0"/>
              </a:rPr>
              <a:t>y</a:t>
            </a:r>
            <a:r>
              <a:rPr lang="en-US" dirty="0"/>
              <a:t> will appear as sibling leaves of maximum depth</a:t>
            </a:r>
          </a:p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en-US" dirty="0"/>
              <a:t>⇒ The codes of </a:t>
            </a:r>
            <a:r>
              <a:rPr lang="en-US" dirty="0">
                <a:latin typeface="Comic Sans MS" pitchFamily="-106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mic Sans MS" pitchFamily="-106" charset="0"/>
              </a:rPr>
              <a:t>y</a:t>
            </a:r>
            <a:r>
              <a:rPr lang="en-US" dirty="0"/>
              <a:t> will have the same length and differ only in the last bit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of the Greedy Choice (cont.)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94" y="3386138"/>
            <a:ext cx="8999506" cy="29051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dirty="0">
                <a:latin typeface="Comic Sans MS" pitchFamily="-106" charset="0"/>
              </a:rPr>
              <a:t>a, b</a:t>
            </a:r>
            <a:r>
              <a:rPr lang="en-US" sz="2400" dirty="0"/>
              <a:t> – two characters, sibling leaves of max. depth in T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Assume: f[a] </a:t>
            </a:r>
            <a:r>
              <a:rPr lang="en-US" sz="2400" dirty="0">
                <a:sym typeface="Symbol" pitchFamily="-106" charset="2"/>
              </a:rPr>
              <a:t>≤ f[b] and f[x] ≤ f[y]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f[x] and f[y] are the two lowest leaf frequencies, in order</a:t>
            </a:r>
          </a:p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en-US" dirty="0">
                <a:sym typeface="Symbol" pitchFamily="-106" charset="2"/>
              </a:rPr>
              <a:t>⇒ f[x] ≤ f[a] and f[y] ≤ f[b]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Exchange the positions of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a</a:t>
            </a:r>
            <a:r>
              <a:rPr lang="en-US" sz="2400" dirty="0">
                <a:sym typeface="Symbol" pitchFamily="-106" charset="2"/>
              </a:rPr>
              <a:t> and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sz="2400" dirty="0">
                <a:sym typeface="Symbol" pitchFamily="-106" charset="2"/>
              </a:rPr>
              <a:t> (T’) and of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b</a:t>
            </a:r>
            <a:r>
              <a:rPr lang="en-US" sz="2400" dirty="0">
                <a:sym typeface="Symbol" pitchFamily="-106" charset="2"/>
              </a:rPr>
              <a:t> and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y</a:t>
            </a:r>
            <a:r>
              <a:rPr lang="en-US" sz="2400" dirty="0">
                <a:sym typeface="Symbol" pitchFamily="-106" charset="2"/>
              </a:rPr>
              <a:t> (T’’)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8463" y="1492250"/>
            <a:ext cx="2143125" cy="1795463"/>
            <a:chOff x="251" y="750"/>
            <a:chExt cx="1350" cy="1131"/>
          </a:xfrm>
        </p:grpSpPr>
        <p:sp>
          <p:nvSpPr>
            <p:cNvPr id="116778" name="Oval 5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9" name="Oval 6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0" name="Oval 7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1" name="Text Box 8"/>
            <p:cNvSpPr txBox="1">
              <a:spLocks noChangeArrowheads="1"/>
            </p:cNvSpPr>
            <p:nvPr/>
          </p:nvSpPr>
          <p:spPr bwMode="auto">
            <a:xfrm>
              <a:off x="1392" y="1041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16782" name="Text Box 9"/>
            <p:cNvSpPr txBox="1">
              <a:spLocks noChangeArrowheads="1"/>
            </p:cNvSpPr>
            <p:nvPr/>
          </p:nvSpPr>
          <p:spPr bwMode="auto">
            <a:xfrm>
              <a:off x="251" y="1367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16783" name="Text Box 10"/>
            <p:cNvSpPr txBox="1">
              <a:spLocks noChangeArrowheads="1"/>
            </p:cNvSpPr>
            <p:nvPr/>
          </p:nvSpPr>
          <p:spPr bwMode="auto">
            <a:xfrm>
              <a:off x="1178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16784" name="Text Box 11"/>
            <p:cNvSpPr txBox="1">
              <a:spLocks noChangeArrowheads="1"/>
            </p:cNvSpPr>
            <p:nvPr/>
          </p:nvSpPr>
          <p:spPr bwMode="auto">
            <a:xfrm>
              <a:off x="644" y="1642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16785" name="Line 12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6" name="Line 13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7" name="Line 14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8" name="Line 15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9" name="Line 16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90" name="Line 17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154363" y="1516063"/>
            <a:ext cx="2125662" cy="1795462"/>
            <a:chOff x="251" y="750"/>
            <a:chExt cx="1339" cy="1131"/>
          </a:xfrm>
        </p:grpSpPr>
        <p:sp>
          <p:nvSpPr>
            <p:cNvPr id="116765" name="Oval 19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6" name="Oval 20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7" name="Oval 21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8" name="Text Box 22"/>
            <p:cNvSpPr txBox="1">
              <a:spLocks noChangeArrowheads="1"/>
            </p:cNvSpPr>
            <p:nvPr/>
          </p:nvSpPr>
          <p:spPr bwMode="auto">
            <a:xfrm>
              <a:off x="1392" y="1041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16769" name="Text Box 23"/>
            <p:cNvSpPr txBox="1">
              <a:spLocks noChangeArrowheads="1"/>
            </p:cNvSpPr>
            <p:nvPr/>
          </p:nvSpPr>
          <p:spPr bwMode="auto">
            <a:xfrm>
              <a:off x="251" y="1367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16770" name="Text Box 24"/>
            <p:cNvSpPr txBox="1">
              <a:spLocks noChangeArrowheads="1"/>
            </p:cNvSpPr>
            <p:nvPr/>
          </p:nvSpPr>
          <p:spPr bwMode="auto">
            <a:xfrm>
              <a:off x="1178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16771" name="Text Box 25"/>
            <p:cNvSpPr txBox="1">
              <a:spLocks noChangeArrowheads="1"/>
            </p:cNvSpPr>
            <p:nvPr/>
          </p:nvSpPr>
          <p:spPr bwMode="auto">
            <a:xfrm>
              <a:off x="644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16772" name="Line 26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3" name="Line 27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4" name="Line 28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5" name="Line 29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6" name="Line 30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7" name="Line 31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910263" y="1482725"/>
            <a:ext cx="2125662" cy="1795463"/>
            <a:chOff x="251" y="750"/>
            <a:chExt cx="1339" cy="1131"/>
          </a:xfrm>
        </p:grpSpPr>
        <p:sp>
          <p:nvSpPr>
            <p:cNvPr id="116752" name="Oval 33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3" name="Oval 34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4" name="Oval 35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5" name="Text Box 36"/>
            <p:cNvSpPr txBox="1">
              <a:spLocks noChangeArrowheads="1"/>
            </p:cNvSpPr>
            <p:nvPr/>
          </p:nvSpPr>
          <p:spPr bwMode="auto">
            <a:xfrm>
              <a:off x="1392" y="1041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16756" name="Text Box 37"/>
            <p:cNvSpPr txBox="1">
              <a:spLocks noChangeArrowheads="1"/>
            </p:cNvSpPr>
            <p:nvPr/>
          </p:nvSpPr>
          <p:spPr bwMode="auto">
            <a:xfrm>
              <a:off x="251" y="1367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16757" name="Text Box 38"/>
            <p:cNvSpPr txBox="1">
              <a:spLocks noChangeArrowheads="1"/>
            </p:cNvSpPr>
            <p:nvPr/>
          </p:nvSpPr>
          <p:spPr bwMode="auto">
            <a:xfrm>
              <a:off x="1178" y="1642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16758" name="Text Box 39"/>
            <p:cNvSpPr txBox="1">
              <a:spLocks noChangeArrowheads="1"/>
            </p:cNvSpPr>
            <p:nvPr/>
          </p:nvSpPr>
          <p:spPr bwMode="auto">
            <a:xfrm>
              <a:off x="644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16759" name="Line 40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0" name="Line 41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1" name="Line 42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2" name="Line 43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3" name="Line 44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4" name="Line 45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745" name="Text Box 46"/>
          <p:cNvSpPr txBox="1">
            <a:spLocks noChangeArrowheads="1"/>
          </p:cNvSpPr>
          <p:nvPr/>
        </p:nvSpPr>
        <p:spPr bwMode="auto">
          <a:xfrm>
            <a:off x="1158875" y="1397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</a:t>
            </a: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786063" y="1397000"/>
            <a:ext cx="1514475" cy="798513"/>
            <a:chOff x="1755" y="880"/>
            <a:chExt cx="954" cy="503"/>
          </a:xfrm>
        </p:grpSpPr>
        <p:sp>
          <p:nvSpPr>
            <p:cNvPr id="116750" name="Line 48"/>
            <p:cNvSpPr>
              <a:spLocks noChangeShapeType="1"/>
            </p:cNvSpPr>
            <p:nvPr/>
          </p:nvSpPr>
          <p:spPr bwMode="auto">
            <a:xfrm>
              <a:off x="1755" y="1383"/>
              <a:ext cx="3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1" name="Text Box 49"/>
            <p:cNvSpPr txBox="1">
              <a:spLocks noChangeArrowheads="1"/>
            </p:cNvSpPr>
            <p:nvPr/>
          </p:nvSpPr>
          <p:spPr bwMode="auto">
            <a:xfrm>
              <a:off x="2473" y="880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T’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5602288" y="1397000"/>
            <a:ext cx="1535112" cy="798513"/>
            <a:chOff x="3529" y="880"/>
            <a:chExt cx="967" cy="503"/>
          </a:xfrm>
        </p:grpSpPr>
        <p:sp>
          <p:nvSpPr>
            <p:cNvPr id="116748" name="Line 51"/>
            <p:cNvSpPr>
              <a:spLocks noChangeShapeType="1"/>
            </p:cNvSpPr>
            <p:nvPr/>
          </p:nvSpPr>
          <p:spPr bwMode="auto">
            <a:xfrm>
              <a:off x="3529" y="1383"/>
              <a:ext cx="3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9" name="Text Box 52"/>
            <p:cNvSpPr txBox="1">
              <a:spLocks noChangeArrowheads="1"/>
            </p:cNvSpPr>
            <p:nvPr/>
          </p:nvSpPr>
          <p:spPr bwMode="auto">
            <a:xfrm>
              <a:off x="4228" y="880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T’’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of the Greedy Choice (cont.)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167063"/>
            <a:ext cx="8566150" cy="36909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B(T) – B(T’) =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		         = f[x]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dirty="0"/>
              <a:t>(x) + f[a]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dirty="0"/>
              <a:t>(a) – f[x]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baseline="-25000" dirty="0"/>
              <a:t>’</a:t>
            </a:r>
            <a:r>
              <a:rPr lang="en-US" sz="2400" dirty="0"/>
              <a:t>(x) – f[a]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baseline="-25000" dirty="0"/>
              <a:t>’</a:t>
            </a:r>
            <a:r>
              <a:rPr lang="en-US" sz="2400" dirty="0"/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		         = f[x]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dirty="0"/>
              <a:t>(x) + f[a]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dirty="0"/>
              <a:t>(a) – f[x]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dirty="0"/>
              <a:t>(a) – f[a]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baseline="-25000" dirty="0"/>
              <a:t> </a:t>
            </a:r>
            <a:r>
              <a:rPr lang="en-US" sz="2400" dirty="0"/>
              <a:t>(x)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		         = (f[a] - f[x]) (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dirty="0"/>
              <a:t>(a) - 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dirty="0"/>
              <a:t>(x))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sz="3600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		         </a:t>
            </a:r>
            <a:r>
              <a:rPr lang="en-US" sz="2400" dirty="0">
                <a:sym typeface="Symbol" pitchFamily="-106" charset="2"/>
              </a:rPr>
              <a:t>≥ 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8463" y="1273175"/>
            <a:ext cx="2143125" cy="1795463"/>
            <a:chOff x="251" y="750"/>
            <a:chExt cx="1350" cy="1131"/>
          </a:xfrm>
        </p:grpSpPr>
        <p:sp>
          <p:nvSpPr>
            <p:cNvPr id="118829" name="Oval 5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30" name="Oval 6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31" name="Oval 7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32" name="Text Box 8"/>
            <p:cNvSpPr txBox="1">
              <a:spLocks noChangeArrowheads="1"/>
            </p:cNvSpPr>
            <p:nvPr/>
          </p:nvSpPr>
          <p:spPr bwMode="auto">
            <a:xfrm>
              <a:off x="1392" y="1041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18833" name="Text Box 9"/>
            <p:cNvSpPr txBox="1">
              <a:spLocks noChangeArrowheads="1"/>
            </p:cNvSpPr>
            <p:nvPr/>
          </p:nvSpPr>
          <p:spPr bwMode="auto">
            <a:xfrm>
              <a:off x="251" y="1367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18834" name="Text Box 10"/>
            <p:cNvSpPr txBox="1">
              <a:spLocks noChangeArrowheads="1"/>
            </p:cNvSpPr>
            <p:nvPr/>
          </p:nvSpPr>
          <p:spPr bwMode="auto">
            <a:xfrm>
              <a:off x="1178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18835" name="Text Box 11"/>
            <p:cNvSpPr txBox="1">
              <a:spLocks noChangeArrowheads="1"/>
            </p:cNvSpPr>
            <p:nvPr/>
          </p:nvSpPr>
          <p:spPr bwMode="auto">
            <a:xfrm>
              <a:off x="644" y="1642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18836" name="Line 12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37" name="Line 13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38" name="Line 14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39" name="Line 15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40" name="Line 16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41" name="Line 17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154363" y="1296988"/>
            <a:ext cx="2125662" cy="1795462"/>
            <a:chOff x="251" y="750"/>
            <a:chExt cx="1339" cy="1131"/>
          </a:xfrm>
        </p:grpSpPr>
        <p:sp>
          <p:nvSpPr>
            <p:cNvPr id="118816" name="Oval 19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7" name="Oval 20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8" name="Oval 21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9" name="Text Box 22"/>
            <p:cNvSpPr txBox="1">
              <a:spLocks noChangeArrowheads="1"/>
            </p:cNvSpPr>
            <p:nvPr/>
          </p:nvSpPr>
          <p:spPr bwMode="auto">
            <a:xfrm>
              <a:off x="1392" y="1041"/>
              <a:ext cx="198" cy="2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18820" name="Text Box 23"/>
            <p:cNvSpPr txBox="1">
              <a:spLocks noChangeArrowheads="1"/>
            </p:cNvSpPr>
            <p:nvPr/>
          </p:nvSpPr>
          <p:spPr bwMode="auto">
            <a:xfrm>
              <a:off x="251" y="1367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18821" name="Text Box 24"/>
            <p:cNvSpPr txBox="1">
              <a:spLocks noChangeArrowheads="1"/>
            </p:cNvSpPr>
            <p:nvPr/>
          </p:nvSpPr>
          <p:spPr bwMode="auto">
            <a:xfrm>
              <a:off x="1178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18822" name="Text Box 25"/>
            <p:cNvSpPr txBox="1">
              <a:spLocks noChangeArrowheads="1"/>
            </p:cNvSpPr>
            <p:nvPr/>
          </p:nvSpPr>
          <p:spPr bwMode="auto">
            <a:xfrm>
              <a:off x="644" y="1642"/>
              <a:ext cx="209" cy="2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18823" name="Line 26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24" name="Line 27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25" name="Line 28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26" name="Line 29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27" name="Line 30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28" name="Line 31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910263" y="1263650"/>
            <a:ext cx="2125662" cy="1795463"/>
            <a:chOff x="251" y="750"/>
            <a:chExt cx="1339" cy="1131"/>
          </a:xfrm>
        </p:grpSpPr>
        <p:sp>
          <p:nvSpPr>
            <p:cNvPr id="118803" name="Oval 33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04" name="Oval 34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05" name="Oval 35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06" name="Text Box 36"/>
            <p:cNvSpPr txBox="1">
              <a:spLocks noChangeArrowheads="1"/>
            </p:cNvSpPr>
            <p:nvPr/>
          </p:nvSpPr>
          <p:spPr bwMode="auto">
            <a:xfrm>
              <a:off x="1392" y="1041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18807" name="Text Box 37"/>
            <p:cNvSpPr txBox="1">
              <a:spLocks noChangeArrowheads="1"/>
            </p:cNvSpPr>
            <p:nvPr/>
          </p:nvSpPr>
          <p:spPr bwMode="auto">
            <a:xfrm>
              <a:off x="251" y="1367"/>
              <a:ext cx="209" cy="2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18808" name="Text Box 38"/>
            <p:cNvSpPr txBox="1">
              <a:spLocks noChangeArrowheads="1"/>
            </p:cNvSpPr>
            <p:nvPr/>
          </p:nvSpPr>
          <p:spPr bwMode="auto">
            <a:xfrm>
              <a:off x="1178" y="1642"/>
              <a:ext cx="199" cy="2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18809" name="Text Box 39"/>
            <p:cNvSpPr txBox="1">
              <a:spLocks noChangeArrowheads="1"/>
            </p:cNvSpPr>
            <p:nvPr/>
          </p:nvSpPr>
          <p:spPr bwMode="auto">
            <a:xfrm>
              <a:off x="644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18810" name="Line 40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1" name="Line 41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2" name="Line 42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3" name="Line 43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4" name="Line 44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5" name="Line 45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8794" name="Line 46"/>
          <p:cNvSpPr>
            <a:spLocks noChangeShapeType="1"/>
          </p:cNvSpPr>
          <p:nvPr/>
        </p:nvSpPr>
        <p:spPr bwMode="auto">
          <a:xfrm>
            <a:off x="2786063" y="1976438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95" name="Line 47"/>
          <p:cNvSpPr>
            <a:spLocks noChangeShapeType="1"/>
          </p:cNvSpPr>
          <p:nvPr/>
        </p:nvSpPr>
        <p:spPr bwMode="auto">
          <a:xfrm>
            <a:off x="5602288" y="1976438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96" name="Text Box 48"/>
          <p:cNvSpPr txBox="1">
            <a:spLocks noChangeArrowheads="1"/>
          </p:cNvSpPr>
          <p:nvPr/>
        </p:nvSpPr>
        <p:spPr bwMode="auto">
          <a:xfrm>
            <a:off x="1158875" y="11779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18797" name="Text Box 49"/>
          <p:cNvSpPr txBox="1">
            <a:spLocks noChangeArrowheads="1"/>
          </p:cNvSpPr>
          <p:nvPr/>
        </p:nvSpPr>
        <p:spPr bwMode="auto">
          <a:xfrm>
            <a:off x="3925888" y="11779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T’</a:t>
            </a:r>
          </a:p>
        </p:txBody>
      </p:sp>
      <p:sp>
        <p:nvSpPr>
          <p:cNvPr id="118798" name="Text Box 50"/>
          <p:cNvSpPr txBox="1">
            <a:spLocks noChangeArrowheads="1"/>
          </p:cNvSpPr>
          <p:nvPr/>
        </p:nvSpPr>
        <p:spPr bwMode="auto">
          <a:xfrm>
            <a:off x="6711950" y="1177925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T’’</a:t>
            </a:r>
          </a:p>
        </p:txBody>
      </p:sp>
      <p:graphicFrame>
        <p:nvGraphicFramePr>
          <p:cNvPr id="663603" name="Object 2"/>
          <p:cNvGraphicFramePr>
            <a:graphicFrameLocks noChangeAspect="1"/>
          </p:cNvGraphicFramePr>
          <p:nvPr/>
        </p:nvGraphicFramePr>
        <p:xfrm>
          <a:off x="2411413" y="3263900"/>
          <a:ext cx="32242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4" imgW="1815840" imgH="342720" progId="Equation.3">
                  <p:embed/>
                </p:oleObj>
              </mc:Choice>
              <mc:Fallback>
                <p:oleObj name="Equation" r:id="rId4" imgW="1815840" imgH="342720" progId="Equation.3">
                  <p:embed/>
                  <p:pic>
                    <p:nvPicPr>
                      <p:cNvPr id="66360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63900"/>
                        <a:ext cx="3224212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604" name="AutoShape 52"/>
          <p:cNvSpPr>
            <a:spLocks/>
          </p:cNvSpPr>
          <p:nvPr/>
        </p:nvSpPr>
        <p:spPr bwMode="auto">
          <a:xfrm rot="-5400000">
            <a:off x="4655344" y="4572794"/>
            <a:ext cx="136525" cy="1716087"/>
          </a:xfrm>
          <a:prstGeom prst="leftBrace">
            <a:avLst>
              <a:gd name="adj1" fmla="val 1047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663605" name="AutoShape 53"/>
          <p:cNvSpPr>
            <a:spLocks/>
          </p:cNvSpPr>
          <p:nvPr/>
        </p:nvSpPr>
        <p:spPr bwMode="auto">
          <a:xfrm rot="-5400000">
            <a:off x="2978150" y="4751388"/>
            <a:ext cx="115888" cy="1350962"/>
          </a:xfrm>
          <a:prstGeom prst="leftBrace">
            <a:avLst>
              <a:gd name="adj1" fmla="val 971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663606" name="Text Box 54"/>
          <p:cNvSpPr txBox="1">
            <a:spLocks noChangeArrowheads="1"/>
          </p:cNvSpPr>
          <p:nvPr/>
        </p:nvSpPr>
        <p:spPr bwMode="auto">
          <a:xfrm>
            <a:off x="3927475" y="5440363"/>
            <a:ext cx="20377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         ≥ 0</a:t>
            </a:r>
          </a:p>
          <a:p>
            <a:r>
              <a:rPr lang="en-US">
                <a:latin typeface="Century Gothic"/>
                <a:cs typeface="Century Gothic"/>
              </a:rPr>
              <a:t>a is a leaf of </a:t>
            </a:r>
          </a:p>
          <a:p>
            <a:r>
              <a:rPr lang="en-US">
                <a:latin typeface="Century Gothic"/>
                <a:cs typeface="Century Gothic"/>
              </a:rPr>
              <a:t>maximum depth</a:t>
            </a:r>
          </a:p>
        </p:txBody>
      </p:sp>
      <p:sp>
        <p:nvSpPr>
          <p:cNvPr id="663607" name="Text Box 55"/>
          <p:cNvSpPr txBox="1">
            <a:spLocks noChangeArrowheads="1"/>
          </p:cNvSpPr>
          <p:nvPr/>
        </p:nvSpPr>
        <p:spPr bwMode="auto">
          <a:xfrm>
            <a:off x="2111375" y="5440363"/>
            <a:ext cx="18276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           </a:t>
            </a:r>
            <a:r>
              <a:rPr lang="en-US">
                <a:latin typeface="Century Gothic"/>
                <a:ea typeface="Arial" pitchFamily="-106" charset="0"/>
                <a:cs typeface="Century Gothic"/>
              </a:rPr>
              <a:t>≥ </a:t>
            </a:r>
            <a:r>
              <a:rPr lang="en-US">
                <a:latin typeface="Century Gothic"/>
                <a:cs typeface="Century Gothic"/>
              </a:rPr>
              <a:t>0</a:t>
            </a:r>
          </a:p>
          <a:p>
            <a:r>
              <a:rPr lang="en-US">
                <a:latin typeface="Century Gothic"/>
                <a:cs typeface="Century Gothic"/>
              </a:rPr>
              <a:t>x is a minimum </a:t>
            </a:r>
          </a:p>
          <a:p>
            <a:r>
              <a:rPr lang="en-US">
                <a:latin typeface="Century Gothic"/>
                <a:cs typeface="Century Gothic"/>
              </a:rPr>
              <a:t>frequency leaf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604" grpId="0" animBg="1"/>
      <p:bldP spid="663605" grpId="0" animBg="1"/>
      <p:bldP spid="663606" grpId="0"/>
      <p:bldP spid="6636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of the Greedy Choice (cont.)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3282950"/>
            <a:ext cx="8566150" cy="336073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B(T) – B(T’) </a:t>
            </a:r>
            <a:r>
              <a:rPr lang="en-US" sz="2400" dirty="0">
                <a:sym typeface="Symbol" pitchFamily="-106" charset="2"/>
              </a:rPr>
              <a:t>≥ 0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Similarly, exchanging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y</a:t>
            </a:r>
            <a:r>
              <a:rPr lang="en-US" sz="2400" dirty="0">
                <a:sym typeface="Symbol" pitchFamily="-106" charset="2"/>
              </a:rPr>
              <a:t> and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b</a:t>
            </a:r>
            <a:r>
              <a:rPr lang="en-US" sz="2400" dirty="0">
                <a:sym typeface="Symbol" pitchFamily="-106" charset="2"/>
              </a:rPr>
              <a:t> does not increase the cost: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B(T’) – B(T’’) ≥ 0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sz="2400" dirty="0"/>
              <a:t>⇒ B(T’’) </a:t>
            </a:r>
            <a:r>
              <a:rPr lang="en-US" sz="2400" dirty="0">
                <a:sym typeface="Symbol" pitchFamily="-106" charset="2"/>
              </a:rPr>
              <a:t>≤ B(T). Also, since T is optimal, </a:t>
            </a:r>
            <a:r>
              <a:rPr lang="en-US" sz="2400" dirty="0"/>
              <a:t>B(T) </a:t>
            </a:r>
            <a:r>
              <a:rPr lang="en-US" sz="2400" dirty="0">
                <a:sym typeface="Symbol" pitchFamily="-106" charset="2"/>
              </a:rPr>
              <a:t>≤ B(T’’) </a:t>
            </a:r>
          </a:p>
          <a:p>
            <a:pPr eaLnBrk="1" hangingPunct="1">
              <a:lnSpc>
                <a:spcPct val="130000"/>
              </a:lnSpc>
              <a:buFont typeface="Symbol" pitchFamily="-106" charset="2"/>
              <a:buNone/>
            </a:pPr>
            <a:r>
              <a:rPr lang="en-US" sz="2400" dirty="0"/>
              <a:t>Therefore, B(T) </a:t>
            </a:r>
            <a:r>
              <a:rPr lang="en-US" sz="2400" dirty="0">
                <a:sym typeface="Symbol" pitchFamily="-106" charset="2"/>
              </a:rPr>
              <a:t>= B(T’’) ⇒ </a:t>
            </a:r>
            <a:r>
              <a:rPr lang="en-US" sz="2400" dirty="0"/>
              <a:t>T’’ is an optimal tree, in which x and y are sibling leaves of maximum depth</a:t>
            </a:r>
            <a:endParaRPr lang="en-US" sz="2400" dirty="0">
              <a:sym typeface="Symbol" pitchFamily="-106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2588" y="1389063"/>
            <a:ext cx="2143125" cy="1795462"/>
            <a:chOff x="251" y="750"/>
            <a:chExt cx="1350" cy="1131"/>
          </a:xfrm>
        </p:grpSpPr>
        <p:sp>
          <p:nvSpPr>
            <p:cNvPr id="120872" name="Oval 5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73" name="Oval 6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74" name="Oval 7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75" name="Text Box 8"/>
            <p:cNvSpPr txBox="1">
              <a:spLocks noChangeArrowheads="1"/>
            </p:cNvSpPr>
            <p:nvPr/>
          </p:nvSpPr>
          <p:spPr bwMode="auto">
            <a:xfrm>
              <a:off x="1392" y="1041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20876" name="Text Box 9"/>
            <p:cNvSpPr txBox="1">
              <a:spLocks noChangeArrowheads="1"/>
            </p:cNvSpPr>
            <p:nvPr/>
          </p:nvSpPr>
          <p:spPr bwMode="auto">
            <a:xfrm>
              <a:off x="251" y="1367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20877" name="Text Box 10"/>
            <p:cNvSpPr txBox="1">
              <a:spLocks noChangeArrowheads="1"/>
            </p:cNvSpPr>
            <p:nvPr/>
          </p:nvSpPr>
          <p:spPr bwMode="auto">
            <a:xfrm>
              <a:off x="1178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20878" name="Text Box 11"/>
            <p:cNvSpPr txBox="1">
              <a:spLocks noChangeArrowheads="1"/>
            </p:cNvSpPr>
            <p:nvPr/>
          </p:nvSpPr>
          <p:spPr bwMode="auto">
            <a:xfrm>
              <a:off x="644" y="1642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20879" name="Line 12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80" name="Line 13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81" name="Line 14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82" name="Line 15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83" name="Line 16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84" name="Line 17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138488" y="1412875"/>
            <a:ext cx="2125662" cy="1795463"/>
            <a:chOff x="251" y="750"/>
            <a:chExt cx="1339" cy="1131"/>
          </a:xfrm>
        </p:grpSpPr>
        <p:sp>
          <p:nvSpPr>
            <p:cNvPr id="120859" name="Oval 19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0" name="Oval 20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1" name="Oval 21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2" name="Text Box 22"/>
            <p:cNvSpPr txBox="1">
              <a:spLocks noChangeArrowheads="1"/>
            </p:cNvSpPr>
            <p:nvPr/>
          </p:nvSpPr>
          <p:spPr bwMode="auto">
            <a:xfrm>
              <a:off x="1392" y="1041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20863" name="Text Box 23"/>
            <p:cNvSpPr txBox="1">
              <a:spLocks noChangeArrowheads="1"/>
            </p:cNvSpPr>
            <p:nvPr/>
          </p:nvSpPr>
          <p:spPr bwMode="auto">
            <a:xfrm>
              <a:off x="251" y="1367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20864" name="Text Box 24"/>
            <p:cNvSpPr txBox="1">
              <a:spLocks noChangeArrowheads="1"/>
            </p:cNvSpPr>
            <p:nvPr/>
          </p:nvSpPr>
          <p:spPr bwMode="auto">
            <a:xfrm>
              <a:off x="1178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20865" name="Text Box 25"/>
            <p:cNvSpPr txBox="1">
              <a:spLocks noChangeArrowheads="1"/>
            </p:cNvSpPr>
            <p:nvPr/>
          </p:nvSpPr>
          <p:spPr bwMode="auto">
            <a:xfrm>
              <a:off x="644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20866" name="Line 26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7" name="Line 27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8" name="Line 28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9" name="Line 29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70" name="Line 30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71" name="Line 31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894388" y="1379538"/>
            <a:ext cx="2125662" cy="1795462"/>
            <a:chOff x="251" y="750"/>
            <a:chExt cx="1339" cy="1131"/>
          </a:xfrm>
        </p:grpSpPr>
        <p:sp>
          <p:nvSpPr>
            <p:cNvPr id="120846" name="Oval 33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47" name="Oval 34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48" name="Oval 35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49" name="Text Box 36"/>
            <p:cNvSpPr txBox="1">
              <a:spLocks noChangeArrowheads="1"/>
            </p:cNvSpPr>
            <p:nvPr/>
          </p:nvSpPr>
          <p:spPr bwMode="auto">
            <a:xfrm>
              <a:off x="1392" y="1041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20850" name="Text Box 37"/>
            <p:cNvSpPr txBox="1">
              <a:spLocks noChangeArrowheads="1"/>
            </p:cNvSpPr>
            <p:nvPr/>
          </p:nvSpPr>
          <p:spPr bwMode="auto">
            <a:xfrm>
              <a:off x="251" y="1367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20851" name="Text Box 38"/>
            <p:cNvSpPr txBox="1">
              <a:spLocks noChangeArrowheads="1"/>
            </p:cNvSpPr>
            <p:nvPr/>
          </p:nvSpPr>
          <p:spPr bwMode="auto">
            <a:xfrm>
              <a:off x="1178" y="1642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20852" name="Text Box 39"/>
            <p:cNvSpPr txBox="1">
              <a:spLocks noChangeArrowheads="1"/>
            </p:cNvSpPr>
            <p:nvPr/>
          </p:nvSpPr>
          <p:spPr bwMode="auto">
            <a:xfrm>
              <a:off x="644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20853" name="Line 40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54" name="Line 41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55" name="Line 42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56" name="Line 43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57" name="Line 44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58" name="Line 45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841" name="Line 46"/>
          <p:cNvSpPr>
            <a:spLocks noChangeShapeType="1"/>
          </p:cNvSpPr>
          <p:nvPr/>
        </p:nvSpPr>
        <p:spPr bwMode="auto">
          <a:xfrm>
            <a:off x="2770188" y="2092325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47"/>
          <p:cNvSpPr>
            <a:spLocks noChangeShapeType="1"/>
          </p:cNvSpPr>
          <p:nvPr/>
        </p:nvSpPr>
        <p:spPr bwMode="auto">
          <a:xfrm>
            <a:off x="5586413" y="2092325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Text Box 48"/>
          <p:cNvSpPr txBox="1">
            <a:spLocks noChangeArrowheads="1"/>
          </p:cNvSpPr>
          <p:nvPr/>
        </p:nvSpPr>
        <p:spPr bwMode="auto">
          <a:xfrm>
            <a:off x="1143000" y="12938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20844" name="Text Box 49"/>
          <p:cNvSpPr txBox="1">
            <a:spLocks noChangeArrowheads="1"/>
          </p:cNvSpPr>
          <p:nvPr/>
        </p:nvSpPr>
        <p:spPr bwMode="auto">
          <a:xfrm>
            <a:off x="3910013" y="12938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T’</a:t>
            </a:r>
          </a:p>
        </p:txBody>
      </p:sp>
      <p:sp>
        <p:nvSpPr>
          <p:cNvPr id="120845" name="Text Box 50"/>
          <p:cNvSpPr txBox="1">
            <a:spLocks noChangeArrowheads="1"/>
          </p:cNvSpPr>
          <p:nvPr/>
        </p:nvSpPr>
        <p:spPr bwMode="auto">
          <a:xfrm>
            <a:off x="6696075" y="1293813"/>
            <a:ext cx="42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T’’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53251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3D050EB7-4185-A943-B0A4-C4360C9A88E4}" type="slidenum">
              <a:rPr lang="en-US" sz="1400"/>
              <a:pPr algn="r"/>
              <a:t>2</a:t>
            </a:fld>
            <a:endParaRPr 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Greedy Algorithms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Similar to dynamic programming, but simpler approach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</a:rPr>
              <a:t>Also used for optimization problems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</a:rPr>
              <a:t>Idea: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When we have a choice to make, make the one that looks best right now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</a:rPr>
              <a:t>Make a locally optimal choice in the hope of getting a globally optimal solution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Greedy algorithms don’t always yield an optimal solution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When the problem has certain general characteristics, greedy algorithms give optimal solutions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Discussion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Greedy choice property: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Building an optimal tree by mergers can begin with the greedy choice: merging the two characters with the lowest frequencies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 cost of each merger is the sum of frequencies of the two items being merged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Of all possible mergers, HUFFMAN chooses the one that incurs the least cost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8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Partitioning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j starts at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and finishes at </a:t>
            </a:r>
            <a:r>
              <a:rPr lang="en-US" dirty="0" err="1"/>
              <a:t>f</a:t>
            </a:r>
            <a:r>
              <a:rPr lang="en-US" baseline="-25000" dirty="0" err="1"/>
              <a:t>j</a:t>
            </a:r>
            <a:endParaRPr lang="en-US" dirty="0"/>
          </a:p>
          <a:p>
            <a:r>
              <a:rPr lang="en-US" dirty="0"/>
              <a:t>Goal:  find minimum number of classrooms to schedule all lectures so that no two occur at the same time in the same room</a:t>
            </a:r>
          </a:p>
          <a:p>
            <a:pPr lvl="1"/>
            <a:r>
              <a:rPr lang="en-US" dirty="0"/>
              <a:t>Ex:  </a:t>
            </a:r>
            <a:r>
              <a:rPr lang="en-US" dirty="0">
                <a:solidFill>
                  <a:schemeClr val="tx1"/>
                </a:solidFill>
              </a:rPr>
              <a:t>this schedule uses 4 classrooms to schedule 10 lectures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66937" y="3936034"/>
            <a:ext cx="7339012" cy="2670175"/>
            <a:chOff x="1173163" y="3863975"/>
            <a:chExt cx="7339012" cy="2670175"/>
          </a:xfrm>
        </p:grpSpPr>
        <p:grpSp>
          <p:nvGrpSpPr>
            <p:cNvPr id="495661" name="Group 45"/>
            <p:cNvGrpSpPr>
              <a:grpSpLocks/>
            </p:cNvGrpSpPr>
            <p:nvPr/>
          </p:nvGrpSpPr>
          <p:grpSpPr bwMode="auto">
            <a:xfrm>
              <a:off x="1292225" y="3875088"/>
              <a:ext cx="4584700" cy="2259012"/>
              <a:chOff x="814" y="1926"/>
              <a:chExt cx="2888" cy="1938"/>
            </a:xfrm>
          </p:grpSpPr>
          <p:sp>
            <p:nvSpPr>
              <p:cNvPr id="495625" name="Line 9"/>
              <p:cNvSpPr>
                <a:spLocks noChangeShapeType="1"/>
              </p:cNvSpPr>
              <p:nvPr/>
            </p:nvSpPr>
            <p:spPr bwMode="auto">
              <a:xfrm rot="-5400000">
                <a:off x="107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26" name="Line 10"/>
              <p:cNvSpPr>
                <a:spLocks noChangeShapeType="1"/>
              </p:cNvSpPr>
              <p:nvPr/>
            </p:nvSpPr>
            <p:spPr bwMode="auto">
              <a:xfrm rot="-5400000">
                <a:off x="-155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27" name="Line 11"/>
              <p:cNvSpPr>
                <a:spLocks noChangeShapeType="1"/>
              </p:cNvSpPr>
              <p:nvPr/>
            </p:nvSpPr>
            <p:spPr bwMode="auto">
              <a:xfrm rot="-5400000">
                <a:off x="633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28" name="Line 12"/>
              <p:cNvSpPr>
                <a:spLocks noChangeShapeType="1"/>
              </p:cNvSpPr>
              <p:nvPr/>
            </p:nvSpPr>
            <p:spPr bwMode="auto">
              <a:xfrm rot="-5400000">
                <a:off x="370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29" name="Line 13"/>
              <p:cNvSpPr>
                <a:spLocks noChangeShapeType="1"/>
              </p:cNvSpPr>
              <p:nvPr/>
            </p:nvSpPr>
            <p:spPr bwMode="auto">
              <a:xfrm rot="-5400000">
                <a:off x="895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30" name="Line 14"/>
              <p:cNvSpPr>
                <a:spLocks noChangeShapeType="1"/>
              </p:cNvSpPr>
              <p:nvPr/>
            </p:nvSpPr>
            <p:spPr bwMode="auto">
              <a:xfrm rot="-5400000">
                <a:off x="1682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31" name="Line 15"/>
              <p:cNvSpPr>
                <a:spLocks noChangeShapeType="1"/>
              </p:cNvSpPr>
              <p:nvPr/>
            </p:nvSpPr>
            <p:spPr bwMode="auto">
              <a:xfrm rot="-5400000">
                <a:off x="1420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32" name="Line 16"/>
              <p:cNvSpPr>
                <a:spLocks noChangeShapeType="1"/>
              </p:cNvSpPr>
              <p:nvPr/>
            </p:nvSpPr>
            <p:spPr bwMode="auto">
              <a:xfrm rot="-5400000">
                <a:off x="2207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33" name="Line 17"/>
              <p:cNvSpPr>
                <a:spLocks noChangeShapeType="1"/>
              </p:cNvSpPr>
              <p:nvPr/>
            </p:nvSpPr>
            <p:spPr bwMode="auto">
              <a:xfrm rot="-5400000">
                <a:off x="1945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34" name="Line 18"/>
              <p:cNvSpPr>
                <a:spLocks noChangeShapeType="1"/>
              </p:cNvSpPr>
              <p:nvPr/>
            </p:nvSpPr>
            <p:spPr bwMode="auto">
              <a:xfrm rot="-5400000">
                <a:off x="2733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35" name="Line 19"/>
              <p:cNvSpPr>
                <a:spLocks noChangeShapeType="1"/>
              </p:cNvSpPr>
              <p:nvPr/>
            </p:nvSpPr>
            <p:spPr bwMode="auto">
              <a:xfrm rot="-5400000">
                <a:off x="2470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49" name="Line 33"/>
              <p:cNvSpPr>
                <a:spLocks noChangeShapeType="1"/>
              </p:cNvSpPr>
              <p:nvPr/>
            </p:nvSpPr>
            <p:spPr bwMode="auto">
              <a:xfrm rot="-5400000">
                <a:off x="1158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  <p:sp>
          <p:nvSpPr>
            <p:cNvPr id="495663" name="Line 47"/>
            <p:cNvSpPr>
              <a:spLocks noChangeShapeType="1"/>
            </p:cNvSpPr>
            <p:nvPr/>
          </p:nvSpPr>
          <p:spPr bwMode="auto">
            <a:xfrm rot="-5400000">
              <a:off x="5168106" y="4993482"/>
              <a:ext cx="2259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65" name="Line 49"/>
            <p:cNvSpPr>
              <a:spLocks noChangeShapeType="1"/>
            </p:cNvSpPr>
            <p:nvPr/>
          </p:nvSpPr>
          <p:spPr bwMode="auto">
            <a:xfrm rot="-5400000">
              <a:off x="6003131" y="4993482"/>
              <a:ext cx="2259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66" name="Line 50"/>
            <p:cNvSpPr>
              <a:spLocks noChangeShapeType="1"/>
            </p:cNvSpPr>
            <p:nvPr/>
          </p:nvSpPr>
          <p:spPr bwMode="auto">
            <a:xfrm rot="-5400000">
              <a:off x="5585618" y="4993482"/>
              <a:ext cx="2259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67" name="Line 51"/>
            <p:cNvSpPr>
              <a:spLocks noChangeShapeType="1"/>
            </p:cNvSpPr>
            <p:nvPr/>
          </p:nvSpPr>
          <p:spPr bwMode="auto">
            <a:xfrm rot="-5400000">
              <a:off x="6419056" y="4993482"/>
              <a:ext cx="2259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0" name="Line 4"/>
            <p:cNvSpPr>
              <a:spLocks noChangeShapeType="1"/>
            </p:cNvSpPr>
            <p:nvPr/>
          </p:nvSpPr>
          <p:spPr bwMode="auto">
            <a:xfrm>
              <a:off x="1292225" y="6134100"/>
              <a:ext cx="6964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1" name="Text Box 5"/>
            <p:cNvSpPr txBox="1">
              <a:spLocks noChangeArrowheads="1"/>
            </p:cNvSpPr>
            <p:nvPr/>
          </p:nvSpPr>
          <p:spPr bwMode="auto">
            <a:xfrm>
              <a:off x="3376613" y="6211888"/>
              <a:ext cx="1368425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000"/>
            </a:p>
          </p:txBody>
        </p:sp>
        <p:sp>
          <p:nvSpPr>
            <p:cNvPr id="495622" name="Text Box 6"/>
            <p:cNvSpPr txBox="1">
              <a:spLocks noChangeArrowheads="1"/>
            </p:cNvSpPr>
            <p:nvPr/>
          </p:nvSpPr>
          <p:spPr bwMode="auto">
            <a:xfrm>
              <a:off x="7856538" y="6227763"/>
              <a:ext cx="655637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Time</a:t>
              </a:r>
            </a:p>
          </p:txBody>
        </p:sp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>
              <a:off x="5697538" y="6134100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5624" name="Text Box 8"/>
            <p:cNvSpPr txBox="1">
              <a:spLocks noChangeArrowheads="1"/>
            </p:cNvSpPr>
            <p:nvPr/>
          </p:nvSpPr>
          <p:spPr bwMode="auto">
            <a:xfrm>
              <a:off x="1173163" y="613410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9</a:t>
              </a:r>
            </a:p>
          </p:txBody>
        </p:sp>
        <p:sp>
          <p:nvSpPr>
            <p:cNvPr id="495636" name="Text Box 20"/>
            <p:cNvSpPr txBox="1">
              <a:spLocks noChangeArrowheads="1"/>
            </p:cNvSpPr>
            <p:nvPr/>
          </p:nvSpPr>
          <p:spPr bwMode="auto">
            <a:xfrm>
              <a:off x="1509713" y="613410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9:30</a:t>
              </a:r>
            </a:p>
          </p:txBody>
        </p:sp>
        <p:sp>
          <p:nvSpPr>
            <p:cNvPr id="495637" name="Text Box 21"/>
            <p:cNvSpPr txBox="1">
              <a:spLocks noChangeArrowheads="1"/>
            </p:cNvSpPr>
            <p:nvPr/>
          </p:nvSpPr>
          <p:spPr bwMode="auto">
            <a:xfrm>
              <a:off x="1966913" y="613410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10</a:t>
              </a:r>
            </a:p>
          </p:txBody>
        </p:sp>
        <p:sp>
          <p:nvSpPr>
            <p:cNvPr id="495638" name="Text Box 22"/>
            <p:cNvSpPr txBox="1">
              <a:spLocks noChangeArrowheads="1"/>
            </p:cNvSpPr>
            <p:nvPr/>
          </p:nvSpPr>
          <p:spPr bwMode="auto">
            <a:xfrm>
              <a:off x="2341563" y="613410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10:30</a:t>
              </a:r>
            </a:p>
          </p:txBody>
        </p:sp>
        <p:sp>
          <p:nvSpPr>
            <p:cNvPr id="495639" name="Text Box 23"/>
            <p:cNvSpPr txBox="1">
              <a:spLocks noChangeArrowheads="1"/>
            </p:cNvSpPr>
            <p:nvPr/>
          </p:nvSpPr>
          <p:spPr bwMode="auto">
            <a:xfrm>
              <a:off x="2841625" y="6134100"/>
              <a:ext cx="311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11</a:t>
              </a:r>
            </a:p>
          </p:txBody>
        </p:sp>
        <p:sp>
          <p:nvSpPr>
            <p:cNvPr id="495640" name="Text Box 24"/>
            <p:cNvSpPr txBox="1">
              <a:spLocks noChangeArrowheads="1"/>
            </p:cNvSpPr>
            <p:nvPr/>
          </p:nvSpPr>
          <p:spPr bwMode="auto">
            <a:xfrm>
              <a:off x="3170238" y="6134100"/>
              <a:ext cx="501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11:30</a:t>
              </a:r>
            </a:p>
          </p:txBody>
        </p:sp>
        <p:sp>
          <p:nvSpPr>
            <p:cNvPr id="495641" name="Text Box 25"/>
            <p:cNvSpPr txBox="1">
              <a:spLocks noChangeArrowheads="1"/>
            </p:cNvSpPr>
            <p:nvPr/>
          </p:nvSpPr>
          <p:spPr bwMode="auto">
            <a:xfrm>
              <a:off x="3673475" y="613410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12</a:t>
              </a:r>
            </a:p>
          </p:txBody>
        </p:sp>
        <p:sp>
          <p:nvSpPr>
            <p:cNvPr id="495642" name="Text Box 26"/>
            <p:cNvSpPr txBox="1">
              <a:spLocks noChangeArrowheads="1"/>
            </p:cNvSpPr>
            <p:nvPr/>
          </p:nvSpPr>
          <p:spPr bwMode="auto">
            <a:xfrm>
              <a:off x="3987800" y="613410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12:30</a:t>
              </a:r>
            </a:p>
          </p:txBody>
        </p:sp>
        <p:sp>
          <p:nvSpPr>
            <p:cNvPr id="495643" name="Text Box 27"/>
            <p:cNvSpPr txBox="1">
              <a:spLocks noChangeArrowheads="1"/>
            </p:cNvSpPr>
            <p:nvPr/>
          </p:nvSpPr>
          <p:spPr bwMode="auto">
            <a:xfrm>
              <a:off x="4506913" y="6134100"/>
              <a:ext cx="247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</a:t>
              </a:r>
            </a:p>
          </p:txBody>
        </p:sp>
        <p:sp>
          <p:nvSpPr>
            <p:cNvPr id="495644" name="Text Box 28"/>
            <p:cNvSpPr txBox="1">
              <a:spLocks noChangeArrowheads="1"/>
            </p:cNvSpPr>
            <p:nvPr/>
          </p:nvSpPr>
          <p:spPr bwMode="auto">
            <a:xfrm>
              <a:off x="4851400" y="6134100"/>
              <a:ext cx="438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dirty="0"/>
                <a:t>1:30</a:t>
              </a:r>
            </a:p>
          </p:txBody>
        </p:sp>
        <p:sp>
          <p:nvSpPr>
            <p:cNvPr id="495645" name="Text Box 29"/>
            <p:cNvSpPr txBox="1">
              <a:spLocks noChangeArrowheads="1"/>
            </p:cNvSpPr>
            <p:nvPr/>
          </p:nvSpPr>
          <p:spPr bwMode="auto">
            <a:xfrm>
              <a:off x="5329238" y="613410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2</a:t>
              </a:r>
            </a:p>
          </p:txBody>
        </p:sp>
        <p:sp>
          <p:nvSpPr>
            <p:cNvPr id="495646" name="Text Box 30"/>
            <p:cNvSpPr txBox="1">
              <a:spLocks noChangeArrowheads="1"/>
            </p:cNvSpPr>
            <p:nvPr/>
          </p:nvSpPr>
          <p:spPr bwMode="auto">
            <a:xfrm>
              <a:off x="5703888" y="613410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2:30</a:t>
              </a:r>
            </a:p>
          </p:txBody>
        </p:sp>
        <p:sp>
          <p:nvSpPr>
            <p:cNvPr id="495650" name="Rectangle 34"/>
            <p:cNvSpPr>
              <a:spLocks noChangeArrowheads="1"/>
            </p:cNvSpPr>
            <p:nvPr/>
          </p:nvSpPr>
          <p:spPr bwMode="auto">
            <a:xfrm>
              <a:off x="5464175" y="5156200"/>
              <a:ext cx="2085975" cy="268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h</a:t>
              </a:r>
            </a:p>
          </p:txBody>
        </p:sp>
        <p:sp>
          <p:nvSpPr>
            <p:cNvPr id="495652" name="Rectangle 36"/>
            <p:cNvSpPr>
              <a:spLocks noChangeArrowheads="1"/>
            </p:cNvSpPr>
            <p:nvPr/>
          </p:nvSpPr>
          <p:spPr bwMode="auto">
            <a:xfrm>
              <a:off x="1295400" y="4752975"/>
              <a:ext cx="1258888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c</a:t>
              </a:r>
            </a:p>
          </p:txBody>
        </p:sp>
        <p:sp>
          <p:nvSpPr>
            <p:cNvPr id="495653" name="Rectangle 37"/>
            <p:cNvSpPr>
              <a:spLocks noChangeArrowheads="1"/>
            </p:cNvSpPr>
            <p:nvPr/>
          </p:nvSpPr>
          <p:spPr bwMode="auto">
            <a:xfrm>
              <a:off x="1304925" y="5154613"/>
              <a:ext cx="2908300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b</a:t>
              </a:r>
            </a:p>
          </p:txBody>
        </p:sp>
        <p:sp>
          <p:nvSpPr>
            <p:cNvPr id="495654" name="Rectangle 38"/>
            <p:cNvSpPr>
              <a:spLocks noChangeArrowheads="1"/>
            </p:cNvSpPr>
            <p:nvPr/>
          </p:nvSpPr>
          <p:spPr bwMode="auto">
            <a:xfrm>
              <a:off x="1301750" y="5554663"/>
              <a:ext cx="1244600" cy="2682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a</a:t>
              </a:r>
            </a:p>
          </p:txBody>
        </p:sp>
        <p:sp>
          <p:nvSpPr>
            <p:cNvPr id="495655" name="Rectangle 39"/>
            <p:cNvSpPr>
              <a:spLocks noChangeArrowheads="1"/>
            </p:cNvSpPr>
            <p:nvPr/>
          </p:nvSpPr>
          <p:spPr bwMode="auto">
            <a:xfrm>
              <a:off x="2959100" y="4244975"/>
              <a:ext cx="2505075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e</a:t>
              </a:r>
            </a:p>
          </p:txBody>
        </p:sp>
        <p:sp>
          <p:nvSpPr>
            <p:cNvPr id="495656" name="Rectangle 40"/>
            <p:cNvSpPr>
              <a:spLocks noChangeArrowheads="1"/>
            </p:cNvSpPr>
            <p:nvPr/>
          </p:nvSpPr>
          <p:spPr bwMode="auto">
            <a:xfrm>
              <a:off x="2967038" y="4752975"/>
              <a:ext cx="1246187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</a:p>
          </p:txBody>
        </p:sp>
        <p:sp>
          <p:nvSpPr>
            <p:cNvPr id="495657" name="Rectangle 41"/>
            <p:cNvSpPr>
              <a:spLocks noChangeArrowheads="1"/>
            </p:cNvSpPr>
            <p:nvPr/>
          </p:nvSpPr>
          <p:spPr bwMode="auto">
            <a:xfrm>
              <a:off x="4632325" y="4748213"/>
              <a:ext cx="1246188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g</a:t>
              </a:r>
            </a:p>
          </p:txBody>
        </p:sp>
        <p:sp>
          <p:nvSpPr>
            <p:cNvPr id="495658" name="Rectangle 42"/>
            <p:cNvSpPr>
              <a:spLocks noChangeArrowheads="1"/>
            </p:cNvSpPr>
            <p:nvPr/>
          </p:nvSpPr>
          <p:spPr bwMode="auto">
            <a:xfrm>
              <a:off x="4629150" y="5567363"/>
              <a:ext cx="1255713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f</a:t>
              </a:r>
            </a:p>
          </p:txBody>
        </p:sp>
        <p:sp>
          <p:nvSpPr>
            <p:cNvPr id="495674" name="Line 58"/>
            <p:cNvSpPr>
              <a:spLocks noChangeShapeType="1"/>
            </p:cNvSpPr>
            <p:nvPr/>
          </p:nvSpPr>
          <p:spPr bwMode="auto">
            <a:xfrm rot="-5400000">
              <a:off x="6836568" y="4993482"/>
              <a:ext cx="2259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75" name="Rectangle 59"/>
            <p:cNvSpPr>
              <a:spLocks noChangeArrowheads="1"/>
            </p:cNvSpPr>
            <p:nvPr/>
          </p:nvSpPr>
          <p:spPr bwMode="auto">
            <a:xfrm>
              <a:off x="6294438" y="5572125"/>
              <a:ext cx="1254125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</a:p>
          </p:txBody>
        </p:sp>
        <p:sp>
          <p:nvSpPr>
            <p:cNvPr id="495677" name="Rectangle 61"/>
            <p:cNvSpPr>
              <a:spLocks noChangeArrowheads="1"/>
            </p:cNvSpPr>
            <p:nvPr/>
          </p:nvSpPr>
          <p:spPr bwMode="auto">
            <a:xfrm>
              <a:off x="6299200" y="4252913"/>
              <a:ext cx="1246188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</a:p>
          </p:txBody>
        </p:sp>
        <p:sp>
          <p:nvSpPr>
            <p:cNvPr id="495679" name="Line 63"/>
            <p:cNvSpPr>
              <a:spLocks noChangeShapeType="1"/>
            </p:cNvSpPr>
            <p:nvPr/>
          </p:nvSpPr>
          <p:spPr bwMode="auto">
            <a:xfrm>
              <a:off x="7364413" y="6129338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5680" name="Text Box 64"/>
            <p:cNvSpPr txBox="1">
              <a:spLocks noChangeArrowheads="1"/>
            </p:cNvSpPr>
            <p:nvPr/>
          </p:nvSpPr>
          <p:spPr bwMode="auto">
            <a:xfrm>
              <a:off x="6173788" y="612933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3</a:t>
              </a:r>
            </a:p>
          </p:txBody>
        </p:sp>
        <p:sp>
          <p:nvSpPr>
            <p:cNvPr id="495681" name="Text Box 65"/>
            <p:cNvSpPr txBox="1">
              <a:spLocks noChangeArrowheads="1"/>
            </p:cNvSpPr>
            <p:nvPr/>
          </p:nvSpPr>
          <p:spPr bwMode="auto">
            <a:xfrm>
              <a:off x="6518275" y="612933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3:30</a:t>
              </a:r>
            </a:p>
          </p:txBody>
        </p:sp>
        <p:sp>
          <p:nvSpPr>
            <p:cNvPr id="495682" name="Text Box 66"/>
            <p:cNvSpPr txBox="1">
              <a:spLocks noChangeArrowheads="1"/>
            </p:cNvSpPr>
            <p:nvPr/>
          </p:nvSpPr>
          <p:spPr bwMode="auto">
            <a:xfrm>
              <a:off x="6996113" y="612933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4</a:t>
              </a:r>
            </a:p>
          </p:txBody>
        </p:sp>
        <p:sp>
          <p:nvSpPr>
            <p:cNvPr id="495683" name="Text Box 67"/>
            <p:cNvSpPr txBox="1">
              <a:spLocks noChangeArrowheads="1"/>
            </p:cNvSpPr>
            <p:nvPr/>
          </p:nvSpPr>
          <p:spPr bwMode="auto">
            <a:xfrm>
              <a:off x="7370763" y="612933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4:30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9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Partitioning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j starts at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and finishes at </a:t>
            </a:r>
            <a:r>
              <a:rPr lang="en-US" dirty="0" err="1"/>
              <a:t>f</a:t>
            </a:r>
            <a:r>
              <a:rPr lang="en-US" baseline="-25000" dirty="0" err="1"/>
              <a:t>j</a:t>
            </a:r>
            <a:endParaRPr lang="en-US" dirty="0"/>
          </a:p>
          <a:p>
            <a:r>
              <a:rPr lang="en-US" dirty="0"/>
              <a:t>Goal:  find minimum number of classrooms to schedule all lectures so that no two occur at the same time in the same room</a:t>
            </a:r>
          </a:p>
          <a:p>
            <a:pPr lvl="1"/>
            <a:r>
              <a:rPr lang="en-US" dirty="0"/>
              <a:t>Ex:  t</a:t>
            </a:r>
            <a:r>
              <a:rPr lang="en-US" dirty="0">
                <a:solidFill>
                  <a:schemeClr val="tx1"/>
                </a:solidFill>
              </a:rPr>
              <a:t>his schedule uses only 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75943" y="3790636"/>
            <a:ext cx="7339012" cy="2085975"/>
            <a:chOff x="1173163" y="4448175"/>
            <a:chExt cx="7339012" cy="2085975"/>
          </a:xfrm>
        </p:grpSpPr>
        <p:grpSp>
          <p:nvGrpSpPr>
            <p:cNvPr id="497721" name="Group 57"/>
            <p:cNvGrpSpPr>
              <a:grpSpLocks/>
            </p:cNvGrpSpPr>
            <p:nvPr/>
          </p:nvGrpSpPr>
          <p:grpSpPr bwMode="auto">
            <a:xfrm>
              <a:off x="1292225" y="4448175"/>
              <a:ext cx="6673850" cy="1685925"/>
              <a:chOff x="814" y="2434"/>
              <a:chExt cx="4204" cy="1430"/>
            </a:xfrm>
          </p:grpSpPr>
          <p:sp>
            <p:nvSpPr>
              <p:cNvPr id="497722" name="Line 58"/>
              <p:cNvSpPr>
                <a:spLocks noChangeShapeType="1"/>
              </p:cNvSpPr>
              <p:nvPr/>
            </p:nvSpPr>
            <p:spPr bwMode="auto">
              <a:xfrm rot="-5400000">
                <a:off x="3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23" name="Line 59"/>
              <p:cNvSpPr>
                <a:spLocks noChangeShapeType="1"/>
              </p:cNvSpPr>
              <p:nvPr/>
            </p:nvSpPr>
            <p:spPr bwMode="auto">
              <a:xfrm rot="-5400000">
                <a:off x="1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24" name="Line 60"/>
              <p:cNvSpPr>
                <a:spLocks noChangeShapeType="1"/>
              </p:cNvSpPr>
              <p:nvPr/>
            </p:nvSpPr>
            <p:spPr bwMode="auto">
              <a:xfrm rot="-5400000">
                <a:off x="8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25" name="Line 61"/>
              <p:cNvSpPr>
                <a:spLocks noChangeShapeType="1"/>
              </p:cNvSpPr>
              <p:nvPr/>
            </p:nvSpPr>
            <p:spPr bwMode="auto">
              <a:xfrm rot="-5400000">
                <a:off x="6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26" name="Line 62"/>
              <p:cNvSpPr>
                <a:spLocks noChangeShapeType="1"/>
              </p:cNvSpPr>
              <p:nvPr/>
            </p:nvSpPr>
            <p:spPr bwMode="auto">
              <a:xfrm rot="-5400000">
                <a:off x="115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27" name="Line 63"/>
              <p:cNvSpPr>
                <a:spLocks noChangeShapeType="1"/>
              </p:cNvSpPr>
              <p:nvPr/>
            </p:nvSpPr>
            <p:spPr bwMode="auto">
              <a:xfrm rot="-5400000">
                <a:off x="1939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28" name="Line 64"/>
              <p:cNvSpPr>
                <a:spLocks noChangeShapeType="1"/>
              </p:cNvSpPr>
              <p:nvPr/>
            </p:nvSpPr>
            <p:spPr bwMode="auto">
              <a:xfrm rot="-5400000">
                <a:off x="167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29" name="Line 65"/>
              <p:cNvSpPr>
                <a:spLocks noChangeShapeType="1"/>
              </p:cNvSpPr>
              <p:nvPr/>
            </p:nvSpPr>
            <p:spPr bwMode="auto">
              <a:xfrm rot="-5400000">
                <a:off x="24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0" name="Line 66"/>
              <p:cNvSpPr>
                <a:spLocks noChangeShapeType="1"/>
              </p:cNvSpPr>
              <p:nvPr/>
            </p:nvSpPr>
            <p:spPr bwMode="auto">
              <a:xfrm rot="-5400000">
                <a:off x="22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1" name="Line 67"/>
              <p:cNvSpPr>
                <a:spLocks noChangeShapeType="1"/>
              </p:cNvSpPr>
              <p:nvPr/>
            </p:nvSpPr>
            <p:spPr bwMode="auto">
              <a:xfrm rot="-5400000">
                <a:off x="29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2" name="Line 68"/>
              <p:cNvSpPr>
                <a:spLocks noChangeShapeType="1"/>
              </p:cNvSpPr>
              <p:nvPr/>
            </p:nvSpPr>
            <p:spPr bwMode="auto">
              <a:xfrm rot="-5400000">
                <a:off x="27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3" name="Line 69"/>
              <p:cNvSpPr>
                <a:spLocks noChangeShapeType="1"/>
              </p:cNvSpPr>
              <p:nvPr/>
            </p:nvSpPr>
            <p:spPr bwMode="auto">
              <a:xfrm rot="-5400000">
                <a:off x="1415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4" name="Line 70"/>
              <p:cNvSpPr>
                <a:spLocks noChangeShapeType="1"/>
              </p:cNvSpPr>
              <p:nvPr/>
            </p:nvSpPr>
            <p:spPr bwMode="auto">
              <a:xfrm rot="-5400000">
                <a:off x="3255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5" name="Line 71"/>
              <p:cNvSpPr>
                <a:spLocks noChangeShapeType="1"/>
              </p:cNvSpPr>
              <p:nvPr/>
            </p:nvSpPr>
            <p:spPr bwMode="auto">
              <a:xfrm rot="-5400000">
                <a:off x="3781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6" name="Line 72"/>
              <p:cNvSpPr>
                <a:spLocks noChangeShapeType="1"/>
              </p:cNvSpPr>
              <p:nvPr/>
            </p:nvSpPr>
            <p:spPr bwMode="auto">
              <a:xfrm rot="-5400000">
                <a:off x="3518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7" name="Line 73"/>
              <p:cNvSpPr>
                <a:spLocks noChangeShapeType="1"/>
              </p:cNvSpPr>
              <p:nvPr/>
            </p:nvSpPr>
            <p:spPr bwMode="auto">
              <a:xfrm rot="-5400000">
                <a:off x="4043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8" name="Line 74"/>
              <p:cNvSpPr>
                <a:spLocks noChangeShapeType="1"/>
              </p:cNvSpPr>
              <p:nvPr/>
            </p:nvSpPr>
            <p:spPr bwMode="auto">
              <a:xfrm rot="-5400000">
                <a:off x="4306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  <p:sp>
          <p:nvSpPr>
            <p:cNvPr id="497739" name="Line 75"/>
            <p:cNvSpPr>
              <a:spLocks noChangeShapeType="1"/>
            </p:cNvSpPr>
            <p:nvPr/>
          </p:nvSpPr>
          <p:spPr bwMode="auto">
            <a:xfrm>
              <a:off x="1292225" y="6134100"/>
              <a:ext cx="6964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40" name="Text Box 76"/>
            <p:cNvSpPr txBox="1">
              <a:spLocks noChangeArrowheads="1"/>
            </p:cNvSpPr>
            <p:nvPr/>
          </p:nvSpPr>
          <p:spPr bwMode="auto">
            <a:xfrm>
              <a:off x="3376613" y="6211888"/>
              <a:ext cx="1368425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000"/>
            </a:p>
          </p:txBody>
        </p:sp>
        <p:sp>
          <p:nvSpPr>
            <p:cNvPr id="497741" name="Text Box 77"/>
            <p:cNvSpPr txBox="1">
              <a:spLocks noChangeArrowheads="1"/>
            </p:cNvSpPr>
            <p:nvPr/>
          </p:nvSpPr>
          <p:spPr bwMode="auto">
            <a:xfrm>
              <a:off x="7856538" y="6227763"/>
              <a:ext cx="655637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Time</a:t>
              </a:r>
            </a:p>
          </p:txBody>
        </p:sp>
        <p:sp>
          <p:nvSpPr>
            <p:cNvPr id="497742" name="Line 78"/>
            <p:cNvSpPr>
              <a:spLocks noChangeShapeType="1"/>
            </p:cNvSpPr>
            <p:nvPr/>
          </p:nvSpPr>
          <p:spPr bwMode="auto">
            <a:xfrm>
              <a:off x="5697538" y="6134100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7743" name="Text Box 79"/>
            <p:cNvSpPr txBox="1">
              <a:spLocks noChangeArrowheads="1"/>
            </p:cNvSpPr>
            <p:nvPr/>
          </p:nvSpPr>
          <p:spPr bwMode="auto">
            <a:xfrm>
              <a:off x="1173163" y="613410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9</a:t>
              </a:r>
            </a:p>
          </p:txBody>
        </p:sp>
        <p:sp>
          <p:nvSpPr>
            <p:cNvPr id="497744" name="Text Box 80"/>
            <p:cNvSpPr txBox="1">
              <a:spLocks noChangeArrowheads="1"/>
            </p:cNvSpPr>
            <p:nvPr/>
          </p:nvSpPr>
          <p:spPr bwMode="auto">
            <a:xfrm>
              <a:off x="1509713" y="613410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9:30</a:t>
              </a:r>
            </a:p>
          </p:txBody>
        </p:sp>
        <p:sp>
          <p:nvSpPr>
            <p:cNvPr id="497745" name="Text Box 81"/>
            <p:cNvSpPr txBox="1">
              <a:spLocks noChangeArrowheads="1"/>
            </p:cNvSpPr>
            <p:nvPr/>
          </p:nvSpPr>
          <p:spPr bwMode="auto">
            <a:xfrm>
              <a:off x="1966913" y="613410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10</a:t>
              </a:r>
            </a:p>
          </p:txBody>
        </p:sp>
        <p:sp>
          <p:nvSpPr>
            <p:cNvPr id="497746" name="Text Box 82"/>
            <p:cNvSpPr txBox="1">
              <a:spLocks noChangeArrowheads="1"/>
            </p:cNvSpPr>
            <p:nvPr/>
          </p:nvSpPr>
          <p:spPr bwMode="auto">
            <a:xfrm>
              <a:off x="2341563" y="613410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10:30</a:t>
              </a:r>
            </a:p>
          </p:txBody>
        </p:sp>
        <p:sp>
          <p:nvSpPr>
            <p:cNvPr id="497747" name="Text Box 83"/>
            <p:cNvSpPr txBox="1">
              <a:spLocks noChangeArrowheads="1"/>
            </p:cNvSpPr>
            <p:nvPr/>
          </p:nvSpPr>
          <p:spPr bwMode="auto">
            <a:xfrm>
              <a:off x="2841625" y="6134100"/>
              <a:ext cx="311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11</a:t>
              </a:r>
            </a:p>
          </p:txBody>
        </p:sp>
        <p:sp>
          <p:nvSpPr>
            <p:cNvPr id="497748" name="Text Box 84"/>
            <p:cNvSpPr txBox="1">
              <a:spLocks noChangeArrowheads="1"/>
            </p:cNvSpPr>
            <p:nvPr/>
          </p:nvSpPr>
          <p:spPr bwMode="auto">
            <a:xfrm>
              <a:off x="3170238" y="6134100"/>
              <a:ext cx="501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11:30</a:t>
              </a:r>
            </a:p>
          </p:txBody>
        </p:sp>
        <p:sp>
          <p:nvSpPr>
            <p:cNvPr id="497749" name="Text Box 85"/>
            <p:cNvSpPr txBox="1">
              <a:spLocks noChangeArrowheads="1"/>
            </p:cNvSpPr>
            <p:nvPr/>
          </p:nvSpPr>
          <p:spPr bwMode="auto">
            <a:xfrm>
              <a:off x="3673475" y="613410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12</a:t>
              </a:r>
            </a:p>
          </p:txBody>
        </p:sp>
        <p:sp>
          <p:nvSpPr>
            <p:cNvPr id="497750" name="Text Box 86"/>
            <p:cNvSpPr txBox="1">
              <a:spLocks noChangeArrowheads="1"/>
            </p:cNvSpPr>
            <p:nvPr/>
          </p:nvSpPr>
          <p:spPr bwMode="auto">
            <a:xfrm>
              <a:off x="3987800" y="613410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12:30</a:t>
              </a:r>
            </a:p>
          </p:txBody>
        </p:sp>
        <p:sp>
          <p:nvSpPr>
            <p:cNvPr id="497751" name="Text Box 87"/>
            <p:cNvSpPr txBox="1">
              <a:spLocks noChangeArrowheads="1"/>
            </p:cNvSpPr>
            <p:nvPr/>
          </p:nvSpPr>
          <p:spPr bwMode="auto">
            <a:xfrm>
              <a:off x="4506913" y="6134100"/>
              <a:ext cx="247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</a:t>
              </a:r>
            </a:p>
          </p:txBody>
        </p:sp>
        <p:sp>
          <p:nvSpPr>
            <p:cNvPr id="497752" name="Text Box 88"/>
            <p:cNvSpPr txBox="1">
              <a:spLocks noChangeArrowheads="1"/>
            </p:cNvSpPr>
            <p:nvPr/>
          </p:nvSpPr>
          <p:spPr bwMode="auto">
            <a:xfrm>
              <a:off x="4851400" y="6134100"/>
              <a:ext cx="438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1:30</a:t>
              </a:r>
            </a:p>
          </p:txBody>
        </p:sp>
        <p:sp>
          <p:nvSpPr>
            <p:cNvPr id="497753" name="Text Box 89"/>
            <p:cNvSpPr txBox="1">
              <a:spLocks noChangeArrowheads="1"/>
            </p:cNvSpPr>
            <p:nvPr/>
          </p:nvSpPr>
          <p:spPr bwMode="auto">
            <a:xfrm>
              <a:off x="5329238" y="613410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2</a:t>
              </a:r>
            </a:p>
          </p:txBody>
        </p:sp>
        <p:sp>
          <p:nvSpPr>
            <p:cNvPr id="497754" name="Text Box 90"/>
            <p:cNvSpPr txBox="1">
              <a:spLocks noChangeArrowheads="1"/>
            </p:cNvSpPr>
            <p:nvPr/>
          </p:nvSpPr>
          <p:spPr bwMode="auto">
            <a:xfrm>
              <a:off x="5703888" y="613410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2:30</a:t>
              </a:r>
            </a:p>
          </p:txBody>
        </p:sp>
        <p:sp>
          <p:nvSpPr>
            <p:cNvPr id="497755" name="Rectangle 91"/>
            <p:cNvSpPr>
              <a:spLocks noChangeArrowheads="1"/>
            </p:cNvSpPr>
            <p:nvPr/>
          </p:nvSpPr>
          <p:spPr bwMode="auto">
            <a:xfrm>
              <a:off x="5464175" y="5565775"/>
              <a:ext cx="2085975" cy="268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h</a:t>
              </a:r>
            </a:p>
          </p:txBody>
        </p:sp>
        <p:sp>
          <p:nvSpPr>
            <p:cNvPr id="497756" name="Rectangle 92"/>
            <p:cNvSpPr>
              <a:spLocks noChangeArrowheads="1"/>
            </p:cNvSpPr>
            <p:nvPr/>
          </p:nvSpPr>
          <p:spPr bwMode="auto">
            <a:xfrm>
              <a:off x="1295400" y="4752975"/>
              <a:ext cx="1258888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c</a:t>
              </a:r>
            </a:p>
          </p:txBody>
        </p:sp>
        <p:sp>
          <p:nvSpPr>
            <p:cNvPr id="497757" name="Rectangle 93"/>
            <p:cNvSpPr>
              <a:spLocks noChangeArrowheads="1"/>
            </p:cNvSpPr>
            <p:nvPr/>
          </p:nvSpPr>
          <p:spPr bwMode="auto">
            <a:xfrm>
              <a:off x="1301750" y="5554663"/>
              <a:ext cx="1244600" cy="2682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a</a:t>
              </a:r>
            </a:p>
          </p:txBody>
        </p:sp>
        <p:sp>
          <p:nvSpPr>
            <p:cNvPr id="497758" name="Rectangle 94"/>
            <p:cNvSpPr>
              <a:spLocks noChangeArrowheads="1"/>
            </p:cNvSpPr>
            <p:nvPr/>
          </p:nvSpPr>
          <p:spPr bwMode="auto">
            <a:xfrm>
              <a:off x="2959100" y="5567363"/>
              <a:ext cx="2505075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e</a:t>
              </a:r>
            </a:p>
          </p:txBody>
        </p:sp>
        <p:sp>
          <p:nvSpPr>
            <p:cNvPr id="497759" name="Rectangle 95"/>
            <p:cNvSpPr>
              <a:spLocks noChangeArrowheads="1"/>
            </p:cNvSpPr>
            <p:nvPr/>
          </p:nvSpPr>
          <p:spPr bwMode="auto">
            <a:xfrm>
              <a:off x="4632325" y="4748213"/>
              <a:ext cx="1246188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f</a:t>
              </a:r>
            </a:p>
          </p:txBody>
        </p:sp>
        <p:sp>
          <p:nvSpPr>
            <p:cNvPr id="497760" name="Rectangle 96"/>
            <p:cNvSpPr>
              <a:spLocks noChangeArrowheads="1"/>
            </p:cNvSpPr>
            <p:nvPr/>
          </p:nvSpPr>
          <p:spPr bwMode="auto">
            <a:xfrm>
              <a:off x="4629150" y="5157788"/>
              <a:ext cx="1255713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g</a:t>
              </a:r>
            </a:p>
          </p:txBody>
        </p:sp>
        <p:sp>
          <p:nvSpPr>
            <p:cNvPr id="497761" name="Rectangle 97"/>
            <p:cNvSpPr>
              <a:spLocks noChangeArrowheads="1"/>
            </p:cNvSpPr>
            <p:nvPr/>
          </p:nvSpPr>
          <p:spPr bwMode="auto">
            <a:xfrm>
              <a:off x="6299200" y="5143500"/>
              <a:ext cx="1254125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</a:p>
          </p:txBody>
        </p:sp>
        <p:sp>
          <p:nvSpPr>
            <p:cNvPr id="497762" name="Rectangle 98"/>
            <p:cNvSpPr>
              <a:spLocks noChangeArrowheads="1"/>
            </p:cNvSpPr>
            <p:nvPr/>
          </p:nvSpPr>
          <p:spPr bwMode="auto">
            <a:xfrm>
              <a:off x="6307138" y="4754563"/>
              <a:ext cx="1246187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</a:p>
          </p:txBody>
        </p:sp>
        <p:sp>
          <p:nvSpPr>
            <p:cNvPr id="497763" name="Line 99"/>
            <p:cNvSpPr>
              <a:spLocks noChangeShapeType="1"/>
            </p:cNvSpPr>
            <p:nvPr/>
          </p:nvSpPr>
          <p:spPr bwMode="auto">
            <a:xfrm>
              <a:off x="7364413" y="6129338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7764" name="Text Box 100"/>
            <p:cNvSpPr txBox="1">
              <a:spLocks noChangeArrowheads="1"/>
            </p:cNvSpPr>
            <p:nvPr/>
          </p:nvSpPr>
          <p:spPr bwMode="auto">
            <a:xfrm>
              <a:off x="6173788" y="612933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3</a:t>
              </a:r>
            </a:p>
          </p:txBody>
        </p:sp>
        <p:sp>
          <p:nvSpPr>
            <p:cNvPr id="497765" name="Text Box 101"/>
            <p:cNvSpPr txBox="1">
              <a:spLocks noChangeArrowheads="1"/>
            </p:cNvSpPr>
            <p:nvPr/>
          </p:nvSpPr>
          <p:spPr bwMode="auto">
            <a:xfrm>
              <a:off x="6518275" y="612933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3:30</a:t>
              </a:r>
            </a:p>
          </p:txBody>
        </p:sp>
        <p:sp>
          <p:nvSpPr>
            <p:cNvPr id="497766" name="Text Box 102"/>
            <p:cNvSpPr txBox="1">
              <a:spLocks noChangeArrowheads="1"/>
            </p:cNvSpPr>
            <p:nvPr/>
          </p:nvSpPr>
          <p:spPr bwMode="auto">
            <a:xfrm>
              <a:off x="6996113" y="612933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4</a:t>
              </a:r>
            </a:p>
          </p:txBody>
        </p:sp>
        <p:sp>
          <p:nvSpPr>
            <p:cNvPr id="497767" name="Text Box 103"/>
            <p:cNvSpPr txBox="1">
              <a:spLocks noChangeArrowheads="1"/>
            </p:cNvSpPr>
            <p:nvPr/>
          </p:nvSpPr>
          <p:spPr bwMode="auto">
            <a:xfrm>
              <a:off x="7370763" y="612933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4:30</a:t>
              </a:r>
            </a:p>
          </p:txBody>
        </p:sp>
        <p:sp>
          <p:nvSpPr>
            <p:cNvPr id="497768" name="Rectangle 104"/>
            <p:cNvSpPr>
              <a:spLocks noChangeArrowheads="1"/>
            </p:cNvSpPr>
            <p:nvPr/>
          </p:nvSpPr>
          <p:spPr bwMode="auto">
            <a:xfrm>
              <a:off x="2967038" y="4752975"/>
              <a:ext cx="1246187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</a:p>
          </p:txBody>
        </p:sp>
        <p:sp>
          <p:nvSpPr>
            <p:cNvPr id="497769" name="Rectangle 105"/>
            <p:cNvSpPr>
              <a:spLocks noChangeArrowheads="1"/>
            </p:cNvSpPr>
            <p:nvPr/>
          </p:nvSpPr>
          <p:spPr bwMode="auto">
            <a:xfrm>
              <a:off x="1304925" y="5154613"/>
              <a:ext cx="2908300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b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35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Interval Partitioning:  Lower Bound on Optimal Solution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577372" cy="5076825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The </a:t>
            </a:r>
            <a:r>
              <a:rPr lang="en-US" b="1" dirty="0">
                <a:solidFill>
                  <a:srgbClr val="000090"/>
                </a:solidFill>
              </a:rPr>
              <a:t>depth</a:t>
            </a:r>
            <a:r>
              <a:rPr lang="en-US" dirty="0">
                <a:solidFill>
                  <a:srgbClr val="000090"/>
                </a:solidFill>
              </a:rPr>
              <a:t> of a set of open intervals is the maximum number that contain any given time</a:t>
            </a:r>
          </a:p>
          <a:p>
            <a:r>
              <a:rPr lang="en-US" dirty="0"/>
              <a:t>Key observation: 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number of classrooms needed  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≥  depth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Ex:  </a:t>
            </a:r>
            <a:r>
              <a:rPr lang="en-US" dirty="0">
                <a:solidFill>
                  <a:schemeClr val="tx1"/>
                </a:solidFill>
              </a:rPr>
              <a:t>Depth of schedule below = 3  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⇒  schedule below is optimal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Does there always exist a schedule equal to depth of intervals?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84024" y="4691375"/>
            <a:ext cx="7339012" cy="2085975"/>
            <a:chOff x="1173163" y="4448175"/>
            <a:chExt cx="7339012" cy="2085975"/>
          </a:xfrm>
        </p:grpSpPr>
        <p:grpSp>
          <p:nvGrpSpPr>
            <p:cNvPr id="499767" name="Group 55"/>
            <p:cNvGrpSpPr>
              <a:grpSpLocks/>
            </p:cNvGrpSpPr>
            <p:nvPr/>
          </p:nvGrpSpPr>
          <p:grpSpPr bwMode="auto">
            <a:xfrm>
              <a:off x="1292225" y="4448175"/>
              <a:ext cx="6673850" cy="1685925"/>
              <a:chOff x="814" y="2434"/>
              <a:chExt cx="4204" cy="1430"/>
            </a:xfrm>
          </p:grpSpPr>
          <p:sp>
            <p:nvSpPr>
              <p:cNvPr id="499733" name="Line 21"/>
              <p:cNvSpPr>
                <a:spLocks noChangeShapeType="1"/>
              </p:cNvSpPr>
              <p:nvPr/>
            </p:nvSpPr>
            <p:spPr bwMode="auto">
              <a:xfrm rot="-5400000">
                <a:off x="3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4" name="Line 22"/>
              <p:cNvSpPr>
                <a:spLocks noChangeShapeType="1"/>
              </p:cNvSpPr>
              <p:nvPr/>
            </p:nvSpPr>
            <p:spPr bwMode="auto">
              <a:xfrm rot="-5400000">
                <a:off x="1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5" name="Line 23"/>
              <p:cNvSpPr>
                <a:spLocks noChangeShapeType="1"/>
              </p:cNvSpPr>
              <p:nvPr/>
            </p:nvSpPr>
            <p:spPr bwMode="auto">
              <a:xfrm rot="-5400000">
                <a:off x="8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6" name="Line 24"/>
              <p:cNvSpPr>
                <a:spLocks noChangeShapeType="1"/>
              </p:cNvSpPr>
              <p:nvPr/>
            </p:nvSpPr>
            <p:spPr bwMode="auto">
              <a:xfrm rot="-5400000">
                <a:off x="6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7" name="Line 25"/>
              <p:cNvSpPr>
                <a:spLocks noChangeShapeType="1"/>
              </p:cNvSpPr>
              <p:nvPr/>
            </p:nvSpPr>
            <p:spPr bwMode="auto">
              <a:xfrm rot="-5400000">
                <a:off x="115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8" name="Line 26"/>
              <p:cNvSpPr>
                <a:spLocks noChangeShapeType="1"/>
              </p:cNvSpPr>
              <p:nvPr/>
            </p:nvSpPr>
            <p:spPr bwMode="auto">
              <a:xfrm rot="-5400000">
                <a:off x="1939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9" name="Line 27"/>
              <p:cNvSpPr>
                <a:spLocks noChangeShapeType="1"/>
              </p:cNvSpPr>
              <p:nvPr/>
            </p:nvSpPr>
            <p:spPr bwMode="auto">
              <a:xfrm rot="-5400000">
                <a:off x="167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0" name="Line 28"/>
              <p:cNvSpPr>
                <a:spLocks noChangeShapeType="1"/>
              </p:cNvSpPr>
              <p:nvPr/>
            </p:nvSpPr>
            <p:spPr bwMode="auto">
              <a:xfrm rot="-5400000">
                <a:off x="24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1" name="Line 29"/>
              <p:cNvSpPr>
                <a:spLocks noChangeShapeType="1"/>
              </p:cNvSpPr>
              <p:nvPr/>
            </p:nvSpPr>
            <p:spPr bwMode="auto">
              <a:xfrm rot="-5400000">
                <a:off x="22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2" name="Line 30"/>
              <p:cNvSpPr>
                <a:spLocks noChangeShapeType="1"/>
              </p:cNvSpPr>
              <p:nvPr/>
            </p:nvSpPr>
            <p:spPr bwMode="auto">
              <a:xfrm rot="-5400000">
                <a:off x="29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3" name="Line 31"/>
              <p:cNvSpPr>
                <a:spLocks noChangeShapeType="1"/>
              </p:cNvSpPr>
              <p:nvPr/>
            </p:nvSpPr>
            <p:spPr bwMode="auto">
              <a:xfrm rot="-5400000">
                <a:off x="27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4" name="Line 32"/>
              <p:cNvSpPr>
                <a:spLocks noChangeShapeType="1"/>
              </p:cNvSpPr>
              <p:nvPr/>
            </p:nvSpPr>
            <p:spPr bwMode="auto">
              <a:xfrm rot="-5400000">
                <a:off x="1415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1" name="Line 39"/>
              <p:cNvSpPr>
                <a:spLocks noChangeShapeType="1"/>
              </p:cNvSpPr>
              <p:nvPr/>
            </p:nvSpPr>
            <p:spPr bwMode="auto">
              <a:xfrm rot="-5400000">
                <a:off x="3255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2" name="Line 40"/>
              <p:cNvSpPr>
                <a:spLocks noChangeShapeType="1"/>
              </p:cNvSpPr>
              <p:nvPr/>
            </p:nvSpPr>
            <p:spPr bwMode="auto">
              <a:xfrm rot="-5400000">
                <a:off x="3781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3" name="Line 41"/>
              <p:cNvSpPr>
                <a:spLocks noChangeShapeType="1"/>
              </p:cNvSpPr>
              <p:nvPr/>
            </p:nvSpPr>
            <p:spPr bwMode="auto">
              <a:xfrm rot="-5400000">
                <a:off x="3518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4" name="Line 42"/>
              <p:cNvSpPr>
                <a:spLocks noChangeShapeType="1"/>
              </p:cNvSpPr>
              <p:nvPr/>
            </p:nvSpPr>
            <p:spPr bwMode="auto">
              <a:xfrm rot="-5400000">
                <a:off x="4043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5" name="Line 43"/>
              <p:cNvSpPr>
                <a:spLocks noChangeShapeType="1"/>
              </p:cNvSpPr>
              <p:nvPr/>
            </p:nvSpPr>
            <p:spPr bwMode="auto">
              <a:xfrm rot="-5400000">
                <a:off x="4306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  <p:sp>
          <p:nvSpPr>
            <p:cNvPr id="499716" name="Line 4"/>
            <p:cNvSpPr>
              <a:spLocks noChangeShapeType="1"/>
            </p:cNvSpPr>
            <p:nvPr/>
          </p:nvSpPr>
          <p:spPr bwMode="auto">
            <a:xfrm>
              <a:off x="1292225" y="6134100"/>
              <a:ext cx="6964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17" name="Text Box 5"/>
            <p:cNvSpPr txBox="1">
              <a:spLocks noChangeArrowheads="1"/>
            </p:cNvSpPr>
            <p:nvPr/>
          </p:nvSpPr>
          <p:spPr bwMode="auto">
            <a:xfrm>
              <a:off x="3376613" y="6211888"/>
              <a:ext cx="1368425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000"/>
            </a:p>
          </p:txBody>
        </p:sp>
        <p:sp>
          <p:nvSpPr>
            <p:cNvPr id="499718" name="Text Box 6"/>
            <p:cNvSpPr txBox="1">
              <a:spLocks noChangeArrowheads="1"/>
            </p:cNvSpPr>
            <p:nvPr/>
          </p:nvSpPr>
          <p:spPr bwMode="auto">
            <a:xfrm>
              <a:off x="7856538" y="6227763"/>
              <a:ext cx="655637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Time</a:t>
              </a:r>
            </a:p>
          </p:txBody>
        </p:sp>
        <p:sp>
          <p:nvSpPr>
            <p:cNvPr id="499719" name="Line 7"/>
            <p:cNvSpPr>
              <a:spLocks noChangeShapeType="1"/>
            </p:cNvSpPr>
            <p:nvPr/>
          </p:nvSpPr>
          <p:spPr bwMode="auto">
            <a:xfrm>
              <a:off x="5697538" y="6134100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9720" name="Text Box 8"/>
            <p:cNvSpPr txBox="1">
              <a:spLocks noChangeArrowheads="1"/>
            </p:cNvSpPr>
            <p:nvPr/>
          </p:nvSpPr>
          <p:spPr bwMode="auto">
            <a:xfrm>
              <a:off x="1173163" y="613410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9</a:t>
              </a:r>
            </a:p>
          </p:txBody>
        </p:sp>
        <p:sp>
          <p:nvSpPr>
            <p:cNvPr id="499721" name="Text Box 9"/>
            <p:cNvSpPr txBox="1">
              <a:spLocks noChangeArrowheads="1"/>
            </p:cNvSpPr>
            <p:nvPr/>
          </p:nvSpPr>
          <p:spPr bwMode="auto">
            <a:xfrm>
              <a:off x="1509713" y="613410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9:30</a:t>
              </a:r>
            </a:p>
          </p:txBody>
        </p:sp>
        <p:sp>
          <p:nvSpPr>
            <p:cNvPr id="499722" name="Text Box 10"/>
            <p:cNvSpPr txBox="1">
              <a:spLocks noChangeArrowheads="1"/>
            </p:cNvSpPr>
            <p:nvPr/>
          </p:nvSpPr>
          <p:spPr bwMode="auto">
            <a:xfrm>
              <a:off x="1966913" y="613410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10</a:t>
              </a:r>
            </a:p>
          </p:txBody>
        </p:sp>
        <p:sp>
          <p:nvSpPr>
            <p:cNvPr id="499723" name="Text Box 11"/>
            <p:cNvSpPr txBox="1">
              <a:spLocks noChangeArrowheads="1"/>
            </p:cNvSpPr>
            <p:nvPr/>
          </p:nvSpPr>
          <p:spPr bwMode="auto">
            <a:xfrm>
              <a:off x="2341563" y="613410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10:30</a:t>
              </a:r>
            </a:p>
          </p:txBody>
        </p:sp>
        <p:sp>
          <p:nvSpPr>
            <p:cNvPr id="499724" name="Text Box 12"/>
            <p:cNvSpPr txBox="1">
              <a:spLocks noChangeArrowheads="1"/>
            </p:cNvSpPr>
            <p:nvPr/>
          </p:nvSpPr>
          <p:spPr bwMode="auto">
            <a:xfrm>
              <a:off x="2841625" y="6134100"/>
              <a:ext cx="311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11</a:t>
              </a:r>
            </a:p>
          </p:txBody>
        </p:sp>
        <p:sp>
          <p:nvSpPr>
            <p:cNvPr id="499725" name="Text Box 13"/>
            <p:cNvSpPr txBox="1">
              <a:spLocks noChangeArrowheads="1"/>
            </p:cNvSpPr>
            <p:nvPr/>
          </p:nvSpPr>
          <p:spPr bwMode="auto">
            <a:xfrm>
              <a:off x="3170238" y="6134100"/>
              <a:ext cx="501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11:30</a:t>
              </a:r>
            </a:p>
          </p:txBody>
        </p:sp>
        <p:sp>
          <p:nvSpPr>
            <p:cNvPr id="499726" name="Text Box 14"/>
            <p:cNvSpPr txBox="1">
              <a:spLocks noChangeArrowheads="1"/>
            </p:cNvSpPr>
            <p:nvPr/>
          </p:nvSpPr>
          <p:spPr bwMode="auto">
            <a:xfrm>
              <a:off x="3673475" y="613410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12</a:t>
              </a:r>
            </a:p>
          </p:txBody>
        </p:sp>
        <p:sp>
          <p:nvSpPr>
            <p:cNvPr id="499727" name="Text Box 15"/>
            <p:cNvSpPr txBox="1">
              <a:spLocks noChangeArrowheads="1"/>
            </p:cNvSpPr>
            <p:nvPr/>
          </p:nvSpPr>
          <p:spPr bwMode="auto">
            <a:xfrm>
              <a:off x="3987800" y="613410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12:30</a:t>
              </a:r>
            </a:p>
          </p:txBody>
        </p:sp>
        <p:sp>
          <p:nvSpPr>
            <p:cNvPr id="499728" name="Text Box 16"/>
            <p:cNvSpPr txBox="1">
              <a:spLocks noChangeArrowheads="1"/>
            </p:cNvSpPr>
            <p:nvPr/>
          </p:nvSpPr>
          <p:spPr bwMode="auto">
            <a:xfrm>
              <a:off x="4506913" y="6134100"/>
              <a:ext cx="247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</a:t>
              </a:r>
            </a:p>
          </p:txBody>
        </p:sp>
        <p:sp>
          <p:nvSpPr>
            <p:cNvPr id="499729" name="Text Box 17"/>
            <p:cNvSpPr txBox="1">
              <a:spLocks noChangeArrowheads="1"/>
            </p:cNvSpPr>
            <p:nvPr/>
          </p:nvSpPr>
          <p:spPr bwMode="auto">
            <a:xfrm>
              <a:off x="4851400" y="6134100"/>
              <a:ext cx="438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1:30</a:t>
              </a:r>
            </a:p>
          </p:txBody>
        </p:sp>
        <p:sp>
          <p:nvSpPr>
            <p:cNvPr id="499730" name="Text Box 18"/>
            <p:cNvSpPr txBox="1">
              <a:spLocks noChangeArrowheads="1"/>
            </p:cNvSpPr>
            <p:nvPr/>
          </p:nvSpPr>
          <p:spPr bwMode="auto">
            <a:xfrm>
              <a:off x="5329238" y="613410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2</a:t>
              </a:r>
            </a:p>
          </p:txBody>
        </p:sp>
        <p:sp>
          <p:nvSpPr>
            <p:cNvPr id="499731" name="Text Box 19"/>
            <p:cNvSpPr txBox="1">
              <a:spLocks noChangeArrowheads="1"/>
            </p:cNvSpPr>
            <p:nvPr/>
          </p:nvSpPr>
          <p:spPr bwMode="auto">
            <a:xfrm>
              <a:off x="5703888" y="613410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2:30</a:t>
              </a:r>
            </a:p>
          </p:txBody>
        </p:sp>
        <p:sp>
          <p:nvSpPr>
            <p:cNvPr id="499745" name="Rectangle 33"/>
            <p:cNvSpPr>
              <a:spLocks noChangeArrowheads="1"/>
            </p:cNvSpPr>
            <p:nvPr/>
          </p:nvSpPr>
          <p:spPr bwMode="auto">
            <a:xfrm>
              <a:off x="5464175" y="5565775"/>
              <a:ext cx="2085975" cy="268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h</a:t>
              </a:r>
            </a:p>
          </p:txBody>
        </p:sp>
        <p:sp>
          <p:nvSpPr>
            <p:cNvPr id="499746" name="Rectangle 34"/>
            <p:cNvSpPr>
              <a:spLocks noChangeArrowheads="1"/>
            </p:cNvSpPr>
            <p:nvPr/>
          </p:nvSpPr>
          <p:spPr bwMode="auto">
            <a:xfrm>
              <a:off x="1295400" y="4752975"/>
              <a:ext cx="1258888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c</a:t>
              </a:r>
            </a:p>
          </p:txBody>
        </p:sp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1301750" y="5554663"/>
              <a:ext cx="1244600" cy="2682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a</a:t>
              </a:r>
            </a:p>
          </p:txBody>
        </p:sp>
        <p:sp>
          <p:nvSpPr>
            <p:cNvPr id="499748" name="Rectangle 36"/>
            <p:cNvSpPr>
              <a:spLocks noChangeArrowheads="1"/>
            </p:cNvSpPr>
            <p:nvPr/>
          </p:nvSpPr>
          <p:spPr bwMode="auto">
            <a:xfrm>
              <a:off x="2959100" y="5567363"/>
              <a:ext cx="2505075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e</a:t>
              </a:r>
            </a:p>
          </p:txBody>
        </p:sp>
        <p:sp>
          <p:nvSpPr>
            <p:cNvPr id="499749" name="Rectangle 37"/>
            <p:cNvSpPr>
              <a:spLocks noChangeArrowheads="1"/>
            </p:cNvSpPr>
            <p:nvPr/>
          </p:nvSpPr>
          <p:spPr bwMode="auto">
            <a:xfrm>
              <a:off x="4632325" y="4748213"/>
              <a:ext cx="1246188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f</a:t>
              </a:r>
            </a:p>
          </p:txBody>
        </p:sp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4629150" y="5157788"/>
              <a:ext cx="1255713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g</a:t>
              </a:r>
            </a:p>
          </p:txBody>
        </p:sp>
        <p:sp>
          <p:nvSpPr>
            <p:cNvPr id="499756" name="Rectangle 44"/>
            <p:cNvSpPr>
              <a:spLocks noChangeArrowheads="1"/>
            </p:cNvSpPr>
            <p:nvPr/>
          </p:nvSpPr>
          <p:spPr bwMode="auto">
            <a:xfrm>
              <a:off x="6299200" y="5143500"/>
              <a:ext cx="1254125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</a:p>
          </p:txBody>
        </p:sp>
        <p:sp>
          <p:nvSpPr>
            <p:cNvPr id="499757" name="Rectangle 45"/>
            <p:cNvSpPr>
              <a:spLocks noChangeArrowheads="1"/>
            </p:cNvSpPr>
            <p:nvPr/>
          </p:nvSpPr>
          <p:spPr bwMode="auto">
            <a:xfrm>
              <a:off x="6307138" y="4754563"/>
              <a:ext cx="1246187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</a:p>
          </p:txBody>
        </p:sp>
        <p:sp>
          <p:nvSpPr>
            <p:cNvPr id="499758" name="Line 46"/>
            <p:cNvSpPr>
              <a:spLocks noChangeShapeType="1"/>
            </p:cNvSpPr>
            <p:nvPr/>
          </p:nvSpPr>
          <p:spPr bwMode="auto">
            <a:xfrm>
              <a:off x="7364413" y="6129338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9759" name="Text Box 47"/>
            <p:cNvSpPr txBox="1">
              <a:spLocks noChangeArrowheads="1"/>
            </p:cNvSpPr>
            <p:nvPr/>
          </p:nvSpPr>
          <p:spPr bwMode="auto">
            <a:xfrm>
              <a:off x="6173788" y="612933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3</a:t>
              </a:r>
            </a:p>
          </p:txBody>
        </p:sp>
        <p:sp>
          <p:nvSpPr>
            <p:cNvPr id="499760" name="Text Box 48"/>
            <p:cNvSpPr txBox="1">
              <a:spLocks noChangeArrowheads="1"/>
            </p:cNvSpPr>
            <p:nvPr/>
          </p:nvSpPr>
          <p:spPr bwMode="auto">
            <a:xfrm>
              <a:off x="6518275" y="612933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3:30</a:t>
              </a:r>
            </a:p>
          </p:txBody>
        </p:sp>
        <p:sp>
          <p:nvSpPr>
            <p:cNvPr id="499761" name="Text Box 49"/>
            <p:cNvSpPr txBox="1">
              <a:spLocks noChangeArrowheads="1"/>
            </p:cNvSpPr>
            <p:nvPr/>
          </p:nvSpPr>
          <p:spPr bwMode="auto">
            <a:xfrm>
              <a:off x="6996113" y="612933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4</a:t>
              </a:r>
            </a:p>
          </p:txBody>
        </p:sp>
        <p:sp>
          <p:nvSpPr>
            <p:cNvPr id="499762" name="Text Box 50"/>
            <p:cNvSpPr txBox="1">
              <a:spLocks noChangeArrowheads="1"/>
            </p:cNvSpPr>
            <p:nvPr/>
          </p:nvSpPr>
          <p:spPr bwMode="auto">
            <a:xfrm>
              <a:off x="7370763" y="612933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4:30</a:t>
              </a:r>
            </a:p>
          </p:txBody>
        </p:sp>
        <p:sp>
          <p:nvSpPr>
            <p:cNvPr id="499763" name="Rectangle 51"/>
            <p:cNvSpPr>
              <a:spLocks noChangeArrowheads="1"/>
            </p:cNvSpPr>
            <p:nvPr/>
          </p:nvSpPr>
          <p:spPr bwMode="auto">
            <a:xfrm>
              <a:off x="2967038" y="4752975"/>
              <a:ext cx="1246187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</a:p>
          </p:txBody>
        </p:sp>
        <p:sp>
          <p:nvSpPr>
            <p:cNvPr id="499764" name="Rectangle 52"/>
            <p:cNvSpPr>
              <a:spLocks noChangeArrowheads="1"/>
            </p:cNvSpPr>
            <p:nvPr/>
          </p:nvSpPr>
          <p:spPr bwMode="auto">
            <a:xfrm>
              <a:off x="1304925" y="5154613"/>
              <a:ext cx="2908300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b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81603" y="3628304"/>
            <a:ext cx="1808163" cy="436563"/>
            <a:chOff x="5181603" y="3628304"/>
            <a:chExt cx="1808163" cy="436563"/>
          </a:xfrm>
        </p:grpSpPr>
        <p:sp>
          <p:nvSpPr>
            <p:cNvPr id="499765" name="Text Box 53"/>
            <p:cNvSpPr txBox="1">
              <a:spLocks noChangeArrowheads="1"/>
            </p:cNvSpPr>
            <p:nvPr/>
          </p:nvSpPr>
          <p:spPr bwMode="auto">
            <a:xfrm>
              <a:off x="5181603" y="3850554"/>
              <a:ext cx="1808163" cy="214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/>
                <a:t>a, b, c all contain 9:30</a:t>
              </a:r>
              <a:endParaRPr lang="en-US" sz="1200">
                <a:sym typeface="Symbol" charset="0"/>
              </a:endParaRPr>
            </a:p>
          </p:txBody>
        </p:sp>
        <p:sp>
          <p:nvSpPr>
            <p:cNvPr id="499766" name="Line 54"/>
            <p:cNvSpPr>
              <a:spLocks noChangeShapeType="1"/>
            </p:cNvSpPr>
            <p:nvPr/>
          </p:nvSpPr>
          <p:spPr bwMode="auto">
            <a:xfrm flipV="1">
              <a:off x="5921378" y="3628304"/>
              <a:ext cx="0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520535"/>
            <a:ext cx="2895600" cy="323850"/>
          </a:xfrm>
        </p:spPr>
        <p:txBody>
          <a:bodyPr/>
          <a:lstStyle/>
          <a:p>
            <a:r>
              <a:rPr lang="fr-FR"/>
              <a:t>CS 477/677 - Lecture 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3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Strategy</a:t>
            </a:r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Consider lectures in increasing order of start time: assign lecture to any compatible classroom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Labels set {1, 2, 3, …, d}, where d is the depth of the set of intervals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Overlapping intervals are given different labels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Assign a label that has not been assigned to any previous interval that overlaps 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4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Sort intervals by start times, such that </a:t>
            </a:r>
            <a:r>
              <a:rPr lang="en-US" sz="2000" b="1" dirty="0">
                <a:latin typeface="Comic Sans MS"/>
                <a:cs typeface="Comic Sans MS"/>
              </a:rPr>
              <a:t>s</a:t>
            </a:r>
            <a:r>
              <a:rPr lang="en-US" sz="2000" b="1" baseline="-25000" dirty="0">
                <a:latin typeface="Comic Sans MS"/>
                <a:cs typeface="Comic Sans MS"/>
              </a:rPr>
              <a:t>1</a:t>
            </a:r>
            <a:r>
              <a:rPr lang="en-US" sz="2000" b="1" dirty="0">
                <a:latin typeface="Comic Sans MS"/>
                <a:cs typeface="Comic Sans MS"/>
              </a:rPr>
              <a:t> </a:t>
            </a:r>
            <a:r>
              <a:rPr lang="en-US" sz="2000" b="1" dirty="0">
                <a:latin typeface="Comic Sans MS"/>
                <a:cs typeface="Comic Sans MS"/>
                <a:sym typeface="Symbol" charset="0"/>
              </a:rPr>
              <a:t>≤</a:t>
            </a:r>
            <a:r>
              <a:rPr lang="en-US" sz="2000" b="1" dirty="0">
                <a:latin typeface="Comic Sans MS"/>
                <a:cs typeface="Comic Sans MS"/>
              </a:rPr>
              <a:t> s</a:t>
            </a:r>
            <a:r>
              <a:rPr lang="en-US" sz="2000" b="1" baseline="-25000" dirty="0">
                <a:latin typeface="Comic Sans MS"/>
                <a:cs typeface="Comic Sans MS"/>
              </a:rPr>
              <a:t>2</a:t>
            </a:r>
            <a:r>
              <a:rPr lang="en-US" sz="2000" b="1" dirty="0">
                <a:latin typeface="Comic Sans MS"/>
                <a:cs typeface="Comic Sans MS"/>
              </a:rPr>
              <a:t> </a:t>
            </a:r>
            <a:r>
              <a:rPr lang="en-US" sz="2000" b="1" dirty="0">
                <a:latin typeface="Comic Sans MS"/>
                <a:cs typeface="Comic Sans MS"/>
                <a:sym typeface="Symbol" charset="0"/>
              </a:rPr>
              <a:t>≤</a:t>
            </a:r>
            <a:r>
              <a:rPr lang="en-US" sz="2000" b="1" dirty="0">
                <a:latin typeface="Comic Sans MS"/>
                <a:cs typeface="Comic Sans MS"/>
              </a:rPr>
              <a:t> ... </a:t>
            </a:r>
            <a:r>
              <a:rPr lang="en-US" sz="2000" b="1" dirty="0">
                <a:latin typeface="Comic Sans MS"/>
                <a:cs typeface="Comic Sans MS"/>
                <a:sym typeface="Symbol" charset="0"/>
              </a:rPr>
              <a:t>≤</a:t>
            </a:r>
            <a:r>
              <a:rPr lang="en-US" sz="2000" b="1" dirty="0">
                <a:latin typeface="Comic Sans MS"/>
                <a:cs typeface="Comic Sans MS"/>
              </a:rPr>
              <a:t> </a:t>
            </a:r>
            <a:r>
              <a:rPr lang="en-US" sz="2000" b="1" dirty="0" err="1">
                <a:latin typeface="Comic Sans MS"/>
                <a:cs typeface="Comic Sans MS"/>
              </a:rPr>
              <a:t>s</a:t>
            </a:r>
            <a:r>
              <a:rPr lang="en-US" sz="2000" b="1" baseline="-25000" dirty="0" err="1">
                <a:latin typeface="Comic Sans MS"/>
                <a:cs typeface="Comic Sans MS"/>
              </a:rPr>
              <a:t>n</a:t>
            </a:r>
            <a:r>
              <a:rPr lang="en-US" sz="2000" b="1" baseline="-25000" dirty="0">
                <a:cs typeface="Comic Sans MS"/>
              </a:rPr>
              <a:t>                  </a:t>
            </a:r>
            <a:r>
              <a:rPr lang="en-US" sz="2000" dirty="0">
                <a:cs typeface="Comic Sans MS"/>
              </a:rPr>
              <a:t>(let </a:t>
            </a:r>
            <a:r>
              <a:rPr lang="en-US" sz="2000" dirty="0">
                <a:latin typeface="Comic Sans MS"/>
                <a:cs typeface="Comic Sans MS"/>
              </a:rPr>
              <a:t>I</a:t>
            </a:r>
            <a:r>
              <a:rPr lang="en-US" sz="2000" baseline="-25000" dirty="0">
                <a:latin typeface="Comic Sans MS"/>
                <a:cs typeface="Comic Sans MS"/>
              </a:rPr>
              <a:t>1</a:t>
            </a:r>
            <a:r>
              <a:rPr lang="en-US" sz="2000" dirty="0">
                <a:latin typeface="Comic Sans MS"/>
                <a:cs typeface="Comic Sans MS"/>
              </a:rPr>
              <a:t>, I</a:t>
            </a:r>
            <a:r>
              <a:rPr lang="en-US" sz="2000" baseline="-25000" dirty="0">
                <a:latin typeface="Comic Sans MS"/>
                <a:cs typeface="Comic Sans MS"/>
              </a:rPr>
              <a:t>2</a:t>
            </a:r>
            <a:r>
              <a:rPr lang="en-US" sz="2000" dirty="0">
                <a:latin typeface="Comic Sans MS"/>
                <a:cs typeface="Comic Sans MS"/>
              </a:rPr>
              <a:t>, .., I</a:t>
            </a:r>
            <a:r>
              <a:rPr lang="en-US" sz="2000" baseline="-25000" dirty="0">
                <a:latin typeface="Comic Sans MS"/>
                <a:cs typeface="Comic Sans MS"/>
              </a:rPr>
              <a:t>n</a:t>
            </a:r>
            <a:r>
              <a:rPr lang="en-US" sz="2000" dirty="0">
                <a:latin typeface="Comic Sans MS"/>
                <a:cs typeface="Comic Sans MS"/>
              </a:rPr>
              <a:t> </a:t>
            </a:r>
            <a:r>
              <a:rPr lang="en-US" sz="2000" dirty="0">
                <a:cs typeface="Comic Sans MS"/>
              </a:rPr>
              <a:t>denote the intervals in this order)</a:t>
            </a:r>
            <a:endParaRPr lang="en-US" sz="2000" dirty="0">
              <a:latin typeface="Comic Sans MS"/>
              <a:cs typeface="Comic Sans M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>
                <a:latin typeface="Comic Sans MS"/>
                <a:cs typeface="Comic Sans MS"/>
              </a:rPr>
              <a:t>j = 1 </a:t>
            </a:r>
            <a:r>
              <a:rPr lang="en-US" sz="2000" b="1" dirty="0"/>
              <a:t>to</a:t>
            </a:r>
            <a:r>
              <a:rPr lang="en-US" sz="2000" dirty="0"/>
              <a:t> </a:t>
            </a:r>
            <a:r>
              <a:rPr lang="en-US" sz="2000" dirty="0">
                <a:latin typeface="Comic Sans MS"/>
                <a:cs typeface="Comic Sans MS"/>
              </a:rPr>
              <a:t>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    Exclude from set </a:t>
            </a:r>
            <a:r>
              <a:rPr lang="en-US" sz="2000" dirty="0">
                <a:latin typeface="Comic Sans MS"/>
                <a:cs typeface="Comic Sans MS"/>
              </a:rPr>
              <a:t>{1, 2, …, d} </a:t>
            </a:r>
            <a:r>
              <a:rPr lang="en-US" sz="2000" dirty="0"/>
              <a:t>the labels of preceding and    	overlapping interval</a:t>
            </a:r>
            <a:r>
              <a:rPr lang="en-US" sz="2000" dirty="0">
                <a:latin typeface="Comic Sans MS"/>
                <a:cs typeface="Comic Sans MS"/>
              </a:rPr>
              <a:t>s I</a:t>
            </a:r>
            <a:r>
              <a:rPr lang="en-US" sz="2000" baseline="-25000" dirty="0">
                <a:latin typeface="Comic Sans MS"/>
                <a:cs typeface="Comic Sans MS"/>
              </a:rPr>
              <a:t>i</a:t>
            </a:r>
            <a:r>
              <a:rPr lang="en-US" sz="2000" dirty="0"/>
              <a:t> from consideration for </a:t>
            </a:r>
            <a:r>
              <a:rPr lang="en-US" sz="2000" dirty="0" err="1">
                <a:latin typeface="Comic Sans MS"/>
                <a:cs typeface="Comic Sans MS"/>
              </a:rPr>
              <a:t>I</a:t>
            </a:r>
            <a:r>
              <a:rPr lang="en-US" sz="2000" baseline="-25000" dirty="0" err="1">
                <a:latin typeface="Comic Sans MS"/>
                <a:cs typeface="Comic Sans MS"/>
              </a:rPr>
              <a:t>j</a:t>
            </a:r>
            <a:endParaRPr lang="en-US" sz="2000" baseline="-25000" dirty="0">
              <a:latin typeface="Comic Sans MS"/>
              <a:cs typeface="Comic Sans M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    </a:t>
            </a:r>
            <a:r>
              <a:rPr lang="en-US" sz="2000" b="1" dirty="0"/>
              <a:t>if</a:t>
            </a:r>
            <a:r>
              <a:rPr lang="en-US" sz="2000" dirty="0"/>
              <a:t> there is any label from </a:t>
            </a:r>
            <a:r>
              <a:rPr lang="en-US" sz="2000" dirty="0">
                <a:latin typeface="Comic Sans MS"/>
                <a:cs typeface="Comic Sans MS"/>
              </a:rPr>
              <a:t>{1, 2, …, d} </a:t>
            </a:r>
            <a:r>
              <a:rPr lang="en-US" sz="2000" dirty="0"/>
              <a:t>that was not excluded     	     assign that label to </a:t>
            </a:r>
            <a:r>
              <a:rPr lang="en-US" sz="2000" dirty="0" err="1">
                <a:latin typeface="Comic Sans MS"/>
                <a:cs typeface="Comic Sans MS"/>
              </a:rPr>
              <a:t>I</a:t>
            </a:r>
            <a:r>
              <a:rPr lang="en-US" sz="2000" baseline="-25000" dirty="0" err="1">
                <a:latin typeface="Comic Sans MS"/>
                <a:cs typeface="Comic Sans MS"/>
              </a:rPr>
              <a:t>j</a:t>
            </a:r>
            <a:endParaRPr lang="en-US" sz="2000" baseline="-25000" dirty="0">
              <a:latin typeface="Comic Sans MS"/>
              <a:cs typeface="Comic Sans M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     </a:t>
            </a:r>
            <a:r>
              <a:rPr lang="en-US" sz="2000" b="1" dirty="0"/>
              <a:t>else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           leave </a:t>
            </a:r>
            <a:r>
              <a:rPr lang="en-US" sz="2000" dirty="0" err="1">
                <a:latin typeface="Comic Sans MS"/>
                <a:cs typeface="Comic Sans MS"/>
              </a:rPr>
              <a:t>I</a:t>
            </a:r>
            <a:r>
              <a:rPr lang="en-US" sz="2000" baseline="-25000" dirty="0" err="1">
                <a:latin typeface="Comic Sans MS"/>
                <a:cs typeface="Comic Sans MS"/>
              </a:rPr>
              <a:t>j</a:t>
            </a:r>
            <a:r>
              <a:rPr lang="en-US" sz="2000" dirty="0"/>
              <a:t> unlabeled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899555" y="4602404"/>
            <a:ext cx="6673850" cy="1685925"/>
            <a:chOff x="814" y="2434"/>
            <a:chExt cx="4204" cy="1430"/>
          </a:xfrm>
        </p:grpSpPr>
        <p:sp>
          <p:nvSpPr>
            <p:cNvPr id="39" name="Line 21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3" name="Line 25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899555" y="6288329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983943" y="6366117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463868" y="6381992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304868" y="6288329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80493" y="6288329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17043" y="6288329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74243" y="6288329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948893" y="6288329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448955" y="6288329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777568" y="6288329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280805" y="6288329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595130" y="6288329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114243" y="6288329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4458730" y="6288329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4936568" y="6288329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311218" y="6288329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5071505" y="5720004"/>
            <a:ext cx="2085975" cy="2682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902730" y="4907204"/>
            <a:ext cx="1258888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909080" y="5708892"/>
            <a:ext cx="1244600" cy="268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2566430" y="5721592"/>
            <a:ext cx="2505075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4239655" y="4902442"/>
            <a:ext cx="1246188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4236480" y="5312017"/>
            <a:ext cx="1255713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5906530" y="5297729"/>
            <a:ext cx="1254125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>
            <a:off x="5914468" y="4908792"/>
            <a:ext cx="1246187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>
            <a:off x="6971743" y="6283567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5781118" y="6283567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6125605" y="6283567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6603443" y="6283567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6978093" y="6283567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  <p:sp>
        <p:nvSpPr>
          <p:cNvPr id="37" name="Rectangle 51"/>
          <p:cNvSpPr>
            <a:spLocks noChangeArrowheads="1"/>
          </p:cNvSpPr>
          <p:nvPr/>
        </p:nvSpPr>
        <p:spPr bwMode="auto">
          <a:xfrm>
            <a:off x="2574368" y="4907204"/>
            <a:ext cx="1246187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912255" y="5308842"/>
            <a:ext cx="2908300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89" name="Line 21"/>
          <p:cNvSpPr>
            <a:spLocks noChangeShapeType="1"/>
          </p:cNvSpPr>
          <p:nvPr/>
        </p:nvSpPr>
        <p:spPr bwMode="auto">
          <a:xfrm rot="16200000">
            <a:off x="-239794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0" name="Line 22"/>
          <p:cNvSpPr>
            <a:spLocks noChangeShapeType="1"/>
          </p:cNvSpPr>
          <p:nvPr/>
        </p:nvSpPr>
        <p:spPr bwMode="auto">
          <a:xfrm rot="16200000">
            <a:off x="-655719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1" name="Line 23"/>
          <p:cNvSpPr>
            <a:spLocks noChangeShapeType="1"/>
          </p:cNvSpPr>
          <p:nvPr/>
        </p:nvSpPr>
        <p:spPr bwMode="auto">
          <a:xfrm rot="16200000">
            <a:off x="595231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 rot="16200000">
            <a:off x="177719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3" name="Line 25"/>
          <p:cNvSpPr>
            <a:spLocks noChangeShapeType="1"/>
          </p:cNvSpPr>
          <p:nvPr/>
        </p:nvSpPr>
        <p:spPr bwMode="auto">
          <a:xfrm rot="16200000">
            <a:off x="1011156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4" name="Line 26"/>
          <p:cNvSpPr>
            <a:spLocks noChangeShapeType="1"/>
          </p:cNvSpPr>
          <p:nvPr/>
        </p:nvSpPr>
        <p:spPr bwMode="auto">
          <a:xfrm rot="16200000">
            <a:off x="2260519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5" name="Line 27"/>
          <p:cNvSpPr>
            <a:spLocks noChangeShapeType="1"/>
          </p:cNvSpPr>
          <p:nvPr/>
        </p:nvSpPr>
        <p:spPr bwMode="auto">
          <a:xfrm rot="16200000">
            <a:off x="1844594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6" name="Line 28"/>
          <p:cNvSpPr>
            <a:spLocks noChangeShapeType="1"/>
          </p:cNvSpPr>
          <p:nvPr/>
        </p:nvSpPr>
        <p:spPr bwMode="auto">
          <a:xfrm rot="16200000">
            <a:off x="3093956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7" name="Line 29"/>
          <p:cNvSpPr>
            <a:spLocks noChangeShapeType="1"/>
          </p:cNvSpPr>
          <p:nvPr/>
        </p:nvSpPr>
        <p:spPr bwMode="auto">
          <a:xfrm rot="16200000">
            <a:off x="2678031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8" name="Line 30"/>
          <p:cNvSpPr>
            <a:spLocks noChangeShapeType="1"/>
          </p:cNvSpPr>
          <p:nvPr/>
        </p:nvSpPr>
        <p:spPr bwMode="auto">
          <a:xfrm rot="16200000">
            <a:off x="3928981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9" name="Line 31"/>
          <p:cNvSpPr>
            <a:spLocks noChangeShapeType="1"/>
          </p:cNvSpPr>
          <p:nvPr/>
        </p:nvSpPr>
        <p:spPr bwMode="auto">
          <a:xfrm rot="16200000">
            <a:off x="3511469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0" name="Line 32"/>
          <p:cNvSpPr>
            <a:spLocks noChangeShapeType="1"/>
          </p:cNvSpPr>
          <p:nvPr/>
        </p:nvSpPr>
        <p:spPr bwMode="auto">
          <a:xfrm rot="16200000">
            <a:off x="1428669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1" name="Line 39"/>
          <p:cNvSpPr>
            <a:spLocks noChangeShapeType="1"/>
          </p:cNvSpPr>
          <p:nvPr/>
        </p:nvSpPr>
        <p:spPr bwMode="auto">
          <a:xfrm rot="16200000">
            <a:off x="4349669" y="2726754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" name="Line 40"/>
          <p:cNvSpPr>
            <a:spLocks noChangeShapeType="1"/>
          </p:cNvSpPr>
          <p:nvPr/>
        </p:nvSpPr>
        <p:spPr bwMode="auto">
          <a:xfrm rot="16200000">
            <a:off x="5184694" y="2726754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3" name="Line 41"/>
          <p:cNvSpPr>
            <a:spLocks noChangeShapeType="1"/>
          </p:cNvSpPr>
          <p:nvPr/>
        </p:nvSpPr>
        <p:spPr bwMode="auto">
          <a:xfrm rot="16200000">
            <a:off x="4767181" y="2726754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4" name="Line 42"/>
          <p:cNvSpPr>
            <a:spLocks noChangeShapeType="1"/>
          </p:cNvSpPr>
          <p:nvPr/>
        </p:nvSpPr>
        <p:spPr bwMode="auto">
          <a:xfrm rot="16200000">
            <a:off x="5600619" y="2726754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>
            <a:off x="899555" y="4280807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2983943" y="4358595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7463868" y="4374470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>
            <a:off x="5304868" y="4280807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780493" y="4280807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1117043" y="4280807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1574243" y="4280807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1948893" y="4280807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2448955" y="4280807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2777568" y="4280807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68" name="Text Box 14"/>
          <p:cNvSpPr txBox="1">
            <a:spLocks noChangeArrowheads="1"/>
          </p:cNvSpPr>
          <p:nvPr/>
        </p:nvSpPr>
        <p:spPr bwMode="auto">
          <a:xfrm>
            <a:off x="3280805" y="4280807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3595130" y="4280807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70" name="Text Box 16"/>
          <p:cNvSpPr txBox="1">
            <a:spLocks noChangeArrowheads="1"/>
          </p:cNvSpPr>
          <p:nvPr/>
        </p:nvSpPr>
        <p:spPr bwMode="auto">
          <a:xfrm>
            <a:off x="4114243" y="4280807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71" name="Text Box 17"/>
          <p:cNvSpPr txBox="1">
            <a:spLocks noChangeArrowheads="1"/>
          </p:cNvSpPr>
          <p:nvPr/>
        </p:nvSpPr>
        <p:spPr bwMode="auto">
          <a:xfrm>
            <a:off x="4458730" y="4280807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72" name="Text Box 18"/>
          <p:cNvSpPr txBox="1">
            <a:spLocks noChangeArrowheads="1"/>
          </p:cNvSpPr>
          <p:nvPr/>
        </p:nvSpPr>
        <p:spPr bwMode="auto">
          <a:xfrm>
            <a:off x="4936568" y="4280807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5311218" y="4280807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74" name="Rectangle 33"/>
          <p:cNvSpPr>
            <a:spLocks noChangeArrowheads="1"/>
          </p:cNvSpPr>
          <p:nvPr/>
        </p:nvSpPr>
        <p:spPr bwMode="auto">
          <a:xfrm>
            <a:off x="5063416" y="3380792"/>
            <a:ext cx="2085975" cy="2682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h</a:t>
            </a: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902730" y="1233146"/>
            <a:ext cx="1258888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900991" y="1848804"/>
            <a:ext cx="1244600" cy="268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77" name="Rectangle 36"/>
          <p:cNvSpPr>
            <a:spLocks noChangeArrowheads="1"/>
          </p:cNvSpPr>
          <p:nvPr/>
        </p:nvSpPr>
        <p:spPr bwMode="auto">
          <a:xfrm>
            <a:off x="2558340" y="2460138"/>
            <a:ext cx="2505075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8" name="Rectangle 37"/>
          <p:cNvSpPr>
            <a:spLocks noChangeArrowheads="1"/>
          </p:cNvSpPr>
          <p:nvPr/>
        </p:nvSpPr>
        <p:spPr bwMode="auto">
          <a:xfrm>
            <a:off x="4239655" y="2773539"/>
            <a:ext cx="1246188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79" name="Rectangle 38"/>
          <p:cNvSpPr>
            <a:spLocks noChangeArrowheads="1"/>
          </p:cNvSpPr>
          <p:nvPr/>
        </p:nvSpPr>
        <p:spPr bwMode="auto">
          <a:xfrm>
            <a:off x="4220301" y="3077949"/>
            <a:ext cx="1255713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g</a:t>
            </a:r>
          </a:p>
        </p:txBody>
      </p:sp>
      <p:sp>
        <p:nvSpPr>
          <p:cNvPr id="80" name="Rectangle 44"/>
          <p:cNvSpPr>
            <a:spLocks noChangeArrowheads="1"/>
          </p:cNvSpPr>
          <p:nvPr/>
        </p:nvSpPr>
        <p:spPr bwMode="auto">
          <a:xfrm>
            <a:off x="5906530" y="3985883"/>
            <a:ext cx="1254125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81" name="Rectangle 45"/>
          <p:cNvSpPr>
            <a:spLocks noChangeArrowheads="1"/>
          </p:cNvSpPr>
          <p:nvPr/>
        </p:nvSpPr>
        <p:spPr bwMode="auto">
          <a:xfrm>
            <a:off x="5914468" y="3685936"/>
            <a:ext cx="1246187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82" name="Line 46"/>
          <p:cNvSpPr>
            <a:spLocks noChangeShapeType="1"/>
          </p:cNvSpPr>
          <p:nvPr/>
        </p:nvSpPr>
        <p:spPr bwMode="auto">
          <a:xfrm>
            <a:off x="6971743" y="427604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" name="Text Box 47"/>
          <p:cNvSpPr txBox="1">
            <a:spLocks noChangeArrowheads="1"/>
          </p:cNvSpPr>
          <p:nvPr/>
        </p:nvSpPr>
        <p:spPr bwMode="auto">
          <a:xfrm>
            <a:off x="5781118" y="4276045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84" name="Text Box 48"/>
          <p:cNvSpPr txBox="1">
            <a:spLocks noChangeArrowheads="1"/>
          </p:cNvSpPr>
          <p:nvPr/>
        </p:nvSpPr>
        <p:spPr bwMode="auto">
          <a:xfrm>
            <a:off x="6125605" y="4276045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85" name="Text Box 49"/>
          <p:cNvSpPr txBox="1">
            <a:spLocks noChangeArrowheads="1"/>
          </p:cNvSpPr>
          <p:nvPr/>
        </p:nvSpPr>
        <p:spPr bwMode="auto">
          <a:xfrm>
            <a:off x="6603443" y="4276045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86" name="Text Box 50"/>
          <p:cNvSpPr txBox="1">
            <a:spLocks noChangeArrowheads="1"/>
          </p:cNvSpPr>
          <p:nvPr/>
        </p:nvSpPr>
        <p:spPr bwMode="auto">
          <a:xfrm>
            <a:off x="6978093" y="4276045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  <p:sp>
        <p:nvSpPr>
          <p:cNvPr id="87" name="Rectangle 51"/>
          <p:cNvSpPr>
            <a:spLocks noChangeArrowheads="1"/>
          </p:cNvSpPr>
          <p:nvPr/>
        </p:nvSpPr>
        <p:spPr bwMode="auto">
          <a:xfrm>
            <a:off x="2558189" y="2147309"/>
            <a:ext cx="1246187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88" name="Rectangle 52"/>
          <p:cNvSpPr>
            <a:spLocks noChangeArrowheads="1"/>
          </p:cNvSpPr>
          <p:nvPr/>
        </p:nvSpPr>
        <p:spPr bwMode="auto">
          <a:xfrm>
            <a:off x="904166" y="1537745"/>
            <a:ext cx="2908300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25807" y="56627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24509" y="528123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4509" y="48767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Every interval will be assigned a label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interval </a:t>
            </a:r>
            <a:r>
              <a:rPr lang="en-US" dirty="0" err="1">
                <a:latin typeface="Comic Sans MS"/>
                <a:cs typeface="Comic Sans MS"/>
              </a:rPr>
              <a:t>I</a:t>
            </a:r>
            <a:r>
              <a:rPr lang="en-US" baseline="-25000" dirty="0" err="1">
                <a:latin typeface="Comic Sans MS"/>
                <a:cs typeface="Comic Sans MS"/>
              </a:rPr>
              <a:t>j</a:t>
            </a:r>
            <a:r>
              <a:rPr lang="en-US" dirty="0"/>
              <a:t>, assume there are t intervals earlier in the sorted order that overlap 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have </a:t>
            </a:r>
            <a:r>
              <a:rPr lang="en-US" dirty="0">
                <a:latin typeface="Comic Sans MS"/>
                <a:cs typeface="Comic Sans MS"/>
              </a:rPr>
              <a:t>t + 1 </a:t>
            </a:r>
            <a:r>
              <a:rPr lang="en-US" dirty="0"/>
              <a:t>intervals that pass over a common point on the timeline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mic Sans MS"/>
                <a:cs typeface="Comic Sans MS"/>
              </a:rPr>
              <a:t>t + 1 ≤ </a:t>
            </a:r>
            <a:r>
              <a:rPr lang="en-US" dirty="0"/>
              <a:t>d, thus </a:t>
            </a:r>
            <a:r>
              <a:rPr lang="en-US" dirty="0">
                <a:latin typeface="Comic Sans MS"/>
                <a:cs typeface="Comic Sans MS"/>
              </a:rPr>
              <a:t>t ≤ d – 1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At least one of the d labels is not excluded by this set of t intervals, which we can assign to </a:t>
            </a:r>
            <a:r>
              <a:rPr lang="en-US" dirty="0" err="1">
                <a:latin typeface="Comic Sans MS"/>
                <a:cs typeface="Comic Sans MS"/>
              </a:rPr>
              <a:t>I</a:t>
            </a:r>
            <a:r>
              <a:rPr lang="en-US" baseline="-25000" dirty="0" err="1">
                <a:latin typeface="Comic Sans MS"/>
                <a:cs typeface="Comic Sans MS"/>
              </a:rPr>
              <a:t>j</a:t>
            </a:r>
            <a:endParaRPr lang="en-US" baseline="-25000" dirty="0">
              <a:latin typeface="Comic Sans MS"/>
              <a:cs typeface="Comic Sans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6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 two overlapping intervals are assigned the same label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Consider I and I’ that overlap, and I precedes I’ in the sorted order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I’ is considered, the label for I is excluded from consideration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Thus, the algorithm will assign a different label to I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4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7" y="1214438"/>
            <a:ext cx="8493717" cy="5076825"/>
          </a:xfrm>
        </p:spPr>
        <p:txBody>
          <a:bodyPr/>
          <a:lstStyle/>
          <a:p>
            <a:r>
              <a:rPr lang="en-US" dirty="0"/>
              <a:t>The greedy algorithm schedules every interval on a resource, using a number of resources equal to the depth of the set of intervals. This is the optimal number of resources needed.</a:t>
            </a:r>
          </a:p>
          <a:p>
            <a:r>
              <a:rPr lang="en-US" dirty="0"/>
              <a:t>Proof:</a:t>
            </a:r>
          </a:p>
          <a:p>
            <a:pPr lvl="1"/>
            <a:r>
              <a:rPr lang="en-US" dirty="0"/>
              <a:t>Follows from previous claims</a:t>
            </a:r>
          </a:p>
          <a:p>
            <a:r>
              <a:rPr lang="en-US" dirty="0"/>
              <a:t>Structural proof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Discover a simple “structural</a:t>
            </a:r>
            <a:r>
              <a:rPr lang="en-US" dirty="0"/>
              <a:t>”</a:t>
            </a:r>
            <a:r>
              <a:rPr lang="en-US" dirty="0">
                <a:solidFill>
                  <a:schemeClr val="tx1"/>
                </a:solidFill>
              </a:rPr>
              <a:t> bound asserting that every possible solution must have a certain value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Then show that your algorithm always achieves this bound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Huffman Codes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69767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Widely used technique for data compression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Assume the data to be a sequence of characters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Looking for an effective way of storing the data</a:t>
            </a:r>
          </a:p>
          <a:p>
            <a:pPr eaLnBrk="1" hangingPunct="1">
              <a:lnSpc>
                <a:spcPct val="150000"/>
              </a:lnSpc>
            </a:pPr>
            <a:r>
              <a:rPr lang="en-US" b="1" i="1" dirty="0"/>
              <a:t>Binary character code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Uniquely represents a character by a binary 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802687" cy="906462"/>
          </a:xfrm>
        </p:spPr>
        <p:txBody>
          <a:bodyPr/>
          <a:lstStyle/>
          <a:p>
            <a:r>
              <a:rPr lang="en-US" dirty="0"/>
              <a:t>Scheduling to Minimizing Lateness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Single resource processes one job at a time</a:t>
            </a:r>
          </a:p>
          <a:p>
            <a:r>
              <a:rPr lang="en-US" sz="2400" dirty="0"/>
              <a:t>Job j requires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units of processing time, is due at time </a:t>
            </a:r>
            <a:r>
              <a:rPr lang="en-US" sz="2400" dirty="0" err="1"/>
              <a:t>d</a:t>
            </a:r>
            <a:r>
              <a:rPr lang="en-US" sz="2400" baseline="-25000" dirty="0" err="1"/>
              <a:t>j</a:t>
            </a:r>
            <a:endParaRPr lang="en-US" sz="2400" dirty="0"/>
          </a:p>
          <a:p>
            <a:r>
              <a:rPr lang="en-US" sz="2400" dirty="0"/>
              <a:t>If j starts at time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, it finishes at time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 =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</a:p>
          <a:p>
            <a:r>
              <a:rPr lang="en-US" sz="2400" dirty="0"/>
              <a:t>Lateness:  </a:t>
            </a:r>
            <a:r>
              <a:rPr lang="en-US" sz="2400" dirty="0">
                <a:sym typeface="MT Extra" charset="0"/>
              </a:rPr>
              <a:t></a:t>
            </a:r>
            <a:r>
              <a:rPr lang="en-US" sz="2400" baseline="-25000" dirty="0"/>
              <a:t>j</a:t>
            </a:r>
            <a:r>
              <a:rPr lang="en-US" sz="2400" dirty="0"/>
              <a:t> = max { 0, 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 - </a:t>
            </a:r>
            <a:r>
              <a:rPr lang="en-US" sz="2400" dirty="0" err="1"/>
              <a:t>d</a:t>
            </a:r>
            <a:r>
              <a:rPr lang="en-US" sz="2400" baseline="-25000" dirty="0" err="1"/>
              <a:t>j</a:t>
            </a:r>
            <a:r>
              <a:rPr lang="en-US" sz="2400" dirty="0"/>
              <a:t> }</a:t>
            </a:r>
          </a:p>
          <a:p>
            <a:r>
              <a:rPr lang="en-US" sz="2400" dirty="0"/>
              <a:t>Goal:  schedule all jobs to minimize </a:t>
            </a:r>
            <a:r>
              <a:rPr lang="en-US" sz="2400" b="1" dirty="0">
                <a:solidFill>
                  <a:srgbClr val="000090"/>
                </a:solidFill>
              </a:rPr>
              <a:t>maximum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dirty="0"/>
              <a:t>lateness L = max </a:t>
            </a:r>
            <a:r>
              <a:rPr lang="en-US" sz="2400" dirty="0">
                <a:sym typeface="MT Extra" charset="0"/>
              </a:rPr>
              <a:t></a:t>
            </a:r>
            <a:r>
              <a:rPr lang="en-US" sz="2400" baseline="-25000" dirty="0"/>
              <a:t>j</a:t>
            </a:r>
            <a:endParaRPr lang="en-US" sz="2400" dirty="0"/>
          </a:p>
          <a:p>
            <a:r>
              <a:rPr lang="en-US" sz="2400" dirty="0"/>
              <a:t>Example:</a:t>
            </a:r>
          </a:p>
        </p:txBody>
      </p:sp>
      <p:grpSp>
        <p:nvGrpSpPr>
          <p:cNvPr id="352379" name="Group 123"/>
          <p:cNvGrpSpPr>
            <a:grpSpLocks/>
          </p:cNvGrpSpPr>
          <p:nvPr/>
        </p:nvGrpSpPr>
        <p:grpSpPr bwMode="auto">
          <a:xfrm>
            <a:off x="2973207" y="3851744"/>
            <a:ext cx="3048000" cy="1066800"/>
            <a:chOff x="1728" y="2304"/>
            <a:chExt cx="1824" cy="576"/>
          </a:xfrm>
        </p:grpSpPr>
        <p:sp>
          <p:nvSpPr>
            <p:cNvPr id="352356" name="Rectangle 100"/>
            <p:cNvSpPr>
              <a:spLocks noChangeArrowheads="1"/>
            </p:cNvSpPr>
            <p:nvPr/>
          </p:nvSpPr>
          <p:spPr bwMode="auto">
            <a:xfrm>
              <a:off x="1728" y="2688"/>
              <a:ext cx="384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d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sp>
          <p:nvSpPr>
            <p:cNvPr id="352358" name="Rectangle 102"/>
            <p:cNvSpPr>
              <a:spLocks noChangeArrowheads="1"/>
            </p:cNvSpPr>
            <p:nvPr/>
          </p:nvSpPr>
          <p:spPr bwMode="auto">
            <a:xfrm>
              <a:off x="211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6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59" name="Rectangle 103"/>
            <p:cNvSpPr>
              <a:spLocks noChangeArrowheads="1"/>
            </p:cNvSpPr>
            <p:nvPr/>
          </p:nvSpPr>
          <p:spPr bwMode="auto">
            <a:xfrm>
              <a:off x="1728" y="2496"/>
              <a:ext cx="384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kumimoji="0" lang="en-US" sz="1400" baseline="-25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  <a:endParaRPr kumimoji="0" lang="en-US" sz="1400" baseline="-25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0" name="Rectangle 104"/>
            <p:cNvSpPr>
              <a:spLocks noChangeArrowheads="1"/>
            </p:cNvSpPr>
            <p:nvPr/>
          </p:nvSpPr>
          <p:spPr bwMode="auto">
            <a:xfrm>
              <a:off x="211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>
                  <a:latin typeface="Century Gothic" panose="020B0502020202020204" pitchFamily="34" charset="0"/>
                </a:rPr>
                <a:t>3</a:t>
              </a:r>
              <a:endParaRPr kumimoji="0" lang="en-US" sz="1400" baseline="30000" dirty="0">
                <a:latin typeface="Century Gothic" panose="020B0502020202020204" pitchFamily="34" charset="0"/>
              </a:endParaRPr>
            </a:p>
          </p:txBody>
        </p:sp>
        <p:sp>
          <p:nvSpPr>
            <p:cNvPr id="352361" name="Rectangle 105"/>
            <p:cNvSpPr>
              <a:spLocks noChangeArrowheads="1"/>
            </p:cNvSpPr>
            <p:nvPr/>
          </p:nvSpPr>
          <p:spPr bwMode="auto">
            <a:xfrm>
              <a:off x="211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2" name="Rectangle 106"/>
            <p:cNvSpPr>
              <a:spLocks noChangeArrowheads="1"/>
            </p:cNvSpPr>
            <p:nvPr/>
          </p:nvSpPr>
          <p:spPr bwMode="auto">
            <a:xfrm>
              <a:off x="235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8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3" name="Rectangle 107"/>
            <p:cNvSpPr>
              <a:spLocks noChangeArrowheads="1"/>
            </p:cNvSpPr>
            <p:nvPr/>
          </p:nvSpPr>
          <p:spPr bwMode="auto">
            <a:xfrm>
              <a:off x="235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2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4" name="Rectangle 108"/>
            <p:cNvSpPr>
              <a:spLocks noChangeArrowheads="1"/>
            </p:cNvSpPr>
            <p:nvPr/>
          </p:nvSpPr>
          <p:spPr bwMode="auto">
            <a:xfrm>
              <a:off x="235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kumimoji="0" lang="en-US" sz="1400" baseline="30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5" name="Rectangle 109"/>
            <p:cNvSpPr>
              <a:spLocks noChangeArrowheads="1"/>
            </p:cNvSpPr>
            <p:nvPr/>
          </p:nvSpPr>
          <p:spPr bwMode="auto">
            <a:xfrm>
              <a:off x="259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9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6" name="Rectangle 110"/>
            <p:cNvSpPr>
              <a:spLocks noChangeArrowheads="1"/>
            </p:cNvSpPr>
            <p:nvPr/>
          </p:nvSpPr>
          <p:spPr bwMode="auto">
            <a:xfrm>
              <a:off x="259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1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7" name="Rectangle 111"/>
            <p:cNvSpPr>
              <a:spLocks noChangeArrowheads="1"/>
            </p:cNvSpPr>
            <p:nvPr/>
          </p:nvSpPr>
          <p:spPr bwMode="auto">
            <a:xfrm>
              <a:off x="259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kumimoji="0" lang="en-US" sz="1400" baseline="30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8" name="Rectangle 112"/>
            <p:cNvSpPr>
              <a:spLocks noChangeArrowheads="1"/>
            </p:cNvSpPr>
            <p:nvPr/>
          </p:nvSpPr>
          <p:spPr bwMode="auto">
            <a:xfrm>
              <a:off x="283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9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9" name="Rectangle 113"/>
            <p:cNvSpPr>
              <a:spLocks noChangeArrowheads="1"/>
            </p:cNvSpPr>
            <p:nvPr/>
          </p:nvSpPr>
          <p:spPr bwMode="auto">
            <a:xfrm>
              <a:off x="283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4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0" name="Rectangle 114"/>
            <p:cNvSpPr>
              <a:spLocks noChangeArrowheads="1"/>
            </p:cNvSpPr>
            <p:nvPr/>
          </p:nvSpPr>
          <p:spPr bwMode="auto">
            <a:xfrm>
              <a:off x="283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71" name="Rectangle 115"/>
            <p:cNvSpPr>
              <a:spLocks noChangeArrowheads="1"/>
            </p:cNvSpPr>
            <p:nvPr/>
          </p:nvSpPr>
          <p:spPr bwMode="auto">
            <a:xfrm>
              <a:off x="307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14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2" name="Rectangle 116"/>
            <p:cNvSpPr>
              <a:spLocks noChangeArrowheads="1"/>
            </p:cNvSpPr>
            <p:nvPr/>
          </p:nvSpPr>
          <p:spPr bwMode="auto">
            <a:xfrm>
              <a:off x="307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3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3" name="Rectangle 117"/>
            <p:cNvSpPr>
              <a:spLocks noChangeArrowheads="1"/>
            </p:cNvSpPr>
            <p:nvPr/>
          </p:nvSpPr>
          <p:spPr bwMode="auto">
            <a:xfrm>
              <a:off x="307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74" name="Rectangle 118"/>
            <p:cNvSpPr>
              <a:spLocks noChangeArrowheads="1"/>
            </p:cNvSpPr>
            <p:nvPr/>
          </p:nvSpPr>
          <p:spPr bwMode="auto">
            <a:xfrm>
              <a:off x="331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15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5" name="Rectangle 119"/>
            <p:cNvSpPr>
              <a:spLocks noChangeArrowheads="1"/>
            </p:cNvSpPr>
            <p:nvPr/>
          </p:nvSpPr>
          <p:spPr bwMode="auto">
            <a:xfrm>
              <a:off x="331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2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6" name="Rectangle 120"/>
            <p:cNvSpPr>
              <a:spLocks noChangeArrowheads="1"/>
            </p:cNvSpPr>
            <p:nvPr/>
          </p:nvSpPr>
          <p:spPr bwMode="auto">
            <a:xfrm>
              <a:off x="331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6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1000" y="5121927"/>
            <a:ext cx="8471710" cy="1130129"/>
            <a:chOff x="381000" y="5525442"/>
            <a:chExt cx="8471710" cy="1130129"/>
          </a:xfrm>
        </p:grpSpPr>
        <p:sp>
          <p:nvSpPr>
            <p:cNvPr id="352302" name="Line 46"/>
            <p:cNvSpPr>
              <a:spLocks noChangeShapeType="1"/>
            </p:cNvSpPr>
            <p:nvPr/>
          </p:nvSpPr>
          <p:spPr bwMode="auto">
            <a:xfrm>
              <a:off x="6096000" y="6363642"/>
              <a:ext cx="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3" name="Text Box 47"/>
            <p:cNvSpPr txBox="1">
              <a:spLocks noChangeArrowheads="1"/>
            </p:cNvSpPr>
            <p:nvPr/>
          </p:nvSpPr>
          <p:spPr bwMode="auto">
            <a:xfrm>
              <a:off x="3810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352304" name="Line 48"/>
            <p:cNvSpPr>
              <a:spLocks noChangeShapeType="1"/>
            </p:cNvSpPr>
            <p:nvPr/>
          </p:nvSpPr>
          <p:spPr bwMode="auto">
            <a:xfrm rot="-5400000">
              <a:off x="8382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5" name="Line 49"/>
            <p:cNvSpPr>
              <a:spLocks noChangeShapeType="1"/>
            </p:cNvSpPr>
            <p:nvPr/>
          </p:nvSpPr>
          <p:spPr bwMode="auto">
            <a:xfrm rot="-5400000">
              <a:off x="3048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6" name="Line 50"/>
            <p:cNvSpPr>
              <a:spLocks noChangeShapeType="1"/>
            </p:cNvSpPr>
            <p:nvPr/>
          </p:nvSpPr>
          <p:spPr bwMode="auto">
            <a:xfrm rot="-5400000">
              <a:off x="19050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7" name="Line 51"/>
            <p:cNvSpPr>
              <a:spLocks noChangeShapeType="1"/>
            </p:cNvSpPr>
            <p:nvPr/>
          </p:nvSpPr>
          <p:spPr bwMode="auto">
            <a:xfrm rot="-5400000">
              <a:off x="13716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8" name="Line 52"/>
            <p:cNvSpPr>
              <a:spLocks noChangeShapeType="1"/>
            </p:cNvSpPr>
            <p:nvPr/>
          </p:nvSpPr>
          <p:spPr bwMode="auto">
            <a:xfrm rot="-5400000">
              <a:off x="29718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9" name="Line 53"/>
            <p:cNvSpPr>
              <a:spLocks noChangeShapeType="1"/>
            </p:cNvSpPr>
            <p:nvPr/>
          </p:nvSpPr>
          <p:spPr bwMode="auto">
            <a:xfrm rot="-5400000">
              <a:off x="24384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0" name="Line 54"/>
            <p:cNvSpPr>
              <a:spLocks noChangeShapeType="1"/>
            </p:cNvSpPr>
            <p:nvPr/>
          </p:nvSpPr>
          <p:spPr bwMode="auto">
            <a:xfrm rot="-5400000">
              <a:off x="40386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1" name="Line 55"/>
            <p:cNvSpPr>
              <a:spLocks noChangeShapeType="1"/>
            </p:cNvSpPr>
            <p:nvPr/>
          </p:nvSpPr>
          <p:spPr bwMode="auto">
            <a:xfrm rot="-5400000">
              <a:off x="35052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2" name="Line 56"/>
            <p:cNvSpPr>
              <a:spLocks noChangeShapeType="1"/>
            </p:cNvSpPr>
            <p:nvPr/>
          </p:nvSpPr>
          <p:spPr bwMode="auto">
            <a:xfrm rot="-5400000">
              <a:off x="51054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3" name="Line 57"/>
            <p:cNvSpPr>
              <a:spLocks noChangeShapeType="1"/>
            </p:cNvSpPr>
            <p:nvPr/>
          </p:nvSpPr>
          <p:spPr bwMode="auto">
            <a:xfrm rot="-5400000">
              <a:off x="45720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4" name="Line 58"/>
            <p:cNvSpPr>
              <a:spLocks noChangeShapeType="1"/>
            </p:cNvSpPr>
            <p:nvPr/>
          </p:nvSpPr>
          <p:spPr bwMode="auto">
            <a:xfrm rot="-5400000">
              <a:off x="61722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5" name="Line 59"/>
            <p:cNvSpPr>
              <a:spLocks noChangeShapeType="1"/>
            </p:cNvSpPr>
            <p:nvPr/>
          </p:nvSpPr>
          <p:spPr bwMode="auto">
            <a:xfrm rot="-5400000">
              <a:off x="56388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6" name="Text Box 60"/>
            <p:cNvSpPr txBox="1">
              <a:spLocks noChangeArrowheads="1"/>
            </p:cNvSpPr>
            <p:nvPr/>
          </p:nvSpPr>
          <p:spPr bwMode="auto">
            <a:xfrm>
              <a:off x="8382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352317" name="Text Box 61"/>
            <p:cNvSpPr txBox="1">
              <a:spLocks noChangeArrowheads="1"/>
            </p:cNvSpPr>
            <p:nvPr/>
          </p:nvSpPr>
          <p:spPr bwMode="auto">
            <a:xfrm>
              <a:off x="13716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52318" name="Text Box 62"/>
            <p:cNvSpPr txBox="1">
              <a:spLocks noChangeArrowheads="1"/>
            </p:cNvSpPr>
            <p:nvPr/>
          </p:nvSpPr>
          <p:spPr bwMode="auto">
            <a:xfrm>
              <a:off x="19050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52319" name="Text Box 63"/>
            <p:cNvSpPr txBox="1">
              <a:spLocks noChangeArrowheads="1"/>
            </p:cNvSpPr>
            <p:nvPr/>
          </p:nvSpPr>
          <p:spPr bwMode="auto">
            <a:xfrm>
              <a:off x="24384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52320" name="Text Box 64"/>
            <p:cNvSpPr txBox="1">
              <a:spLocks noChangeArrowheads="1"/>
            </p:cNvSpPr>
            <p:nvPr/>
          </p:nvSpPr>
          <p:spPr bwMode="auto">
            <a:xfrm>
              <a:off x="29718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352321" name="Text Box 65"/>
            <p:cNvSpPr txBox="1">
              <a:spLocks noChangeArrowheads="1"/>
            </p:cNvSpPr>
            <p:nvPr/>
          </p:nvSpPr>
          <p:spPr bwMode="auto">
            <a:xfrm>
              <a:off x="35052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352322" name="Text Box 66"/>
            <p:cNvSpPr txBox="1">
              <a:spLocks noChangeArrowheads="1"/>
            </p:cNvSpPr>
            <p:nvPr/>
          </p:nvSpPr>
          <p:spPr bwMode="auto">
            <a:xfrm>
              <a:off x="40386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352323" name="Text Box 67"/>
            <p:cNvSpPr txBox="1">
              <a:spLocks noChangeArrowheads="1"/>
            </p:cNvSpPr>
            <p:nvPr/>
          </p:nvSpPr>
          <p:spPr bwMode="auto">
            <a:xfrm>
              <a:off x="45720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352324" name="Text Box 68"/>
            <p:cNvSpPr txBox="1">
              <a:spLocks noChangeArrowheads="1"/>
            </p:cNvSpPr>
            <p:nvPr/>
          </p:nvSpPr>
          <p:spPr bwMode="auto">
            <a:xfrm>
              <a:off x="51054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352325" name="Text Box 69"/>
            <p:cNvSpPr txBox="1">
              <a:spLocks noChangeArrowheads="1"/>
            </p:cNvSpPr>
            <p:nvPr/>
          </p:nvSpPr>
          <p:spPr bwMode="auto">
            <a:xfrm>
              <a:off x="55626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10</a:t>
              </a:r>
            </a:p>
          </p:txBody>
        </p:sp>
        <p:sp>
          <p:nvSpPr>
            <p:cNvPr id="352326" name="Text Box 70"/>
            <p:cNvSpPr txBox="1">
              <a:spLocks noChangeArrowheads="1"/>
            </p:cNvSpPr>
            <p:nvPr/>
          </p:nvSpPr>
          <p:spPr bwMode="auto">
            <a:xfrm>
              <a:off x="61722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11</a:t>
              </a:r>
            </a:p>
          </p:txBody>
        </p:sp>
        <p:sp>
          <p:nvSpPr>
            <p:cNvPr id="352327" name="Line 71"/>
            <p:cNvSpPr>
              <a:spLocks noChangeShapeType="1"/>
            </p:cNvSpPr>
            <p:nvPr/>
          </p:nvSpPr>
          <p:spPr bwMode="auto">
            <a:xfrm>
              <a:off x="457200" y="6012805"/>
              <a:ext cx="80010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28" name="Line 72"/>
            <p:cNvSpPr>
              <a:spLocks noChangeShapeType="1"/>
            </p:cNvSpPr>
            <p:nvPr/>
          </p:nvSpPr>
          <p:spPr bwMode="auto">
            <a:xfrm rot="-5400000">
              <a:off x="72390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29" name="Line 73"/>
            <p:cNvSpPr>
              <a:spLocks noChangeShapeType="1"/>
            </p:cNvSpPr>
            <p:nvPr/>
          </p:nvSpPr>
          <p:spPr bwMode="auto">
            <a:xfrm rot="-5400000">
              <a:off x="67056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30" name="Line 74"/>
            <p:cNvSpPr>
              <a:spLocks noChangeShapeType="1"/>
            </p:cNvSpPr>
            <p:nvPr/>
          </p:nvSpPr>
          <p:spPr bwMode="auto">
            <a:xfrm rot="-5400000">
              <a:off x="83058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31" name="Line 75"/>
            <p:cNvSpPr>
              <a:spLocks noChangeShapeType="1"/>
            </p:cNvSpPr>
            <p:nvPr/>
          </p:nvSpPr>
          <p:spPr bwMode="auto">
            <a:xfrm rot="-5400000">
              <a:off x="77724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32" name="Text Box 76"/>
            <p:cNvSpPr txBox="1">
              <a:spLocks noChangeArrowheads="1"/>
            </p:cNvSpPr>
            <p:nvPr/>
          </p:nvSpPr>
          <p:spPr bwMode="auto">
            <a:xfrm>
              <a:off x="67056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12</a:t>
              </a:r>
            </a:p>
          </p:txBody>
        </p:sp>
        <p:sp>
          <p:nvSpPr>
            <p:cNvPr id="352333" name="Text Box 77"/>
            <p:cNvSpPr txBox="1">
              <a:spLocks noChangeArrowheads="1"/>
            </p:cNvSpPr>
            <p:nvPr/>
          </p:nvSpPr>
          <p:spPr bwMode="auto">
            <a:xfrm>
              <a:off x="71628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13</a:t>
              </a:r>
            </a:p>
          </p:txBody>
        </p:sp>
        <p:sp>
          <p:nvSpPr>
            <p:cNvPr id="352334" name="Text Box 78"/>
            <p:cNvSpPr txBox="1">
              <a:spLocks noChangeArrowheads="1"/>
            </p:cNvSpPr>
            <p:nvPr/>
          </p:nvSpPr>
          <p:spPr bwMode="auto">
            <a:xfrm>
              <a:off x="76962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14</a:t>
              </a:r>
            </a:p>
          </p:txBody>
        </p:sp>
        <p:sp>
          <p:nvSpPr>
            <p:cNvPr id="352335" name="Text Box 79"/>
            <p:cNvSpPr txBox="1">
              <a:spLocks noChangeArrowheads="1"/>
            </p:cNvSpPr>
            <p:nvPr/>
          </p:nvSpPr>
          <p:spPr bwMode="auto">
            <a:xfrm>
              <a:off x="82296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15</a:t>
              </a:r>
            </a:p>
          </p:txBody>
        </p:sp>
        <p:sp>
          <p:nvSpPr>
            <p:cNvPr id="352336" name="Line 80"/>
            <p:cNvSpPr>
              <a:spLocks noChangeShapeType="1"/>
            </p:cNvSpPr>
            <p:nvPr/>
          </p:nvSpPr>
          <p:spPr bwMode="auto">
            <a:xfrm>
              <a:off x="457200" y="6363642"/>
              <a:ext cx="80010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296" name="Rectangle 40"/>
            <p:cNvSpPr>
              <a:spLocks noChangeArrowheads="1"/>
            </p:cNvSpPr>
            <p:nvPr/>
          </p:nvSpPr>
          <p:spPr bwMode="auto">
            <a:xfrm>
              <a:off x="4724400" y="5982642"/>
              <a:ext cx="1600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5</a:t>
              </a:r>
              <a:r>
                <a:rPr lang="en-US" sz="1400">
                  <a:latin typeface="Century Gothic" panose="020B0502020202020204" pitchFamily="34" charset="0"/>
                </a:rPr>
                <a:t> = 14</a:t>
              </a:r>
            </a:p>
          </p:txBody>
        </p:sp>
        <p:sp>
          <p:nvSpPr>
            <p:cNvPr id="352297" name="Rectangle 41"/>
            <p:cNvSpPr>
              <a:spLocks noChangeArrowheads="1"/>
            </p:cNvSpPr>
            <p:nvPr/>
          </p:nvSpPr>
          <p:spPr bwMode="auto">
            <a:xfrm>
              <a:off x="990600" y="5982642"/>
              <a:ext cx="10668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2</a:t>
              </a:r>
              <a:r>
                <a:rPr lang="en-US" sz="1400">
                  <a:latin typeface="Century Gothic" panose="020B0502020202020204" pitchFamily="34" charset="0"/>
                </a:rPr>
                <a:t> = 8</a:t>
              </a:r>
            </a:p>
          </p:txBody>
        </p:sp>
        <p:sp>
          <p:nvSpPr>
            <p:cNvPr id="352298" name="Rectangle 42"/>
            <p:cNvSpPr>
              <a:spLocks noChangeArrowheads="1"/>
            </p:cNvSpPr>
            <p:nvPr/>
          </p:nvSpPr>
          <p:spPr bwMode="auto">
            <a:xfrm>
              <a:off x="2057400" y="5982642"/>
              <a:ext cx="10668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6</a:t>
              </a:r>
              <a:r>
                <a:rPr lang="en-US" sz="1400">
                  <a:latin typeface="Century Gothic" panose="020B0502020202020204" pitchFamily="34" charset="0"/>
                </a:rPr>
                <a:t> = 15</a:t>
              </a:r>
            </a:p>
          </p:txBody>
        </p:sp>
        <p:sp>
          <p:nvSpPr>
            <p:cNvPr id="352299" name="Rectangle 43"/>
            <p:cNvSpPr>
              <a:spLocks noChangeArrowheads="1"/>
            </p:cNvSpPr>
            <p:nvPr/>
          </p:nvSpPr>
          <p:spPr bwMode="auto">
            <a:xfrm>
              <a:off x="3124200" y="5982642"/>
              <a:ext cx="1600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1</a:t>
              </a:r>
              <a:r>
                <a:rPr lang="en-US" sz="1400">
                  <a:latin typeface="Century Gothic" panose="020B0502020202020204" pitchFamily="34" charset="0"/>
                </a:rPr>
                <a:t> = 6</a:t>
              </a:r>
            </a:p>
          </p:txBody>
        </p:sp>
        <p:sp>
          <p:nvSpPr>
            <p:cNvPr id="352300" name="Rectangle 44"/>
            <p:cNvSpPr>
              <a:spLocks noChangeArrowheads="1"/>
            </p:cNvSpPr>
            <p:nvPr/>
          </p:nvSpPr>
          <p:spPr bwMode="auto">
            <a:xfrm>
              <a:off x="6324600" y="5982642"/>
              <a:ext cx="21336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4</a:t>
              </a:r>
              <a:r>
                <a:rPr lang="en-US" sz="1400">
                  <a:latin typeface="Century Gothic" panose="020B0502020202020204" pitchFamily="34" charset="0"/>
                </a:rPr>
                <a:t> = 9</a:t>
              </a:r>
            </a:p>
          </p:txBody>
        </p:sp>
        <p:sp>
          <p:nvSpPr>
            <p:cNvPr id="352301" name="Rectangle 45"/>
            <p:cNvSpPr>
              <a:spLocks noChangeArrowheads="1"/>
            </p:cNvSpPr>
            <p:nvPr/>
          </p:nvSpPr>
          <p:spPr bwMode="auto">
            <a:xfrm>
              <a:off x="457200" y="5982642"/>
              <a:ext cx="5334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d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</a:t>
              </a:r>
              <a:r>
                <a:rPr lang="en-US" sz="1400" dirty="0">
                  <a:latin typeface="Century Gothic" panose="020B0502020202020204" pitchFamily="34" charset="0"/>
                </a:rPr>
                <a:t> = 9</a:t>
              </a:r>
            </a:p>
          </p:txBody>
        </p:sp>
        <p:sp>
          <p:nvSpPr>
            <p:cNvPr id="352347" name="Text Box 91"/>
            <p:cNvSpPr txBox="1">
              <a:spLocks noChangeArrowheads="1"/>
            </p:cNvSpPr>
            <p:nvPr/>
          </p:nvSpPr>
          <p:spPr bwMode="auto">
            <a:xfrm>
              <a:off x="5778500" y="5525442"/>
              <a:ext cx="86562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lateness = 0</a:t>
              </a:r>
              <a:endParaRPr lang="en-US" sz="120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352349" name="Line 93"/>
            <p:cNvSpPr>
              <a:spLocks noChangeShapeType="1"/>
            </p:cNvSpPr>
            <p:nvPr/>
          </p:nvSpPr>
          <p:spPr bwMode="auto">
            <a:xfrm>
              <a:off x="457200" y="6363642"/>
              <a:ext cx="838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50" name="Text Box 94"/>
            <p:cNvSpPr txBox="1">
              <a:spLocks noChangeArrowheads="1"/>
            </p:cNvSpPr>
            <p:nvPr/>
          </p:nvSpPr>
          <p:spPr bwMode="auto">
            <a:xfrm>
              <a:off x="4330700" y="5525442"/>
              <a:ext cx="86562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latin typeface="Century Gothic" panose="020B0502020202020204" pitchFamily="34" charset="0"/>
                </a:rPr>
                <a:t>lateness = 2</a:t>
              </a:r>
              <a:endParaRPr lang="en-US" sz="1200" dirty="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352351" name="Line 95"/>
            <p:cNvSpPr>
              <a:spLocks noChangeShapeType="1"/>
            </p:cNvSpPr>
            <p:nvPr/>
          </p:nvSpPr>
          <p:spPr bwMode="auto">
            <a:xfrm flipH="1">
              <a:off x="4746625" y="5784205"/>
              <a:ext cx="0" cy="15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52" name="Line 96"/>
            <p:cNvSpPr>
              <a:spLocks noChangeShapeType="1"/>
            </p:cNvSpPr>
            <p:nvPr/>
          </p:nvSpPr>
          <p:spPr bwMode="auto">
            <a:xfrm flipH="1">
              <a:off x="6324600" y="5784205"/>
              <a:ext cx="0" cy="15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77" name="Text Box 121"/>
            <p:cNvSpPr txBox="1">
              <a:spLocks noChangeArrowheads="1"/>
            </p:cNvSpPr>
            <p:nvPr/>
          </p:nvSpPr>
          <p:spPr bwMode="auto">
            <a:xfrm>
              <a:off x="7620000" y="5525442"/>
              <a:ext cx="123271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max lateness = 6</a:t>
              </a:r>
              <a:endParaRPr lang="en-US" sz="120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352378" name="Line 122"/>
            <p:cNvSpPr>
              <a:spLocks noChangeShapeType="1"/>
            </p:cNvSpPr>
            <p:nvPr/>
          </p:nvSpPr>
          <p:spPr bwMode="auto">
            <a:xfrm flipH="1">
              <a:off x="8429625" y="5784205"/>
              <a:ext cx="0" cy="15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58" name="Rectangle 58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26034" cy="5076825"/>
          </a:xfrm>
        </p:spPr>
        <p:txBody>
          <a:bodyPr/>
          <a:lstStyle/>
          <a:p>
            <a:r>
              <a:rPr lang="en-US" dirty="0"/>
              <a:t>Greedy strategy:  </a:t>
            </a:r>
            <a:r>
              <a:rPr lang="en-US" dirty="0">
                <a:solidFill>
                  <a:schemeClr val="tx1"/>
                </a:solidFill>
              </a:rPr>
              <a:t>consider jobs in some order</a:t>
            </a:r>
          </a:p>
          <a:p>
            <a:pPr lvl="1"/>
            <a:r>
              <a:rPr lang="en-US" b="1" dirty="0">
                <a:solidFill>
                  <a:srgbClr val="333399"/>
                </a:solidFill>
              </a:rPr>
              <a:t>[Shortest processing time first]  </a:t>
            </a:r>
            <a:r>
              <a:rPr lang="en-US" dirty="0"/>
              <a:t>Consider jobs in ascending order of processing time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333399"/>
                </a:solidFill>
              </a:rPr>
              <a:t>[Smallest slack]  </a:t>
            </a:r>
            <a:r>
              <a:rPr lang="en-US" dirty="0"/>
              <a:t>Consider jobs in ascending order of slack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 dirty="0"/>
              <a:t> -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91908" y="2479907"/>
            <a:ext cx="1674773" cy="1444626"/>
            <a:chOff x="3256164" y="2404405"/>
            <a:chExt cx="1674773" cy="1444626"/>
          </a:xfrm>
        </p:grpSpPr>
        <p:sp>
          <p:nvSpPr>
            <p:cNvPr id="640009" name="Rectangle 9"/>
            <p:cNvSpPr>
              <a:spLocks noChangeArrowheads="1"/>
            </p:cNvSpPr>
            <p:nvPr/>
          </p:nvSpPr>
          <p:spPr bwMode="auto">
            <a:xfrm>
              <a:off x="3256164" y="2404405"/>
              <a:ext cx="1638269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Century Gothic" panose="020B0502020202020204" pitchFamily="34" charset="0"/>
                </a:rPr>
                <a:t>counterexample</a:t>
              </a:r>
            </a:p>
          </p:txBody>
        </p:sp>
        <p:sp>
          <p:nvSpPr>
            <p:cNvPr id="640027" name="Rectangle 27"/>
            <p:cNvSpPr>
              <a:spLocks noChangeArrowheads="1"/>
            </p:cNvSpPr>
            <p:nvPr/>
          </p:nvSpPr>
          <p:spPr bwMode="auto">
            <a:xfrm>
              <a:off x="3330737" y="3493431"/>
              <a:ext cx="641350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d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sp>
          <p:nvSpPr>
            <p:cNvPr id="640029" name="Rectangle 29"/>
            <p:cNvSpPr>
              <a:spLocks noChangeArrowheads="1"/>
            </p:cNvSpPr>
            <p:nvPr/>
          </p:nvSpPr>
          <p:spPr bwMode="auto">
            <a:xfrm>
              <a:off x="3330737" y="3137831"/>
              <a:ext cx="641350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grpSp>
          <p:nvGrpSpPr>
            <p:cNvPr id="640047" name="Group 47"/>
            <p:cNvGrpSpPr>
              <a:grpSpLocks/>
            </p:cNvGrpSpPr>
            <p:nvPr/>
          </p:nvGrpSpPr>
          <p:grpSpPr bwMode="auto">
            <a:xfrm>
              <a:off x="3972087" y="2782231"/>
              <a:ext cx="958850" cy="1066800"/>
              <a:chOff x="1988" y="1344"/>
              <a:chExt cx="505" cy="672"/>
            </a:xfrm>
          </p:grpSpPr>
          <p:sp>
            <p:nvSpPr>
              <p:cNvPr id="640028" name="Rectangle 28"/>
              <p:cNvSpPr>
                <a:spLocks noChangeArrowheads="1"/>
              </p:cNvSpPr>
              <p:nvPr/>
            </p:nvSpPr>
            <p:spPr bwMode="auto">
              <a:xfrm>
                <a:off x="1988" y="1792"/>
                <a:ext cx="253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latin typeface="Century Gothic" panose="020B0502020202020204" pitchFamily="34" charset="0"/>
                  </a:rPr>
                  <a:t>100</a:t>
                </a:r>
                <a:endParaRPr kumimoji="0" lang="en-US" sz="1400" baseline="30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30" name="Rectangle 30"/>
              <p:cNvSpPr>
                <a:spLocks noChangeArrowheads="1"/>
              </p:cNvSpPr>
              <p:nvPr/>
            </p:nvSpPr>
            <p:spPr bwMode="auto">
              <a:xfrm>
                <a:off x="1988" y="1568"/>
                <a:ext cx="253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latin typeface="Century Gothic" panose="020B0502020202020204" pitchFamily="34" charset="0"/>
                  </a:rPr>
                  <a:t>1</a:t>
                </a:r>
                <a:endParaRPr kumimoji="0" lang="en-US" sz="1400" baseline="300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31" name="Rectangle 31"/>
              <p:cNvSpPr>
                <a:spLocks noChangeArrowheads="1"/>
              </p:cNvSpPr>
              <p:nvPr/>
            </p:nvSpPr>
            <p:spPr bwMode="auto">
              <a:xfrm>
                <a:off x="1988" y="1344"/>
                <a:ext cx="253" cy="2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1</a:t>
                </a:r>
                <a:endParaRPr kumimoji="0" lang="en-US" sz="1400" baseline="30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32" name="Rectangle 32"/>
              <p:cNvSpPr>
                <a:spLocks noChangeArrowheads="1"/>
              </p:cNvSpPr>
              <p:nvPr/>
            </p:nvSpPr>
            <p:spPr bwMode="auto">
              <a:xfrm>
                <a:off x="2241" y="1792"/>
                <a:ext cx="252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latin typeface="Century Gothic" panose="020B0502020202020204" pitchFamily="34" charset="0"/>
                  </a:rPr>
                  <a:t>10</a:t>
                </a:r>
                <a:endParaRPr kumimoji="0" lang="en-US" sz="1400" baseline="30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33" name="Rectangle 33"/>
              <p:cNvSpPr>
                <a:spLocks noChangeArrowheads="1"/>
              </p:cNvSpPr>
              <p:nvPr/>
            </p:nvSpPr>
            <p:spPr bwMode="auto">
              <a:xfrm>
                <a:off x="2241" y="1568"/>
                <a:ext cx="252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latin typeface="Century Gothic" panose="020B0502020202020204" pitchFamily="34" charset="0"/>
                  </a:rPr>
                  <a:t>10</a:t>
                </a:r>
                <a:endParaRPr kumimoji="0" lang="en-US" sz="1400" baseline="300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34" name="Rectangle 34"/>
              <p:cNvSpPr>
                <a:spLocks noChangeArrowheads="1"/>
              </p:cNvSpPr>
              <p:nvPr/>
            </p:nvSpPr>
            <p:spPr bwMode="auto">
              <a:xfrm>
                <a:off x="2241" y="1344"/>
                <a:ext cx="252" cy="2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2</a:t>
                </a:r>
                <a:endParaRPr kumimoji="0" lang="en-US" sz="1400" baseline="30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91908" y="5029861"/>
            <a:ext cx="1705769" cy="1367764"/>
            <a:chOff x="3282156" y="4652036"/>
            <a:chExt cx="1705769" cy="1367764"/>
          </a:xfrm>
        </p:grpSpPr>
        <p:sp>
          <p:nvSpPr>
            <p:cNvPr id="640013" name="Rectangle 13"/>
            <p:cNvSpPr>
              <a:spLocks noChangeArrowheads="1"/>
            </p:cNvSpPr>
            <p:nvPr/>
          </p:nvSpPr>
          <p:spPr bwMode="auto">
            <a:xfrm>
              <a:off x="3282156" y="4652036"/>
              <a:ext cx="1638269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Century Gothic" panose="020B0502020202020204" pitchFamily="34" charset="0"/>
                </a:rPr>
                <a:t>counterexample</a:t>
              </a:r>
            </a:p>
          </p:txBody>
        </p:sp>
        <p:sp>
          <p:nvSpPr>
            <p:cNvPr id="640048" name="Rectangle 48"/>
            <p:cNvSpPr>
              <a:spLocks noChangeArrowheads="1"/>
            </p:cNvSpPr>
            <p:nvPr/>
          </p:nvSpPr>
          <p:spPr bwMode="auto">
            <a:xfrm>
              <a:off x="3387725" y="5664200"/>
              <a:ext cx="641350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d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sp>
          <p:nvSpPr>
            <p:cNvPr id="640049" name="Rectangle 49"/>
            <p:cNvSpPr>
              <a:spLocks noChangeArrowheads="1"/>
            </p:cNvSpPr>
            <p:nvPr/>
          </p:nvSpPr>
          <p:spPr bwMode="auto">
            <a:xfrm>
              <a:off x="3387725" y="5308600"/>
              <a:ext cx="641350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grpSp>
          <p:nvGrpSpPr>
            <p:cNvPr id="640050" name="Group 50"/>
            <p:cNvGrpSpPr>
              <a:grpSpLocks/>
            </p:cNvGrpSpPr>
            <p:nvPr/>
          </p:nvGrpSpPr>
          <p:grpSpPr bwMode="auto">
            <a:xfrm>
              <a:off x="4029075" y="4953000"/>
              <a:ext cx="958850" cy="1066800"/>
              <a:chOff x="1988" y="1344"/>
              <a:chExt cx="505" cy="672"/>
            </a:xfrm>
          </p:grpSpPr>
          <p:sp>
            <p:nvSpPr>
              <p:cNvPr id="640051" name="Rectangle 51"/>
              <p:cNvSpPr>
                <a:spLocks noChangeArrowheads="1"/>
              </p:cNvSpPr>
              <p:nvPr/>
            </p:nvSpPr>
            <p:spPr bwMode="auto">
              <a:xfrm>
                <a:off x="1988" y="1792"/>
                <a:ext cx="253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latin typeface="Century Gothic" panose="020B0502020202020204" pitchFamily="34" charset="0"/>
                  </a:rPr>
                  <a:t>2</a:t>
                </a:r>
                <a:endParaRPr kumimoji="0" lang="en-US" sz="1400" baseline="30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52" name="Rectangle 52"/>
              <p:cNvSpPr>
                <a:spLocks noChangeArrowheads="1"/>
              </p:cNvSpPr>
              <p:nvPr/>
            </p:nvSpPr>
            <p:spPr bwMode="auto">
              <a:xfrm>
                <a:off x="1988" y="1568"/>
                <a:ext cx="253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latin typeface="Century Gothic" panose="020B0502020202020204" pitchFamily="34" charset="0"/>
                  </a:rPr>
                  <a:t>1</a:t>
                </a:r>
                <a:endParaRPr kumimoji="0" lang="en-US" sz="1400" baseline="300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53" name="Rectangle 53"/>
              <p:cNvSpPr>
                <a:spLocks noChangeArrowheads="1"/>
              </p:cNvSpPr>
              <p:nvPr/>
            </p:nvSpPr>
            <p:spPr bwMode="auto">
              <a:xfrm>
                <a:off x="1988" y="1344"/>
                <a:ext cx="253" cy="2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1</a:t>
                </a:r>
                <a:endParaRPr kumimoji="0" lang="en-US" sz="1400" baseline="30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54" name="Rectangle 54"/>
              <p:cNvSpPr>
                <a:spLocks noChangeArrowheads="1"/>
              </p:cNvSpPr>
              <p:nvPr/>
            </p:nvSpPr>
            <p:spPr bwMode="auto">
              <a:xfrm>
                <a:off x="2241" y="1792"/>
                <a:ext cx="252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latin typeface="Century Gothic" panose="020B0502020202020204" pitchFamily="34" charset="0"/>
                  </a:rPr>
                  <a:t>10</a:t>
                </a:r>
                <a:endParaRPr kumimoji="0" lang="en-US" sz="1400" baseline="30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55" name="Rectangle 55"/>
              <p:cNvSpPr>
                <a:spLocks noChangeArrowheads="1"/>
              </p:cNvSpPr>
              <p:nvPr/>
            </p:nvSpPr>
            <p:spPr bwMode="auto">
              <a:xfrm>
                <a:off x="2241" y="1568"/>
                <a:ext cx="252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latin typeface="Century Gothic" panose="020B0502020202020204" pitchFamily="34" charset="0"/>
                  </a:rPr>
                  <a:t>10</a:t>
                </a:r>
                <a:endParaRPr kumimoji="0" lang="en-US" sz="1400" baseline="30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56" name="Rectangle 56"/>
              <p:cNvSpPr>
                <a:spLocks noChangeArrowheads="1"/>
              </p:cNvSpPr>
              <p:nvPr/>
            </p:nvSpPr>
            <p:spPr bwMode="auto">
              <a:xfrm>
                <a:off x="2241" y="1344"/>
                <a:ext cx="252" cy="2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2</a:t>
                </a:r>
                <a:endParaRPr kumimoji="0" lang="en-US" sz="1400" baseline="3000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640057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03348-8F64-124E-B22B-BD976E584FEA}"/>
              </a:ext>
            </a:extLst>
          </p:cNvPr>
          <p:cNvSpPr txBox="1"/>
          <p:nvPr/>
        </p:nvSpPr>
        <p:spPr>
          <a:xfrm>
            <a:off x="3818377" y="2922602"/>
            <a:ext cx="2949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Choosing t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first: l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= 1</a:t>
            </a:r>
          </a:p>
          <a:p>
            <a:r>
              <a:rPr lang="en-US" dirty="0">
                <a:latin typeface="Century Gothic" panose="020B0502020202020204" pitchFamily="34" charset="0"/>
              </a:rPr>
              <a:t>Choosing t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first: l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= l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03D808-659C-E24C-99AC-1D0B98587F9F}"/>
              </a:ext>
            </a:extLst>
          </p:cNvPr>
          <p:cNvSpPr txBox="1"/>
          <p:nvPr/>
        </p:nvSpPr>
        <p:spPr>
          <a:xfrm>
            <a:off x="3833875" y="5277097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Choosing t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first: l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= 9</a:t>
            </a:r>
          </a:p>
          <a:p>
            <a:r>
              <a:rPr lang="en-US" dirty="0">
                <a:latin typeface="Century Gothic" panose="020B0502020202020204" pitchFamily="34" charset="0"/>
              </a:rPr>
              <a:t>Choosing t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first: l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= 0 and l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7696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14, 15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Fixed-Length Codes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69337" cy="54054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E.g.: </a:t>
            </a:r>
            <a:r>
              <a:rPr lang="en-US" dirty="0"/>
              <a:t>Data file containing 100,000 characters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3 bits needed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a = 000, b = 001, c = 010, d = 011, e = 100, f = 101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Requires: 100,000</a:t>
            </a:r>
            <a:r>
              <a:rPr lang="en-US" dirty="0">
                <a:sym typeface="Symbol" pitchFamily="-106" charset="2"/>
              </a:rPr>
              <a:t> </a:t>
            </a:r>
            <a:r>
              <a:rPr lang="en-US" dirty="0"/>
              <a:t>× 3 = 300,000 bits</a:t>
            </a:r>
          </a:p>
        </p:txBody>
      </p:sp>
      <p:graphicFrame>
        <p:nvGraphicFramePr>
          <p:cNvPr id="649220" name="Group 4"/>
          <p:cNvGraphicFramePr>
            <a:graphicFrameLocks noGrp="1"/>
          </p:cNvGraphicFramePr>
          <p:nvPr>
            <p:extLst/>
          </p:nvPr>
        </p:nvGraphicFramePr>
        <p:xfrm>
          <a:off x="311803" y="2074863"/>
          <a:ext cx="8373047" cy="914400"/>
        </p:xfrm>
        <a:graphic>
          <a:graphicData uri="http://schemas.openxmlformats.org/drawingml/2006/table">
            <a:tbl>
              <a:tblPr/>
              <a:tblGrid>
                <a:gridCol w="359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Huffman Codes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Idea: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Use the frequencies of occurrence of characters to build a optimal way of representing each character</a:t>
            </a:r>
          </a:p>
          <a:p>
            <a:pPr eaLnBrk="1" hangingPunct="1">
              <a:lnSpc>
                <a:spcPct val="150000"/>
              </a:lnSpc>
            </a:pPr>
            <a:endParaRPr lang="en-US"/>
          </a:p>
          <a:p>
            <a:pPr eaLnBrk="1" hangingPunct="1">
              <a:lnSpc>
                <a:spcPct val="150000"/>
              </a:lnSpc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/>
          </p:nvPr>
        </p:nvGraphicFramePr>
        <p:xfrm>
          <a:off x="395457" y="3915324"/>
          <a:ext cx="8373047" cy="914400"/>
        </p:xfrm>
        <a:graphic>
          <a:graphicData uri="http://schemas.openxmlformats.org/drawingml/2006/table">
            <a:tbl>
              <a:tblPr/>
              <a:tblGrid>
                <a:gridCol w="359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15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Variable-Length Codes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" y="1214438"/>
            <a:ext cx="9425591" cy="5405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E.g.: </a:t>
            </a:r>
            <a:r>
              <a:rPr lang="en-US" dirty="0"/>
              <a:t>Data file containing 100,000 characters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Assign short </a:t>
            </a:r>
            <a:r>
              <a:rPr lang="en-US" dirty="0" err="1"/>
              <a:t>codewords</a:t>
            </a:r>
            <a:r>
              <a:rPr lang="en-US" dirty="0"/>
              <a:t> to frequent characters </a:t>
            </a:r>
          </a:p>
          <a:p>
            <a:pPr marL="0" indent="0" eaLnBrk="1" hangingPunct="1">
              <a:buNone/>
            </a:pPr>
            <a:r>
              <a:rPr lang="en-US" dirty="0"/>
              <a:t>   and long </a:t>
            </a:r>
            <a:r>
              <a:rPr lang="en-US" dirty="0" err="1"/>
              <a:t>codewords</a:t>
            </a:r>
            <a:r>
              <a:rPr lang="en-US" dirty="0"/>
              <a:t> to infrequent characters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a = 0, b = 101, c = 100, d = 111, e = 1101, f = 1100</a:t>
            </a:r>
          </a:p>
          <a:p>
            <a:pPr marL="0" indent="0" eaLnBrk="1" hangingPunct="1">
              <a:buNone/>
            </a:pPr>
            <a:r>
              <a:rPr lang="en-US" sz="2400" dirty="0"/>
              <a:t>(45 </a:t>
            </a:r>
            <a:r>
              <a:rPr lang="en-US" sz="2400" dirty="0">
                <a:sym typeface="Symbol" pitchFamily="-106" charset="2"/>
              </a:rPr>
              <a:t>× 1 + 13 × 3 + 12 × 3 + 16 × 3 + 9 × 4 + 5 × 4)× 1,000</a:t>
            </a:r>
          </a:p>
          <a:p>
            <a:pPr eaLnBrk="1" hangingPunct="1">
              <a:buFontTx/>
              <a:buNone/>
            </a:pPr>
            <a:r>
              <a:rPr lang="en-US" sz="3200" dirty="0">
                <a:sym typeface="Symbol" pitchFamily="-106" charset="2"/>
              </a:rPr>
              <a:t>   = 224,000 bits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/>
          </p:nvPr>
        </p:nvGraphicFramePr>
        <p:xfrm>
          <a:off x="311803" y="2074863"/>
          <a:ext cx="8373047" cy="914400"/>
        </p:xfrm>
        <a:graphic>
          <a:graphicData uri="http://schemas.openxmlformats.org/drawingml/2006/table">
            <a:tbl>
              <a:tblPr/>
              <a:tblGrid>
                <a:gridCol w="359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6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Prefix Codes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Prefix codes: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Codes for which no codeword is also a prefix of some other codeword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Better name would be “prefix-free codes”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We can achieve optimal data compression using prefix codes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We will restrict our attention to prefix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Encoding with Binary Character Codes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Encoding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Concatenate the </a:t>
            </a:r>
            <a:r>
              <a:rPr lang="en-US" dirty="0" err="1"/>
              <a:t>codewords</a:t>
            </a:r>
            <a:r>
              <a:rPr lang="en-US" dirty="0"/>
              <a:t> representing each character in the file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E.g.</a:t>
            </a:r>
            <a:r>
              <a:rPr lang="en-US" dirty="0">
                <a:solidFill>
                  <a:srgbClr val="DD0111"/>
                </a:solidFill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 = 0, b = 101, c = 100, d = 111, e = 1101, f = 1100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err="1"/>
              <a:t>abc</a:t>
            </a:r>
            <a:r>
              <a:rPr lang="en-US" dirty="0"/>
              <a:t> = 0 </a:t>
            </a:r>
            <a:r>
              <a:rPr lang="en-US" dirty="0">
                <a:sym typeface="Symbol" pitchFamily="-106" charset="2"/>
              </a:rPr>
              <a:t>× 101 × 100 = 0101100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465217" cy="906462"/>
          </a:xfrm>
        </p:spPr>
        <p:txBody>
          <a:bodyPr/>
          <a:lstStyle/>
          <a:p>
            <a:pPr eaLnBrk="1" hangingPunct="1"/>
            <a:r>
              <a:rPr lang="en-US" sz="3600" dirty="0"/>
              <a:t>Decoding with Binary Character Codes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19725"/>
          </a:xfrm>
        </p:spPr>
        <p:txBody>
          <a:bodyPr/>
          <a:lstStyle/>
          <a:p>
            <a:pPr eaLnBrk="1" hangingPunct="1"/>
            <a:r>
              <a:rPr lang="en-US" dirty="0"/>
              <a:t>Prefix codes simplify decoding</a:t>
            </a:r>
          </a:p>
          <a:p>
            <a:pPr lvl="1" eaLnBrk="1" hangingPunct="1"/>
            <a:r>
              <a:rPr lang="en-US" dirty="0"/>
              <a:t>No </a:t>
            </a:r>
            <a:r>
              <a:rPr lang="en-US" dirty="0" err="1"/>
              <a:t>codeword</a:t>
            </a:r>
            <a:r>
              <a:rPr lang="en-US" dirty="0"/>
              <a:t> is a prefix of another </a:t>
            </a:r>
            <a:r>
              <a:rPr lang="en-US" dirty="0">
                <a:sym typeface="Symbol" pitchFamily="-106" charset="2"/>
              </a:rPr>
              <a:t>⇒ the </a:t>
            </a:r>
            <a:r>
              <a:rPr lang="en-US" dirty="0" err="1">
                <a:sym typeface="Symbol" pitchFamily="-106" charset="2"/>
              </a:rPr>
              <a:t>codeword</a:t>
            </a:r>
            <a:r>
              <a:rPr lang="en-US" dirty="0">
                <a:sym typeface="Symbol" pitchFamily="-106" charset="2"/>
              </a:rPr>
              <a:t> that begins an encoded file is unambiguous</a:t>
            </a:r>
          </a:p>
          <a:p>
            <a:pPr eaLnBrk="1" hangingPunct="1"/>
            <a:r>
              <a:rPr lang="en-US" dirty="0">
                <a:sym typeface="Symbol" pitchFamily="-106" charset="2"/>
              </a:rPr>
              <a:t>Approach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Identify the initial </a:t>
            </a:r>
            <a:r>
              <a:rPr lang="en-US" dirty="0" err="1">
                <a:sym typeface="Symbol" pitchFamily="-106" charset="2"/>
              </a:rPr>
              <a:t>codeword</a:t>
            </a:r>
            <a:endParaRPr lang="en-US" dirty="0">
              <a:sym typeface="Symbol" pitchFamily="-106" charset="2"/>
            </a:endParaRPr>
          </a:p>
          <a:p>
            <a:pPr lvl="1" eaLnBrk="1" hangingPunct="1"/>
            <a:r>
              <a:rPr lang="en-US" dirty="0">
                <a:sym typeface="Symbol" pitchFamily="-106" charset="2"/>
              </a:rPr>
              <a:t>Translate it back to the original character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Repeat the process on the remainder of the file</a:t>
            </a:r>
          </a:p>
          <a:p>
            <a:pPr eaLnBrk="1" hangingPunct="1"/>
            <a:r>
              <a:rPr lang="en-US" dirty="0">
                <a:solidFill>
                  <a:srgbClr val="DD0111"/>
                </a:solidFill>
                <a:latin typeface="Monotype Corsiva" pitchFamily="-106" charset="0"/>
                <a:sym typeface="Symbol" pitchFamily="-106" charset="2"/>
              </a:rPr>
              <a:t>E.g.</a:t>
            </a:r>
            <a:r>
              <a:rPr lang="en-US" dirty="0">
                <a:solidFill>
                  <a:srgbClr val="DD0111"/>
                </a:solidFill>
                <a:sym typeface="Symbol" pitchFamily="-106" charset="2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 = 0, b = 101, c = 100, d = 111, e = 1101, f = 1100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001011101 = 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3045415" y="5846013"/>
            <a:ext cx="3552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0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3274015" y="5841250"/>
            <a:ext cx="6254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×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0</a:t>
            </a:r>
          </a:p>
        </p:txBody>
      </p:sp>
      <p:sp>
        <p:nvSpPr>
          <p:cNvPr id="654342" name="Text Box 6"/>
          <p:cNvSpPr txBox="1">
            <a:spLocks noChangeArrowheads="1"/>
          </p:cNvSpPr>
          <p:nvPr/>
        </p:nvSpPr>
        <p:spPr bwMode="auto">
          <a:xfrm>
            <a:off x="3756615" y="5846013"/>
            <a:ext cx="8980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×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101</a:t>
            </a:r>
          </a:p>
        </p:txBody>
      </p:sp>
      <p:sp>
        <p:nvSpPr>
          <p:cNvPr id="654343" name="Text Box 7"/>
          <p:cNvSpPr txBox="1">
            <a:spLocks noChangeArrowheads="1"/>
          </p:cNvSpPr>
          <p:nvPr/>
        </p:nvSpPr>
        <p:spPr bwMode="auto">
          <a:xfrm>
            <a:off x="4451940" y="5846013"/>
            <a:ext cx="10679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×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1101</a:t>
            </a:r>
          </a:p>
        </p:txBody>
      </p:sp>
      <p:sp>
        <p:nvSpPr>
          <p:cNvPr id="654344" name="Text Box 8"/>
          <p:cNvSpPr txBox="1">
            <a:spLocks noChangeArrowheads="1"/>
          </p:cNvSpPr>
          <p:nvPr/>
        </p:nvSpPr>
        <p:spPr bwMode="auto">
          <a:xfrm>
            <a:off x="5547315" y="5841250"/>
            <a:ext cx="1243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=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aabe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/>
      <p:bldP spid="654341" grpId="0"/>
      <p:bldP spid="654342" grpId="0"/>
      <p:bldP spid="654343" grpId="0"/>
      <p:bldP spid="65434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</TotalTime>
  <Words>2516</Words>
  <Application>Microsoft Macintosh PowerPoint</Application>
  <PresentationFormat>On-screen Show (4:3)</PresentationFormat>
  <Paragraphs>710</Paragraphs>
  <Slides>32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Ｐゴシック</vt:lpstr>
      <vt:lpstr>Arial</vt:lpstr>
      <vt:lpstr>Century Gothic</vt:lpstr>
      <vt:lpstr>Comic Sans MS</vt:lpstr>
      <vt:lpstr>Monotype Corsiva</vt:lpstr>
      <vt:lpstr>MT Extra</vt:lpstr>
      <vt:lpstr>Symbol</vt:lpstr>
      <vt:lpstr>Default Design</vt:lpstr>
      <vt:lpstr>Equation</vt:lpstr>
      <vt:lpstr>Analysis of Algorithms CS 477/677</vt:lpstr>
      <vt:lpstr>Greedy Algorithms</vt:lpstr>
      <vt:lpstr>Huffman Codes</vt:lpstr>
      <vt:lpstr>Fixed-Length Codes</vt:lpstr>
      <vt:lpstr>Huffman Codes</vt:lpstr>
      <vt:lpstr>Variable-Length Codes</vt:lpstr>
      <vt:lpstr>Prefix Codes</vt:lpstr>
      <vt:lpstr>Encoding with Binary Character Codes</vt:lpstr>
      <vt:lpstr>Decoding with Binary Character Codes</vt:lpstr>
      <vt:lpstr>Prefix Code Representation</vt:lpstr>
      <vt:lpstr>Optimal Codes</vt:lpstr>
      <vt:lpstr>Constructing a Huffman Code</vt:lpstr>
      <vt:lpstr>Example</vt:lpstr>
      <vt:lpstr>Building a Huffman Code</vt:lpstr>
      <vt:lpstr>Greedy Choice Property</vt:lpstr>
      <vt:lpstr>Proof of the Greedy Choice</vt:lpstr>
      <vt:lpstr>Proof of the Greedy Choice (cont.)</vt:lpstr>
      <vt:lpstr>Proof of the Greedy Choice (cont.)</vt:lpstr>
      <vt:lpstr>Proof of the Greedy Choice (cont.)</vt:lpstr>
      <vt:lpstr>Discussion</vt:lpstr>
      <vt:lpstr>Interval Partitioning</vt:lpstr>
      <vt:lpstr>Interval Partitioning</vt:lpstr>
      <vt:lpstr>Interval Partitioning:  Lower Bound on Optimal Solution</vt:lpstr>
      <vt:lpstr>Greedy Strategy</vt:lpstr>
      <vt:lpstr>Greedy Algorithm</vt:lpstr>
      <vt:lpstr>Example</vt:lpstr>
      <vt:lpstr>Claim</vt:lpstr>
      <vt:lpstr>Claim</vt:lpstr>
      <vt:lpstr>Greedy Choice Property</vt:lpstr>
      <vt:lpstr>Scheduling to Minimizing Lateness</vt:lpstr>
      <vt:lpstr>Greedy Algorithms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703</cp:revision>
  <cp:lastPrinted>2018-11-08T18:07:58Z</cp:lastPrinted>
  <dcterms:created xsi:type="dcterms:W3CDTF">2011-01-18T17:28:39Z</dcterms:created>
  <dcterms:modified xsi:type="dcterms:W3CDTF">2018-11-08T22:58:29Z</dcterms:modified>
</cp:coreProperties>
</file>