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629" r:id="rId3"/>
    <p:sldId id="696" r:id="rId4"/>
    <p:sldId id="697" r:id="rId5"/>
    <p:sldId id="698" r:id="rId6"/>
    <p:sldId id="699" r:id="rId7"/>
    <p:sldId id="700" r:id="rId8"/>
    <p:sldId id="701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7" r:id="rId25"/>
    <p:sldId id="718" r:id="rId26"/>
    <p:sldId id="719" r:id="rId27"/>
    <p:sldId id="720" r:id="rId28"/>
    <p:sldId id="721" r:id="rId29"/>
    <p:sldId id="722" r:id="rId30"/>
    <p:sldId id="53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6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93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8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7EE21-D3E3-4A7E-AC15-1681BB0E29B6}" type="slidenum">
              <a:rPr lang="en-US"/>
              <a:pPr/>
              <a:t>20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BFC05-A9A3-4900-B7EF-6606F9D41A5C}" type="slidenum">
              <a:rPr lang="en-US"/>
              <a:pPr/>
              <a:t>21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4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D105C-CD1D-6A48-900C-FEED15B2B8F9}" type="slidenum">
              <a:rPr lang="en-US"/>
              <a:pPr/>
              <a:t>22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9596C-2A37-5B48-84A7-42B425B6613C}" type="slidenum">
              <a:rPr lang="en-US"/>
              <a:pPr/>
              <a:t>23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DC064-CC75-6543-9E31-B4CE815BE340}" type="slidenum">
              <a:rPr lang="en-US"/>
              <a:pPr/>
              <a:t>24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5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D712F-566E-084F-8C09-EB8BE0A4ACCB}" type="slidenum">
              <a:rPr lang="en-US"/>
              <a:pPr/>
              <a:t>25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2D205-6EE5-4C49-BD37-7948B289B24F}" type="slidenum">
              <a:rPr lang="en-US"/>
              <a:pPr/>
              <a:t>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668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0A182-7A91-0842-948C-F0E2F1C9ED24}" type="slidenum">
              <a:rPr lang="en-US"/>
              <a:pPr/>
              <a:t>26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54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FA7D1-4862-7947-A35C-244B010F1C23}" type="slidenum">
              <a:rPr lang="en-US"/>
              <a:pPr/>
              <a:t>27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20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8F424-B542-AA4D-8A25-BB772EAA171F}" type="slidenum">
              <a:rPr lang="en-US"/>
              <a:pPr/>
              <a:t>28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6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8653C-C57B-0249-A5B1-1A7A3F3B8ECF}" type="slidenum">
              <a:rPr lang="en-US"/>
              <a:pPr/>
              <a:t>29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30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4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8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6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 Changing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currency denominations: 1, 5, 10, 25, 100, devise a method to pay amount to customer using fewest number of coins</a:t>
            </a:r>
          </a:p>
          <a:p>
            <a:endParaRPr lang="en-US"/>
          </a:p>
          <a:p>
            <a:r>
              <a:rPr lang="en-US"/>
              <a:t>Ex:  34¢</a:t>
            </a:r>
          </a:p>
          <a:p>
            <a:pPr lvl="1"/>
            <a:endParaRPr lang="en-US"/>
          </a:p>
          <a:p>
            <a:r>
              <a:rPr lang="en-US"/>
              <a:t>Ex:  $2.89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pic>
        <p:nvPicPr>
          <p:cNvPr id="641029" name="Picture 5" descr="nifr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94" y="3046933"/>
            <a:ext cx="593901" cy="585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0" name="Picture 6" descr="quarter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61" y="2991906"/>
            <a:ext cx="742950" cy="709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 descr="pennyfr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794" y="3046933"/>
            <a:ext cx="561799" cy="561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2" name="Picture 8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28" y="3046933"/>
            <a:ext cx="569824" cy="561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3" name="Picture 9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70" y="3046933"/>
            <a:ext cx="569824" cy="561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4" name="Picture 10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37" y="3046933"/>
            <a:ext cx="569824" cy="5617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$1fro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43" y="4847727"/>
            <a:ext cx="825475" cy="8177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dimefro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34" y="5120326"/>
            <a:ext cx="531392" cy="5236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pennyfr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60" y="4847727"/>
            <a:ext cx="556372" cy="556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5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80" y="5501963"/>
            <a:ext cx="564320" cy="556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$1bac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847727"/>
            <a:ext cx="825475" cy="8177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7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60" y="5501963"/>
            <a:ext cx="564320" cy="556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80" y="4847727"/>
            <a:ext cx="564320" cy="556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" descr="quarter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473" y="4738688"/>
            <a:ext cx="735774" cy="703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 descr="quarter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04" y="4738688"/>
            <a:ext cx="735774" cy="703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quarter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88" y="5392924"/>
            <a:ext cx="735774" cy="703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C97360-369B-1C46-AECC-43064A41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</a:t>
            </a:r>
            <a:endParaRPr lang="en-US"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Greedy strategy: at each iteration, add coin of the largest value that does not take us past the amount to be paid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478725" y="2685498"/>
            <a:ext cx="7945523" cy="3508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82880" tIns="91440" rIns="137160" bIns="91440">
            <a:spAutoFit/>
          </a:bodyPr>
          <a:lstStyle/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Sort</a:t>
            </a:r>
            <a:r>
              <a:rPr lang="en-US" b="1" dirty="0">
                <a:latin typeface="Courier New" charset="0"/>
              </a:rPr>
              <a:t> coins denominations by value: c</a:t>
            </a:r>
            <a:r>
              <a:rPr lang="en-US" b="1" baseline="-25000" dirty="0">
                <a:latin typeface="Courier New" charset="0"/>
              </a:rPr>
              <a:t>1</a:t>
            </a:r>
            <a:r>
              <a:rPr lang="en-US" b="1" dirty="0">
                <a:latin typeface="Courier New" charset="0"/>
              </a:rPr>
              <a:t> &lt; c</a:t>
            </a:r>
            <a:r>
              <a:rPr lang="en-US" b="1" baseline="-25000" dirty="0">
                <a:latin typeface="Courier New" charset="0"/>
              </a:rPr>
              <a:t>2</a:t>
            </a:r>
            <a:r>
              <a:rPr lang="en-US" b="1" dirty="0">
                <a:latin typeface="Courier New" charset="0"/>
              </a:rPr>
              <a:t> &lt; … &lt; </a:t>
            </a:r>
            <a:r>
              <a:rPr lang="en-US" b="1" dirty="0" err="1">
                <a:latin typeface="Courier New" charset="0"/>
              </a:rPr>
              <a:t>c</a:t>
            </a:r>
            <a:r>
              <a:rPr lang="en-US" b="1" baseline="-25000" dirty="0" err="1">
                <a:latin typeface="Courier New" charset="0"/>
              </a:rPr>
              <a:t>n</a:t>
            </a:r>
            <a:r>
              <a:rPr lang="en-US" b="1" dirty="0">
                <a:latin typeface="Courier New" charset="0"/>
              </a:rPr>
              <a:t>.</a:t>
            </a:r>
          </a:p>
          <a:p>
            <a:endParaRPr lang="en-US" b="1" dirty="0">
              <a:latin typeface="Courier New" charset="0"/>
            </a:endParaRP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S </a:t>
            </a:r>
            <a:r>
              <a:rPr lang="en-US" b="1" dirty="0">
                <a:latin typeface="Courier New" charset="0"/>
                <a:sym typeface="Symbol" charset="0"/>
              </a:rPr>
              <a:t>= {}</a:t>
            </a:r>
            <a:endParaRPr lang="en-US" b="1" dirty="0">
              <a:latin typeface="Courier New" charset="0"/>
            </a:endParaRP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while</a:t>
            </a:r>
            <a:r>
              <a:rPr lang="en-US" b="1" dirty="0">
                <a:latin typeface="Courier New" charset="0"/>
              </a:rPr>
              <a:t> (x </a:t>
            </a:r>
            <a:r>
              <a:rPr lang="en-US" b="1" dirty="0">
                <a:latin typeface="Courier New" charset="0"/>
                <a:sym typeface="Symbol" charset="0"/>
              </a:rPr>
              <a:t>&gt; </a:t>
            </a:r>
            <a:r>
              <a:rPr lang="en-US" b="1" dirty="0">
                <a:latin typeface="Courier New" charset="0"/>
              </a:rPr>
              <a:t>0) {</a:t>
            </a:r>
          </a:p>
          <a:p>
            <a:r>
              <a:rPr lang="en-US" b="1" dirty="0">
                <a:latin typeface="Courier New" charset="0"/>
              </a:rPr>
              <a:t>   let k be largest integer such that </a:t>
            </a:r>
            <a:r>
              <a:rPr lang="en-US" b="1" dirty="0" err="1">
                <a:latin typeface="Courier New" charset="0"/>
              </a:rPr>
              <a:t>c</a:t>
            </a:r>
            <a:r>
              <a:rPr lang="en-US" b="1" baseline="-25000" dirty="0" err="1">
                <a:latin typeface="Courier New" charset="0"/>
              </a:rPr>
              <a:t>k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&lt;= </a:t>
            </a:r>
            <a:r>
              <a:rPr lang="en-US" b="1" dirty="0">
                <a:latin typeface="Courier New" charset="0"/>
              </a:rPr>
              <a:t>x</a:t>
            </a:r>
          </a:p>
          <a:p>
            <a:r>
              <a:rPr lang="en-US" b="1" dirty="0">
                <a:latin typeface="Courier New" charset="0"/>
              </a:rPr>
              <a:t>   </a:t>
            </a:r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if</a:t>
            </a:r>
            <a:r>
              <a:rPr lang="en-US" b="1" dirty="0">
                <a:latin typeface="Courier New" charset="0"/>
              </a:rPr>
              <a:t> (k = 0)</a:t>
            </a:r>
          </a:p>
          <a:p>
            <a:r>
              <a:rPr lang="en-US" b="1" dirty="0">
                <a:latin typeface="Courier New" charset="0"/>
              </a:rPr>
              <a:t>      </a:t>
            </a:r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return</a:t>
            </a:r>
            <a:r>
              <a:rPr lang="en-US" b="1" dirty="0">
                <a:latin typeface="Courier New" charset="0"/>
              </a:rPr>
              <a:t> "no solution found"</a:t>
            </a:r>
          </a:p>
          <a:p>
            <a:r>
              <a:rPr lang="en-US" b="1" dirty="0">
                <a:latin typeface="Courier New" charset="0"/>
              </a:rPr>
              <a:t>   x </a:t>
            </a:r>
            <a:r>
              <a:rPr lang="en-US" b="1" dirty="0">
                <a:latin typeface="Courier New" charset="0"/>
                <a:sym typeface="Symbol" charset="0"/>
              </a:rPr>
              <a:t>=</a:t>
            </a:r>
            <a:r>
              <a:rPr lang="en-US" b="1" dirty="0">
                <a:latin typeface="Courier New" charset="0"/>
              </a:rPr>
              <a:t> x - </a:t>
            </a:r>
            <a:r>
              <a:rPr lang="en-US" b="1" dirty="0" err="1">
                <a:latin typeface="Courier New" charset="0"/>
              </a:rPr>
              <a:t>c</a:t>
            </a:r>
            <a:r>
              <a:rPr lang="en-US" b="1" baseline="-25000" dirty="0" err="1">
                <a:latin typeface="Courier New" charset="0"/>
              </a:rPr>
              <a:t>k</a:t>
            </a:r>
            <a:endParaRPr lang="en-US" b="1" baseline="-25000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S </a:t>
            </a:r>
            <a:r>
              <a:rPr lang="en-US" b="1" dirty="0">
                <a:latin typeface="Courier New" charset="0"/>
                <a:sym typeface="Symbol" charset="0"/>
              </a:rPr>
              <a:t>= S  U  {k}</a:t>
            </a:r>
          </a:p>
          <a:p>
            <a:r>
              <a:rPr lang="en-US" b="1" dirty="0">
                <a:latin typeface="Courier New" charset="0"/>
                <a:sym typeface="Symbol" charset="0"/>
              </a:rPr>
              <a:t>}</a:t>
            </a: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  <a:sym typeface="Symbol" charset="0"/>
              </a:rPr>
              <a:t>return</a:t>
            </a:r>
            <a:r>
              <a:rPr lang="en-US" b="1" dirty="0">
                <a:latin typeface="Courier New" charset="0"/>
                <a:sym typeface="Symbol" charset="0"/>
              </a:rPr>
              <a:t> S</a:t>
            </a:r>
          </a:p>
        </p:txBody>
      </p:sp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1042677" y="3252146"/>
            <a:ext cx="104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coins selected </a:t>
            </a:r>
            <a:endParaRPr lang="en-US" sz="1200">
              <a:sym typeface="Symbol" charset="0"/>
            </a:endParaRPr>
          </a:p>
        </p:txBody>
      </p:sp>
      <p:sp>
        <p:nvSpPr>
          <p:cNvPr id="643078" name="Line 6"/>
          <p:cNvSpPr>
            <a:spLocks noChangeShapeType="1"/>
          </p:cNvSpPr>
          <p:nvPr/>
        </p:nvSpPr>
        <p:spPr bwMode="auto">
          <a:xfrm flipH="1">
            <a:off x="866464" y="3404546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856F-0E8C-2442-8634-417EE381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7" y="1167895"/>
            <a:ext cx="8567132" cy="47125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Algorithm is optimal for U.S. coinage:  1, 5, 10, 25, 100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sz="2400" dirty="0"/>
              <a:t>	Change = D * 100 + Q * 25 + D * 10 + N * 5 + P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2000" dirty="0"/>
              <a:t>Consider optimal way to change </a:t>
            </a:r>
            <a:r>
              <a:rPr lang="en-US" sz="2000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/>
              <a:t> &lt;= x &lt; c</a:t>
            </a:r>
            <a:r>
              <a:rPr lang="en-US" sz="2000" baseline="-25000" dirty="0"/>
              <a:t>k+1</a:t>
            </a:r>
            <a:r>
              <a:rPr lang="en-US" sz="2000" dirty="0"/>
              <a:t>: greedy takes coin k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2000" dirty="0"/>
              <a:t>We claim that any optimal solution must also take coin k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2000" dirty="0"/>
              <a:t>If not, it needs enough coins of type c</a:t>
            </a:r>
            <a:r>
              <a:rPr lang="en-US" sz="2000" baseline="-25000" dirty="0"/>
              <a:t>1</a:t>
            </a:r>
            <a:r>
              <a:rPr lang="en-US" sz="2000" dirty="0"/>
              <a:t>, …, c</a:t>
            </a:r>
            <a:r>
              <a:rPr lang="en-US" sz="2000" baseline="-25000" dirty="0"/>
              <a:t>k-1</a:t>
            </a:r>
            <a:r>
              <a:rPr lang="en-US" sz="2000" dirty="0"/>
              <a:t>  to add up to x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2000" dirty="0"/>
              <a:t>Problem reduces to coin-changing x - </a:t>
            </a:r>
            <a:r>
              <a:rPr lang="en-US" sz="2000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/>
              <a:t> cents, which, by induction, is optimally solved by greedy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7661-97B1-8942-8C28-08CADC45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Choice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214438"/>
            <a:ext cx="8793162" cy="5251801"/>
          </a:xfrm>
        </p:spPr>
        <p:txBody>
          <a:bodyPr/>
          <a:lstStyle/>
          <a:p>
            <a:r>
              <a:rPr lang="en-US" dirty="0"/>
              <a:t>Algorithm is optimal for U.S. coinage:  1, 5, 10, 25, 100</a:t>
            </a:r>
          </a:p>
          <a:p>
            <a:pPr marL="0" indent="0">
              <a:buNone/>
            </a:pPr>
            <a:r>
              <a:rPr lang="en-US" dirty="0"/>
              <a:t>Change = Dl * 100 + Q * 25 + D * 10 + N * 5 + P</a:t>
            </a:r>
          </a:p>
          <a:p>
            <a:r>
              <a:rPr lang="en-US" dirty="0"/>
              <a:t>Optimal solution: Dl	Q   D	  N   P</a:t>
            </a:r>
          </a:p>
          <a:p>
            <a:r>
              <a:rPr lang="en-US" dirty="0"/>
              <a:t>Greedy solution: Dl’	Q’   D’  N’   P’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Value &lt; 5</a:t>
            </a:r>
          </a:p>
          <a:p>
            <a:pPr marL="857250" lvl="1" indent="-457200"/>
            <a:r>
              <a:rPr lang="en-US" dirty="0"/>
              <a:t>Both optimal and greedy use the same # of coins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10 (D) &gt; Value &gt; 5 (N)</a:t>
            </a:r>
          </a:p>
          <a:p>
            <a:pPr marL="857250" lvl="1" indent="-457200"/>
            <a:r>
              <a:rPr lang="en-US" dirty="0"/>
              <a:t>Greedy uses one N and then pennies after that</a:t>
            </a:r>
          </a:p>
          <a:p>
            <a:pPr marL="857250" lvl="1" indent="-457200"/>
            <a:r>
              <a:rPr lang="en-US" dirty="0"/>
              <a:t>If OPT does not use N, then it should use pennies for the entire amount =&gt; could replace 5 P for 1 N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4636-D178-A941-B675-DD17E8AB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7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Choice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214438"/>
            <a:ext cx="8229600" cy="5251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= Dl * 100 + Q * 25 + D * 10 + N * 5 + P</a:t>
            </a:r>
          </a:p>
          <a:p>
            <a:r>
              <a:rPr lang="en-US" dirty="0"/>
              <a:t>Optimal solution: Dl	Q   D	  N   P</a:t>
            </a:r>
          </a:p>
          <a:p>
            <a:r>
              <a:rPr lang="en-US" dirty="0"/>
              <a:t>Greedy solution: Dl’	Q’   D’  N’   P’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25 (Q) &gt; Value &gt; 10 (D)</a:t>
            </a:r>
          </a:p>
          <a:p>
            <a:pPr marL="857250" lvl="1" indent="-457200"/>
            <a:r>
              <a:rPr lang="en-US" dirty="0"/>
              <a:t>Greedy uses dimes (D’s)</a:t>
            </a:r>
          </a:p>
          <a:p>
            <a:pPr marL="857250" lvl="1" indent="-457200"/>
            <a:r>
              <a:rPr lang="en-US" dirty="0"/>
              <a:t>If OPT does not use D’s, it needs to use either 2 coins (2 N), or 6 coins (1 N and 5 P) or 10 coins (10 P) to cover 10 cents</a:t>
            </a:r>
          </a:p>
          <a:p>
            <a:pPr marL="857250" lvl="1" indent="-457200"/>
            <a:r>
              <a:rPr lang="en-US" dirty="0"/>
              <a:t>Could replace those with 1 D for a better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60D8D-5317-E842-A7E8-724113F5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Choice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37" y="1097928"/>
            <a:ext cx="8934263" cy="5251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= Dl * 100 + Q * 25 + D * 10 + N * 5 + P</a:t>
            </a:r>
          </a:p>
          <a:p>
            <a:r>
              <a:rPr lang="en-US" dirty="0"/>
              <a:t>Optimal solution: Dl	Q   D	  N   P</a:t>
            </a:r>
          </a:p>
          <a:p>
            <a:r>
              <a:rPr lang="en-US" dirty="0"/>
              <a:t>Greedy solution:  Dl’	Q’   D’  N’   P’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100 (Dl) &gt; Value &gt; 25 (Q)</a:t>
            </a:r>
          </a:p>
          <a:p>
            <a:pPr marL="914400" lvl="1" indent="-514350"/>
            <a:r>
              <a:rPr lang="en-US" dirty="0"/>
              <a:t>Greedy picks at least one quarter (Q), OPT does not</a:t>
            </a:r>
          </a:p>
          <a:p>
            <a:pPr marL="914400" lvl="1" indent="-514350"/>
            <a:r>
              <a:rPr lang="en-US" dirty="0"/>
              <a:t>If OPT has no Ds: take all the Ns and Ps and replace 25 cents into one quarter (Q)</a:t>
            </a:r>
          </a:p>
          <a:p>
            <a:pPr marL="914400" lvl="1" indent="-514350"/>
            <a:r>
              <a:rPr lang="en-US" dirty="0"/>
              <a:t>If OPT has 2 or fewer dimes: it uses at least 3 coins to cover one quarter, so we can replace 25 cents with 1 Q</a:t>
            </a:r>
          </a:p>
          <a:p>
            <a:pPr marL="914400" lvl="1" indent="-514350"/>
            <a:r>
              <a:rPr lang="en-US" dirty="0"/>
              <a:t>If OPT has 3 or more dimes (e.g., 40 cents: with 4 Ds): take the first 3 Ds and replace them with 1 Q and 1 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AAB22-EA19-2C46-9075-AF36862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5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60119"/>
            <a:ext cx="8229600" cy="906462"/>
          </a:xfrm>
        </p:spPr>
        <p:txBody>
          <a:bodyPr/>
          <a:lstStyle/>
          <a:p>
            <a:r>
              <a:rPr lang="en-US" sz="3600" dirty="0"/>
              <a:t>Coin-Changing</a:t>
            </a:r>
            <a:br>
              <a:rPr lang="en-US" sz="3600" dirty="0"/>
            </a:br>
            <a:r>
              <a:rPr lang="en-US" sz="3600" dirty="0"/>
              <a:t>US Postal Denominations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40" y="1214438"/>
            <a:ext cx="8236779" cy="5076825"/>
          </a:xfrm>
        </p:spPr>
        <p:txBody>
          <a:bodyPr/>
          <a:lstStyle/>
          <a:p>
            <a:r>
              <a:rPr lang="en-US" dirty="0"/>
              <a:t>Observation:  </a:t>
            </a:r>
            <a:r>
              <a:rPr lang="en-US" dirty="0">
                <a:solidFill>
                  <a:schemeClr val="tx1"/>
                </a:solidFill>
              </a:rPr>
              <a:t>greedy algorithm is sub-optimal for US postal denominations: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$.01, .02, .03, .04, .05, .10, .20, .32, .40, .44, .50, .64, .65, .75, .79, .80, .85, .98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$1, $1.05, $2, $4.95, $5, $5.15, $18.30, $18.95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Counterexample:  </a:t>
            </a:r>
            <a:r>
              <a:rPr lang="en-US" dirty="0">
                <a:solidFill>
                  <a:schemeClr val="tx1"/>
                </a:solidFill>
              </a:rPr>
              <a:t>160¢</a:t>
            </a:r>
          </a:p>
          <a:p>
            <a:pPr lvl="1"/>
            <a:r>
              <a:rPr lang="en-US" dirty="0"/>
              <a:t>Greedy:  105, 50, 5</a:t>
            </a:r>
          </a:p>
          <a:p>
            <a:pPr lvl="1"/>
            <a:r>
              <a:rPr lang="en-US" dirty="0"/>
              <a:t>Optimal:  80, 80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1A156-8E7B-1645-A3CD-B3392739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Breakpoints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56856" cy="5076825"/>
          </a:xfrm>
        </p:spPr>
        <p:txBody>
          <a:bodyPr/>
          <a:lstStyle/>
          <a:p>
            <a:r>
              <a:rPr lang="en-US" sz="2400" dirty="0"/>
              <a:t>Road trip from Princeton to Palo Alto along fixed route</a:t>
            </a:r>
          </a:p>
          <a:p>
            <a:r>
              <a:rPr lang="en-US" sz="2400" dirty="0"/>
              <a:t>Refueling stations at certain points along the way (red marks)</a:t>
            </a:r>
          </a:p>
          <a:p>
            <a:r>
              <a:rPr lang="en-US" sz="2400" dirty="0"/>
              <a:t>Fuel capacity = C</a:t>
            </a:r>
          </a:p>
          <a:p>
            <a:r>
              <a:rPr lang="en-US" sz="2400" dirty="0"/>
              <a:t>Goal:  </a:t>
            </a:r>
          </a:p>
          <a:p>
            <a:pPr lvl="1"/>
            <a:r>
              <a:rPr lang="en-US" sz="2000" dirty="0"/>
              <a:t>makes as few refueling stops as possible</a:t>
            </a:r>
            <a:endParaRPr lang="en-US" dirty="0"/>
          </a:p>
          <a:p>
            <a:r>
              <a:rPr lang="en-US" sz="2400" dirty="0"/>
              <a:t>Greedy strategy: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o as far as you can before refueling</a:t>
            </a:r>
          </a:p>
        </p:txBody>
      </p:sp>
      <p:sp>
        <p:nvSpPr>
          <p:cNvPr id="653316" name="Line 4"/>
          <p:cNvSpPr>
            <a:spLocks noChangeShapeType="1"/>
          </p:cNvSpPr>
          <p:nvPr/>
        </p:nvSpPr>
        <p:spPr bwMode="auto">
          <a:xfrm>
            <a:off x="914400" y="508479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392113" y="5219728"/>
            <a:ext cx="9636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Princeton</a:t>
            </a:r>
          </a:p>
        </p:txBody>
      </p:sp>
      <p:sp>
        <p:nvSpPr>
          <p:cNvPr id="653318" name="Text Box 6"/>
          <p:cNvSpPr txBox="1">
            <a:spLocks noChangeArrowheads="1"/>
          </p:cNvSpPr>
          <p:nvPr/>
        </p:nvSpPr>
        <p:spPr bwMode="auto">
          <a:xfrm>
            <a:off x="7715250" y="5234015"/>
            <a:ext cx="9191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Palo Alto</a:t>
            </a:r>
          </a:p>
        </p:txBody>
      </p:sp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914400" y="5922990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grpSp>
        <p:nvGrpSpPr>
          <p:cNvPr id="653320" name="Group 8"/>
          <p:cNvGrpSpPr>
            <a:grpSpLocks/>
          </p:cNvGrpSpPr>
          <p:nvPr/>
        </p:nvGrpSpPr>
        <p:grpSpPr bwMode="auto">
          <a:xfrm>
            <a:off x="914400" y="4610128"/>
            <a:ext cx="1346200" cy="339725"/>
            <a:chOff x="1680" y="3344"/>
            <a:chExt cx="848" cy="214"/>
          </a:xfrm>
        </p:grpSpPr>
        <p:sp>
          <p:nvSpPr>
            <p:cNvPr id="653321" name="Line 9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2" name="Line 10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3" name="Text Box 11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grpSp>
        <p:nvGrpSpPr>
          <p:cNvPr id="653324" name="Group 12"/>
          <p:cNvGrpSpPr>
            <a:grpSpLocks/>
          </p:cNvGrpSpPr>
          <p:nvPr/>
        </p:nvGrpSpPr>
        <p:grpSpPr bwMode="auto">
          <a:xfrm>
            <a:off x="1892300" y="5219728"/>
            <a:ext cx="1346200" cy="339725"/>
            <a:chOff x="1680" y="3344"/>
            <a:chExt cx="848" cy="214"/>
          </a:xfrm>
        </p:grpSpPr>
        <p:sp>
          <p:nvSpPr>
            <p:cNvPr id="653325" name="Line 1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6" name="Line 1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7" name="Text Box 1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28" name="Rectangle 16"/>
          <p:cNvSpPr>
            <a:spLocks noChangeArrowheads="1"/>
          </p:cNvSpPr>
          <p:nvPr/>
        </p:nvSpPr>
        <p:spPr bwMode="auto">
          <a:xfrm>
            <a:off x="1905000" y="5922990"/>
            <a:ext cx="1295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grpSp>
        <p:nvGrpSpPr>
          <p:cNvPr id="653329" name="Group 17"/>
          <p:cNvGrpSpPr>
            <a:grpSpLocks/>
          </p:cNvGrpSpPr>
          <p:nvPr/>
        </p:nvGrpSpPr>
        <p:grpSpPr bwMode="auto">
          <a:xfrm>
            <a:off x="3200400" y="4610128"/>
            <a:ext cx="1346200" cy="339725"/>
            <a:chOff x="1680" y="3344"/>
            <a:chExt cx="848" cy="214"/>
          </a:xfrm>
        </p:grpSpPr>
        <p:sp>
          <p:nvSpPr>
            <p:cNvPr id="653330" name="Line 1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1" name="Line 1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2" name="Text Box 2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33" name="Rectangle 21"/>
          <p:cNvSpPr>
            <a:spLocks noChangeArrowheads="1"/>
          </p:cNvSpPr>
          <p:nvPr/>
        </p:nvSpPr>
        <p:spPr bwMode="auto">
          <a:xfrm>
            <a:off x="3200400" y="5922990"/>
            <a:ext cx="914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grpSp>
        <p:nvGrpSpPr>
          <p:cNvPr id="653334" name="Group 22"/>
          <p:cNvGrpSpPr>
            <a:grpSpLocks/>
          </p:cNvGrpSpPr>
          <p:nvPr/>
        </p:nvGrpSpPr>
        <p:grpSpPr bwMode="auto">
          <a:xfrm>
            <a:off x="4064000" y="5205440"/>
            <a:ext cx="1346200" cy="339725"/>
            <a:chOff x="1680" y="3344"/>
            <a:chExt cx="848" cy="214"/>
          </a:xfrm>
        </p:grpSpPr>
        <p:sp>
          <p:nvSpPr>
            <p:cNvPr id="653335" name="Line 2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6" name="Line 2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7" name="Text Box 2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38" name="Rectangle 26"/>
          <p:cNvSpPr>
            <a:spLocks noChangeArrowheads="1"/>
          </p:cNvSpPr>
          <p:nvPr/>
        </p:nvSpPr>
        <p:spPr bwMode="auto">
          <a:xfrm>
            <a:off x="4114800" y="5922990"/>
            <a:ext cx="838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grpSp>
        <p:nvGrpSpPr>
          <p:cNvPr id="653339" name="Group 27"/>
          <p:cNvGrpSpPr>
            <a:grpSpLocks/>
          </p:cNvGrpSpPr>
          <p:nvPr/>
        </p:nvGrpSpPr>
        <p:grpSpPr bwMode="auto">
          <a:xfrm>
            <a:off x="4953000" y="4624415"/>
            <a:ext cx="1346200" cy="339725"/>
            <a:chOff x="1680" y="3344"/>
            <a:chExt cx="848" cy="214"/>
          </a:xfrm>
        </p:grpSpPr>
        <p:sp>
          <p:nvSpPr>
            <p:cNvPr id="653340" name="Line 2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1" name="Line 2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2" name="Text Box 3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43" name="Rectangle 31"/>
          <p:cNvSpPr>
            <a:spLocks noChangeArrowheads="1"/>
          </p:cNvSpPr>
          <p:nvPr/>
        </p:nvSpPr>
        <p:spPr bwMode="auto">
          <a:xfrm>
            <a:off x="4953000" y="5922990"/>
            <a:ext cx="106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</p:txBody>
      </p:sp>
      <p:grpSp>
        <p:nvGrpSpPr>
          <p:cNvPr id="653344" name="Group 32"/>
          <p:cNvGrpSpPr>
            <a:grpSpLocks/>
          </p:cNvGrpSpPr>
          <p:nvPr/>
        </p:nvGrpSpPr>
        <p:grpSpPr bwMode="auto">
          <a:xfrm>
            <a:off x="5969000" y="5205440"/>
            <a:ext cx="1346200" cy="339725"/>
            <a:chOff x="1680" y="3344"/>
            <a:chExt cx="848" cy="214"/>
          </a:xfrm>
        </p:grpSpPr>
        <p:sp>
          <p:nvSpPr>
            <p:cNvPr id="653345" name="Line 3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6" name="Line 3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7" name="Text Box 3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48" name="Rectangle 36"/>
          <p:cNvSpPr>
            <a:spLocks noChangeArrowheads="1"/>
          </p:cNvSpPr>
          <p:nvPr/>
        </p:nvSpPr>
        <p:spPr bwMode="auto">
          <a:xfrm>
            <a:off x="6019800" y="5922990"/>
            <a:ext cx="1143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6</a:t>
            </a:r>
          </a:p>
        </p:txBody>
      </p:sp>
      <p:grpSp>
        <p:nvGrpSpPr>
          <p:cNvPr id="653349" name="Group 37"/>
          <p:cNvGrpSpPr>
            <a:grpSpLocks/>
          </p:cNvGrpSpPr>
          <p:nvPr/>
        </p:nvGrpSpPr>
        <p:grpSpPr bwMode="auto">
          <a:xfrm>
            <a:off x="7162800" y="4624415"/>
            <a:ext cx="1346200" cy="339725"/>
            <a:chOff x="1680" y="3344"/>
            <a:chExt cx="848" cy="214"/>
          </a:xfrm>
        </p:grpSpPr>
        <p:sp>
          <p:nvSpPr>
            <p:cNvPr id="653350" name="Line 3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51" name="Line 3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52" name="Text Box 4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53" name="Rectangle 41"/>
          <p:cNvSpPr>
            <a:spLocks noChangeArrowheads="1"/>
          </p:cNvSpPr>
          <p:nvPr/>
        </p:nvSpPr>
        <p:spPr bwMode="auto">
          <a:xfrm>
            <a:off x="7162800" y="5922990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653354" name="Line 42"/>
          <p:cNvSpPr>
            <a:spLocks noChangeShapeType="1"/>
          </p:cNvSpPr>
          <p:nvPr/>
        </p:nvSpPr>
        <p:spPr bwMode="auto">
          <a:xfrm>
            <a:off x="9144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5" name="Line 43"/>
          <p:cNvSpPr>
            <a:spLocks noChangeShapeType="1"/>
          </p:cNvSpPr>
          <p:nvPr/>
        </p:nvSpPr>
        <p:spPr bwMode="auto">
          <a:xfrm>
            <a:off x="1066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6" name="Line 44"/>
          <p:cNvSpPr>
            <a:spLocks noChangeShapeType="1"/>
          </p:cNvSpPr>
          <p:nvPr/>
        </p:nvSpPr>
        <p:spPr bwMode="auto">
          <a:xfrm>
            <a:off x="12192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7" name="Line 45"/>
          <p:cNvSpPr>
            <a:spLocks noChangeShapeType="1"/>
          </p:cNvSpPr>
          <p:nvPr/>
        </p:nvSpPr>
        <p:spPr bwMode="auto">
          <a:xfrm>
            <a:off x="1371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8" name="Line 46"/>
          <p:cNvSpPr>
            <a:spLocks noChangeShapeType="1"/>
          </p:cNvSpPr>
          <p:nvPr/>
        </p:nvSpPr>
        <p:spPr bwMode="auto">
          <a:xfrm>
            <a:off x="1524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9" name="Line 47"/>
          <p:cNvSpPr>
            <a:spLocks noChangeShapeType="1"/>
          </p:cNvSpPr>
          <p:nvPr/>
        </p:nvSpPr>
        <p:spPr bwMode="auto">
          <a:xfrm>
            <a:off x="1676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0" name="Line 48"/>
          <p:cNvSpPr>
            <a:spLocks noChangeShapeType="1"/>
          </p:cNvSpPr>
          <p:nvPr/>
        </p:nvSpPr>
        <p:spPr bwMode="auto">
          <a:xfrm>
            <a:off x="1828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1" name="Line 49"/>
          <p:cNvSpPr>
            <a:spLocks noChangeShapeType="1"/>
          </p:cNvSpPr>
          <p:nvPr/>
        </p:nvSpPr>
        <p:spPr bwMode="auto">
          <a:xfrm>
            <a:off x="19050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2" name="Line 50"/>
          <p:cNvSpPr>
            <a:spLocks noChangeShapeType="1"/>
          </p:cNvSpPr>
          <p:nvPr/>
        </p:nvSpPr>
        <p:spPr bwMode="auto">
          <a:xfrm>
            <a:off x="1447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3" name="Line 51"/>
          <p:cNvSpPr>
            <a:spLocks noChangeShapeType="1"/>
          </p:cNvSpPr>
          <p:nvPr/>
        </p:nvSpPr>
        <p:spPr bwMode="auto">
          <a:xfrm>
            <a:off x="2438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4" name="Line 52"/>
          <p:cNvSpPr>
            <a:spLocks noChangeShapeType="1"/>
          </p:cNvSpPr>
          <p:nvPr/>
        </p:nvSpPr>
        <p:spPr bwMode="auto">
          <a:xfrm>
            <a:off x="2514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5" name="Line 53"/>
          <p:cNvSpPr>
            <a:spLocks noChangeShapeType="1"/>
          </p:cNvSpPr>
          <p:nvPr/>
        </p:nvSpPr>
        <p:spPr bwMode="auto">
          <a:xfrm>
            <a:off x="2667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2819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32004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3352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3429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0" name="Line 58"/>
          <p:cNvSpPr>
            <a:spLocks noChangeShapeType="1"/>
          </p:cNvSpPr>
          <p:nvPr/>
        </p:nvSpPr>
        <p:spPr bwMode="auto">
          <a:xfrm>
            <a:off x="3581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3810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2" name="Line 60"/>
          <p:cNvSpPr>
            <a:spLocks noChangeShapeType="1"/>
          </p:cNvSpPr>
          <p:nvPr/>
        </p:nvSpPr>
        <p:spPr bwMode="auto">
          <a:xfrm>
            <a:off x="41148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3" name="Line 61"/>
          <p:cNvSpPr>
            <a:spLocks noChangeShapeType="1"/>
          </p:cNvSpPr>
          <p:nvPr/>
        </p:nvSpPr>
        <p:spPr bwMode="auto">
          <a:xfrm>
            <a:off x="4724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4" name="Line 62"/>
          <p:cNvSpPr>
            <a:spLocks noChangeShapeType="1"/>
          </p:cNvSpPr>
          <p:nvPr/>
        </p:nvSpPr>
        <p:spPr bwMode="auto">
          <a:xfrm>
            <a:off x="4800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5" name="Line 63"/>
          <p:cNvSpPr>
            <a:spLocks noChangeShapeType="1"/>
          </p:cNvSpPr>
          <p:nvPr/>
        </p:nvSpPr>
        <p:spPr bwMode="auto">
          <a:xfrm>
            <a:off x="49530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6" name="Line 64"/>
          <p:cNvSpPr>
            <a:spLocks noChangeShapeType="1"/>
          </p:cNvSpPr>
          <p:nvPr/>
        </p:nvSpPr>
        <p:spPr bwMode="auto">
          <a:xfrm>
            <a:off x="5562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7" name="Line 65"/>
          <p:cNvSpPr>
            <a:spLocks noChangeShapeType="1"/>
          </p:cNvSpPr>
          <p:nvPr/>
        </p:nvSpPr>
        <p:spPr bwMode="auto">
          <a:xfrm>
            <a:off x="5638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8" name="Line 66"/>
          <p:cNvSpPr>
            <a:spLocks noChangeShapeType="1"/>
          </p:cNvSpPr>
          <p:nvPr/>
        </p:nvSpPr>
        <p:spPr bwMode="auto">
          <a:xfrm>
            <a:off x="5715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9" name="Line 67"/>
          <p:cNvSpPr>
            <a:spLocks noChangeShapeType="1"/>
          </p:cNvSpPr>
          <p:nvPr/>
        </p:nvSpPr>
        <p:spPr bwMode="auto">
          <a:xfrm>
            <a:off x="60198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0" name="Line 68"/>
          <p:cNvSpPr>
            <a:spLocks noChangeShapeType="1"/>
          </p:cNvSpPr>
          <p:nvPr/>
        </p:nvSpPr>
        <p:spPr bwMode="auto">
          <a:xfrm>
            <a:off x="6400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1" name="Line 69"/>
          <p:cNvSpPr>
            <a:spLocks noChangeShapeType="1"/>
          </p:cNvSpPr>
          <p:nvPr/>
        </p:nvSpPr>
        <p:spPr bwMode="auto">
          <a:xfrm>
            <a:off x="6477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2" name="Line 70"/>
          <p:cNvSpPr>
            <a:spLocks noChangeShapeType="1"/>
          </p:cNvSpPr>
          <p:nvPr/>
        </p:nvSpPr>
        <p:spPr bwMode="auto">
          <a:xfrm>
            <a:off x="6705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3" name="Line 71"/>
          <p:cNvSpPr>
            <a:spLocks noChangeShapeType="1"/>
          </p:cNvSpPr>
          <p:nvPr/>
        </p:nvSpPr>
        <p:spPr bwMode="auto">
          <a:xfrm>
            <a:off x="6781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4" name="Line 72"/>
          <p:cNvSpPr>
            <a:spLocks noChangeShapeType="1"/>
          </p:cNvSpPr>
          <p:nvPr/>
        </p:nvSpPr>
        <p:spPr bwMode="auto">
          <a:xfrm>
            <a:off x="69342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5" name="Line 73"/>
          <p:cNvSpPr>
            <a:spLocks noChangeShapeType="1"/>
          </p:cNvSpPr>
          <p:nvPr/>
        </p:nvSpPr>
        <p:spPr bwMode="auto">
          <a:xfrm>
            <a:off x="71628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6" name="Line 74"/>
          <p:cNvSpPr>
            <a:spLocks noChangeShapeType="1"/>
          </p:cNvSpPr>
          <p:nvPr/>
        </p:nvSpPr>
        <p:spPr bwMode="auto">
          <a:xfrm>
            <a:off x="7467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7" name="Line 75"/>
          <p:cNvSpPr>
            <a:spLocks noChangeShapeType="1"/>
          </p:cNvSpPr>
          <p:nvPr/>
        </p:nvSpPr>
        <p:spPr bwMode="auto">
          <a:xfrm>
            <a:off x="76962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8" name="Line 76"/>
          <p:cNvSpPr>
            <a:spLocks noChangeShapeType="1"/>
          </p:cNvSpPr>
          <p:nvPr/>
        </p:nvSpPr>
        <p:spPr bwMode="auto">
          <a:xfrm>
            <a:off x="7772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9" name="Line 77"/>
          <p:cNvSpPr>
            <a:spLocks noChangeShapeType="1"/>
          </p:cNvSpPr>
          <p:nvPr/>
        </p:nvSpPr>
        <p:spPr bwMode="auto">
          <a:xfrm>
            <a:off x="8001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90" name="Line 78"/>
          <p:cNvSpPr>
            <a:spLocks noChangeShapeType="1"/>
          </p:cNvSpPr>
          <p:nvPr/>
        </p:nvSpPr>
        <p:spPr bwMode="auto">
          <a:xfrm>
            <a:off x="81534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196BA-B43B-B548-99F0-3778830D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9" grpId="0" animBg="1" autoUpdateAnimBg="0"/>
      <p:bldP spid="653328" grpId="0" animBg="1" autoUpdateAnimBg="0"/>
      <p:bldP spid="653333" grpId="0" animBg="1" autoUpdateAnimBg="0"/>
      <p:bldP spid="653338" grpId="0" animBg="1" autoUpdateAnimBg="0"/>
      <p:bldP spid="653343" grpId="0" animBg="1" autoUpdateAnimBg="0"/>
      <p:bldP spid="653348" grpId="0" animBg="1" autoUpdateAnimBg="0"/>
      <p:bldP spid="65335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5093422"/>
            <a:ext cx="8229600" cy="1197841"/>
          </a:xfrm>
        </p:spPr>
        <p:txBody>
          <a:bodyPr/>
          <a:lstStyle/>
          <a:p>
            <a:r>
              <a:rPr lang="en-US" dirty="0"/>
              <a:t>Implementation:  </a:t>
            </a:r>
            <a:r>
              <a:rPr lang="en-US" dirty="0">
                <a:solidFill>
                  <a:schemeClr val="tx1"/>
                </a:solidFill>
              </a:rPr>
              <a:t>O(n log n)</a:t>
            </a:r>
          </a:p>
          <a:p>
            <a:pPr lvl="1"/>
            <a:r>
              <a:rPr lang="en-US" dirty="0"/>
              <a:t>Use binary search to select each breakpoint p 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392289" y="1536771"/>
            <a:ext cx="8118299" cy="3508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82880" tIns="91440" rIns="137160" bIns="91440">
            <a:spAutoFit/>
          </a:bodyPr>
          <a:lstStyle/>
          <a:p>
            <a:r>
              <a:rPr lang="en-US" b="1" dirty="0">
                <a:latin typeface="Courier New" charset="0"/>
              </a:rPr>
              <a:t>Sort breakpoints so that: 0 = b</a:t>
            </a:r>
            <a:r>
              <a:rPr lang="en-US" b="1" baseline="-25000" dirty="0">
                <a:latin typeface="Courier New" charset="0"/>
              </a:rPr>
              <a:t>0</a:t>
            </a:r>
            <a:r>
              <a:rPr lang="en-US" b="1" dirty="0">
                <a:latin typeface="Courier New" charset="0"/>
              </a:rPr>
              <a:t> &lt; b</a:t>
            </a:r>
            <a:r>
              <a:rPr lang="en-US" b="1" baseline="-25000" dirty="0">
                <a:latin typeface="Courier New" charset="0"/>
              </a:rPr>
              <a:t>1</a:t>
            </a:r>
            <a:r>
              <a:rPr lang="en-US" b="1" dirty="0">
                <a:latin typeface="Courier New" charset="0"/>
              </a:rPr>
              <a:t> &lt; b</a:t>
            </a:r>
            <a:r>
              <a:rPr lang="en-US" b="1" baseline="-25000" dirty="0">
                <a:latin typeface="Courier New" charset="0"/>
              </a:rPr>
              <a:t>2</a:t>
            </a:r>
            <a:r>
              <a:rPr lang="en-US" b="1" dirty="0">
                <a:latin typeface="Courier New" charset="0"/>
              </a:rPr>
              <a:t> &lt; ... &lt; 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n</a:t>
            </a:r>
            <a:r>
              <a:rPr lang="en-US" b="1" baseline="-25000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= L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S </a:t>
            </a:r>
            <a:r>
              <a:rPr lang="en-US" b="1" dirty="0">
                <a:latin typeface="Courier New" charset="0"/>
                <a:sym typeface="Symbol" charset="0"/>
              </a:rPr>
              <a:t>= {0}</a:t>
            </a:r>
            <a:r>
              <a:rPr lang="en-US" b="1" dirty="0">
                <a:latin typeface="Courier New" charset="0"/>
              </a:rPr>
              <a:t> </a:t>
            </a:r>
          </a:p>
          <a:p>
            <a:r>
              <a:rPr lang="en-US" b="1" dirty="0">
                <a:latin typeface="Courier New" charset="0"/>
              </a:rPr>
              <a:t>x </a:t>
            </a:r>
            <a:r>
              <a:rPr lang="en-US" b="1" dirty="0">
                <a:latin typeface="Courier New" charset="0"/>
                <a:sym typeface="Symbol" charset="0"/>
              </a:rPr>
              <a:t>=</a:t>
            </a:r>
            <a:r>
              <a:rPr lang="en-US" b="1" dirty="0">
                <a:latin typeface="Courier New" charset="0"/>
              </a:rPr>
              <a:t> 0</a:t>
            </a:r>
          </a:p>
          <a:p>
            <a:endParaRPr lang="en-US" b="1" dirty="0">
              <a:solidFill>
                <a:srgbClr val="003399"/>
              </a:solidFill>
              <a:latin typeface="Courier New" charset="0"/>
            </a:endParaRP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while</a:t>
            </a:r>
            <a:r>
              <a:rPr lang="en-US" b="1" dirty="0">
                <a:latin typeface="Courier New" charset="0"/>
              </a:rPr>
              <a:t> (x </a:t>
            </a:r>
            <a:r>
              <a:rPr lang="en-US" b="1" dirty="0">
                <a:latin typeface="Courier New" charset="0"/>
                <a:sym typeface="Symbol" charset="0"/>
              </a:rPr>
              <a:t>&lt;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n</a:t>
            </a:r>
            <a:r>
              <a:rPr lang="en-US" b="1" dirty="0">
                <a:latin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</a:rPr>
              <a:t>   let p be largest integer such that 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p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&lt;= </a:t>
            </a:r>
            <a:r>
              <a:rPr lang="en-US" b="1" dirty="0">
                <a:latin typeface="Courier New" charset="0"/>
              </a:rPr>
              <a:t>x + C</a:t>
            </a:r>
          </a:p>
          <a:p>
            <a:r>
              <a:rPr lang="en-US" b="1" dirty="0">
                <a:latin typeface="Courier New" charset="0"/>
              </a:rPr>
              <a:t>   </a:t>
            </a:r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if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p</a:t>
            </a:r>
            <a:r>
              <a:rPr lang="en-US" b="1" dirty="0">
                <a:latin typeface="Courier New" charset="0"/>
              </a:rPr>
              <a:t> = x)</a:t>
            </a:r>
          </a:p>
          <a:p>
            <a:r>
              <a:rPr lang="en-US" b="1" dirty="0">
                <a:latin typeface="Courier New" charset="0"/>
              </a:rPr>
              <a:t>      return "no solution"</a:t>
            </a:r>
          </a:p>
          <a:p>
            <a:r>
              <a:rPr lang="en-US" b="1" dirty="0">
                <a:latin typeface="Courier New" charset="0"/>
              </a:rPr>
              <a:t>   x </a:t>
            </a:r>
            <a:r>
              <a:rPr lang="en-US" b="1" dirty="0">
                <a:latin typeface="Courier New" charset="0"/>
                <a:sym typeface="Symbol" charset="0"/>
              </a:rPr>
              <a:t>=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p</a:t>
            </a:r>
            <a:endParaRPr lang="en-US" b="1" baseline="-25000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S </a:t>
            </a:r>
            <a:r>
              <a:rPr lang="en-US" b="1" dirty="0">
                <a:latin typeface="Courier New" charset="0"/>
                <a:sym typeface="Symbol" charset="0"/>
              </a:rPr>
              <a:t>= S  U {p}</a:t>
            </a: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  <a:sym typeface="Symbol" charset="0"/>
              </a:rPr>
              <a:t>return</a:t>
            </a:r>
            <a:r>
              <a:rPr lang="en-US" b="1" dirty="0">
                <a:latin typeface="Courier New" charset="0"/>
                <a:sym typeface="Symbol" charset="0"/>
              </a:rPr>
              <a:t> S</a:t>
            </a:r>
          </a:p>
        </p:txBody>
      </p:sp>
      <p:sp>
        <p:nvSpPr>
          <p:cNvPr id="655365" name="Line 5"/>
          <p:cNvSpPr>
            <a:spLocks noChangeShapeType="1"/>
          </p:cNvSpPr>
          <p:nvPr/>
        </p:nvSpPr>
        <p:spPr bwMode="auto">
          <a:xfrm flipH="1" flipV="1">
            <a:off x="2306638" y="2382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5366" name="Text Box 6"/>
          <p:cNvSpPr txBox="1">
            <a:spLocks noChangeArrowheads="1"/>
          </p:cNvSpPr>
          <p:nvPr/>
        </p:nvSpPr>
        <p:spPr bwMode="auto">
          <a:xfrm>
            <a:off x="2686050" y="2232025"/>
            <a:ext cx="16319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breakpoints selected</a:t>
            </a:r>
          </a:p>
        </p:txBody>
      </p:sp>
      <p:sp>
        <p:nvSpPr>
          <p:cNvPr id="655367" name="Line 7"/>
          <p:cNvSpPr>
            <a:spLocks noChangeShapeType="1"/>
          </p:cNvSpPr>
          <p:nvPr/>
        </p:nvSpPr>
        <p:spPr bwMode="auto">
          <a:xfrm flipH="1" flipV="1">
            <a:off x="2305050" y="26019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5368" name="Text Box 8"/>
          <p:cNvSpPr txBox="1">
            <a:spLocks noChangeArrowheads="1"/>
          </p:cNvSpPr>
          <p:nvPr/>
        </p:nvSpPr>
        <p:spPr bwMode="auto">
          <a:xfrm>
            <a:off x="2684463" y="2451100"/>
            <a:ext cx="132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current location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C0A789-178A-7343-BA06-8D369EE0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0 = g</a:t>
            </a:r>
            <a:r>
              <a:rPr lang="en-US" sz="2400" baseline="-25000" dirty="0"/>
              <a:t>0 </a:t>
            </a:r>
            <a:r>
              <a:rPr lang="en-US" sz="2400" dirty="0"/>
              <a:t> &lt; g</a:t>
            </a:r>
            <a:r>
              <a:rPr lang="en-US" sz="2400" baseline="-25000" dirty="0"/>
              <a:t>1 </a:t>
            </a:r>
            <a:r>
              <a:rPr lang="en-US" sz="2400" dirty="0"/>
              <a:t>&lt;  . . . &lt; </a:t>
            </a:r>
            <a:r>
              <a:rPr lang="en-US" sz="2400" dirty="0" err="1"/>
              <a:t>g</a:t>
            </a:r>
            <a:r>
              <a:rPr lang="en-US" sz="2400" baseline="-25000" dirty="0" err="1"/>
              <a:t>p</a:t>
            </a:r>
            <a:r>
              <a:rPr lang="en-US" sz="2400" baseline="-25000" dirty="0"/>
              <a:t> </a:t>
            </a:r>
            <a:r>
              <a:rPr lang="en-US" sz="2400" dirty="0"/>
              <a:t> = L denote set of breakpoints chosen by the greedy</a:t>
            </a:r>
          </a:p>
          <a:p>
            <a:r>
              <a:rPr lang="en-US" sz="2400" dirty="0"/>
              <a:t>Let 0 = f</a:t>
            </a:r>
            <a:r>
              <a:rPr lang="en-US" sz="2400" baseline="-25000" dirty="0"/>
              <a:t>0 </a:t>
            </a:r>
            <a:r>
              <a:rPr lang="en-US" sz="2400" dirty="0"/>
              <a:t>&lt; f</a:t>
            </a:r>
            <a:r>
              <a:rPr lang="en-US" sz="2400" baseline="-25000" dirty="0"/>
              <a:t>1 </a:t>
            </a:r>
            <a:r>
              <a:rPr lang="en-US" sz="2400" dirty="0"/>
              <a:t>&lt;  . . . &lt; </a:t>
            </a:r>
            <a:r>
              <a:rPr lang="en-US" sz="2400" dirty="0" err="1"/>
              <a:t>f</a:t>
            </a:r>
            <a:r>
              <a:rPr lang="en-US" sz="2400" baseline="-25000" dirty="0" err="1"/>
              <a:t>q</a:t>
            </a:r>
            <a:r>
              <a:rPr lang="en-US" sz="2400" baseline="-25000" dirty="0"/>
              <a:t> </a:t>
            </a:r>
            <a:r>
              <a:rPr lang="en-US" sz="2400" dirty="0"/>
              <a:t>= L denote set of breakpoints in an optimal solution with f</a:t>
            </a:r>
            <a:r>
              <a:rPr lang="en-US" sz="2400" baseline="-25000" dirty="0"/>
              <a:t>0</a:t>
            </a:r>
            <a:r>
              <a:rPr lang="en-US" sz="2400" dirty="0"/>
              <a:t> = g</a:t>
            </a:r>
            <a:r>
              <a:rPr lang="en-US" sz="2400" baseline="-25000" dirty="0"/>
              <a:t>0</a:t>
            </a:r>
            <a:r>
              <a:rPr lang="en-US" sz="2400" dirty="0"/>
              <a:t>, f</a:t>
            </a:r>
            <a:r>
              <a:rPr lang="en-US" sz="2400" baseline="-25000" dirty="0"/>
              <a:t>1</a:t>
            </a:r>
            <a:r>
              <a:rPr lang="en-US" sz="2400" dirty="0"/>
              <a:t>= g</a:t>
            </a:r>
            <a:r>
              <a:rPr lang="en-US" sz="2400" baseline="-25000" dirty="0"/>
              <a:t>1 </a:t>
            </a:r>
            <a:r>
              <a:rPr lang="en-US" sz="2400" dirty="0"/>
              <a:t>, . . . , </a:t>
            </a:r>
            <a:r>
              <a:rPr lang="en-US" sz="2400" dirty="0" err="1"/>
              <a:t>f</a:t>
            </a:r>
            <a:r>
              <a:rPr lang="en-US" sz="2400" baseline="-25000" dirty="0" err="1"/>
              <a:t>r</a:t>
            </a:r>
            <a:r>
              <a:rPr lang="en-US" sz="2400" dirty="0"/>
              <a:t> = g</a:t>
            </a:r>
            <a:r>
              <a:rPr lang="en-US" sz="2400" baseline="-25000" dirty="0"/>
              <a:t>r</a:t>
            </a:r>
            <a:endParaRPr lang="en-US" sz="2400" dirty="0"/>
          </a:p>
          <a:p>
            <a:r>
              <a:rPr lang="en-US" sz="2400" dirty="0"/>
              <a:t>Note: g</a:t>
            </a:r>
            <a:r>
              <a:rPr lang="en-US" sz="2400" baseline="-25000" dirty="0"/>
              <a:t>r+1 </a:t>
            </a:r>
            <a:r>
              <a:rPr lang="en-US" sz="2400" dirty="0"/>
              <a:t>&gt; f</a:t>
            </a:r>
            <a:r>
              <a:rPr lang="en-US" sz="2400" baseline="-25000" dirty="0"/>
              <a:t>r+1 </a:t>
            </a:r>
            <a:r>
              <a:rPr lang="en-US" sz="2400" dirty="0"/>
              <a:t> by greedy choice of algorithm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72200" y="5235220"/>
            <a:ext cx="2209800" cy="550307"/>
            <a:chOff x="6172200" y="5638800"/>
            <a:chExt cx="2209800" cy="550307"/>
          </a:xfrm>
        </p:grpSpPr>
        <p:sp>
          <p:nvSpPr>
            <p:cNvPr id="657434" name="Text Box 26"/>
            <p:cNvSpPr txBox="1">
              <a:spLocks noChangeArrowheads="1"/>
            </p:cNvSpPr>
            <p:nvPr/>
          </p:nvSpPr>
          <p:spPr bwMode="auto">
            <a:xfrm>
              <a:off x="6238875" y="5819775"/>
              <a:ext cx="21431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Century Gothic" panose="020B0502020202020204" pitchFamily="34" charset="0"/>
                </a:rPr>
                <a:t>why doesn't optimal solution drive a little further?</a:t>
              </a:r>
              <a:endParaRPr lang="en-US" sz="1200" dirty="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657435" name="Line 27"/>
            <p:cNvSpPr>
              <a:spLocks noChangeShapeType="1"/>
            </p:cNvSpPr>
            <p:nvPr/>
          </p:nvSpPr>
          <p:spPr bwMode="auto">
            <a:xfrm flipH="1" flipV="1">
              <a:off x="6172200" y="56388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657436" name="Line 28"/>
          <p:cNvSpPr>
            <a:spLocks noChangeShapeType="1"/>
          </p:cNvSpPr>
          <p:nvPr/>
        </p:nvSpPr>
        <p:spPr bwMode="auto">
          <a:xfrm>
            <a:off x="6400800" y="366835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6144" y="3666770"/>
            <a:ext cx="6649631" cy="682625"/>
            <a:chOff x="186144" y="4070350"/>
            <a:chExt cx="6649631" cy="682625"/>
          </a:xfrm>
        </p:grpSpPr>
        <p:sp>
          <p:nvSpPr>
            <p:cNvPr id="657418" name="Rectangle 10"/>
            <p:cNvSpPr>
              <a:spLocks noChangeArrowheads="1"/>
            </p:cNvSpPr>
            <p:nvPr/>
          </p:nvSpPr>
          <p:spPr bwMode="auto">
            <a:xfrm>
              <a:off x="1295400" y="4448175"/>
              <a:ext cx="9906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9" name="Rectangle 11"/>
            <p:cNvSpPr>
              <a:spLocks noChangeArrowheads="1"/>
            </p:cNvSpPr>
            <p:nvPr/>
          </p:nvSpPr>
          <p:spPr bwMode="auto">
            <a:xfrm>
              <a:off x="2286000" y="4448175"/>
              <a:ext cx="1295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20" name="Rectangle 12"/>
            <p:cNvSpPr>
              <a:spLocks noChangeArrowheads="1"/>
            </p:cNvSpPr>
            <p:nvPr/>
          </p:nvSpPr>
          <p:spPr bwMode="auto">
            <a:xfrm>
              <a:off x="3581400" y="4448175"/>
              <a:ext cx="914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21" name="Rectangle 13"/>
            <p:cNvSpPr>
              <a:spLocks noChangeArrowheads="1"/>
            </p:cNvSpPr>
            <p:nvPr/>
          </p:nvSpPr>
          <p:spPr bwMode="auto">
            <a:xfrm>
              <a:off x="4495800" y="4448175"/>
              <a:ext cx="838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22" name="Rectangle 14"/>
            <p:cNvSpPr>
              <a:spLocks noChangeArrowheads="1"/>
            </p:cNvSpPr>
            <p:nvPr/>
          </p:nvSpPr>
          <p:spPr bwMode="auto">
            <a:xfrm>
              <a:off x="5334000" y="4448175"/>
              <a:ext cx="1066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23" name="Text Box 15"/>
            <p:cNvSpPr txBox="1">
              <a:spLocks noChangeArrowheads="1"/>
            </p:cNvSpPr>
            <p:nvPr/>
          </p:nvSpPr>
          <p:spPr bwMode="auto">
            <a:xfrm>
              <a:off x="186144" y="4414616"/>
              <a:ext cx="900888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entury Gothic" panose="020B0502020202020204" pitchFamily="34" charset="0"/>
                </a:rPr>
                <a:t>Greedy:</a:t>
              </a:r>
            </a:p>
          </p:txBody>
        </p:sp>
        <p:sp>
          <p:nvSpPr>
            <p:cNvPr id="657425" name="Text Box 17"/>
            <p:cNvSpPr txBox="1">
              <a:spLocks noChangeArrowheads="1"/>
            </p:cNvSpPr>
            <p:nvPr/>
          </p:nvSpPr>
          <p:spPr bwMode="auto">
            <a:xfrm>
              <a:off x="1173163" y="4079875"/>
              <a:ext cx="347662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g</a:t>
              </a:r>
              <a:r>
                <a:rPr lang="en-US" sz="1400" baseline="-25000"/>
                <a:t>0</a:t>
              </a:r>
            </a:p>
          </p:txBody>
        </p:sp>
        <p:sp>
          <p:nvSpPr>
            <p:cNvPr id="657426" name="Text Box 18"/>
            <p:cNvSpPr txBox="1">
              <a:spLocks noChangeArrowheads="1"/>
            </p:cNvSpPr>
            <p:nvPr/>
          </p:nvSpPr>
          <p:spPr bwMode="auto">
            <a:xfrm>
              <a:off x="2146300" y="4079875"/>
              <a:ext cx="3302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g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657427" name="Text Box 19"/>
            <p:cNvSpPr txBox="1">
              <a:spLocks noChangeArrowheads="1"/>
            </p:cNvSpPr>
            <p:nvPr/>
          </p:nvSpPr>
          <p:spPr bwMode="auto">
            <a:xfrm>
              <a:off x="3459163" y="4079875"/>
              <a:ext cx="347662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g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657432" name="Text Box 24"/>
            <p:cNvSpPr txBox="1">
              <a:spLocks noChangeArrowheads="1"/>
            </p:cNvSpPr>
            <p:nvPr/>
          </p:nvSpPr>
          <p:spPr bwMode="auto">
            <a:xfrm>
              <a:off x="5186363" y="4079875"/>
              <a:ext cx="33337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g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657437" name="Text Box 29"/>
            <p:cNvSpPr txBox="1">
              <a:spLocks noChangeArrowheads="1"/>
            </p:cNvSpPr>
            <p:nvPr/>
          </p:nvSpPr>
          <p:spPr bwMode="auto">
            <a:xfrm>
              <a:off x="6396038" y="4070350"/>
              <a:ext cx="4397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g</a:t>
              </a:r>
              <a:r>
                <a:rPr lang="en-US" sz="1400" baseline="-25000"/>
                <a:t>r+1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8856" y="4806595"/>
            <a:ext cx="8299844" cy="671513"/>
            <a:chOff x="348856" y="5210175"/>
            <a:chExt cx="8299844" cy="671513"/>
          </a:xfrm>
        </p:grpSpPr>
        <p:sp>
          <p:nvSpPr>
            <p:cNvPr id="657412" name="Rectangle 4"/>
            <p:cNvSpPr>
              <a:spLocks noChangeArrowheads="1"/>
            </p:cNvSpPr>
            <p:nvPr/>
          </p:nvSpPr>
          <p:spPr bwMode="auto">
            <a:xfrm>
              <a:off x="1295400" y="5210175"/>
              <a:ext cx="9906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3" name="Rectangle 5"/>
            <p:cNvSpPr>
              <a:spLocks noChangeArrowheads="1"/>
            </p:cNvSpPr>
            <p:nvPr/>
          </p:nvSpPr>
          <p:spPr bwMode="auto">
            <a:xfrm>
              <a:off x="2286000" y="5210175"/>
              <a:ext cx="1295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4" name="Rectangle 6"/>
            <p:cNvSpPr>
              <a:spLocks noChangeArrowheads="1"/>
            </p:cNvSpPr>
            <p:nvPr/>
          </p:nvSpPr>
          <p:spPr bwMode="auto">
            <a:xfrm>
              <a:off x="3581400" y="5210175"/>
              <a:ext cx="914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5" name="Rectangle 7"/>
            <p:cNvSpPr>
              <a:spLocks noChangeArrowheads="1"/>
            </p:cNvSpPr>
            <p:nvPr/>
          </p:nvSpPr>
          <p:spPr bwMode="auto">
            <a:xfrm>
              <a:off x="4495800" y="5210175"/>
              <a:ext cx="838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6" name="Rectangle 8"/>
            <p:cNvSpPr>
              <a:spLocks noChangeArrowheads="1"/>
            </p:cNvSpPr>
            <p:nvPr/>
          </p:nvSpPr>
          <p:spPr bwMode="auto">
            <a:xfrm>
              <a:off x="5334000" y="5210175"/>
              <a:ext cx="762000" cy="3048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57417" name="Rectangle 9"/>
            <p:cNvSpPr>
              <a:spLocks noChangeArrowheads="1"/>
            </p:cNvSpPr>
            <p:nvPr/>
          </p:nvSpPr>
          <p:spPr bwMode="auto">
            <a:xfrm>
              <a:off x="6096000" y="5210175"/>
              <a:ext cx="2362200" cy="30480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657424" name="Text Box 16"/>
            <p:cNvSpPr txBox="1">
              <a:spLocks noChangeArrowheads="1"/>
            </p:cNvSpPr>
            <p:nvPr/>
          </p:nvSpPr>
          <p:spPr bwMode="auto">
            <a:xfrm>
              <a:off x="348856" y="5238528"/>
              <a:ext cx="573875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entury Gothic" panose="020B0502020202020204" pitchFamily="34" charset="0"/>
                </a:rPr>
                <a:t>OPT:</a:t>
              </a:r>
            </a:p>
          </p:txBody>
        </p:sp>
        <p:sp>
          <p:nvSpPr>
            <p:cNvPr id="657428" name="Text Box 20"/>
            <p:cNvSpPr txBox="1">
              <a:spLocks noChangeArrowheads="1"/>
            </p:cNvSpPr>
            <p:nvPr/>
          </p:nvSpPr>
          <p:spPr bwMode="auto">
            <a:xfrm>
              <a:off x="1174750" y="5541963"/>
              <a:ext cx="34448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0</a:t>
              </a:r>
            </a:p>
          </p:txBody>
        </p:sp>
        <p:sp>
          <p:nvSpPr>
            <p:cNvPr id="657429" name="Text Box 21"/>
            <p:cNvSpPr txBox="1">
              <a:spLocks noChangeArrowheads="1"/>
            </p:cNvSpPr>
            <p:nvPr/>
          </p:nvSpPr>
          <p:spPr bwMode="auto">
            <a:xfrm>
              <a:off x="2147888" y="5541963"/>
              <a:ext cx="3254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657430" name="Text Box 22"/>
            <p:cNvSpPr txBox="1">
              <a:spLocks noChangeArrowheads="1"/>
            </p:cNvSpPr>
            <p:nvPr/>
          </p:nvSpPr>
          <p:spPr bwMode="auto">
            <a:xfrm>
              <a:off x="3460750" y="5541963"/>
              <a:ext cx="34448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657431" name="Text Box 23"/>
            <p:cNvSpPr txBox="1">
              <a:spLocks noChangeArrowheads="1"/>
            </p:cNvSpPr>
            <p:nvPr/>
          </p:nvSpPr>
          <p:spPr bwMode="auto">
            <a:xfrm>
              <a:off x="8315325" y="5541963"/>
              <a:ext cx="33337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q</a:t>
              </a:r>
            </a:p>
          </p:txBody>
        </p:sp>
        <p:sp>
          <p:nvSpPr>
            <p:cNvPr id="657433" name="Text Box 25"/>
            <p:cNvSpPr txBox="1">
              <a:spLocks noChangeArrowheads="1"/>
            </p:cNvSpPr>
            <p:nvPr/>
          </p:nvSpPr>
          <p:spPr bwMode="auto">
            <a:xfrm>
              <a:off x="5187950" y="5541963"/>
              <a:ext cx="3302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657438" name="Text Box 30"/>
            <p:cNvSpPr txBox="1">
              <a:spLocks noChangeArrowheads="1"/>
            </p:cNvSpPr>
            <p:nvPr/>
          </p:nvSpPr>
          <p:spPr bwMode="auto">
            <a:xfrm>
              <a:off x="5799138" y="5541963"/>
              <a:ext cx="436562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r+1</a:t>
              </a:r>
            </a:p>
          </p:txBody>
        </p:sp>
      </p:grp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5334000" y="4799946"/>
            <a:ext cx="1066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784091" y="4113907"/>
            <a:ext cx="21057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>
                <a:latin typeface="Century Gothic" panose="020B0502020202020204" pitchFamily="34" charset="0"/>
              </a:rPr>
              <a:t>The greedy solution has the same number of breakpoints as the optimal</a:t>
            </a:r>
            <a:endParaRPr lang="en-US" sz="1200" dirty="0">
              <a:latin typeface="Century Gothic" panose="020B0502020202020204" pitchFamily="34" charset="0"/>
              <a:sym typeface="Symbo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4CC6-8CCC-7F49-8525-A9C6B2AA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36" grpId="0" animBg="1"/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53251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3D050EB7-4185-A943-B0A4-C4360C9A88E4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Greedy Algorithms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Similar to dynamic programming, but simpler approach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Also used for optimization problems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Idea: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we have a choice to make, make the one that looks best right now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Make a locally optimal choice in the hope of getting a globally optimal solution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Greedy algorithms don’t always yield an optimal solution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the problem has certain general characteristics, greedy algorithms give optimal 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Buying Licenses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69872" cy="5076825"/>
          </a:xfrm>
        </p:spPr>
        <p:txBody>
          <a:bodyPr/>
          <a:lstStyle/>
          <a:p>
            <a:r>
              <a:rPr lang="en-US" dirty="0"/>
              <a:t>Your company needs to buy licenses for </a:t>
            </a:r>
            <a:r>
              <a:rPr lang="en-US" dirty="0">
                <a:latin typeface="Comic Sans MS" pitchFamily="66" charset="0"/>
              </a:rPr>
              <a:t>n</a:t>
            </a:r>
            <a:r>
              <a:rPr lang="en-US" dirty="0"/>
              <a:t> pieces of software</a:t>
            </a:r>
          </a:p>
          <a:p>
            <a:r>
              <a:rPr lang="en-US" dirty="0"/>
              <a:t>Licenses can be bought only one per month</a:t>
            </a:r>
          </a:p>
          <a:p>
            <a:r>
              <a:rPr lang="en-US" dirty="0"/>
              <a:t>Each license currently sells for $100, but becomes more expensive each month</a:t>
            </a:r>
          </a:p>
          <a:p>
            <a:pPr lvl="1"/>
            <a:r>
              <a:rPr lang="en-US" dirty="0"/>
              <a:t>The price increases by a factor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 &gt; 1 each month</a:t>
            </a:r>
          </a:p>
          <a:p>
            <a:pPr lvl="1"/>
            <a:r>
              <a:rPr lang="en-US" dirty="0">
                <a:sym typeface="Symbol" pitchFamily="18" charset="2"/>
              </a:rPr>
              <a:t>License j will cost 100*</a:t>
            </a:r>
            <a:r>
              <a:rPr lang="en-US" dirty="0" err="1">
                <a:sym typeface="Symbol" pitchFamily="18" charset="2"/>
              </a:rPr>
              <a:t>r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baseline="30000" dirty="0" err="1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if bought t months from now</a:t>
            </a:r>
          </a:p>
          <a:p>
            <a:pPr lvl="1"/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&lt; </a:t>
            </a:r>
            <a:r>
              <a:rPr lang="en-US" dirty="0" err="1">
                <a:sym typeface="Symbol" pitchFamily="18" charset="2"/>
              </a:rPr>
              <a:t>r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 for license 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&lt;  j</a:t>
            </a:r>
          </a:p>
          <a:p>
            <a:r>
              <a:rPr lang="en-US" dirty="0">
                <a:sym typeface="Symbol" pitchFamily="18" charset="2"/>
              </a:rPr>
              <a:t>In which order should the company buy the licenses, to minimize the amount of money spent?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4D590-D3D6-AE4E-A0D9-FE522376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 choice:</a:t>
            </a:r>
          </a:p>
          <a:p>
            <a:pPr lvl="1"/>
            <a:r>
              <a:rPr lang="en-US" dirty="0"/>
              <a:t>Buy licenses in decreasing order of rate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&gt;r</a:t>
            </a:r>
            <a:r>
              <a:rPr lang="en-US" baseline="-25000" dirty="0"/>
              <a:t>2</a:t>
            </a:r>
            <a:r>
              <a:rPr lang="en-US" dirty="0"/>
              <a:t>&gt;r</a:t>
            </a:r>
            <a:r>
              <a:rPr lang="en-US" baseline="-25000" dirty="0"/>
              <a:t>3</a:t>
            </a:r>
            <a:r>
              <a:rPr lang="en-US" dirty="0"/>
              <a:t>…</a:t>
            </a:r>
          </a:p>
          <a:p>
            <a:r>
              <a:rPr lang="en-US" dirty="0"/>
              <a:t>Proof of greedy choice property</a:t>
            </a:r>
          </a:p>
          <a:p>
            <a:pPr lvl="1"/>
            <a:r>
              <a:rPr lang="en-US" dirty="0"/>
              <a:t>Optimal solution: ….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…..  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&lt;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Greedy solution: ….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…..    </a:t>
            </a:r>
          </a:p>
          <a:p>
            <a:pPr lvl="1"/>
            <a:r>
              <a:rPr lang="en-US" dirty="0"/>
              <a:t>Cost by optimal solution:</a:t>
            </a:r>
          </a:p>
          <a:p>
            <a:pPr lvl="1"/>
            <a:r>
              <a:rPr lang="en-US" dirty="0"/>
              <a:t>Cost by greedy solution:</a:t>
            </a:r>
          </a:p>
          <a:p>
            <a:pPr lvl="1">
              <a:buFontTx/>
              <a:buNone/>
            </a:pPr>
            <a:r>
              <a:rPr lang="en-US" dirty="0"/>
              <a:t>CG – CO = 100 * (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baseline="30000" dirty="0" err="1"/>
              <a:t>t</a:t>
            </a:r>
            <a:r>
              <a:rPr lang="en-US" dirty="0"/>
              <a:t> + r</a:t>
            </a:r>
            <a:r>
              <a:rPr lang="en-US" baseline="-25000" dirty="0"/>
              <a:t>i</a:t>
            </a:r>
            <a:r>
              <a:rPr lang="en-US" baseline="30000" dirty="0"/>
              <a:t>t+1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- r</a:t>
            </a:r>
            <a:r>
              <a:rPr lang="en-US" baseline="-25000" dirty="0"/>
              <a:t>j</a:t>
            </a:r>
            <a:r>
              <a:rPr lang="en-US" baseline="30000" dirty="0"/>
              <a:t>t+1</a:t>
            </a:r>
            <a:r>
              <a:rPr lang="en-US" dirty="0"/>
              <a:t>) &lt; 0</a:t>
            </a:r>
          </a:p>
          <a:p>
            <a:pPr lvl="1">
              <a:buFontTx/>
              <a:buNone/>
            </a:pPr>
            <a:r>
              <a:rPr lang="en-US" dirty="0"/>
              <a:t>r</a:t>
            </a:r>
            <a:r>
              <a:rPr lang="en-US" baseline="-25000" dirty="0"/>
              <a:t>i</a:t>
            </a:r>
            <a:r>
              <a:rPr lang="en-US" baseline="30000" dirty="0"/>
              <a:t>t+1</a:t>
            </a:r>
            <a:r>
              <a:rPr lang="en-US" dirty="0"/>
              <a:t> –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baseline="30000" dirty="0"/>
              <a:t> </a:t>
            </a:r>
            <a:r>
              <a:rPr lang="en-US" dirty="0"/>
              <a:t>&lt; r</a:t>
            </a:r>
            <a:r>
              <a:rPr lang="en-US" baseline="-25000" dirty="0"/>
              <a:t>j</a:t>
            </a:r>
            <a:r>
              <a:rPr lang="en-US" baseline="30000" dirty="0"/>
              <a:t>t+1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pPr lvl="1">
              <a:buFontTx/>
              <a:buNone/>
            </a:pP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(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-1) &lt;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baseline="30000" dirty="0" err="1"/>
              <a:t>t</a:t>
            </a:r>
            <a:r>
              <a:rPr lang="en-US" dirty="0"/>
              <a:t>(r</a:t>
            </a:r>
            <a:r>
              <a:rPr lang="en-US" baseline="-25000" dirty="0"/>
              <a:t>j</a:t>
            </a:r>
            <a:r>
              <a:rPr lang="en-US" dirty="0"/>
              <a:t>-1)</a:t>
            </a:r>
          </a:p>
        </p:txBody>
      </p:sp>
      <p:sp>
        <p:nvSpPr>
          <p:cNvPr id="936964" name="Rectangle 4"/>
          <p:cNvSpPr>
            <a:spLocks noChangeArrowheads="1"/>
          </p:cNvSpPr>
          <p:nvPr/>
        </p:nvSpPr>
        <p:spPr bwMode="auto">
          <a:xfrm>
            <a:off x="4967179" y="3944938"/>
            <a:ext cx="3049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100* r</a:t>
            </a:r>
            <a:r>
              <a:rPr lang="en-US" sz="2800" baseline="-25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800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sz="2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+ 100* r</a:t>
            </a:r>
            <a:r>
              <a:rPr lang="en-US" sz="2800" baseline="-25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800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t+1</a:t>
            </a:r>
          </a:p>
        </p:txBody>
      </p:sp>
      <p:sp>
        <p:nvSpPr>
          <p:cNvPr id="936965" name="Rectangle 5"/>
          <p:cNvSpPr>
            <a:spLocks noChangeArrowheads="1"/>
          </p:cNvSpPr>
          <p:nvPr/>
        </p:nvSpPr>
        <p:spPr bwMode="auto">
          <a:xfrm>
            <a:off x="4967179" y="4403725"/>
            <a:ext cx="3049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100* r</a:t>
            </a:r>
            <a:r>
              <a:rPr lang="en-US" sz="2800" baseline="-25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800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sz="2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+ 100* r</a:t>
            </a:r>
            <a:r>
              <a:rPr lang="en-US" sz="2800" baseline="-25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800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t+1</a:t>
            </a:r>
          </a:p>
        </p:txBody>
      </p:sp>
      <p:sp>
        <p:nvSpPr>
          <p:cNvPr id="936966" name="Rectangle 6"/>
          <p:cNvSpPr>
            <a:spLocks noChangeArrowheads="1"/>
          </p:cNvSpPr>
          <p:nvPr/>
        </p:nvSpPr>
        <p:spPr bwMode="auto">
          <a:xfrm>
            <a:off x="3621088" y="5794375"/>
            <a:ext cx="35365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OK! (because </a:t>
            </a:r>
            <a:r>
              <a:rPr lang="en-US" sz="2400" dirty="0" err="1">
                <a:latin typeface="Century Gothic" panose="020B0502020202020204" pitchFamily="34" charset="0"/>
              </a:rPr>
              <a:t>r</a:t>
            </a:r>
            <a:r>
              <a:rPr lang="en-US" sz="2400" baseline="-25000" dirty="0" err="1">
                <a:latin typeface="Century Gothic" panose="020B0502020202020204" pitchFamily="34" charset="0"/>
              </a:rPr>
              <a:t>i</a:t>
            </a:r>
            <a:r>
              <a:rPr lang="en-US" sz="2400" dirty="0">
                <a:latin typeface="Century Gothic" panose="020B0502020202020204" pitchFamily="34" charset="0"/>
              </a:rPr>
              <a:t> &lt; </a:t>
            </a:r>
            <a:r>
              <a:rPr lang="en-US" sz="2400" dirty="0" err="1">
                <a:latin typeface="Century Gothic" panose="020B0502020202020204" pitchFamily="34" charset="0"/>
              </a:rPr>
              <a:t>r</a:t>
            </a:r>
            <a:r>
              <a:rPr lang="en-US" sz="2400" baseline="-25000" dirty="0" err="1">
                <a:latin typeface="Century Gothic" panose="020B0502020202020204" pitchFamily="34" charset="0"/>
              </a:rPr>
              <a:t>j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150D1-0F4D-5748-B0B9-374825FF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4" grpId="0"/>
      <p:bldP spid="936965" grpId="0"/>
      <p:bldP spid="9369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602662" cy="1654175"/>
          </a:xfrm>
        </p:spPr>
        <p:txBody>
          <a:bodyPr/>
          <a:lstStyle/>
          <a:p>
            <a:pPr eaLnBrk="1" hangingPunct="1"/>
            <a:r>
              <a:rPr lang="en-US" sz="2400"/>
              <a:t>Applications that involve not only a set of items, but also the connections between them</a:t>
            </a:r>
          </a:p>
        </p:txBody>
      </p:sp>
      <p:pic>
        <p:nvPicPr>
          <p:cNvPr id="124934" name="Picture 4" descr="BasicHyperTex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281238" y="4160838"/>
            <a:ext cx="1357312" cy="1770062"/>
          </a:xfrm>
          <a:noFill/>
        </p:spPr>
      </p:pic>
      <p:pic>
        <p:nvPicPr>
          <p:cNvPr id="124935" name="Picture 5" descr="BS00369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2838" y="2163763"/>
            <a:ext cx="1920875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6" name="Picture 6" descr="BS0089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0" y="2147888"/>
            <a:ext cx="167957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7" name="Text Box 7"/>
          <p:cNvSpPr txBox="1">
            <a:spLocks noChangeArrowheads="1"/>
          </p:cNvSpPr>
          <p:nvPr/>
        </p:nvSpPr>
        <p:spPr bwMode="auto">
          <a:xfrm>
            <a:off x="6169025" y="3635375"/>
            <a:ext cx="2387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Computer networks</a:t>
            </a:r>
          </a:p>
        </p:txBody>
      </p:sp>
      <p:sp>
        <p:nvSpPr>
          <p:cNvPr id="124938" name="Text Box 8"/>
          <p:cNvSpPr txBox="1">
            <a:spLocks noChangeArrowheads="1"/>
          </p:cNvSpPr>
          <p:nvPr/>
        </p:nvSpPr>
        <p:spPr bwMode="auto">
          <a:xfrm>
            <a:off x="5532438" y="6048375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Circuits</a:t>
            </a:r>
          </a:p>
        </p:txBody>
      </p:sp>
      <p:sp>
        <p:nvSpPr>
          <p:cNvPr id="124939" name="Text Box 9"/>
          <p:cNvSpPr txBox="1">
            <a:spLocks noChangeArrowheads="1"/>
          </p:cNvSpPr>
          <p:nvPr/>
        </p:nvSpPr>
        <p:spPr bwMode="auto">
          <a:xfrm>
            <a:off x="3917950" y="3635375"/>
            <a:ext cx="1327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Schedules</a:t>
            </a:r>
          </a:p>
        </p:txBody>
      </p:sp>
      <p:sp>
        <p:nvSpPr>
          <p:cNvPr id="124940" name="Text Box 10"/>
          <p:cNvSpPr txBox="1">
            <a:spLocks noChangeArrowheads="1"/>
          </p:cNvSpPr>
          <p:nvPr/>
        </p:nvSpPr>
        <p:spPr bwMode="auto">
          <a:xfrm>
            <a:off x="2354263" y="6048375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Hypertext</a:t>
            </a:r>
          </a:p>
        </p:txBody>
      </p:sp>
      <p:pic>
        <p:nvPicPr>
          <p:cNvPr id="124941" name="Picture 11" descr="cl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/>
          <a:srcRect/>
          <a:stretch>
            <a:fillRect/>
          </a:stretch>
        </p:blipFill>
        <p:spPr>
          <a:xfrm>
            <a:off x="857250" y="2252663"/>
            <a:ext cx="1997075" cy="1360487"/>
          </a:xfrm>
          <a:noFill/>
        </p:spPr>
      </p:pic>
      <p:sp>
        <p:nvSpPr>
          <p:cNvPr id="124942" name="Text Box 12"/>
          <p:cNvSpPr txBox="1">
            <a:spLocks noChangeArrowheads="1"/>
          </p:cNvSpPr>
          <p:nvPr/>
        </p:nvSpPr>
        <p:spPr bwMode="auto">
          <a:xfrm>
            <a:off x="1319213" y="363537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Maps</a:t>
            </a:r>
          </a:p>
        </p:txBody>
      </p:sp>
      <p:pic>
        <p:nvPicPr>
          <p:cNvPr id="124943" name="Picture 13" descr="circuit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4963" y="4160838"/>
            <a:ext cx="1154112" cy="178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22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FF762-5B8B-0945-BD63-2503B2EB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Graphs - Background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76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Graphs</a:t>
            </a:r>
            <a:r>
              <a:rPr lang="en-US" dirty="0"/>
              <a:t> = a set of nodes (vertices) with edges (links) between them.</a:t>
            </a:r>
          </a:p>
          <a:p>
            <a:pPr eaLnBrk="1" hangingPunct="1">
              <a:buFontTx/>
              <a:buNone/>
            </a:pPr>
            <a:r>
              <a:rPr lang="en-US" sz="2400" dirty="0"/>
              <a:t>Notations:</a:t>
            </a:r>
          </a:p>
          <a:p>
            <a:pPr eaLnBrk="1" hangingPunct="1"/>
            <a:r>
              <a:rPr lang="en-US" sz="2400" dirty="0"/>
              <a:t>G = (V, E) - graph</a:t>
            </a:r>
          </a:p>
          <a:p>
            <a:pPr eaLnBrk="1" hangingPunct="1"/>
            <a:r>
              <a:rPr lang="en-US" sz="2400" dirty="0"/>
              <a:t>V = set of vertices	</a:t>
            </a:r>
            <a:r>
              <a:rPr lang="en-US" sz="2400" dirty="0">
                <a:sym typeface="Symbol" pitchFamily="-106" charset="2"/>
              </a:rPr>
              <a:t>(size of V = n)</a:t>
            </a:r>
          </a:p>
          <a:p>
            <a:pPr eaLnBrk="1" hangingPunct="1"/>
            <a:r>
              <a:rPr lang="en-US" sz="2400" dirty="0"/>
              <a:t>E = set of edges		</a:t>
            </a:r>
            <a:r>
              <a:rPr lang="en-US" sz="2400" dirty="0">
                <a:sym typeface="Symbol" pitchFamily="-106" charset="2"/>
              </a:rPr>
              <a:t>(size of E = m)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127003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7004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7005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7006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7007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8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9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0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1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2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3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26995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6996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6997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6998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6999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0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1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2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7673" name="Text Box 25"/>
          <p:cNvSpPr txBox="1">
            <a:spLocks noChangeArrowheads="1"/>
          </p:cNvSpPr>
          <p:nvPr/>
        </p:nvSpPr>
        <p:spPr bwMode="auto">
          <a:xfrm>
            <a:off x="1195179" y="5738813"/>
            <a:ext cx="11592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Directed</a:t>
            </a:r>
          </a:p>
          <a:p>
            <a:pPr algn="ct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graph</a:t>
            </a:r>
          </a:p>
        </p:txBody>
      </p:sp>
      <p:sp>
        <p:nvSpPr>
          <p:cNvPr id="667674" name="Text Box 26"/>
          <p:cNvSpPr txBox="1">
            <a:spLocks noChangeArrowheads="1"/>
          </p:cNvSpPr>
          <p:nvPr/>
        </p:nvSpPr>
        <p:spPr bwMode="auto">
          <a:xfrm>
            <a:off x="3759231" y="5738813"/>
            <a:ext cx="14382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</a:t>
            </a:r>
          </a:p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graph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126988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6989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6990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6991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6992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3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4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595735" y="5738813"/>
            <a:ext cx="10198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Acyclic</a:t>
            </a:r>
          </a:p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graph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17770-BCDC-2942-AF4E-BD55D0C0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  <p:bldP spid="667673" grpId="0"/>
      <p:bldP spid="667674" grpId="0"/>
      <p:bldP spid="6676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Types of Graphs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4935537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A graph is </a:t>
            </a:r>
            <a:r>
              <a:rPr lang="en-US" sz="2400" b="1"/>
              <a:t>connected</a:t>
            </a:r>
            <a:r>
              <a:rPr lang="en-US" sz="2400"/>
              <a:t> if there is a path between every two vertices</a:t>
            </a:r>
          </a:p>
          <a:p>
            <a:pPr eaLnBrk="1" hangingPunct="1">
              <a:lnSpc>
                <a:spcPct val="120000"/>
              </a:lnSpc>
            </a:pPr>
            <a:endParaRPr lang="en-US" sz="2400"/>
          </a:p>
          <a:p>
            <a:pPr eaLnBrk="1" hangingPunct="1">
              <a:lnSpc>
                <a:spcPct val="120000"/>
              </a:lnSpc>
            </a:pPr>
            <a:endParaRPr lang="en-US" sz="2400"/>
          </a:p>
          <a:p>
            <a:pPr eaLnBrk="1" hangingPunct="1">
              <a:lnSpc>
                <a:spcPct val="120000"/>
              </a:lnSpc>
            </a:pPr>
            <a:r>
              <a:rPr lang="en-US" sz="2400"/>
              <a:t>A </a:t>
            </a:r>
            <a:r>
              <a:rPr lang="en-US" sz="2400" b="1"/>
              <a:t>bipartite graph</a:t>
            </a:r>
            <a:r>
              <a:rPr lang="en-US" sz="2400"/>
              <a:t> is an undirected graph G = (V, E) in which V = V</a:t>
            </a:r>
            <a:r>
              <a:rPr lang="en-US" sz="2400" baseline="-25000"/>
              <a:t>1 </a:t>
            </a:r>
            <a:r>
              <a:rPr lang="en-US" sz="2400"/>
              <a:t>+ V</a:t>
            </a:r>
            <a:r>
              <a:rPr lang="en-US" sz="2400" baseline="-25000"/>
              <a:t>2</a:t>
            </a:r>
            <a:r>
              <a:rPr lang="en-US" sz="2400"/>
              <a:t> and there are edges only between vertices in V</a:t>
            </a:r>
            <a:r>
              <a:rPr lang="en-US" sz="2400" baseline="-25000"/>
              <a:t>1</a:t>
            </a:r>
            <a:r>
              <a:rPr lang="en-US" sz="2400"/>
              <a:t> and V</a:t>
            </a:r>
            <a:r>
              <a:rPr lang="en-US" sz="2400" baseline="-25000"/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94313" y="1370013"/>
            <a:ext cx="1463675" cy="1376362"/>
            <a:chOff x="2099" y="2677"/>
            <a:chExt cx="922" cy="867"/>
          </a:xfrm>
        </p:grpSpPr>
        <p:sp>
          <p:nvSpPr>
            <p:cNvPr id="129059" name="Oval 5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9060" name="Oval 6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9061" name="Oval 7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9062" name="Oval 8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9063" name="Line 9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4" name="Line 10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5" name="Line 11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6" name="Line 12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8685" name="Text Box 13"/>
          <p:cNvSpPr txBox="1">
            <a:spLocks noChangeArrowheads="1"/>
          </p:cNvSpPr>
          <p:nvPr/>
        </p:nvSpPr>
        <p:spPr bwMode="auto">
          <a:xfrm>
            <a:off x="5271855" y="2932113"/>
            <a:ext cx="1492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Connected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126288" y="1370013"/>
            <a:ext cx="1463675" cy="1376362"/>
            <a:chOff x="4489" y="863"/>
            <a:chExt cx="922" cy="867"/>
          </a:xfrm>
        </p:grpSpPr>
        <p:sp>
          <p:nvSpPr>
            <p:cNvPr id="129053" name="Oval 15"/>
            <p:cNvSpPr>
              <a:spLocks noChangeArrowheads="1"/>
            </p:cNvSpPr>
            <p:nvPr/>
          </p:nvSpPr>
          <p:spPr bwMode="auto">
            <a:xfrm>
              <a:off x="4490" y="86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9054" name="Oval 16"/>
            <p:cNvSpPr>
              <a:spLocks noChangeArrowheads="1"/>
            </p:cNvSpPr>
            <p:nvPr/>
          </p:nvSpPr>
          <p:spPr bwMode="auto">
            <a:xfrm>
              <a:off x="5127" y="8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9055" name="Oval 17"/>
            <p:cNvSpPr>
              <a:spLocks noChangeArrowheads="1"/>
            </p:cNvSpPr>
            <p:nvPr/>
          </p:nvSpPr>
          <p:spPr bwMode="auto">
            <a:xfrm>
              <a:off x="4489" y="147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9056" name="Oval 18"/>
            <p:cNvSpPr>
              <a:spLocks noChangeArrowheads="1"/>
            </p:cNvSpPr>
            <p:nvPr/>
          </p:nvSpPr>
          <p:spPr bwMode="auto">
            <a:xfrm>
              <a:off x="5127" y="147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9057" name="Line 19"/>
            <p:cNvSpPr>
              <a:spLocks noChangeShapeType="1"/>
            </p:cNvSpPr>
            <p:nvPr/>
          </p:nvSpPr>
          <p:spPr bwMode="auto">
            <a:xfrm>
              <a:off x="5263" y="112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8" name="Line 20"/>
            <p:cNvSpPr>
              <a:spLocks noChangeShapeType="1"/>
            </p:cNvSpPr>
            <p:nvPr/>
          </p:nvSpPr>
          <p:spPr bwMode="auto">
            <a:xfrm flipH="1">
              <a:off x="4732" y="108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8693" name="Text Box 21"/>
          <p:cNvSpPr txBox="1">
            <a:spLocks noChangeArrowheads="1"/>
          </p:cNvSpPr>
          <p:nvPr/>
        </p:nvSpPr>
        <p:spPr bwMode="auto">
          <a:xfrm>
            <a:off x="6890630" y="2932113"/>
            <a:ext cx="1919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Not connected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64163" y="4016375"/>
            <a:ext cx="3560762" cy="1981200"/>
            <a:chOff x="3379" y="2530"/>
            <a:chExt cx="2243" cy="1248"/>
          </a:xfrm>
        </p:grpSpPr>
        <p:sp>
          <p:nvSpPr>
            <p:cNvPr id="129038" name="Oval 23"/>
            <p:cNvSpPr>
              <a:spLocks noChangeArrowheads="1"/>
            </p:cNvSpPr>
            <p:nvPr/>
          </p:nvSpPr>
          <p:spPr bwMode="auto">
            <a:xfrm>
              <a:off x="3380" y="2580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9039" name="Oval 24"/>
            <p:cNvSpPr>
              <a:spLocks noChangeArrowheads="1"/>
            </p:cNvSpPr>
            <p:nvPr/>
          </p:nvSpPr>
          <p:spPr bwMode="auto">
            <a:xfrm>
              <a:off x="5165" y="2530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9040" name="Oval 25"/>
            <p:cNvSpPr>
              <a:spLocks noChangeArrowheads="1"/>
            </p:cNvSpPr>
            <p:nvPr/>
          </p:nvSpPr>
          <p:spPr bwMode="auto">
            <a:xfrm>
              <a:off x="3379" y="3189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9041" name="Oval 26"/>
            <p:cNvSpPr>
              <a:spLocks noChangeArrowheads="1"/>
            </p:cNvSpPr>
            <p:nvPr/>
          </p:nvSpPr>
          <p:spPr bwMode="auto">
            <a:xfrm>
              <a:off x="4984" y="352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9042" name="Oval 27"/>
            <p:cNvSpPr>
              <a:spLocks noChangeArrowheads="1"/>
            </p:cNvSpPr>
            <p:nvPr/>
          </p:nvSpPr>
          <p:spPr bwMode="auto">
            <a:xfrm>
              <a:off x="3798" y="291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9043" name="Oval 28"/>
            <p:cNvSpPr>
              <a:spLocks noChangeArrowheads="1"/>
            </p:cNvSpPr>
            <p:nvPr/>
          </p:nvSpPr>
          <p:spPr bwMode="auto">
            <a:xfrm>
              <a:off x="4754" y="272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29044" name="Oval 29"/>
            <p:cNvSpPr>
              <a:spLocks noChangeArrowheads="1"/>
            </p:cNvSpPr>
            <p:nvPr/>
          </p:nvSpPr>
          <p:spPr bwMode="auto">
            <a:xfrm>
              <a:off x="3768" y="3330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29045" name="Oval 30"/>
            <p:cNvSpPr>
              <a:spLocks noChangeArrowheads="1"/>
            </p:cNvSpPr>
            <p:nvPr/>
          </p:nvSpPr>
          <p:spPr bwMode="auto">
            <a:xfrm>
              <a:off x="5338" y="318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29046" name="Oval 31"/>
            <p:cNvSpPr>
              <a:spLocks noChangeArrowheads="1"/>
            </p:cNvSpPr>
            <p:nvPr/>
          </p:nvSpPr>
          <p:spPr bwMode="auto">
            <a:xfrm>
              <a:off x="5004" y="301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29047" name="Line 32"/>
            <p:cNvSpPr>
              <a:spLocks noChangeShapeType="1"/>
            </p:cNvSpPr>
            <p:nvPr/>
          </p:nvSpPr>
          <p:spPr bwMode="auto">
            <a:xfrm flipV="1">
              <a:off x="3659" y="2651"/>
              <a:ext cx="1507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48" name="Line 33"/>
            <p:cNvSpPr>
              <a:spLocks noChangeShapeType="1"/>
            </p:cNvSpPr>
            <p:nvPr/>
          </p:nvSpPr>
          <p:spPr bwMode="auto">
            <a:xfrm>
              <a:off x="4073" y="3078"/>
              <a:ext cx="913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49" name="Line 34"/>
            <p:cNvSpPr>
              <a:spLocks noChangeShapeType="1"/>
            </p:cNvSpPr>
            <p:nvPr/>
          </p:nvSpPr>
          <p:spPr bwMode="auto">
            <a:xfrm flipV="1">
              <a:off x="3659" y="3191"/>
              <a:ext cx="1354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0" name="Line 35"/>
            <p:cNvSpPr>
              <a:spLocks noChangeShapeType="1"/>
            </p:cNvSpPr>
            <p:nvPr/>
          </p:nvSpPr>
          <p:spPr bwMode="auto">
            <a:xfrm flipV="1">
              <a:off x="4077" y="2880"/>
              <a:ext cx="684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1" name="Line 36"/>
            <p:cNvSpPr>
              <a:spLocks noChangeShapeType="1"/>
            </p:cNvSpPr>
            <p:nvPr/>
          </p:nvSpPr>
          <p:spPr bwMode="auto">
            <a:xfrm flipV="1">
              <a:off x="4050" y="3344"/>
              <a:ext cx="1292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2" name="Line 37"/>
            <p:cNvSpPr>
              <a:spLocks noChangeShapeType="1"/>
            </p:cNvSpPr>
            <p:nvPr/>
          </p:nvSpPr>
          <p:spPr bwMode="auto">
            <a:xfrm flipH="1">
              <a:off x="4028" y="2948"/>
              <a:ext cx="783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132388" y="3762375"/>
            <a:ext cx="3903662" cy="2351088"/>
            <a:chOff x="3233" y="2370"/>
            <a:chExt cx="2459" cy="1481"/>
          </a:xfrm>
        </p:grpSpPr>
        <p:sp>
          <p:nvSpPr>
            <p:cNvPr id="129036" name="Oval 39"/>
            <p:cNvSpPr>
              <a:spLocks noChangeArrowheads="1"/>
            </p:cNvSpPr>
            <p:nvPr/>
          </p:nvSpPr>
          <p:spPr bwMode="auto">
            <a:xfrm>
              <a:off x="3233" y="2370"/>
              <a:ext cx="1062" cy="1368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37" name="Oval 40"/>
            <p:cNvSpPr>
              <a:spLocks noChangeArrowheads="1"/>
            </p:cNvSpPr>
            <p:nvPr/>
          </p:nvSpPr>
          <p:spPr bwMode="auto">
            <a:xfrm>
              <a:off x="4608" y="2389"/>
              <a:ext cx="1084" cy="1462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4DB5-B24E-8246-9BF7-2A9D337E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5" grpId="0"/>
      <p:bldP spid="6686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Representation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937000" cy="2754312"/>
          </a:xfrm>
        </p:spPr>
        <p:txBody>
          <a:bodyPr/>
          <a:lstStyle/>
          <a:p>
            <a:pPr eaLnBrk="1" hangingPunct="1"/>
            <a:r>
              <a:rPr lang="en-US" b="1" dirty="0"/>
              <a:t>Adjacency list representation</a:t>
            </a:r>
            <a:r>
              <a:rPr lang="en-US" dirty="0"/>
              <a:t> of G = (V, E)</a:t>
            </a:r>
          </a:p>
          <a:p>
            <a:pPr lvl="1" eaLnBrk="1" hangingPunct="1"/>
            <a:r>
              <a:rPr lang="en-US" dirty="0"/>
              <a:t>An array of </a:t>
            </a:r>
            <a:r>
              <a:rPr lang="en-US" dirty="0">
                <a:sym typeface="Symbol" pitchFamily="-106" charset="2"/>
              </a:rPr>
              <a:t>n lists, one for each vertex in V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Each list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Adj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[u]</a:t>
            </a:r>
            <a:r>
              <a:rPr lang="en-US" dirty="0">
                <a:sym typeface="Symbol" pitchFamily="-106" charset="2"/>
              </a:rPr>
              <a:t> contains all the vertices v such that there is an edge between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</a:p>
          <a:p>
            <a:pPr lvl="2" eaLnBrk="1" hangingPunct="1"/>
            <a:r>
              <a:rPr lang="en-US" dirty="0" err="1">
                <a:latin typeface="Comic Sans MS" pitchFamily="-106" charset="0"/>
                <a:sym typeface="Symbol" pitchFamily="-106" charset="2"/>
              </a:rPr>
              <a:t>Adj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[u]</a:t>
            </a:r>
            <a:r>
              <a:rPr lang="en-US" dirty="0">
                <a:sym typeface="Symbol" pitchFamily="-106" charset="2"/>
              </a:rPr>
              <a:t> contains the vertices adjacent 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(in arbitrary order)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Can be used for both directed and undirected graphs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4270375"/>
            <a:ext cx="2159000" cy="1376363"/>
            <a:chOff x="828" y="2753"/>
            <a:chExt cx="1360" cy="867"/>
          </a:xfrm>
        </p:grpSpPr>
        <p:sp>
          <p:nvSpPr>
            <p:cNvPr id="131225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1226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1227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1228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1229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0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1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2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3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1234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5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6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69713" name="Group 17"/>
          <p:cNvGraphicFramePr>
            <a:graphicFrameLocks noGrp="1"/>
          </p:cNvGraphicFramePr>
          <p:nvPr/>
        </p:nvGraphicFramePr>
        <p:xfrm>
          <a:off x="4005263" y="3948113"/>
          <a:ext cx="560387" cy="2020889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9727" name="Group 31"/>
          <p:cNvGraphicFramePr>
            <a:graphicFrameLocks noGrp="1"/>
          </p:cNvGraphicFramePr>
          <p:nvPr/>
        </p:nvGraphicFramePr>
        <p:xfrm>
          <a:off x="4895850" y="397033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35" name="Group 39"/>
          <p:cNvGraphicFramePr>
            <a:graphicFrameLocks noGrp="1"/>
          </p:cNvGraphicFramePr>
          <p:nvPr/>
        </p:nvGraphicFramePr>
        <p:xfrm>
          <a:off x="5834063" y="39735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43" name="Line 47"/>
          <p:cNvSpPr>
            <a:spLocks noChangeShapeType="1"/>
          </p:cNvSpPr>
          <p:nvPr/>
        </p:nvSpPr>
        <p:spPr bwMode="auto">
          <a:xfrm>
            <a:off x="4308475" y="4129088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44" name="Line 48"/>
          <p:cNvSpPr>
            <a:spLocks noChangeShapeType="1"/>
          </p:cNvSpPr>
          <p:nvPr/>
        </p:nvSpPr>
        <p:spPr bwMode="auto">
          <a:xfrm flipV="1">
            <a:off x="5434013" y="4148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45" name="Group 49"/>
          <p:cNvGraphicFramePr>
            <a:graphicFrameLocks noGrp="1"/>
          </p:cNvGraphicFramePr>
          <p:nvPr/>
        </p:nvGraphicFramePr>
        <p:xfrm>
          <a:off x="4884738" y="437356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53" name="Group 57"/>
          <p:cNvGraphicFramePr>
            <a:graphicFrameLocks noGrp="1"/>
          </p:cNvGraphicFramePr>
          <p:nvPr/>
        </p:nvGraphicFramePr>
        <p:xfrm>
          <a:off x="5822950" y="437673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61" name="Line 65"/>
          <p:cNvSpPr>
            <a:spLocks noChangeShapeType="1"/>
          </p:cNvSpPr>
          <p:nvPr/>
        </p:nvSpPr>
        <p:spPr bwMode="auto">
          <a:xfrm>
            <a:off x="4297363" y="453231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62" name="Line 66"/>
          <p:cNvSpPr>
            <a:spLocks noChangeShapeType="1"/>
          </p:cNvSpPr>
          <p:nvPr/>
        </p:nvSpPr>
        <p:spPr bwMode="auto">
          <a:xfrm flipV="1">
            <a:off x="5422900" y="455136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63" name="Group 67"/>
          <p:cNvGraphicFramePr>
            <a:graphicFrameLocks noGrp="1"/>
          </p:cNvGraphicFramePr>
          <p:nvPr/>
        </p:nvGraphicFramePr>
        <p:xfrm>
          <a:off x="6767513" y="43672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71" name="Line 75"/>
          <p:cNvSpPr>
            <a:spLocks noChangeShapeType="1"/>
          </p:cNvSpPr>
          <p:nvPr/>
        </p:nvSpPr>
        <p:spPr bwMode="auto">
          <a:xfrm flipV="1">
            <a:off x="6367463" y="45418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72" name="Group 76"/>
          <p:cNvGraphicFramePr>
            <a:graphicFrameLocks noGrp="1"/>
          </p:cNvGraphicFramePr>
          <p:nvPr/>
        </p:nvGraphicFramePr>
        <p:xfrm>
          <a:off x="7704138" y="43545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80" name="Line 84"/>
          <p:cNvSpPr>
            <a:spLocks noChangeShapeType="1"/>
          </p:cNvSpPr>
          <p:nvPr/>
        </p:nvSpPr>
        <p:spPr bwMode="auto">
          <a:xfrm flipV="1">
            <a:off x="7304088" y="4529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81" name="Text Box 85"/>
          <p:cNvSpPr txBox="1">
            <a:spLocks noChangeArrowheads="1"/>
          </p:cNvSpPr>
          <p:nvPr/>
        </p:nvSpPr>
        <p:spPr bwMode="auto">
          <a:xfrm>
            <a:off x="3662363" y="3963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69782" name="Text Box 86"/>
          <p:cNvSpPr txBox="1">
            <a:spLocks noChangeArrowheads="1"/>
          </p:cNvSpPr>
          <p:nvPr/>
        </p:nvSpPr>
        <p:spPr bwMode="auto">
          <a:xfrm>
            <a:off x="3662363" y="43465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69783" name="Text Box 87"/>
          <p:cNvSpPr txBox="1">
            <a:spLocks noChangeArrowheads="1"/>
          </p:cNvSpPr>
          <p:nvPr/>
        </p:nvSpPr>
        <p:spPr bwMode="auto">
          <a:xfrm>
            <a:off x="3662363" y="47291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69784" name="Text Box 88"/>
          <p:cNvSpPr txBox="1">
            <a:spLocks noChangeArrowheads="1"/>
          </p:cNvSpPr>
          <p:nvPr/>
        </p:nvSpPr>
        <p:spPr bwMode="auto">
          <a:xfrm>
            <a:off x="3662363" y="5111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69785" name="Text Box 89"/>
          <p:cNvSpPr txBox="1">
            <a:spLocks noChangeArrowheads="1"/>
          </p:cNvSpPr>
          <p:nvPr/>
        </p:nvSpPr>
        <p:spPr bwMode="auto">
          <a:xfrm>
            <a:off x="3662363" y="5494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669786" name="Group 90"/>
          <p:cNvGraphicFramePr>
            <a:graphicFrameLocks noGrp="1"/>
          </p:cNvGraphicFramePr>
          <p:nvPr/>
        </p:nvGraphicFramePr>
        <p:xfrm>
          <a:off x="4883150" y="4800600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94" name="Group 98"/>
          <p:cNvGraphicFramePr>
            <a:graphicFrameLocks noGrp="1"/>
          </p:cNvGraphicFramePr>
          <p:nvPr/>
        </p:nvGraphicFramePr>
        <p:xfrm>
          <a:off x="5821363" y="480377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02" name="Line 106"/>
          <p:cNvSpPr>
            <a:spLocks noChangeShapeType="1"/>
          </p:cNvSpPr>
          <p:nvPr/>
        </p:nvSpPr>
        <p:spPr bwMode="auto">
          <a:xfrm>
            <a:off x="4295775" y="4959350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03" name="Line 107"/>
          <p:cNvSpPr>
            <a:spLocks noChangeShapeType="1"/>
          </p:cNvSpPr>
          <p:nvPr/>
        </p:nvSpPr>
        <p:spPr bwMode="auto">
          <a:xfrm flipV="1">
            <a:off x="5421313" y="49784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04" name="Group 108"/>
          <p:cNvGraphicFramePr>
            <a:graphicFrameLocks noGrp="1"/>
          </p:cNvGraphicFramePr>
          <p:nvPr/>
        </p:nvGraphicFramePr>
        <p:xfrm>
          <a:off x="4887913" y="52054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812" name="Group 116"/>
          <p:cNvGraphicFramePr>
            <a:graphicFrameLocks noGrp="1"/>
          </p:cNvGraphicFramePr>
          <p:nvPr/>
        </p:nvGraphicFramePr>
        <p:xfrm>
          <a:off x="5826125" y="520858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20" name="Line 124"/>
          <p:cNvSpPr>
            <a:spLocks noChangeShapeType="1"/>
          </p:cNvSpPr>
          <p:nvPr/>
        </p:nvSpPr>
        <p:spPr bwMode="auto">
          <a:xfrm>
            <a:off x="4300538" y="536416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21" name="Line 125"/>
          <p:cNvSpPr>
            <a:spLocks noChangeShapeType="1"/>
          </p:cNvSpPr>
          <p:nvPr/>
        </p:nvSpPr>
        <p:spPr bwMode="auto">
          <a:xfrm flipV="1">
            <a:off x="5426075" y="538321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22" name="Group 126"/>
          <p:cNvGraphicFramePr>
            <a:graphicFrameLocks noGrp="1"/>
          </p:cNvGraphicFramePr>
          <p:nvPr/>
        </p:nvGraphicFramePr>
        <p:xfrm>
          <a:off x="6770688" y="519906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30" name="Line 134"/>
          <p:cNvSpPr>
            <a:spLocks noChangeShapeType="1"/>
          </p:cNvSpPr>
          <p:nvPr/>
        </p:nvSpPr>
        <p:spPr bwMode="auto">
          <a:xfrm flipV="1">
            <a:off x="6370638" y="537368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31" name="Group 135"/>
          <p:cNvGraphicFramePr>
            <a:graphicFrameLocks noGrp="1"/>
          </p:cNvGraphicFramePr>
          <p:nvPr/>
        </p:nvGraphicFramePr>
        <p:xfrm>
          <a:off x="4894263" y="562292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839" name="Group 143"/>
          <p:cNvGraphicFramePr>
            <a:graphicFrameLocks noGrp="1"/>
          </p:cNvGraphicFramePr>
          <p:nvPr/>
        </p:nvGraphicFramePr>
        <p:xfrm>
          <a:off x="5832475" y="5626100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47" name="Line 151"/>
          <p:cNvSpPr>
            <a:spLocks noChangeShapeType="1"/>
          </p:cNvSpPr>
          <p:nvPr/>
        </p:nvSpPr>
        <p:spPr bwMode="auto">
          <a:xfrm>
            <a:off x="4306888" y="57816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48" name="Line 152"/>
          <p:cNvSpPr>
            <a:spLocks noChangeShapeType="1"/>
          </p:cNvSpPr>
          <p:nvPr/>
        </p:nvSpPr>
        <p:spPr bwMode="auto">
          <a:xfrm flipV="1">
            <a:off x="5432425" y="5800725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49" name="Group 153"/>
          <p:cNvGraphicFramePr>
            <a:graphicFrameLocks noGrp="1"/>
          </p:cNvGraphicFramePr>
          <p:nvPr/>
        </p:nvGraphicFramePr>
        <p:xfrm>
          <a:off x="6777038" y="561657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57" name="Line 161"/>
          <p:cNvSpPr>
            <a:spLocks noChangeShapeType="1"/>
          </p:cNvSpPr>
          <p:nvPr/>
        </p:nvSpPr>
        <p:spPr bwMode="auto">
          <a:xfrm flipV="1">
            <a:off x="6376988" y="57912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24" name="Text Box 162"/>
          <p:cNvSpPr txBox="1">
            <a:spLocks noChangeArrowheads="1"/>
          </p:cNvSpPr>
          <p:nvPr/>
        </p:nvSpPr>
        <p:spPr bwMode="auto">
          <a:xfrm>
            <a:off x="920236" y="5859780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3280D-3769-8C4F-A607-A52E237F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43" grpId="0" animBg="1"/>
      <p:bldP spid="669744" grpId="0" animBg="1"/>
      <p:bldP spid="669761" grpId="0" animBg="1"/>
      <p:bldP spid="669762" grpId="0" animBg="1"/>
      <p:bldP spid="669771" grpId="0" animBg="1"/>
      <p:bldP spid="669780" grpId="0" animBg="1"/>
      <p:bldP spid="669781" grpId="0"/>
      <p:bldP spid="669782" grpId="0"/>
      <p:bldP spid="669783" grpId="0"/>
      <p:bldP spid="669784" grpId="0"/>
      <p:bldP spid="669785" grpId="0"/>
      <p:bldP spid="669802" grpId="0" animBg="1"/>
      <p:bldP spid="669803" grpId="0" animBg="1"/>
      <p:bldP spid="669820" grpId="0" animBg="1"/>
      <p:bldP spid="669821" grpId="0" animBg="1"/>
      <p:bldP spid="669830" grpId="0" animBg="1"/>
      <p:bldP spid="669847" grpId="0" animBg="1"/>
      <p:bldP spid="669848" grpId="0" animBg="1"/>
      <p:bldP spid="6698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Properties of Adjacency List Representation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9663"/>
            <a:ext cx="6360148" cy="55832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/>
              <a:t>Sum of the lengths of all the adjacency lists</a:t>
            </a:r>
          </a:p>
          <a:p>
            <a:pPr lvl="1"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/>
              <a:t>Directed graph:</a:t>
            </a:r>
          </a:p>
          <a:p>
            <a:pPr lvl="2"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/>
              <a:t>Edge 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appears only once in u’s list</a:t>
            </a:r>
          </a:p>
          <a:p>
            <a:pPr lvl="1"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/>
              <a:t>Undirected graph:</a:t>
            </a:r>
          </a:p>
          <a:p>
            <a:pPr lvl="2"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appear in each other’s adjacency lists: edge 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appears twice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27825" y="3948113"/>
            <a:ext cx="2159000" cy="1376362"/>
            <a:chOff x="828" y="2753"/>
            <a:chExt cx="1360" cy="867"/>
          </a:xfrm>
        </p:grpSpPr>
        <p:sp>
          <p:nvSpPr>
            <p:cNvPr id="13314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314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314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314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314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315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127" name="Text Box 17"/>
          <p:cNvSpPr txBox="1">
            <a:spLocks noChangeArrowheads="1"/>
          </p:cNvSpPr>
          <p:nvPr/>
        </p:nvSpPr>
        <p:spPr bwMode="auto">
          <a:xfrm>
            <a:off x="6764338" y="5603875"/>
            <a:ext cx="2092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Undirected</a:t>
            </a:r>
            <a:r>
              <a:rPr lang="en-US" dirty="0"/>
              <a:t> graph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870700" y="1463675"/>
            <a:ext cx="1631950" cy="1514475"/>
            <a:chOff x="1062" y="2754"/>
            <a:chExt cx="1028" cy="954"/>
          </a:xfrm>
        </p:grpSpPr>
        <p:sp>
          <p:nvSpPr>
            <p:cNvPr id="133132" name="Oval 19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3133" name="Oval 20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3134" name="Oval 21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3135" name="Oval 22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3136" name="Line 23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7" name="Line 24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8" name="Line 25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9" name="Line 26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0" name="Freeform 27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1" name="Freeform 28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2" name="Freeform 29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129" name="Text Box 30"/>
          <p:cNvSpPr txBox="1">
            <a:spLocks noChangeArrowheads="1"/>
          </p:cNvSpPr>
          <p:nvPr/>
        </p:nvSpPr>
        <p:spPr bwMode="auto">
          <a:xfrm>
            <a:off x="6765925" y="3090863"/>
            <a:ext cx="1963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Directed graph</a:t>
            </a:r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3744430" y="2723444"/>
            <a:ext cx="1931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size of E (m)</a:t>
            </a:r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4054838" y="4227050"/>
            <a:ext cx="2408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2* size of E (2E)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0CEEC-D274-CB49-B027-1611A232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51" grpId="0"/>
      <p:bldP spid="6707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Properties of Adjacency List Representation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3788"/>
            <a:ext cx="5909242" cy="55832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/>
              <a:t>Memory required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err="1">
                <a:sym typeface="Symbol" pitchFamily="-106" charset="2"/>
              </a:rPr>
              <a:t>Θ</a:t>
            </a:r>
            <a:r>
              <a:rPr lang="en-US" sz="2000" dirty="0">
                <a:sym typeface="Symbol" pitchFamily="-106" charset="2"/>
              </a:rPr>
              <a:t>(</a:t>
            </a:r>
            <a:r>
              <a:rPr lang="en-US" sz="2000" dirty="0" err="1">
                <a:sym typeface="Symbol" pitchFamily="-106" charset="2"/>
              </a:rPr>
              <a:t>m+n</a:t>
            </a:r>
            <a:r>
              <a:rPr lang="en-US" sz="2000" dirty="0"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Preferred when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the graph is sparse: </a:t>
            </a:r>
            <a:r>
              <a:rPr lang="en-US" sz="2000" dirty="0">
                <a:sym typeface="Symbol" pitchFamily="-106" charset="2"/>
              </a:rPr>
              <a:t>m &lt;&lt; n</a:t>
            </a:r>
            <a:r>
              <a:rPr lang="en-US" sz="2000" baseline="30000" dirty="0">
                <a:sym typeface="Symbol" pitchFamily="-106" charset="2"/>
              </a:rPr>
              <a:t>2</a:t>
            </a:r>
            <a:endParaRPr lang="en-US" sz="2000" dirty="0"/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Disadvantage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no quick way to determine whether there is an edge between node u and v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Time to list all vertices adjacent to u: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err="1">
                <a:sym typeface="Symbol" pitchFamily="-106" charset="2"/>
              </a:rPr>
              <a:t>Θ</a:t>
            </a:r>
            <a:r>
              <a:rPr lang="en-US" sz="2000" dirty="0"/>
              <a:t>(degree(u))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Time to determine if (u, v) </a:t>
            </a:r>
            <a:r>
              <a:rPr lang="en-US" sz="2400" dirty="0">
                <a:sym typeface="Symbol" pitchFamily="-106" charset="2"/>
              </a:rPr>
              <a:t>exists:</a:t>
            </a:r>
            <a:endParaRPr 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O(degree(u))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10325" y="1500188"/>
            <a:ext cx="2159000" cy="1376362"/>
            <a:chOff x="828" y="2753"/>
            <a:chExt cx="1360" cy="867"/>
          </a:xfrm>
        </p:grpSpPr>
        <p:sp>
          <p:nvSpPr>
            <p:cNvPr id="135189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5190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5191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5192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5193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4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5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6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7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5198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9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0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175" name="Text Box 17"/>
          <p:cNvSpPr txBox="1">
            <a:spLocks noChangeArrowheads="1"/>
          </p:cNvSpPr>
          <p:nvPr/>
        </p:nvSpPr>
        <p:spPr bwMode="auto">
          <a:xfrm>
            <a:off x="6446838" y="3155950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551613" y="3756025"/>
            <a:ext cx="1631950" cy="1514475"/>
            <a:chOff x="1062" y="2754"/>
            <a:chExt cx="1028" cy="954"/>
          </a:xfrm>
        </p:grpSpPr>
        <p:sp>
          <p:nvSpPr>
            <p:cNvPr id="135178" name="Oval 19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5179" name="Oval 20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5180" name="Oval 21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5181" name="Oval 22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5182" name="Line 23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3" name="Line 24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4" name="Line 25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5" name="Line 26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6" name="Freeform 27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7" name="Freeform 28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8" name="Freeform 29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177" name="Text Box 30"/>
          <p:cNvSpPr txBox="1">
            <a:spLocks noChangeArrowheads="1"/>
          </p:cNvSpPr>
          <p:nvPr/>
        </p:nvSpPr>
        <p:spPr bwMode="auto">
          <a:xfrm>
            <a:off x="6446838" y="5383213"/>
            <a:ext cx="1963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Directed graph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8DA7-8B66-7845-9994-728F42B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Representation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2012" cy="5076825"/>
          </a:xfrm>
        </p:spPr>
        <p:txBody>
          <a:bodyPr/>
          <a:lstStyle/>
          <a:p>
            <a:pPr eaLnBrk="1" hangingPunct="1"/>
            <a:r>
              <a:rPr lang="en-US" b="1" dirty="0"/>
              <a:t>Adjacency matrix representation</a:t>
            </a:r>
            <a:r>
              <a:rPr lang="en-US" dirty="0"/>
              <a:t> of G = (V, E)</a:t>
            </a:r>
          </a:p>
          <a:p>
            <a:pPr lvl="1" eaLnBrk="1" hangingPunct="1"/>
            <a:r>
              <a:rPr lang="en-US" dirty="0"/>
              <a:t>Assume vertices are numbered 1, 2, … </a:t>
            </a:r>
            <a:r>
              <a:rPr lang="en-US" dirty="0">
                <a:sym typeface="Symbol" pitchFamily="-106" charset="2"/>
              </a:rPr>
              <a:t>n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The representation consists of a matrix </a:t>
            </a:r>
            <a:r>
              <a:rPr lang="en-US" dirty="0" err="1">
                <a:sym typeface="Symbol" pitchFamily="-106" charset="2"/>
              </a:rPr>
              <a:t>A</a:t>
            </a:r>
            <a:r>
              <a:rPr lang="en-US" baseline="-25000" dirty="0" err="1">
                <a:sym typeface="Symbol" pitchFamily="-106" charset="2"/>
              </a:rPr>
              <a:t>nxn</a:t>
            </a:r>
            <a:r>
              <a:rPr lang="en-US" dirty="0">
                <a:sym typeface="Symbol" pitchFamily="-106" charset="2"/>
              </a:rPr>
              <a:t> </a:t>
            </a:r>
          </a:p>
          <a:p>
            <a:pPr lvl="1" eaLnBrk="1" hangingPunct="1"/>
            <a:r>
              <a:rPr lang="en-US" dirty="0" err="1">
                <a:sym typeface="Symbol" pitchFamily="-106" charset="2"/>
              </a:rPr>
              <a:t>a</a:t>
            </a:r>
            <a:r>
              <a:rPr lang="en-US" baseline="-25000" dirty="0" err="1">
                <a:sym typeface="Symbol" pitchFamily="-106" charset="2"/>
              </a:rPr>
              <a:t>ij</a:t>
            </a:r>
            <a:r>
              <a:rPr lang="en-US" dirty="0">
                <a:sym typeface="Symbol" pitchFamily="-106" charset="2"/>
              </a:rPr>
              <a:t> =   1    if (</a:t>
            </a:r>
            <a:r>
              <a:rPr lang="en-US" dirty="0" err="1"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, j) belongs to E</a:t>
            </a:r>
          </a:p>
          <a:p>
            <a:pPr lvl="1" eaLnBrk="1" hangingPunct="1">
              <a:buFontTx/>
              <a:buNone/>
            </a:pPr>
            <a:r>
              <a:rPr lang="en-US" baseline="-25000" dirty="0">
                <a:sym typeface="Symbol" pitchFamily="-106" charset="2"/>
              </a:rPr>
              <a:t>		            </a:t>
            </a:r>
            <a:r>
              <a:rPr lang="en-US" dirty="0">
                <a:sym typeface="Symbol" pitchFamily="-106" charset="2"/>
              </a:rPr>
              <a:t>0    otherwise</a:t>
            </a:r>
            <a:endParaRPr lang="en-US" baseline="-25000" dirty="0">
              <a:sym typeface="Symbol" pitchFamily="-106" charset="2"/>
            </a:endParaRPr>
          </a:p>
        </p:txBody>
      </p:sp>
      <p:sp>
        <p:nvSpPr>
          <p:cNvPr id="672772" name="AutoShape 4"/>
          <p:cNvSpPr>
            <a:spLocks/>
          </p:cNvSpPr>
          <p:nvPr/>
        </p:nvSpPr>
        <p:spPr bwMode="auto">
          <a:xfrm>
            <a:off x="1855788" y="2640013"/>
            <a:ext cx="88900" cy="820737"/>
          </a:xfrm>
          <a:prstGeom prst="leftBrace">
            <a:avLst>
              <a:gd name="adj1" fmla="val 7693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9125" y="3971925"/>
            <a:ext cx="2159000" cy="1376363"/>
            <a:chOff x="828" y="2753"/>
            <a:chExt cx="1360" cy="867"/>
          </a:xfrm>
        </p:grpSpPr>
        <p:sp>
          <p:nvSpPr>
            <p:cNvPr id="137304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7305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7306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7307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7308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09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0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1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2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7313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4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5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224" name="Text Box 18"/>
          <p:cNvSpPr txBox="1">
            <a:spLocks noChangeArrowheads="1"/>
          </p:cNvSpPr>
          <p:nvPr/>
        </p:nvSpPr>
        <p:spPr bwMode="auto">
          <a:xfrm>
            <a:off x="655638" y="5627688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graphicFrame>
        <p:nvGraphicFramePr>
          <p:cNvPr id="672787" name="Group 19"/>
          <p:cNvGraphicFramePr>
            <a:graphicFrameLocks noGrp="1"/>
          </p:cNvGraphicFramePr>
          <p:nvPr/>
        </p:nvGraphicFramePr>
        <p:xfrm>
          <a:off x="3476625" y="3838575"/>
          <a:ext cx="2881313" cy="2379663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2825" name="Text Box 57"/>
          <p:cNvSpPr txBox="1">
            <a:spLocks noChangeArrowheads="1"/>
          </p:cNvSpPr>
          <p:nvPr/>
        </p:nvSpPr>
        <p:spPr bwMode="auto">
          <a:xfrm>
            <a:off x="3049588" y="3906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2826" name="Text Box 58"/>
          <p:cNvSpPr txBox="1">
            <a:spLocks noChangeArrowheads="1"/>
          </p:cNvSpPr>
          <p:nvPr/>
        </p:nvSpPr>
        <p:spPr bwMode="auto">
          <a:xfrm>
            <a:off x="3049588" y="4384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3049588" y="486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72828" name="Text Box 60"/>
          <p:cNvSpPr txBox="1">
            <a:spLocks noChangeArrowheads="1"/>
          </p:cNvSpPr>
          <p:nvPr/>
        </p:nvSpPr>
        <p:spPr bwMode="auto">
          <a:xfrm>
            <a:off x="3049588" y="53403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72829" name="Text Box 61"/>
          <p:cNvSpPr txBox="1">
            <a:spLocks noChangeArrowheads="1"/>
          </p:cNvSpPr>
          <p:nvPr/>
        </p:nvSpPr>
        <p:spPr bwMode="auto">
          <a:xfrm>
            <a:off x="3049588" y="58181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72830" name="Text Box 62"/>
          <p:cNvSpPr txBox="1">
            <a:spLocks noChangeArrowheads="1"/>
          </p:cNvSpPr>
          <p:nvPr/>
        </p:nvSpPr>
        <p:spPr bwMode="auto">
          <a:xfrm>
            <a:off x="3563938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41465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72832" name="Text Box 64"/>
          <p:cNvSpPr txBox="1">
            <a:spLocks noChangeArrowheads="1"/>
          </p:cNvSpPr>
          <p:nvPr/>
        </p:nvSpPr>
        <p:spPr bwMode="auto">
          <a:xfrm>
            <a:off x="47307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72833" name="Text Box 65"/>
          <p:cNvSpPr txBox="1">
            <a:spLocks noChangeArrowheads="1"/>
          </p:cNvSpPr>
          <p:nvPr/>
        </p:nvSpPr>
        <p:spPr bwMode="auto">
          <a:xfrm>
            <a:off x="53149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72834" name="Text Box 66"/>
          <p:cNvSpPr txBox="1">
            <a:spLocks noChangeArrowheads="1"/>
          </p:cNvSpPr>
          <p:nvPr/>
        </p:nvSpPr>
        <p:spPr bwMode="auto">
          <a:xfrm>
            <a:off x="58991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06800" y="3890963"/>
            <a:ext cx="2616200" cy="368300"/>
            <a:chOff x="3221" y="2177"/>
            <a:chExt cx="1648" cy="232"/>
          </a:xfrm>
        </p:grpSpPr>
        <p:sp>
          <p:nvSpPr>
            <p:cNvPr id="137299" name="Text Box 68"/>
            <p:cNvSpPr txBox="1">
              <a:spLocks noChangeArrowheads="1"/>
            </p:cNvSpPr>
            <p:nvPr/>
          </p:nvSpPr>
          <p:spPr bwMode="auto">
            <a:xfrm>
              <a:off x="3221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300" name="Text Box 69"/>
            <p:cNvSpPr txBox="1">
              <a:spLocks noChangeArrowheads="1"/>
            </p:cNvSpPr>
            <p:nvPr/>
          </p:nvSpPr>
          <p:spPr bwMode="auto">
            <a:xfrm>
              <a:off x="3584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301" name="Text Box 70"/>
            <p:cNvSpPr txBox="1">
              <a:spLocks noChangeArrowheads="1"/>
            </p:cNvSpPr>
            <p:nvPr/>
          </p:nvSpPr>
          <p:spPr bwMode="auto">
            <a:xfrm>
              <a:off x="4673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302" name="Text Box 71"/>
            <p:cNvSpPr txBox="1">
              <a:spLocks noChangeArrowheads="1"/>
            </p:cNvSpPr>
            <p:nvPr/>
          </p:nvSpPr>
          <p:spPr bwMode="auto">
            <a:xfrm>
              <a:off x="3954" y="217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303" name="Text Box 72"/>
            <p:cNvSpPr txBox="1">
              <a:spLocks noChangeArrowheads="1"/>
            </p:cNvSpPr>
            <p:nvPr/>
          </p:nvSpPr>
          <p:spPr bwMode="auto">
            <a:xfrm>
              <a:off x="4318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3608388" y="4359275"/>
            <a:ext cx="2614612" cy="368300"/>
            <a:chOff x="3222" y="2472"/>
            <a:chExt cx="1647" cy="232"/>
          </a:xfrm>
        </p:grpSpPr>
        <p:sp>
          <p:nvSpPr>
            <p:cNvPr id="137294" name="Text Box 74"/>
            <p:cNvSpPr txBox="1">
              <a:spLocks noChangeArrowheads="1"/>
            </p:cNvSpPr>
            <p:nvPr/>
          </p:nvSpPr>
          <p:spPr bwMode="auto">
            <a:xfrm>
              <a:off x="322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5" name="Text Box 75"/>
            <p:cNvSpPr txBox="1">
              <a:spLocks noChangeArrowheads="1"/>
            </p:cNvSpPr>
            <p:nvPr/>
          </p:nvSpPr>
          <p:spPr bwMode="auto">
            <a:xfrm>
              <a:off x="3954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6" name="Text Box 76"/>
            <p:cNvSpPr txBox="1">
              <a:spLocks noChangeArrowheads="1"/>
            </p:cNvSpPr>
            <p:nvPr/>
          </p:nvSpPr>
          <p:spPr bwMode="auto">
            <a:xfrm>
              <a:off x="4318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7" name="Text Box 77"/>
            <p:cNvSpPr txBox="1">
              <a:spLocks noChangeArrowheads="1"/>
            </p:cNvSpPr>
            <p:nvPr/>
          </p:nvSpPr>
          <p:spPr bwMode="auto">
            <a:xfrm>
              <a:off x="4673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8" name="Text Box 78"/>
            <p:cNvSpPr txBox="1">
              <a:spLocks noChangeArrowheads="1"/>
            </p:cNvSpPr>
            <p:nvPr/>
          </p:nvSpPr>
          <p:spPr bwMode="auto">
            <a:xfrm>
              <a:off x="3584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3608388" y="4841875"/>
            <a:ext cx="2614612" cy="366713"/>
            <a:chOff x="3222" y="2776"/>
            <a:chExt cx="1647" cy="231"/>
          </a:xfrm>
        </p:grpSpPr>
        <p:sp>
          <p:nvSpPr>
            <p:cNvPr id="137289" name="Text Box 80"/>
            <p:cNvSpPr txBox="1">
              <a:spLocks noChangeArrowheads="1"/>
            </p:cNvSpPr>
            <p:nvPr/>
          </p:nvSpPr>
          <p:spPr bwMode="auto">
            <a:xfrm>
              <a:off x="3584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0" name="Text Box 81"/>
            <p:cNvSpPr txBox="1">
              <a:spLocks noChangeArrowheads="1"/>
            </p:cNvSpPr>
            <p:nvPr/>
          </p:nvSpPr>
          <p:spPr bwMode="auto">
            <a:xfrm>
              <a:off x="4318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1" name="Text Box 82"/>
            <p:cNvSpPr txBox="1">
              <a:spLocks noChangeArrowheads="1"/>
            </p:cNvSpPr>
            <p:nvPr/>
          </p:nvSpPr>
          <p:spPr bwMode="auto">
            <a:xfrm>
              <a:off x="3222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92" name="Text Box 83"/>
            <p:cNvSpPr txBox="1">
              <a:spLocks noChangeArrowheads="1"/>
            </p:cNvSpPr>
            <p:nvPr/>
          </p:nvSpPr>
          <p:spPr bwMode="auto">
            <a:xfrm>
              <a:off x="3954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93" name="Text Box 84"/>
            <p:cNvSpPr txBox="1">
              <a:spLocks noChangeArrowheads="1"/>
            </p:cNvSpPr>
            <p:nvPr/>
          </p:nvSpPr>
          <p:spPr bwMode="auto">
            <a:xfrm>
              <a:off x="4673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3608388" y="5326063"/>
            <a:ext cx="2614612" cy="368300"/>
            <a:chOff x="3222" y="3081"/>
            <a:chExt cx="1647" cy="232"/>
          </a:xfrm>
        </p:grpSpPr>
        <p:sp>
          <p:nvSpPr>
            <p:cNvPr id="137284" name="Text Box 86"/>
            <p:cNvSpPr txBox="1">
              <a:spLocks noChangeArrowheads="1"/>
            </p:cNvSpPr>
            <p:nvPr/>
          </p:nvSpPr>
          <p:spPr bwMode="auto">
            <a:xfrm>
              <a:off x="3584" y="30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5" name="Text Box 87"/>
            <p:cNvSpPr txBox="1">
              <a:spLocks noChangeArrowheads="1"/>
            </p:cNvSpPr>
            <p:nvPr/>
          </p:nvSpPr>
          <p:spPr bwMode="auto">
            <a:xfrm>
              <a:off x="3954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6" name="Text Box 88"/>
            <p:cNvSpPr txBox="1">
              <a:spLocks noChangeArrowheads="1"/>
            </p:cNvSpPr>
            <p:nvPr/>
          </p:nvSpPr>
          <p:spPr bwMode="auto">
            <a:xfrm>
              <a:off x="4673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7" name="Text Box 89"/>
            <p:cNvSpPr txBox="1">
              <a:spLocks noChangeArrowheads="1"/>
            </p:cNvSpPr>
            <p:nvPr/>
          </p:nvSpPr>
          <p:spPr bwMode="auto">
            <a:xfrm>
              <a:off x="3222" y="30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88" name="Text Box 90"/>
            <p:cNvSpPr txBox="1">
              <a:spLocks noChangeArrowheads="1"/>
            </p:cNvSpPr>
            <p:nvPr/>
          </p:nvSpPr>
          <p:spPr bwMode="auto">
            <a:xfrm>
              <a:off x="4318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3608388" y="5795963"/>
            <a:ext cx="2614612" cy="368300"/>
            <a:chOff x="3222" y="3377"/>
            <a:chExt cx="1647" cy="232"/>
          </a:xfrm>
        </p:grpSpPr>
        <p:sp>
          <p:nvSpPr>
            <p:cNvPr id="137279" name="Text Box 92"/>
            <p:cNvSpPr txBox="1">
              <a:spLocks noChangeArrowheads="1"/>
            </p:cNvSpPr>
            <p:nvPr/>
          </p:nvSpPr>
          <p:spPr bwMode="auto">
            <a:xfrm>
              <a:off x="3222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0" name="Text Box 93"/>
            <p:cNvSpPr txBox="1">
              <a:spLocks noChangeArrowheads="1"/>
            </p:cNvSpPr>
            <p:nvPr/>
          </p:nvSpPr>
          <p:spPr bwMode="auto">
            <a:xfrm>
              <a:off x="3584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1" name="Text Box 94"/>
            <p:cNvSpPr txBox="1">
              <a:spLocks noChangeArrowheads="1"/>
            </p:cNvSpPr>
            <p:nvPr/>
          </p:nvSpPr>
          <p:spPr bwMode="auto">
            <a:xfrm>
              <a:off x="4318" y="337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2" name="Text Box 95"/>
            <p:cNvSpPr txBox="1">
              <a:spLocks noChangeArrowheads="1"/>
            </p:cNvSpPr>
            <p:nvPr/>
          </p:nvSpPr>
          <p:spPr bwMode="auto">
            <a:xfrm>
              <a:off x="3955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83" name="Text Box 96"/>
            <p:cNvSpPr txBox="1">
              <a:spLocks noChangeArrowheads="1"/>
            </p:cNvSpPr>
            <p:nvPr/>
          </p:nvSpPr>
          <p:spPr bwMode="auto">
            <a:xfrm>
              <a:off x="4673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672865" name="Text Box 97"/>
          <p:cNvSpPr txBox="1">
            <a:spLocks noChangeArrowheads="1"/>
          </p:cNvSpPr>
          <p:nvPr/>
        </p:nvSpPr>
        <p:spPr bwMode="auto">
          <a:xfrm>
            <a:off x="6497638" y="3825875"/>
            <a:ext cx="24733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For undirected graphs matrix A is symmetric: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   </a:t>
            </a:r>
            <a:r>
              <a:rPr lang="en-US" sz="2400" dirty="0" err="1">
                <a:latin typeface="Century Gothic"/>
                <a:cs typeface="Century Gothic"/>
              </a:rPr>
              <a:t>a</a:t>
            </a:r>
            <a:r>
              <a:rPr lang="en-US" sz="2400" baseline="-25000" dirty="0" err="1">
                <a:latin typeface="Century Gothic"/>
                <a:cs typeface="Century Gothic"/>
              </a:rPr>
              <a:t>ij</a:t>
            </a:r>
            <a:r>
              <a:rPr lang="en-US" sz="2400" dirty="0">
                <a:latin typeface="Century Gothic"/>
                <a:cs typeface="Century Gothic"/>
              </a:rPr>
              <a:t> = </a:t>
            </a:r>
            <a:r>
              <a:rPr lang="en-US" sz="2400" dirty="0" err="1">
                <a:latin typeface="Century Gothic"/>
                <a:cs typeface="Century Gothic"/>
              </a:rPr>
              <a:t>a</a:t>
            </a:r>
            <a:r>
              <a:rPr lang="en-US" sz="2400" baseline="-25000" dirty="0" err="1">
                <a:latin typeface="Century Gothic"/>
                <a:cs typeface="Century Gothic"/>
              </a:rPr>
              <a:t>ji</a:t>
            </a:r>
            <a:endParaRPr lang="en-US" sz="2400" baseline="-25000" dirty="0">
              <a:latin typeface="Century Gothic"/>
              <a:cs typeface="Century Gothic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   A = A</a:t>
            </a:r>
            <a:r>
              <a:rPr lang="en-US" sz="2400" baseline="30000" dirty="0">
                <a:latin typeface="Century Gothic"/>
                <a:cs typeface="Century Gothic"/>
              </a:rPr>
              <a:t>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345DF9-72FB-A64C-8742-DACCA748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 animBg="1"/>
      <p:bldP spid="672825" grpId="0"/>
      <p:bldP spid="672826" grpId="0"/>
      <p:bldP spid="672827" grpId="0"/>
      <p:bldP spid="672828" grpId="0"/>
      <p:bldP spid="672829" grpId="0"/>
      <p:bldP spid="672830" grpId="0"/>
      <p:bldP spid="672831" grpId="0"/>
      <p:bldP spid="672832" grpId="0"/>
      <p:bldP spid="672833" grpId="0"/>
      <p:bldP spid="672834" grpId="0"/>
      <p:bldP spid="6728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Properties of Adjacency Matrix Representation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43887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Memory required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err="1">
                <a:sym typeface="Symbol" pitchFamily="-106" charset="2"/>
              </a:rPr>
              <a:t>Θ</a:t>
            </a:r>
            <a:r>
              <a:rPr lang="en-US" dirty="0">
                <a:sym typeface="Symbol" pitchFamily="-106" charset="2"/>
              </a:rPr>
              <a:t>(n</a:t>
            </a:r>
            <a:r>
              <a:rPr lang="en-US" baseline="30000" dirty="0">
                <a:sym typeface="Symbol" pitchFamily="-106" charset="2"/>
              </a:rPr>
              <a:t>2</a:t>
            </a:r>
            <a:r>
              <a:rPr lang="en-US" dirty="0">
                <a:sym typeface="Symbol" pitchFamily="-106" charset="2"/>
              </a:rPr>
              <a:t>), independent on the number of edges in G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Preferred when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The graph is dense: m is close to n</a:t>
            </a:r>
            <a:r>
              <a:rPr lang="en-US" baseline="30000" dirty="0">
                <a:sym typeface="Symbol" pitchFamily="-106" charset="2"/>
              </a:rPr>
              <a:t>2</a:t>
            </a:r>
            <a:endParaRPr lang="en-US" dirty="0">
              <a:sym typeface="Symbol" pitchFamily="-106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We need to quickly determine if there is an edge between two vertices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Time to list all vertices adjacent to u: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err="1">
                <a:sym typeface="Symbol" pitchFamily="-106" charset="2"/>
              </a:rPr>
              <a:t>Θ</a:t>
            </a:r>
            <a:r>
              <a:rPr lang="en-US" dirty="0">
                <a:sym typeface="Symbol" pitchFamily="-106" charset="2"/>
              </a:rPr>
              <a:t>(n)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Time to determine if (u, v) belongs to 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err="1">
                <a:sym typeface="Symbol" pitchFamily="-106" charset="2"/>
              </a:rPr>
              <a:t>Θ</a:t>
            </a:r>
            <a:r>
              <a:rPr lang="en-US" dirty="0">
                <a:sym typeface="Symbol" pitchFamily="-106" charset="2"/>
              </a:rPr>
              <a:t>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8BDF8-8FF4-CD45-933F-DD30EAE4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r>
              <a:rPr lang="en-US" dirty="0"/>
              <a:t>Scheduling to Minimizing Lateness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Single resource processes one job at a time</a:t>
            </a:r>
          </a:p>
          <a:p>
            <a:r>
              <a:rPr lang="en-US" sz="2400" dirty="0"/>
              <a:t>Job j requires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units of processing time, is due at time </a:t>
            </a:r>
            <a:r>
              <a:rPr lang="en-US" sz="2400" dirty="0" err="1"/>
              <a:t>d</a:t>
            </a:r>
            <a:r>
              <a:rPr lang="en-US" sz="2400" baseline="-25000" dirty="0" err="1"/>
              <a:t>j</a:t>
            </a:r>
            <a:endParaRPr lang="en-US" sz="2400" dirty="0"/>
          </a:p>
          <a:p>
            <a:r>
              <a:rPr lang="en-US" sz="2400" dirty="0"/>
              <a:t>If j starts at time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, it finishes at time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 =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</a:p>
          <a:p>
            <a:r>
              <a:rPr lang="en-US" sz="2400" dirty="0"/>
              <a:t>Lateness:  </a:t>
            </a:r>
            <a:r>
              <a:rPr lang="en-US" sz="2400" dirty="0">
                <a:sym typeface="MT Extra" charset="0"/>
              </a:rPr>
              <a:t></a:t>
            </a:r>
            <a:r>
              <a:rPr lang="en-US" sz="2400" baseline="-25000" dirty="0"/>
              <a:t>j</a:t>
            </a:r>
            <a:r>
              <a:rPr lang="en-US" sz="2400" dirty="0"/>
              <a:t> = max { 0, 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 - </a:t>
            </a:r>
            <a:r>
              <a:rPr lang="en-US" sz="2400" dirty="0" err="1"/>
              <a:t>d</a:t>
            </a:r>
            <a:r>
              <a:rPr lang="en-US" sz="2400" baseline="-25000" dirty="0" err="1"/>
              <a:t>j</a:t>
            </a:r>
            <a:r>
              <a:rPr lang="en-US" sz="2400" dirty="0"/>
              <a:t> }</a:t>
            </a:r>
          </a:p>
          <a:p>
            <a:r>
              <a:rPr lang="en-US" sz="2400" dirty="0"/>
              <a:t>Goal:  schedule all jobs to minimize </a:t>
            </a:r>
            <a:r>
              <a:rPr lang="en-US" sz="2400" b="1" dirty="0">
                <a:solidFill>
                  <a:srgbClr val="000090"/>
                </a:solidFill>
              </a:rPr>
              <a:t>maximum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/>
              <a:t>lateness L = max </a:t>
            </a:r>
            <a:r>
              <a:rPr lang="en-US" sz="2400" dirty="0">
                <a:sym typeface="MT Extra" charset="0"/>
              </a:rPr>
              <a:t></a:t>
            </a:r>
            <a:r>
              <a:rPr lang="en-US" sz="2400" baseline="-25000" dirty="0"/>
              <a:t>j</a:t>
            </a:r>
            <a:endParaRPr lang="en-US" sz="2400" dirty="0"/>
          </a:p>
          <a:p>
            <a:r>
              <a:rPr lang="en-US" sz="2400" dirty="0"/>
              <a:t>Example:</a:t>
            </a:r>
          </a:p>
        </p:txBody>
      </p:sp>
      <p:grpSp>
        <p:nvGrpSpPr>
          <p:cNvPr id="352379" name="Group 123"/>
          <p:cNvGrpSpPr>
            <a:grpSpLocks/>
          </p:cNvGrpSpPr>
          <p:nvPr/>
        </p:nvGrpSpPr>
        <p:grpSpPr bwMode="auto">
          <a:xfrm>
            <a:off x="2973207" y="3851744"/>
            <a:ext cx="3048000" cy="1066800"/>
            <a:chOff x="1728" y="2304"/>
            <a:chExt cx="1824" cy="576"/>
          </a:xfrm>
        </p:grpSpPr>
        <p:sp>
          <p:nvSpPr>
            <p:cNvPr id="352356" name="Rectangle 100"/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352358" name="Rectangle 102"/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6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59" name="Rectangle 103"/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  <a:endParaRPr kumimoji="0" lang="en-US" sz="1400" baseline="-25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0" name="Rectangle 104"/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latin typeface="Century Gothic" panose="020B0502020202020204" pitchFamily="34" charset="0"/>
                </a:rPr>
                <a:t>3</a:t>
              </a:r>
              <a:endParaRPr kumimoji="0" lang="en-US" sz="1400" baseline="30000" dirty="0">
                <a:latin typeface="Century Gothic" panose="020B0502020202020204" pitchFamily="34" charset="0"/>
              </a:endParaRPr>
            </a:p>
          </p:txBody>
        </p:sp>
        <p:sp>
          <p:nvSpPr>
            <p:cNvPr id="352361" name="Rectangle 105"/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2" name="Rectangle 106"/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8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3" name="Rectangle 107"/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2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4" name="Rectangle 108"/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kumimoji="0" lang="en-US" sz="1400" baseline="30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5" name="Rectangle 109"/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9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6" name="Rectangle 110"/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7" name="Rectangle 11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kumimoji="0" lang="en-US" sz="1400" baseline="30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8" name="Rectangle 112"/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9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9" name="Rectangle 113"/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4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0" name="Rectangle 114"/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71" name="Rectangle 115"/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14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2" name="Rectangle 116"/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3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3" name="Rectangle 117"/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74" name="Rectangle 118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15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5" name="Rectangle 119"/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2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6" name="Rectangle 120"/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6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" y="5121927"/>
            <a:ext cx="8471710" cy="1130129"/>
            <a:chOff x="381000" y="5525442"/>
            <a:chExt cx="8471710" cy="1130129"/>
          </a:xfrm>
        </p:grpSpPr>
        <p:sp>
          <p:nvSpPr>
            <p:cNvPr id="352302" name="Line 46"/>
            <p:cNvSpPr>
              <a:spLocks noChangeShapeType="1"/>
            </p:cNvSpPr>
            <p:nvPr/>
          </p:nvSpPr>
          <p:spPr bwMode="auto">
            <a:xfrm>
              <a:off x="6096000" y="6363642"/>
              <a:ext cx="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3" name="Text Box 47"/>
            <p:cNvSpPr txBox="1">
              <a:spLocks noChangeArrowheads="1"/>
            </p:cNvSpPr>
            <p:nvPr/>
          </p:nvSpPr>
          <p:spPr bwMode="auto">
            <a:xfrm>
              <a:off x="381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352304" name="Line 48"/>
            <p:cNvSpPr>
              <a:spLocks noChangeShapeType="1"/>
            </p:cNvSpPr>
            <p:nvPr/>
          </p:nvSpPr>
          <p:spPr bwMode="auto">
            <a:xfrm rot="-5400000">
              <a:off x="838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 rot="-5400000">
              <a:off x="304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 rot="-5400000">
              <a:off x="19050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7" name="Line 51"/>
            <p:cNvSpPr>
              <a:spLocks noChangeShapeType="1"/>
            </p:cNvSpPr>
            <p:nvPr/>
          </p:nvSpPr>
          <p:spPr bwMode="auto">
            <a:xfrm rot="-5400000">
              <a:off x="13716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8" name="Line 52"/>
            <p:cNvSpPr>
              <a:spLocks noChangeShapeType="1"/>
            </p:cNvSpPr>
            <p:nvPr/>
          </p:nvSpPr>
          <p:spPr bwMode="auto">
            <a:xfrm rot="-5400000">
              <a:off x="2971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9" name="Line 53"/>
            <p:cNvSpPr>
              <a:spLocks noChangeShapeType="1"/>
            </p:cNvSpPr>
            <p:nvPr/>
          </p:nvSpPr>
          <p:spPr bwMode="auto">
            <a:xfrm rot="-5400000">
              <a:off x="24384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0" name="Line 54"/>
            <p:cNvSpPr>
              <a:spLocks noChangeShapeType="1"/>
            </p:cNvSpPr>
            <p:nvPr/>
          </p:nvSpPr>
          <p:spPr bwMode="auto">
            <a:xfrm rot="-5400000">
              <a:off x="40386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 rot="-5400000">
              <a:off x="3505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 rot="-5400000">
              <a:off x="51054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3" name="Line 57"/>
            <p:cNvSpPr>
              <a:spLocks noChangeShapeType="1"/>
            </p:cNvSpPr>
            <p:nvPr/>
          </p:nvSpPr>
          <p:spPr bwMode="auto">
            <a:xfrm rot="-5400000">
              <a:off x="45720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4" name="Line 58"/>
            <p:cNvSpPr>
              <a:spLocks noChangeShapeType="1"/>
            </p:cNvSpPr>
            <p:nvPr/>
          </p:nvSpPr>
          <p:spPr bwMode="auto">
            <a:xfrm rot="-5400000">
              <a:off x="6172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5" name="Line 59"/>
            <p:cNvSpPr>
              <a:spLocks noChangeShapeType="1"/>
            </p:cNvSpPr>
            <p:nvPr/>
          </p:nvSpPr>
          <p:spPr bwMode="auto">
            <a:xfrm rot="-5400000">
              <a:off x="5638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6" name="Text Box 60"/>
            <p:cNvSpPr txBox="1">
              <a:spLocks noChangeArrowheads="1"/>
            </p:cNvSpPr>
            <p:nvPr/>
          </p:nvSpPr>
          <p:spPr bwMode="auto">
            <a:xfrm>
              <a:off x="838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52317" name="Text Box 61"/>
            <p:cNvSpPr txBox="1">
              <a:spLocks noChangeArrowheads="1"/>
            </p:cNvSpPr>
            <p:nvPr/>
          </p:nvSpPr>
          <p:spPr bwMode="auto">
            <a:xfrm>
              <a:off x="1371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52318" name="Text Box 62"/>
            <p:cNvSpPr txBox="1">
              <a:spLocks noChangeArrowheads="1"/>
            </p:cNvSpPr>
            <p:nvPr/>
          </p:nvSpPr>
          <p:spPr bwMode="auto">
            <a:xfrm>
              <a:off x="1905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52319" name="Text Box 63"/>
            <p:cNvSpPr txBox="1">
              <a:spLocks noChangeArrowheads="1"/>
            </p:cNvSpPr>
            <p:nvPr/>
          </p:nvSpPr>
          <p:spPr bwMode="auto">
            <a:xfrm>
              <a:off x="24384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52320" name="Text Box 64"/>
            <p:cNvSpPr txBox="1">
              <a:spLocks noChangeArrowheads="1"/>
            </p:cNvSpPr>
            <p:nvPr/>
          </p:nvSpPr>
          <p:spPr bwMode="auto">
            <a:xfrm>
              <a:off x="29718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352321" name="Text Box 65"/>
            <p:cNvSpPr txBox="1">
              <a:spLocks noChangeArrowheads="1"/>
            </p:cNvSpPr>
            <p:nvPr/>
          </p:nvSpPr>
          <p:spPr bwMode="auto">
            <a:xfrm>
              <a:off x="3505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52322" name="Text Box 66"/>
            <p:cNvSpPr txBox="1">
              <a:spLocks noChangeArrowheads="1"/>
            </p:cNvSpPr>
            <p:nvPr/>
          </p:nvSpPr>
          <p:spPr bwMode="auto">
            <a:xfrm>
              <a:off x="4038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352323" name="Text Box 67"/>
            <p:cNvSpPr txBox="1">
              <a:spLocks noChangeArrowheads="1"/>
            </p:cNvSpPr>
            <p:nvPr/>
          </p:nvSpPr>
          <p:spPr bwMode="auto">
            <a:xfrm>
              <a:off x="4572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352324" name="Text Box 68"/>
            <p:cNvSpPr txBox="1">
              <a:spLocks noChangeArrowheads="1"/>
            </p:cNvSpPr>
            <p:nvPr/>
          </p:nvSpPr>
          <p:spPr bwMode="auto">
            <a:xfrm>
              <a:off x="51054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352325" name="Text Box 69"/>
            <p:cNvSpPr txBox="1">
              <a:spLocks noChangeArrowheads="1"/>
            </p:cNvSpPr>
            <p:nvPr/>
          </p:nvSpPr>
          <p:spPr bwMode="auto">
            <a:xfrm>
              <a:off x="5562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10</a:t>
              </a:r>
            </a:p>
          </p:txBody>
        </p:sp>
        <p:sp>
          <p:nvSpPr>
            <p:cNvPr id="352326" name="Text Box 70"/>
            <p:cNvSpPr txBox="1">
              <a:spLocks noChangeArrowheads="1"/>
            </p:cNvSpPr>
            <p:nvPr/>
          </p:nvSpPr>
          <p:spPr bwMode="auto">
            <a:xfrm>
              <a:off x="6172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11</a:t>
              </a:r>
            </a:p>
          </p:txBody>
        </p:sp>
        <p:sp>
          <p:nvSpPr>
            <p:cNvPr id="352327" name="Line 71"/>
            <p:cNvSpPr>
              <a:spLocks noChangeShapeType="1"/>
            </p:cNvSpPr>
            <p:nvPr/>
          </p:nvSpPr>
          <p:spPr bwMode="auto">
            <a:xfrm>
              <a:off x="457200" y="6012805"/>
              <a:ext cx="80010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28" name="Line 72"/>
            <p:cNvSpPr>
              <a:spLocks noChangeShapeType="1"/>
            </p:cNvSpPr>
            <p:nvPr/>
          </p:nvSpPr>
          <p:spPr bwMode="auto">
            <a:xfrm rot="-5400000">
              <a:off x="72390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 rot="-5400000">
              <a:off x="67056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 rot="-5400000">
              <a:off x="83058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1" name="Line 75"/>
            <p:cNvSpPr>
              <a:spLocks noChangeShapeType="1"/>
            </p:cNvSpPr>
            <p:nvPr/>
          </p:nvSpPr>
          <p:spPr bwMode="auto">
            <a:xfrm rot="-5400000">
              <a:off x="77724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2" name="Text Box 76"/>
            <p:cNvSpPr txBox="1">
              <a:spLocks noChangeArrowheads="1"/>
            </p:cNvSpPr>
            <p:nvPr/>
          </p:nvSpPr>
          <p:spPr bwMode="auto">
            <a:xfrm>
              <a:off x="67056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12</a:t>
              </a:r>
            </a:p>
          </p:txBody>
        </p:sp>
        <p:sp>
          <p:nvSpPr>
            <p:cNvPr id="352333" name="Text Box 77"/>
            <p:cNvSpPr txBox="1">
              <a:spLocks noChangeArrowheads="1"/>
            </p:cNvSpPr>
            <p:nvPr/>
          </p:nvSpPr>
          <p:spPr bwMode="auto">
            <a:xfrm>
              <a:off x="71628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13</a:t>
              </a:r>
            </a:p>
          </p:txBody>
        </p:sp>
        <p:sp>
          <p:nvSpPr>
            <p:cNvPr id="352334" name="Text Box 78"/>
            <p:cNvSpPr txBox="1">
              <a:spLocks noChangeArrowheads="1"/>
            </p:cNvSpPr>
            <p:nvPr/>
          </p:nvSpPr>
          <p:spPr bwMode="auto">
            <a:xfrm>
              <a:off x="76962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14</a:t>
              </a:r>
            </a:p>
          </p:txBody>
        </p:sp>
        <p:sp>
          <p:nvSpPr>
            <p:cNvPr id="352335" name="Text Box 79"/>
            <p:cNvSpPr txBox="1">
              <a:spLocks noChangeArrowheads="1"/>
            </p:cNvSpPr>
            <p:nvPr/>
          </p:nvSpPr>
          <p:spPr bwMode="auto">
            <a:xfrm>
              <a:off x="82296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15</a:t>
              </a:r>
            </a:p>
          </p:txBody>
        </p:sp>
        <p:sp>
          <p:nvSpPr>
            <p:cNvPr id="352336" name="Line 80"/>
            <p:cNvSpPr>
              <a:spLocks noChangeShapeType="1"/>
            </p:cNvSpPr>
            <p:nvPr/>
          </p:nvSpPr>
          <p:spPr bwMode="auto">
            <a:xfrm>
              <a:off x="457200" y="6363642"/>
              <a:ext cx="80010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4724400" y="5982642"/>
              <a:ext cx="1600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5</a:t>
              </a:r>
              <a:r>
                <a:rPr lang="en-US" sz="1400">
                  <a:latin typeface="Century Gothic" panose="020B0502020202020204" pitchFamily="34" charset="0"/>
                </a:rPr>
                <a:t> = 14</a:t>
              </a:r>
            </a:p>
          </p:txBody>
        </p:sp>
        <p:sp>
          <p:nvSpPr>
            <p:cNvPr id="352297" name="Rectangle 41"/>
            <p:cNvSpPr>
              <a:spLocks noChangeArrowheads="1"/>
            </p:cNvSpPr>
            <p:nvPr/>
          </p:nvSpPr>
          <p:spPr bwMode="auto">
            <a:xfrm>
              <a:off x="990600" y="5982642"/>
              <a:ext cx="1066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2</a:t>
              </a:r>
              <a:r>
                <a:rPr lang="en-US" sz="1400">
                  <a:latin typeface="Century Gothic" panose="020B0502020202020204" pitchFamily="34" charset="0"/>
                </a:rPr>
                <a:t> = 8</a:t>
              </a:r>
            </a:p>
          </p:txBody>
        </p:sp>
        <p:sp>
          <p:nvSpPr>
            <p:cNvPr id="352298" name="Rectangle 42"/>
            <p:cNvSpPr>
              <a:spLocks noChangeArrowheads="1"/>
            </p:cNvSpPr>
            <p:nvPr/>
          </p:nvSpPr>
          <p:spPr bwMode="auto">
            <a:xfrm>
              <a:off x="2057400" y="5982642"/>
              <a:ext cx="1066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6</a:t>
              </a:r>
              <a:r>
                <a:rPr lang="en-US" sz="1400">
                  <a:latin typeface="Century Gothic" panose="020B0502020202020204" pitchFamily="34" charset="0"/>
                </a:rPr>
                <a:t> = 15</a:t>
              </a:r>
            </a:p>
          </p:txBody>
        </p:sp>
        <p:sp>
          <p:nvSpPr>
            <p:cNvPr id="352299" name="Rectangle 43"/>
            <p:cNvSpPr>
              <a:spLocks noChangeArrowheads="1"/>
            </p:cNvSpPr>
            <p:nvPr/>
          </p:nvSpPr>
          <p:spPr bwMode="auto">
            <a:xfrm>
              <a:off x="3124200" y="5982642"/>
              <a:ext cx="1600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1</a:t>
              </a:r>
              <a:r>
                <a:rPr lang="en-US" sz="1400">
                  <a:latin typeface="Century Gothic" panose="020B0502020202020204" pitchFamily="34" charset="0"/>
                </a:rPr>
                <a:t> = 6</a:t>
              </a:r>
            </a:p>
          </p:txBody>
        </p:sp>
        <p:sp>
          <p:nvSpPr>
            <p:cNvPr id="352300" name="Rectangle 44"/>
            <p:cNvSpPr>
              <a:spLocks noChangeArrowheads="1"/>
            </p:cNvSpPr>
            <p:nvPr/>
          </p:nvSpPr>
          <p:spPr bwMode="auto">
            <a:xfrm>
              <a:off x="6324600" y="5982642"/>
              <a:ext cx="21336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4</a:t>
              </a:r>
              <a:r>
                <a:rPr lang="en-US" sz="1400">
                  <a:latin typeface="Century Gothic" panose="020B0502020202020204" pitchFamily="34" charset="0"/>
                </a:rPr>
                <a:t> = 9</a:t>
              </a:r>
            </a:p>
          </p:txBody>
        </p:sp>
        <p:sp>
          <p:nvSpPr>
            <p:cNvPr id="352301" name="Rectangle 45"/>
            <p:cNvSpPr>
              <a:spLocks noChangeArrowheads="1"/>
            </p:cNvSpPr>
            <p:nvPr/>
          </p:nvSpPr>
          <p:spPr bwMode="auto">
            <a:xfrm>
              <a:off x="457200" y="5982642"/>
              <a:ext cx="533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d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 = 9</a:t>
              </a:r>
            </a:p>
          </p:txBody>
        </p:sp>
        <p:sp>
          <p:nvSpPr>
            <p:cNvPr id="352347" name="Text Box 91"/>
            <p:cNvSpPr txBox="1">
              <a:spLocks noChangeArrowheads="1"/>
            </p:cNvSpPr>
            <p:nvPr/>
          </p:nvSpPr>
          <p:spPr bwMode="auto">
            <a:xfrm>
              <a:off x="5778500" y="5525442"/>
              <a:ext cx="8656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lateness = 0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49" name="Line 93"/>
            <p:cNvSpPr>
              <a:spLocks noChangeShapeType="1"/>
            </p:cNvSpPr>
            <p:nvPr/>
          </p:nvSpPr>
          <p:spPr bwMode="auto">
            <a:xfrm>
              <a:off x="457200" y="6363642"/>
              <a:ext cx="838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50" name="Text Box 94"/>
            <p:cNvSpPr txBox="1">
              <a:spLocks noChangeArrowheads="1"/>
            </p:cNvSpPr>
            <p:nvPr/>
          </p:nvSpPr>
          <p:spPr bwMode="auto">
            <a:xfrm>
              <a:off x="4330700" y="5525442"/>
              <a:ext cx="8656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Century Gothic" panose="020B0502020202020204" pitchFamily="34" charset="0"/>
                </a:rPr>
                <a:t>lateness = 2</a:t>
              </a:r>
              <a:endParaRPr lang="en-US" sz="1200" dirty="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51" name="Line 95"/>
            <p:cNvSpPr>
              <a:spLocks noChangeShapeType="1"/>
            </p:cNvSpPr>
            <p:nvPr/>
          </p:nvSpPr>
          <p:spPr bwMode="auto">
            <a:xfrm flipH="1">
              <a:off x="4746625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52" name="Line 96"/>
            <p:cNvSpPr>
              <a:spLocks noChangeShapeType="1"/>
            </p:cNvSpPr>
            <p:nvPr/>
          </p:nvSpPr>
          <p:spPr bwMode="auto">
            <a:xfrm flipH="1">
              <a:off x="6324600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77" name="Text Box 121"/>
            <p:cNvSpPr txBox="1">
              <a:spLocks noChangeArrowheads="1"/>
            </p:cNvSpPr>
            <p:nvPr/>
          </p:nvSpPr>
          <p:spPr bwMode="auto">
            <a:xfrm>
              <a:off x="7620000" y="5525442"/>
              <a:ext cx="12327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max lateness = 6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78" name="Line 122"/>
            <p:cNvSpPr>
              <a:spLocks noChangeShapeType="1"/>
            </p:cNvSpPr>
            <p:nvPr/>
          </p:nvSpPr>
          <p:spPr bwMode="auto">
            <a:xfrm flipH="1">
              <a:off x="8429625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58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26034" cy="5076825"/>
          </a:xfrm>
        </p:spPr>
        <p:txBody>
          <a:bodyPr/>
          <a:lstStyle/>
          <a:p>
            <a:r>
              <a:rPr lang="en-US" dirty="0"/>
              <a:t>Greedy strategy:  </a:t>
            </a:r>
            <a:r>
              <a:rPr lang="en-US" dirty="0">
                <a:solidFill>
                  <a:schemeClr val="tx1"/>
                </a:solidFill>
              </a:rPr>
              <a:t>consider jobs in some order</a:t>
            </a:r>
          </a:p>
          <a:p>
            <a:pPr lvl="1"/>
            <a:r>
              <a:rPr lang="en-US" b="1" dirty="0">
                <a:solidFill>
                  <a:srgbClr val="333399"/>
                </a:solidFill>
              </a:rPr>
              <a:t>[Shortest processing time first]  </a:t>
            </a:r>
            <a:r>
              <a:rPr lang="en-US" dirty="0"/>
              <a:t>Consider jobs in ascending order of processing time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333399"/>
                </a:solidFill>
              </a:rPr>
              <a:t>[Smallest slack]  </a:t>
            </a:r>
            <a:r>
              <a:rPr lang="en-US" dirty="0"/>
              <a:t>Consider jobs in ascending order of slack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 -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91908" y="2479907"/>
            <a:ext cx="1674773" cy="1444626"/>
            <a:chOff x="3256164" y="2404405"/>
            <a:chExt cx="1674773" cy="1444626"/>
          </a:xfrm>
        </p:grpSpPr>
        <p:sp>
          <p:nvSpPr>
            <p:cNvPr id="640009" name="Rectangle 9"/>
            <p:cNvSpPr>
              <a:spLocks noChangeArrowheads="1"/>
            </p:cNvSpPr>
            <p:nvPr/>
          </p:nvSpPr>
          <p:spPr bwMode="auto">
            <a:xfrm>
              <a:off x="3256164" y="2404405"/>
              <a:ext cx="1638269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counterexample</a:t>
              </a:r>
            </a:p>
          </p:txBody>
        </p:sp>
        <p:sp>
          <p:nvSpPr>
            <p:cNvPr id="640027" name="Rectangle 27"/>
            <p:cNvSpPr>
              <a:spLocks noChangeArrowheads="1"/>
            </p:cNvSpPr>
            <p:nvPr/>
          </p:nvSpPr>
          <p:spPr bwMode="auto">
            <a:xfrm>
              <a:off x="3330737" y="3493431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640029" name="Rectangle 29"/>
            <p:cNvSpPr>
              <a:spLocks noChangeArrowheads="1"/>
            </p:cNvSpPr>
            <p:nvPr/>
          </p:nvSpPr>
          <p:spPr bwMode="auto">
            <a:xfrm>
              <a:off x="3330737" y="3137831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grpSp>
          <p:nvGrpSpPr>
            <p:cNvPr id="640047" name="Group 47"/>
            <p:cNvGrpSpPr>
              <a:grpSpLocks/>
            </p:cNvGrpSpPr>
            <p:nvPr/>
          </p:nvGrpSpPr>
          <p:grpSpPr bwMode="auto">
            <a:xfrm>
              <a:off x="3972087" y="2782231"/>
              <a:ext cx="958850" cy="1066800"/>
              <a:chOff x="1988" y="1344"/>
              <a:chExt cx="505" cy="672"/>
            </a:xfrm>
          </p:grpSpPr>
          <p:sp>
            <p:nvSpPr>
              <p:cNvPr id="640028" name="Rectangle 28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0" name="Rectangle 30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1" name="Rectangle 31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2" name="Rectangle 32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3" name="Rectangle 33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4" name="Rectangle 34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kumimoji="0" lang="en-US" sz="1400" baseline="30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91908" y="5029861"/>
            <a:ext cx="1705769" cy="1367764"/>
            <a:chOff x="3282156" y="4652036"/>
            <a:chExt cx="1705769" cy="1367764"/>
          </a:xfrm>
        </p:grpSpPr>
        <p:sp>
          <p:nvSpPr>
            <p:cNvPr id="640013" name="Rectangle 13"/>
            <p:cNvSpPr>
              <a:spLocks noChangeArrowheads="1"/>
            </p:cNvSpPr>
            <p:nvPr/>
          </p:nvSpPr>
          <p:spPr bwMode="auto">
            <a:xfrm>
              <a:off x="3282156" y="4652036"/>
              <a:ext cx="1638269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counterexample</a:t>
              </a:r>
            </a:p>
          </p:txBody>
        </p:sp>
        <p:sp>
          <p:nvSpPr>
            <p:cNvPr id="640048" name="Rectangle 48"/>
            <p:cNvSpPr>
              <a:spLocks noChangeArrowheads="1"/>
            </p:cNvSpPr>
            <p:nvPr/>
          </p:nvSpPr>
          <p:spPr bwMode="auto">
            <a:xfrm>
              <a:off x="3387725" y="5664200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640049" name="Rectangle 49"/>
            <p:cNvSpPr>
              <a:spLocks noChangeArrowheads="1"/>
            </p:cNvSpPr>
            <p:nvPr/>
          </p:nvSpPr>
          <p:spPr bwMode="auto">
            <a:xfrm>
              <a:off x="3387725" y="5308600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grpSp>
          <p:nvGrpSpPr>
            <p:cNvPr id="640050" name="Group 50"/>
            <p:cNvGrpSpPr>
              <a:grpSpLocks/>
            </p:cNvGrpSpPr>
            <p:nvPr/>
          </p:nvGrpSpPr>
          <p:grpSpPr bwMode="auto">
            <a:xfrm>
              <a:off x="4029075" y="4953000"/>
              <a:ext cx="958850" cy="1066800"/>
              <a:chOff x="1988" y="1344"/>
              <a:chExt cx="505" cy="672"/>
            </a:xfrm>
          </p:grpSpPr>
          <p:sp>
            <p:nvSpPr>
              <p:cNvPr id="640051" name="Rectangle 51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2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2" name="Rectangle 52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3" name="Rectangle 53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4" name="Rectangle 54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5" name="Rectangle 55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6" name="Rectangle 56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kumimoji="0" lang="en-US" sz="1400" baseline="3000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640057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03348-8F64-124E-B22B-BD976E584FEA}"/>
              </a:ext>
            </a:extLst>
          </p:cNvPr>
          <p:cNvSpPr txBox="1"/>
          <p:nvPr/>
        </p:nvSpPr>
        <p:spPr>
          <a:xfrm>
            <a:off x="3818377" y="2922602"/>
            <a:ext cx="294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1</a:t>
            </a:r>
          </a:p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l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03D808-659C-E24C-99AC-1D0B98587F9F}"/>
              </a:ext>
            </a:extLst>
          </p:cNvPr>
          <p:cNvSpPr txBox="1"/>
          <p:nvPr/>
        </p:nvSpPr>
        <p:spPr>
          <a:xfrm>
            <a:off x="3833875" y="5277097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9</a:t>
            </a:r>
          </a:p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0 and l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7696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47" name="Rectangle 1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</a:t>
            </a:r>
            <a:endParaRPr lang="en-US" dirty="0"/>
          </a:p>
        </p:txBody>
      </p:sp>
      <p:sp>
        <p:nvSpPr>
          <p:cNvPr id="354448" name="Rectangle 1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Greedy choice: earliest deadline first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5105400"/>
            <a:ext cx="8458200" cy="1130129"/>
            <a:chOff x="381000" y="5105400"/>
            <a:chExt cx="8458200" cy="1130129"/>
          </a:xfrm>
        </p:grpSpPr>
        <p:sp>
          <p:nvSpPr>
            <p:cNvPr id="354309" name="Text Box 5"/>
            <p:cNvSpPr txBox="1">
              <a:spLocks noChangeArrowheads="1"/>
            </p:cNvSpPr>
            <p:nvPr/>
          </p:nvSpPr>
          <p:spPr bwMode="auto">
            <a:xfrm>
              <a:off x="3124200" y="5743575"/>
              <a:ext cx="1752600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54409" name="Text Box 105"/>
            <p:cNvSpPr txBox="1">
              <a:spLocks noChangeArrowheads="1"/>
            </p:cNvSpPr>
            <p:nvPr/>
          </p:nvSpPr>
          <p:spPr bwMode="auto">
            <a:xfrm>
              <a:off x="3810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354422" name="Text Box 118"/>
            <p:cNvSpPr txBox="1">
              <a:spLocks noChangeArrowheads="1"/>
            </p:cNvSpPr>
            <p:nvPr/>
          </p:nvSpPr>
          <p:spPr bwMode="auto">
            <a:xfrm>
              <a:off x="8382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54423" name="Text Box 119"/>
            <p:cNvSpPr txBox="1">
              <a:spLocks noChangeArrowheads="1"/>
            </p:cNvSpPr>
            <p:nvPr/>
          </p:nvSpPr>
          <p:spPr bwMode="auto">
            <a:xfrm>
              <a:off x="13716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54424" name="Text Box 120"/>
            <p:cNvSpPr txBox="1">
              <a:spLocks noChangeArrowheads="1"/>
            </p:cNvSpPr>
            <p:nvPr/>
          </p:nvSpPr>
          <p:spPr bwMode="auto">
            <a:xfrm>
              <a:off x="19050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54425" name="Text Box 121"/>
            <p:cNvSpPr txBox="1">
              <a:spLocks noChangeArrowheads="1"/>
            </p:cNvSpPr>
            <p:nvPr/>
          </p:nvSpPr>
          <p:spPr bwMode="auto">
            <a:xfrm>
              <a:off x="24384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54426" name="Text Box 122"/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354427" name="Text Box 123"/>
            <p:cNvSpPr txBox="1">
              <a:spLocks noChangeArrowheads="1"/>
            </p:cNvSpPr>
            <p:nvPr/>
          </p:nvSpPr>
          <p:spPr bwMode="auto">
            <a:xfrm>
              <a:off x="35052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54428" name="Text Box 124"/>
            <p:cNvSpPr txBox="1">
              <a:spLocks noChangeArrowheads="1"/>
            </p:cNvSpPr>
            <p:nvPr/>
          </p:nvSpPr>
          <p:spPr bwMode="auto">
            <a:xfrm>
              <a:off x="40386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354429" name="Text Box 125"/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354430" name="Text Box 126"/>
            <p:cNvSpPr txBox="1">
              <a:spLocks noChangeArrowheads="1"/>
            </p:cNvSpPr>
            <p:nvPr/>
          </p:nvSpPr>
          <p:spPr bwMode="auto">
            <a:xfrm>
              <a:off x="51054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354431" name="Text Box 127"/>
            <p:cNvSpPr txBox="1">
              <a:spLocks noChangeArrowheads="1"/>
            </p:cNvSpPr>
            <p:nvPr/>
          </p:nvSpPr>
          <p:spPr bwMode="auto">
            <a:xfrm>
              <a:off x="55626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10</a:t>
              </a:r>
            </a:p>
          </p:txBody>
        </p:sp>
        <p:sp>
          <p:nvSpPr>
            <p:cNvPr id="354432" name="Text Box 128"/>
            <p:cNvSpPr txBox="1">
              <a:spLocks noChangeArrowheads="1"/>
            </p:cNvSpPr>
            <p:nvPr/>
          </p:nvSpPr>
          <p:spPr bwMode="auto">
            <a:xfrm>
              <a:off x="61722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11</a:t>
              </a:r>
            </a:p>
          </p:txBody>
        </p:sp>
        <p:sp>
          <p:nvSpPr>
            <p:cNvPr id="354438" name="Text Box 134"/>
            <p:cNvSpPr txBox="1">
              <a:spLocks noChangeArrowheads="1"/>
            </p:cNvSpPr>
            <p:nvPr/>
          </p:nvSpPr>
          <p:spPr bwMode="auto">
            <a:xfrm>
              <a:off x="6705600" y="594360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12</a:t>
              </a:r>
            </a:p>
          </p:txBody>
        </p:sp>
        <p:sp>
          <p:nvSpPr>
            <p:cNvPr id="354439" name="Text Box 135"/>
            <p:cNvSpPr txBox="1">
              <a:spLocks noChangeArrowheads="1"/>
            </p:cNvSpPr>
            <p:nvPr/>
          </p:nvSpPr>
          <p:spPr bwMode="auto">
            <a:xfrm>
              <a:off x="7162800" y="594360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13</a:t>
              </a:r>
            </a:p>
          </p:txBody>
        </p:sp>
        <p:sp>
          <p:nvSpPr>
            <p:cNvPr id="354440" name="Text Box 136"/>
            <p:cNvSpPr txBox="1">
              <a:spLocks noChangeArrowheads="1"/>
            </p:cNvSpPr>
            <p:nvPr/>
          </p:nvSpPr>
          <p:spPr bwMode="auto">
            <a:xfrm>
              <a:off x="7696200" y="594360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14</a:t>
              </a:r>
            </a:p>
          </p:txBody>
        </p:sp>
        <p:sp>
          <p:nvSpPr>
            <p:cNvPr id="354441" name="Text Box 137"/>
            <p:cNvSpPr txBox="1">
              <a:spLocks noChangeArrowheads="1"/>
            </p:cNvSpPr>
            <p:nvPr/>
          </p:nvSpPr>
          <p:spPr bwMode="auto">
            <a:xfrm>
              <a:off x="8229600" y="594360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15</a:t>
              </a:r>
            </a:p>
          </p:txBody>
        </p:sp>
        <p:grpSp>
          <p:nvGrpSpPr>
            <p:cNvPr id="354371" name="Group 67"/>
            <p:cNvGrpSpPr>
              <a:grpSpLocks/>
            </p:cNvGrpSpPr>
            <p:nvPr/>
          </p:nvGrpSpPr>
          <p:grpSpPr bwMode="auto">
            <a:xfrm>
              <a:off x="457200" y="5562600"/>
              <a:ext cx="8001000" cy="381000"/>
              <a:chOff x="288" y="3408"/>
              <a:chExt cx="5040" cy="192"/>
            </a:xfrm>
          </p:grpSpPr>
          <p:sp>
            <p:nvSpPr>
              <p:cNvPr id="354313" name="Rectangle 9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08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>
                    <a:latin typeface="Century Gothic" panose="020B0502020202020204" pitchFamily="34" charset="0"/>
                  </a:rPr>
                  <a:t>5</a:t>
                </a:r>
                <a:r>
                  <a:rPr lang="en-US" sz="1400">
                    <a:latin typeface="Century Gothic" panose="020B0502020202020204" pitchFamily="34" charset="0"/>
                  </a:rPr>
                  <a:t> = 14</a:t>
                </a:r>
              </a:p>
            </p:txBody>
          </p:sp>
          <p:sp>
            <p:nvSpPr>
              <p:cNvPr id="354314" name="Rectangle 10"/>
              <p:cNvSpPr>
                <a:spLocks noChangeArrowheads="1"/>
              </p:cNvSpPr>
              <p:nvPr/>
            </p:nvSpPr>
            <p:spPr bwMode="auto">
              <a:xfrm>
                <a:off x="1296" y="3408"/>
                <a:ext cx="672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>
                    <a:latin typeface="Century Gothic" panose="020B0502020202020204" pitchFamily="34" charset="0"/>
                  </a:rPr>
                  <a:t>2</a:t>
                </a:r>
                <a:r>
                  <a:rPr lang="en-US" sz="1400">
                    <a:latin typeface="Century Gothic" panose="020B0502020202020204" pitchFamily="34" charset="0"/>
                  </a:rPr>
                  <a:t> = 8</a:t>
                </a:r>
              </a:p>
            </p:txBody>
          </p:sp>
          <p:sp>
            <p:nvSpPr>
              <p:cNvPr id="354315" name="Rectangle 11"/>
              <p:cNvSpPr>
                <a:spLocks noChangeArrowheads="1"/>
              </p:cNvSpPr>
              <p:nvPr/>
            </p:nvSpPr>
            <p:spPr bwMode="auto">
              <a:xfrm>
                <a:off x="4656" y="3408"/>
                <a:ext cx="672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 dirty="0">
                    <a:latin typeface="Century Gothic" panose="020B0502020202020204" pitchFamily="34" charset="0"/>
                  </a:rPr>
                  <a:t>6</a:t>
                </a:r>
                <a:r>
                  <a:rPr lang="en-US" sz="1400" dirty="0">
                    <a:latin typeface="Century Gothic" panose="020B0502020202020204" pitchFamily="34" charset="0"/>
                  </a:rPr>
                  <a:t> = 15</a:t>
                </a:r>
              </a:p>
            </p:txBody>
          </p:sp>
          <p:sp>
            <p:nvSpPr>
              <p:cNvPr id="354316" name="Rectangle 12"/>
              <p:cNvSpPr>
                <a:spLocks noChangeArrowheads="1"/>
              </p:cNvSpPr>
              <p:nvPr/>
            </p:nvSpPr>
            <p:spPr bwMode="auto">
              <a:xfrm>
                <a:off x="288" y="3408"/>
                <a:ext cx="1008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en-US" sz="1400" dirty="0">
                    <a:latin typeface="Century Gothic" panose="020B0502020202020204" pitchFamily="34" charset="0"/>
                  </a:rPr>
                  <a:t> = 6</a:t>
                </a:r>
              </a:p>
            </p:txBody>
          </p:sp>
          <p:sp>
            <p:nvSpPr>
              <p:cNvPr id="354317" name="Rectangle 13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1344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>
                    <a:latin typeface="Century Gothic" panose="020B0502020202020204" pitchFamily="34" charset="0"/>
                  </a:rPr>
                  <a:t>4</a:t>
                </a:r>
                <a:r>
                  <a:rPr lang="en-US" sz="1400">
                    <a:latin typeface="Century Gothic" panose="020B0502020202020204" pitchFamily="34" charset="0"/>
                  </a:rPr>
                  <a:t> = 9</a:t>
                </a:r>
              </a:p>
            </p:txBody>
          </p:sp>
          <p:sp>
            <p:nvSpPr>
              <p:cNvPr id="354319" name="Rectangle 15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336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>
                    <a:latin typeface="Century Gothic" panose="020B0502020202020204" pitchFamily="34" charset="0"/>
                  </a:rPr>
                  <a:t>3</a:t>
                </a:r>
                <a:r>
                  <a:rPr lang="en-US" sz="1400">
                    <a:latin typeface="Century Gothic" panose="020B0502020202020204" pitchFamily="34" charset="0"/>
                  </a:rPr>
                  <a:t> = 9</a:t>
                </a:r>
              </a:p>
            </p:txBody>
          </p:sp>
        </p:grpSp>
        <p:sp>
          <p:nvSpPr>
            <p:cNvPr id="354443" name="Line 139"/>
            <p:cNvSpPr>
              <a:spLocks noChangeShapeType="1"/>
            </p:cNvSpPr>
            <p:nvPr/>
          </p:nvSpPr>
          <p:spPr bwMode="auto">
            <a:xfrm>
              <a:off x="457200" y="5943600"/>
              <a:ext cx="838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4444" name="Text Box 140"/>
            <p:cNvSpPr txBox="1">
              <a:spLocks noChangeArrowheads="1"/>
            </p:cNvSpPr>
            <p:nvPr/>
          </p:nvSpPr>
          <p:spPr bwMode="auto">
            <a:xfrm>
              <a:off x="5181600" y="5105400"/>
              <a:ext cx="12327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max lateness = 1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4445" name="Line 141"/>
            <p:cNvSpPr>
              <a:spLocks noChangeShapeType="1"/>
            </p:cNvSpPr>
            <p:nvPr/>
          </p:nvSpPr>
          <p:spPr bwMode="auto">
            <a:xfrm flipH="1">
              <a:off x="5803900" y="5364163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54446" name="Text Box 142"/>
          <p:cNvSpPr txBox="1">
            <a:spLocks noChangeArrowheads="1"/>
          </p:cNvSpPr>
          <p:nvPr/>
        </p:nvSpPr>
        <p:spPr bwMode="auto">
          <a:xfrm>
            <a:off x="730020" y="1981200"/>
            <a:ext cx="7042380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Sort</a:t>
            </a:r>
            <a:r>
              <a:rPr lang="en-US" b="1" dirty="0">
                <a:latin typeface="Courier New" charset="0"/>
              </a:rPr>
              <a:t> n jobs by deadline so that d</a:t>
            </a:r>
            <a:r>
              <a:rPr lang="en-US" b="1" baseline="-25000" dirty="0">
                <a:latin typeface="Courier New" charset="0"/>
              </a:rPr>
              <a:t>1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&lt;</a:t>
            </a:r>
            <a:r>
              <a:rPr lang="en-US" b="1" dirty="0">
                <a:latin typeface="Courier New" charset="0"/>
              </a:rPr>
              <a:t> d</a:t>
            </a:r>
            <a:r>
              <a:rPr lang="en-US" b="1" baseline="-25000" dirty="0">
                <a:latin typeface="Courier New" charset="0"/>
              </a:rPr>
              <a:t>2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&lt;</a:t>
            </a:r>
            <a:r>
              <a:rPr lang="en-US" b="1" dirty="0">
                <a:latin typeface="Courier New" charset="0"/>
              </a:rPr>
              <a:t>… </a:t>
            </a:r>
            <a:r>
              <a:rPr lang="en-US" b="1" dirty="0">
                <a:latin typeface="Courier New" charset="0"/>
                <a:sym typeface="Symbol" charset="0"/>
              </a:rPr>
              <a:t>&lt; </a:t>
            </a:r>
            <a:r>
              <a:rPr lang="en-US" b="1" dirty="0" err="1">
                <a:latin typeface="Courier New" charset="0"/>
              </a:rPr>
              <a:t>d</a:t>
            </a:r>
            <a:r>
              <a:rPr lang="en-US" b="1" baseline="-25000" dirty="0" err="1">
                <a:latin typeface="Courier New" charset="0"/>
              </a:rPr>
              <a:t>n</a:t>
            </a:r>
            <a:endParaRPr lang="en-US" b="1" dirty="0">
              <a:latin typeface="Courier New" charset="0"/>
            </a:endParaRP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t </a:t>
            </a:r>
            <a:r>
              <a:rPr lang="en-US" b="1" dirty="0">
                <a:latin typeface="Courier New" charset="0"/>
                <a:sym typeface="Symbol" charset="0"/>
              </a:rPr>
              <a:t>=</a:t>
            </a:r>
            <a:r>
              <a:rPr lang="en-US" b="1" dirty="0">
                <a:latin typeface="Courier New" charset="0"/>
              </a:rPr>
              <a:t> 0</a:t>
            </a: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j = 1 to n</a:t>
            </a:r>
          </a:p>
          <a:p>
            <a:r>
              <a:rPr lang="en-US" b="1" dirty="0">
                <a:latin typeface="Courier New" charset="0"/>
              </a:rPr>
              <a:t>   Assign job j to interval [t, t + </a:t>
            </a:r>
            <a:r>
              <a:rPr lang="en-US" b="1" dirty="0" err="1">
                <a:latin typeface="Courier New" charset="0"/>
              </a:rPr>
              <a:t>t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</a:rPr>
              <a:t>]</a:t>
            </a:r>
          </a:p>
          <a:p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s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= t, </a:t>
            </a:r>
            <a:r>
              <a:rPr lang="en-US" b="1" dirty="0" err="1">
                <a:latin typeface="Courier New" charset="0"/>
                <a:sym typeface="Symbol" charset="0"/>
              </a:rPr>
              <a:t>f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  <a:sym typeface="Symbol" charset="0"/>
              </a:rPr>
              <a:t> = t + </a:t>
            </a:r>
            <a:r>
              <a:rPr lang="en-US" b="1" dirty="0" err="1">
                <a:latin typeface="Courier New" charset="0"/>
                <a:sym typeface="Symbol" charset="0"/>
              </a:rPr>
              <a:t>t</a:t>
            </a:r>
            <a:r>
              <a:rPr lang="en-US" b="1" baseline="-25000" dirty="0" err="1">
                <a:latin typeface="Courier New" charset="0"/>
              </a:rPr>
              <a:t>j</a:t>
            </a:r>
            <a:endParaRPr lang="en-US" b="1" baseline="-25000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t </a:t>
            </a:r>
            <a:r>
              <a:rPr lang="en-US" b="1" dirty="0">
                <a:latin typeface="Courier New" charset="0"/>
                <a:sym typeface="Symbol" charset="0"/>
              </a:rPr>
              <a:t>= t + </a:t>
            </a:r>
            <a:r>
              <a:rPr lang="en-US" b="1" dirty="0" err="1">
                <a:latin typeface="Courier New" charset="0"/>
                <a:sym typeface="Symbol" charset="0"/>
              </a:rPr>
              <a:t>t</a:t>
            </a:r>
            <a:r>
              <a:rPr lang="en-US" b="1" baseline="-25000" dirty="0" err="1">
                <a:latin typeface="Courier New" charset="0"/>
              </a:rPr>
              <a:t>j</a:t>
            </a:r>
            <a:endParaRPr lang="en-US" b="1" dirty="0">
              <a:latin typeface="Courier New" charset="0"/>
            </a:endParaRP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output</a:t>
            </a:r>
            <a:r>
              <a:rPr lang="en-US" b="1" dirty="0">
                <a:latin typeface="Courier New" charset="0"/>
              </a:rPr>
              <a:t> intervals [</a:t>
            </a:r>
            <a:r>
              <a:rPr lang="en-US" b="1" dirty="0" err="1">
                <a:latin typeface="Courier New" charset="0"/>
              </a:rPr>
              <a:t>s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  <a:sym typeface="Symbol" charset="0"/>
              </a:rPr>
              <a:t>f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</a:rPr>
              <a:t>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4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Lateness: No Idle Time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Observation: </a:t>
            </a:r>
            <a:r>
              <a:rPr lang="en-US" dirty="0">
                <a:solidFill>
                  <a:schemeClr val="tx1"/>
                </a:solidFill>
              </a:rPr>
              <a:t>The greedy schedule has no idle time</a:t>
            </a:r>
          </a:p>
          <a:p>
            <a:r>
              <a:rPr lang="en-US" dirty="0"/>
              <a:t>Observation:  </a:t>
            </a:r>
            <a:r>
              <a:rPr lang="en-US" dirty="0">
                <a:solidFill>
                  <a:schemeClr val="tx1"/>
                </a:solidFill>
              </a:rPr>
              <a:t>There exists an optimal schedule with no</a:t>
            </a:r>
            <a:r>
              <a:rPr lang="en-US" dirty="0"/>
              <a:t> </a:t>
            </a:r>
            <a:r>
              <a:rPr lang="en-US" b="1" dirty="0">
                <a:solidFill>
                  <a:srgbClr val="333399"/>
                </a:solidFill>
              </a:rPr>
              <a:t>idle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11177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356357" name="Line 5"/>
          <p:cNvSpPr>
            <a:spLocks noChangeShapeType="1"/>
          </p:cNvSpPr>
          <p:nvPr/>
        </p:nvSpPr>
        <p:spPr bwMode="auto">
          <a:xfrm rot="-5400000">
            <a:off x="15749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361" name="Line 9"/>
          <p:cNvSpPr>
            <a:spLocks noChangeShapeType="1"/>
          </p:cNvSpPr>
          <p:nvPr/>
        </p:nvSpPr>
        <p:spPr bwMode="auto">
          <a:xfrm rot="-5400000">
            <a:off x="37085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362" name="Line 10"/>
          <p:cNvSpPr>
            <a:spLocks noChangeShapeType="1"/>
          </p:cNvSpPr>
          <p:nvPr/>
        </p:nvSpPr>
        <p:spPr bwMode="auto">
          <a:xfrm rot="-5400000">
            <a:off x="31751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 rot="-5400000">
            <a:off x="32513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364" name="Text Box 12"/>
          <p:cNvSpPr txBox="1">
            <a:spLocks noChangeArrowheads="1"/>
          </p:cNvSpPr>
          <p:nvPr/>
        </p:nvSpPr>
        <p:spPr bwMode="auto">
          <a:xfrm>
            <a:off x="15749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21083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56366" name="Text Box 14"/>
          <p:cNvSpPr txBox="1">
            <a:spLocks noChangeArrowheads="1"/>
          </p:cNvSpPr>
          <p:nvPr/>
        </p:nvSpPr>
        <p:spPr bwMode="auto">
          <a:xfrm>
            <a:off x="26417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31751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37085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42419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1193991" y="3576716"/>
            <a:ext cx="106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 = 4</a:t>
            </a:r>
          </a:p>
        </p:txBody>
      </p:sp>
      <p:sp>
        <p:nvSpPr>
          <p:cNvPr id="356374" name="Rectangle 22"/>
          <p:cNvSpPr>
            <a:spLocks noChangeArrowheads="1"/>
          </p:cNvSpPr>
          <p:nvPr/>
        </p:nvSpPr>
        <p:spPr bwMode="auto">
          <a:xfrm>
            <a:off x="2794191" y="3576716"/>
            <a:ext cx="1600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d = 6</a:t>
            </a:r>
          </a:p>
        </p:txBody>
      </p:sp>
      <p:sp>
        <p:nvSpPr>
          <p:cNvPr id="356417" name="Line 65"/>
          <p:cNvSpPr>
            <a:spLocks noChangeShapeType="1"/>
          </p:cNvSpPr>
          <p:nvPr/>
        </p:nvSpPr>
        <p:spPr bwMode="auto">
          <a:xfrm rot="-5400000">
            <a:off x="63755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18" name="Line 66"/>
          <p:cNvSpPr>
            <a:spLocks noChangeShapeType="1"/>
          </p:cNvSpPr>
          <p:nvPr/>
        </p:nvSpPr>
        <p:spPr bwMode="auto">
          <a:xfrm rot="-5400000">
            <a:off x="58421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21" name="Text Box 69"/>
          <p:cNvSpPr txBox="1">
            <a:spLocks noChangeArrowheads="1"/>
          </p:cNvSpPr>
          <p:nvPr/>
        </p:nvSpPr>
        <p:spPr bwMode="auto">
          <a:xfrm>
            <a:off x="47753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356422" name="Text Box 70"/>
          <p:cNvSpPr txBox="1">
            <a:spLocks noChangeArrowheads="1"/>
          </p:cNvSpPr>
          <p:nvPr/>
        </p:nvSpPr>
        <p:spPr bwMode="auto">
          <a:xfrm>
            <a:off x="53087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356423" name="Text Box 71"/>
          <p:cNvSpPr txBox="1">
            <a:spLocks noChangeArrowheads="1"/>
          </p:cNvSpPr>
          <p:nvPr/>
        </p:nvSpPr>
        <p:spPr bwMode="auto">
          <a:xfrm>
            <a:off x="58421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9</a:t>
            </a:r>
          </a:p>
        </p:txBody>
      </p:sp>
      <p:sp>
        <p:nvSpPr>
          <p:cNvPr id="356424" name="Text Box 72"/>
          <p:cNvSpPr txBox="1">
            <a:spLocks noChangeArrowheads="1"/>
          </p:cNvSpPr>
          <p:nvPr/>
        </p:nvSpPr>
        <p:spPr bwMode="auto">
          <a:xfrm>
            <a:off x="63755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356425" name="Text Box 73"/>
          <p:cNvSpPr txBox="1">
            <a:spLocks noChangeArrowheads="1"/>
          </p:cNvSpPr>
          <p:nvPr/>
        </p:nvSpPr>
        <p:spPr bwMode="auto">
          <a:xfrm>
            <a:off x="69089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11</a:t>
            </a:r>
          </a:p>
        </p:txBody>
      </p:sp>
      <p:sp>
        <p:nvSpPr>
          <p:cNvPr id="356427" name="Rectangle 75"/>
          <p:cNvSpPr>
            <a:spLocks noChangeArrowheads="1"/>
          </p:cNvSpPr>
          <p:nvPr/>
        </p:nvSpPr>
        <p:spPr bwMode="auto">
          <a:xfrm>
            <a:off x="5461191" y="3576716"/>
            <a:ext cx="1600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d = 12</a:t>
            </a:r>
          </a:p>
        </p:txBody>
      </p:sp>
      <p:sp>
        <p:nvSpPr>
          <p:cNvPr id="356430" name="Text Box 78"/>
          <p:cNvSpPr txBox="1">
            <a:spLocks noChangeArrowheads="1"/>
          </p:cNvSpPr>
          <p:nvPr/>
        </p:nvSpPr>
        <p:spPr bwMode="auto">
          <a:xfrm>
            <a:off x="11177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356431" name="Line 79"/>
          <p:cNvSpPr>
            <a:spLocks noChangeShapeType="1"/>
          </p:cNvSpPr>
          <p:nvPr/>
        </p:nvSpPr>
        <p:spPr bwMode="auto">
          <a:xfrm rot="-5400000">
            <a:off x="15749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3" name="Line 81"/>
          <p:cNvSpPr>
            <a:spLocks noChangeShapeType="1"/>
          </p:cNvSpPr>
          <p:nvPr/>
        </p:nvSpPr>
        <p:spPr bwMode="auto">
          <a:xfrm rot="-5400000">
            <a:off x="26417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4" name="Line 82"/>
          <p:cNvSpPr>
            <a:spLocks noChangeShapeType="1"/>
          </p:cNvSpPr>
          <p:nvPr/>
        </p:nvSpPr>
        <p:spPr bwMode="auto">
          <a:xfrm rot="-5400000">
            <a:off x="21083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5" name="Line 83"/>
          <p:cNvSpPr>
            <a:spLocks noChangeShapeType="1"/>
          </p:cNvSpPr>
          <p:nvPr/>
        </p:nvSpPr>
        <p:spPr bwMode="auto">
          <a:xfrm rot="-5400000">
            <a:off x="37085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6" name="Line 84"/>
          <p:cNvSpPr>
            <a:spLocks noChangeShapeType="1"/>
          </p:cNvSpPr>
          <p:nvPr/>
        </p:nvSpPr>
        <p:spPr bwMode="auto">
          <a:xfrm rot="-5400000">
            <a:off x="31751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7" name="Line 85"/>
          <p:cNvSpPr>
            <a:spLocks noChangeShapeType="1"/>
          </p:cNvSpPr>
          <p:nvPr/>
        </p:nvSpPr>
        <p:spPr bwMode="auto">
          <a:xfrm rot="-5400000">
            <a:off x="32513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8" name="Text Box 86"/>
          <p:cNvSpPr txBox="1">
            <a:spLocks noChangeArrowheads="1"/>
          </p:cNvSpPr>
          <p:nvPr/>
        </p:nvSpPr>
        <p:spPr bwMode="auto">
          <a:xfrm>
            <a:off x="15749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56439" name="Text Box 87"/>
          <p:cNvSpPr txBox="1">
            <a:spLocks noChangeArrowheads="1"/>
          </p:cNvSpPr>
          <p:nvPr/>
        </p:nvSpPr>
        <p:spPr bwMode="auto">
          <a:xfrm>
            <a:off x="21083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56440" name="Text Box 88"/>
          <p:cNvSpPr txBox="1">
            <a:spLocks noChangeArrowheads="1"/>
          </p:cNvSpPr>
          <p:nvPr/>
        </p:nvSpPr>
        <p:spPr bwMode="auto">
          <a:xfrm>
            <a:off x="26417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56441" name="Text Box 89"/>
          <p:cNvSpPr txBox="1">
            <a:spLocks noChangeArrowheads="1"/>
          </p:cNvSpPr>
          <p:nvPr/>
        </p:nvSpPr>
        <p:spPr bwMode="auto">
          <a:xfrm>
            <a:off x="31751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56442" name="Text Box 90"/>
          <p:cNvSpPr txBox="1">
            <a:spLocks noChangeArrowheads="1"/>
          </p:cNvSpPr>
          <p:nvPr/>
        </p:nvSpPr>
        <p:spPr bwMode="auto">
          <a:xfrm>
            <a:off x="37085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56443" name="Text Box 91"/>
          <p:cNvSpPr txBox="1">
            <a:spLocks noChangeArrowheads="1"/>
          </p:cNvSpPr>
          <p:nvPr/>
        </p:nvSpPr>
        <p:spPr bwMode="auto">
          <a:xfrm>
            <a:off x="42419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356444" name="Rectangle 92"/>
          <p:cNvSpPr>
            <a:spLocks noChangeArrowheads="1"/>
          </p:cNvSpPr>
          <p:nvPr/>
        </p:nvSpPr>
        <p:spPr bwMode="auto">
          <a:xfrm>
            <a:off x="1193991" y="4567316"/>
            <a:ext cx="106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 = 4</a:t>
            </a:r>
          </a:p>
        </p:txBody>
      </p:sp>
      <p:sp>
        <p:nvSpPr>
          <p:cNvPr id="356445" name="Rectangle 93"/>
          <p:cNvSpPr>
            <a:spLocks noChangeArrowheads="1"/>
          </p:cNvSpPr>
          <p:nvPr/>
        </p:nvSpPr>
        <p:spPr bwMode="auto">
          <a:xfrm>
            <a:off x="2260791" y="4567316"/>
            <a:ext cx="1600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d = 6</a:t>
            </a:r>
          </a:p>
        </p:txBody>
      </p:sp>
      <p:sp>
        <p:nvSpPr>
          <p:cNvPr id="356449" name="Line 97"/>
          <p:cNvSpPr>
            <a:spLocks noChangeShapeType="1"/>
          </p:cNvSpPr>
          <p:nvPr/>
        </p:nvSpPr>
        <p:spPr bwMode="auto">
          <a:xfrm rot="-5400000">
            <a:off x="6375591" y="4719716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50" name="Line 98"/>
          <p:cNvSpPr>
            <a:spLocks noChangeShapeType="1"/>
          </p:cNvSpPr>
          <p:nvPr/>
        </p:nvSpPr>
        <p:spPr bwMode="auto">
          <a:xfrm rot="-5400000">
            <a:off x="5842191" y="4719716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51" name="Line 99"/>
          <p:cNvSpPr>
            <a:spLocks noChangeShapeType="1"/>
          </p:cNvSpPr>
          <p:nvPr/>
        </p:nvSpPr>
        <p:spPr bwMode="auto">
          <a:xfrm rot="-5400000">
            <a:off x="6908991" y="4719716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52" name="Text Box 100"/>
          <p:cNvSpPr txBox="1">
            <a:spLocks noChangeArrowheads="1"/>
          </p:cNvSpPr>
          <p:nvPr/>
        </p:nvSpPr>
        <p:spPr bwMode="auto">
          <a:xfrm>
            <a:off x="47753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356453" name="Text Box 101"/>
          <p:cNvSpPr txBox="1">
            <a:spLocks noChangeArrowheads="1"/>
          </p:cNvSpPr>
          <p:nvPr/>
        </p:nvSpPr>
        <p:spPr bwMode="auto">
          <a:xfrm>
            <a:off x="53087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356454" name="Text Box 102"/>
          <p:cNvSpPr txBox="1">
            <a:spLocks noChangeArrowheads="1"/>
          </p:cNvSpPr>
          <p:nvPr/>
        </p:nvSpPr>
        <p:spPr bwMode="auto">
          <a:xfrm>
            <a:off x="58421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9</a:t>
            </a:r>
          </a:p>
        </p:txBody>
      </p:sp>
      <p:sp>
        <p:nvSpPr>
          <p:cNvPr id="356455" name="Text Box 103"/>
          <p:cNvSpPr txBox="1">
            <a:spLocks noChangeArrowheads="1"/>
          </p:cNvSpPr>
          <p:nvPr/>
        </p:nvSpPr>
        <p:spPr bwMode="auto">
          <a:xfrm>
            <a:off x="63755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356456" name="Text Box 104"/>
          <p:cNvSpPr txBox="1">
            <a:spLocks noChangeArrowheads="1"/>
          </p:cNvSpPr>
          <p:nvPr/>
        </p:nvSpPr>
        <p:spPr bwMode="auto">
          <a:xfrm>
            <a:off x="69089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11</a:t>
            </a:r>
          </a:p>
        </p:txBody>
      </p:sp>
      <p:sp>
        <p:nvSpPr>
          <p:cNvPr id="356457" name="Rectangle 105"/>
          <p:cNvSpPr>
            <a:spLocks noChangeArrowheads="1"/>
          </p:cNvSpPr>
          <p:nvPr/>
        </p:nvSpPr>
        <p:spPr bwMode="auto">
          <a:xfrm>
            <a:off x="3860991" y="4567316"/>
            <a:ext cx="1600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d = 12</a:t>
            </a:r>
          </a:p>
        </p:txBody>
      </p:sp>
      <p:sp>
        <p:nvSpPr>
          <p:cNvPr id="356460" name="Line 108"/>
          <p:cNvSpPr>
            <a:spLocks noChangeShapeType="1"/>
          </p:cNvSpPr>
          <p:nvPr/>
        </p:nvSpPr>
        <p:spPr bwMode="auto">
          <a:xfrm rot="-5400000">
            <a:off x="4775391" y="3729116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5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Minimizing Lateness: Inversions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rgbClr val="CC0000"/>
                </a:solidFill>
              </a:rPr>
              <a:t>inversion</a:t>
            </a:r>
            <a:r>
              <a:rPr lang="en-US" dirty="0">
                <a:solidFill>
                  <a:schemeClr val="tx1"/>
                </a:solidFill>
              </a:rPr>
              <a:t> in schedule S is a pair of jobs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and j such that: d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but j scheduled before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Observation:  </a:t>
            </a:r>
            <a:r>
              <a:rPr lang="en-US" dirty="0">
                <a:solidFill>
                  <a:schemeClr val="tx1"/>
                </a:solidFill>
              </a:rPr>
              <a:t>greedy schedule has no inversions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7445" name="Rectangle 69"/>
          <p:cNvSpPr>
            <a:spLocks noChangeArrowheads="1"/>
          </p:cNvSpPr>
          <p:nvPr/>
        </p:nvSpPr>
        <p:spPr bwMode="auto">
          <a:xfrm>
            <a:off x="6107980" y="2951271"/>
            <a:ext cx="762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46" name="Rectangle 70"/>
          <p:cNvSpPr>
            <a:spLocks noChangeArrowheads="1"/>
          </p:cNvSpPr>
          <p:nvPr/>
        </p:nvSpPr>
        <p:spPr bwMode="auto">
          <a:xfrm>
            <a:off x="6869980" y="2951271"/>
            <a:ext cx="381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47" name="Rectangle 71"/>
          <p:cNvSpPr>
            <a:spLocks noChangeArrowheads="1"/>
          </p:cNvSpPr>
          <p:nvPr/>
        </p:nvSpPr>
        <p:spPr bwMode="auto">
          <a:xfrm>
            <a:off x="2145580" y="2951271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48" name="Rectangle 72"/>
          <p:cNvSpPr>
            <a:spLocks noChangeArrowheads="1"/>
          </p:cNvSpPr>
          <p:nvPr/>
        </p:nvSpPr>
        <p:spPr bwMode="auto">
          <a:xfrm>
            <a:off x="7250980" y="2951271"/>
            <a:ext cx="685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49" name="Rectangle 73"/>
          <p:cNvSpPr>
            <a:spLocks noChangeArrowheads="1"/>
          </p:cNvSpPr>
          <p:nvPr/>
        </p:nvSpPr>
        <p:spPr bwMode="auto">
          <a:xfrm>
            <a:off x="1612180" y="2951271"/>
            <a:ext cx="533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50" name="Rectangle 74"/>
          <p:cNvSpPr>
            <a:spLocks noChangeArrowheads="1"/>
          </p:cNvSpPr>
          <p:nvPr/>
        </p:nvSpPr>
        <p:spPr bwMode="auto">
          <a:xfrm>
            <a:off x="4507780" y="2951271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7451" name="Rectangle 75"/>
          <p:cNvSpPr>
            <a:spLocks noChangeArrowheads="1"/>
          </p:cNvSpPr>
          <p:nvPr/>
        </p:nvSpPr>
        <p:spPr bwMode="auto">
          <a:xfrm>
            <a:off x="3136180" y="2951271"/>
            <a:ext cx="1371600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7453" name="Text Box 77"/>
          <p:cNvSpPr txBox="1">
            <a:spLocks noChangeArrowheads="1"/>
          </p:cNvSpPr>
          <p:nvPr/>
        </p:nvSpPr>
        <p:spPr bwMode="auto">
          <a:xfrm>
            <a:off x="3745780" y="2373421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inversion</a:t>
            </a:r>
          </a:p>
        </p:txBody>
      </p:sp>
      <p:cxnSp>
        <p:nvCxnSpPr>
          <p:cNvPr id="357454" name="AutoShape 78"/>
          <p:cNvCxnSpPr>
            <a:cxnSpLocks noChangeShapeType="1"/>
            <a:stCxn id="357451" idx="0"/>
            <a:endCxn id="357450" idx="0"/>
          </p:cNvCxnSpPr>
          <p:nvPr/>
        </p:nvCxnSpPr>
        <p:spPr bwMode="auto">
          <a:xfrm rot="5400000" flipV="1">
            <a:off x="4564136" y="2209115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91BD-64B0-1E43-8569-815D47F981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3557416"/>
            <a:ext cx="8895904" cy="2733847"/>
          </a:xfrm>
        </p:spPr>
        <p:txBody>
          <a:bodyPr/>
          <a:lstStyle/>
          <a:p>
            <a:r>
              <a:rPr lang="en-US" dirty="0"/>
              <a:t>Optimal solution: d</a:t>
            </a:r>
            <a:r>
              <a:rPr lang="en-US" baseline="-25000" dirty="0"/>
              <a:t>i</a:t>
            </a:r>
            <a:r>
              <a:rPr lang="en-US" dirty="0"/>
              <a:t> &lt;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 but j scheduled before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Greedy solution: </a:t>
            </a:r>
            <a:r>
              <a:rPr lang="en-US" dirty="0" err="1"/>
              <a:t>i</a:t>
            </a:r>
            <a:r>
              <a:rPr lang="en-US" dirty="0"/>
              <a:t> scheduled before j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i</a:t>
            </a:r>
            <a:r>
              <a:rPr lang="en-US" dirty="0"/>
              <a:t> finishes sooner, no increase in latency</a:t>
            </a:r>
          </a:p>
          <a:p>
            <a:pPr marL="457200" lvl="1" indent="0">
              <a:buNone/>
            </a:pPr>
            <a:r>
              <a:rPr lang="en-US" dirty="0"/>
              <a:t>Lateness(Job j)</a:t>
            </a:r>
            <a:r>
              <a:rPr lang="en-US" baseline="-25000" dirty="0"/>
              <a:t>GREEDY</a:t>
            </a:r>
            <a:r>
              <a:rPr lang="en-US" dirty="0"/>
              <a:t> = f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Lateness(Job 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OPT</a:t>
            </a:r>
            <a:r>
              <a:rPr lang="en-US" dirty="0"/>
              <a:t> = f</a:t>
            </a:r>
            <a:r>
              <a:rPr lang="en-US" baseline="-25000" dirty="0"/>
              <a:t>i</a:t>
            </a:r>
            <a:r>
              <a:rPr lang="en-US" dirty="0"/>
              <a:t> – d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  <a:endParaRPr lang="en-US" dirty="0"/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6470482" y="1715832"/>
            <a:ext cx="762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7232482" y="1715832"/>
            <a:ext cx="381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2508082" y="1715832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7613482" y="1715832"/>
            <a:ext cx="685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1974682" y="1715832"/>
            <a:ext cx="533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48"/>
          <p:cNvSpPr>
            <a:spLocks noChangeArrowheads="1"/>
          </p:cNvSpPr>
          <p:nvPr/>
        </p:nvSpPr>
        <p:spPr bwMode="auto">
          <a:xfrm>
            <a:off x="4870282" y="2407328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3498682" y="2407328"/>
            <a:ext cx="1371600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498682" y="1714251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5098882" y="1714251"/>
            <a:ext cx="1371600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6470482" y="2405747"/>
            <a:ext cx="762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7232482" y="2405747"/>
            <a:ext cx="381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54"/>
          <p:cNvSpPr>
            <a:spLocks noChangeArrowheads="1"/>
          </p:cNvSpPr>
          <p:nvPr/>
        </p:nvSpPr>
        <p:spPr bwMode="auto">
          <a:xfrm>
            <a:off x="2508082" y="2405747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7613482" y="2405747"/>
            <a:ext cx="685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56"/>
          <p:cNvSpPr>
            <a:spLocks noChangeArrowheads="1"/>
          </p:cNvSpPr>
          <p:nvPr/>
        </p:nvSpPr>
        <p:spPr bwMode="auto">
          <a:xfrm>
            <a:off x="1974682" y="2405747"/>
            <a:ext cx="533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984082" y="1715832"/>
            <a:ext cx="98131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Optimal Sol</a:t>
            </a:r>
          </a:p>
        </p:txBody>
      </p:sp>
      <p:sp>
        <p:nvSpPr>
          <p:cNvPr id="21" name="Rectangle 60"/>
          <p:cNvSpPr>
            <a:spLocks noChangeArrowheads="1"/>
          </p:cNvSpPr>
          <p:nvPr/>
        </p:nvSpPr>
        <p:spPr bwMode="auto">
          <a:xfrm>
            <a:off x="964102" y="2405747"/>
            <a:ext cx="102019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200" dirty="0"/>
              <a:t>Greedy Sol</a:t>
            </a:r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4940456" y="1231924"/>
            <a:ext cx="29519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 err="1">
                <a:sym typeface="MT Extra" charset="0"/>
              </a:rPr>
              <a:t>f</a:t>
            </a:r>
            <a:r>
              <a:rPr lang="en-US" sz="2000" baseline="-25000" dirty="0" err="1">
                <a:sym typeface="MT Extra" charset="0"/>
              </a:rPr>
              <a:t>j</a:t>
            </a:r>
            <a:endParaRPr lang="en-US" sz="2000" dirty="0">
              <a:sym typeface="MT Extra" charset="0"/>
            </a:endParaRPr>
          </a:p>
        </p:txBody>
      </p:sp>
      <p:sp>
        <p:nvSpPr>
          <p:cNvPr id="26" name="Rectangle 64"/>
          <p:cNvSpPr>
            <a:spLocks noChangeArrowheads="1"/>
          </p:cNvSpPr>
          <p:nvPr/>
        </p:nvSpPr>
        <p:spPr bwMode="auto">
          <a:xfrm>
            <a:off x="6302969" y="1244687"/>
            <a:ext cx="29519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ym typeface="MT Extra" charset="0"/>
              </a:rPr>
              <a:t>f</a:t>
            </a:r>
            <a:r>
              <a:rPr lang="en-US" sz="2000" baseline="-25000" dirty="0">
                <a:sym typeface="MT Extra" charset="0"/>
              </a:rPr>
              <a:t>i</a:t>
            </a:r>
            <a:endParaRPr lang="en-US" sz="2000" dirty="0">
              <a:sym typeface="MT Extra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093113" y="1999292"/>
            <a:ext cx="6649" cy="1124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62275" y="2018705"/>
            <a:ext cx="6649" cy="1124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4805" y="5532280"/>
            <a:ext cx="325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37" name="Freeform 36"/>
          <p:cNvSpPr/>
          <p:nvPr/>
        </p:nvSpPr>
        <p:spPr>
          <a:xfrm>
            <a:off x="4867048" y="2025890"/>
            <a:ext cx="1589105" cy="385663"/>
          </a:xfrm>
          <a:custGeom>
            <a:avLst/>
            <a:gdLst>
              <a:gd name="connsiteX0" fmla="*/ 1589105 w 1589105"/>
              <a:gd name="connsiteY0" fmla="*/ 0 h 385663"/>
              <a:gd name="connsiteX1" fmla="*/ 1269954 w 1589105"/>
              <a:gd name="connsiteY1" fmla="*/ 226078 h 385663"/>
              <a:gd name="connsiteX2" fmla="*/ 678195 w 1589105"/>
              <a:gd name="connsiteY2" fmla="*/ 192832 h 385663"/>
              <a:gd name="connsiteX3" fmla="*/ 186171 w 1589105"/>
              <a:gd name="connsiteY3" fmla="*/ 239377 h 385663"/>
              <a:gd name="connsiteX4" fmla="*/ 0 w 1589105"/>
              <a:gd name="connsiteY4" fmla="*/ 385663 h 38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105" h="385663">
                <a:moveTo>
                  <a:pt x="1589105" y="0"/>
                </a:moveTo>
                <a:cubicBezTo>
                  <a:pt x="1505438" y="96969"/>
                  <a:pt x="1421772" y="193939"/>
                  <a:pt x="1269954" y="226078"/>
                </a:cubicBezTo>
                <a:cubicBezTo>
                  <a:pt x="1118136" y="258217"/>
                  <a:pt x="858825" y="190616"/>
                  <a:pt x="678195" y="192832"/>
                </a:cubicBezTo>
                <a:cubicBezTo>
                  <a:pt x="497565" y="195048"/>
                  <a:pt x="299204" y="207238"/>
                  <a:pt x="186171" y="239377"/>
                </a:cubicBezTo>
                <a:cubicBezTo>
                  <a:pt x="73138" y="271516"/>
                  <a:pt x="0" y="385663"/>
                  <a:pt x="0" y="385663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093113" y="2019240"/>
            <a:ext cx="1363040" cy="385664"/>
          </a:xfrm>
          <a:custGeom>
            <a:avLst/>
            <a:gdLst>
              <a:gd name="connsiteX0" fmla="*/ 0 w 1363040"/>
              <a:gd name="connsiteY0" fmla="*/ 0 h 385664"/>
              <a:gd name="connsiteX1" fmla="*/ 458779 w 1363040"/>
              <a:gd name="connsiteY1" fmla="*/ 99741 h 385664"/>
              <a:gd name="connsiteX2" fmla="*/ 910910 w 1363040"/>
              <a:gd name="connsiteY2" fmla="*/ 139637 h 385664"/>
              <a:gd name="connsiteX3" fmla="*/ 1230060 w 1363040"/>
              <a:gd name="connsiteY3" fmla="*/ 259326 h 385664"/>
              <a:gd name="connsiteX4" fmla="*/ 1363040 w 1363040"/>
              <a:gd name="connsiteY4" fmla="*/ 385664 h 38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040" h="385664">
                <a:moveTo>
                  <a:pt x="0" y="0"/>
                </a:moveTo>
                <a:cubicBezTo>
                  <a:pt x="153480" y="38234"/>
                  <a:pt x="306961" y="76468"/>
                  <a:pt x="458779" y="99741"/>
                </a:cubicBezTo>
                <a:cubicBezTo>
                  <a:pt x="610597" y="123014"/>
                  <a:pt x="782363" y="113039"/>
                  <a:pt x="910910" y="139637"/>
                </a:cubicBezTo>
                <a:cubicBezTo>
                  <a:pt x="1039457" y="166235"/>
                  <a:pt x="1154705" y="218322"/>
                  <a:pt x="1230060" y="259326"/>
                </a:cubicBezTo>
                <a:cubicBezTo>
                  <a:pt x="1305415" y="300330"/>
                  <a:pt x="1363040" y="385664"/>
                  <a:pt x="1363040" y="385664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2459862" y="3063485"/>
            <a:ext cx="36657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 err="1">
                <a:sym typeface="MT Extra" charset="0"/>
              </a:rPr>
              <a:t>d</a:t>
            </a:r>
            <a:r>
              <a:rPr lang="en-US" sz="2000" baseline="-25000" dirty="0" err="1">
                <a:sym typeface="MT Extra" charset="0"/>
              </a:rPr>
              <a:t>j</a:t>
            </a:r>
            <a:endParaRPr lang="en-US" sz="2000" dirty="0">
              <a:sym typeface="MT Extra" charset="0"/>
            </a:endParaRPr>
          </a:p>
        </p:txBody>
      </p:sp>
      <p:sp>
        <p:nvSpPr>
          <p:cNvPr id="40" name="Rectangle 64"/>
          <p:cNvSpPr>
            <a:spLocks noChangeArrowheads="1"/>
          </p:cNvSpPr>
          <p:nvPr/>
        </p:nvSpPr>
        <p:spPr bwMode="auto">
          <a:xfrm>
            <a:off x="1900821" y="3069599"/>
            <a:ext cx="36657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ym typeface="MT Extra" charset="0"/>
              </a:rPr>
              <a:t>d</a:t>
            </a:r>
            <a:r>
              <a:rPr lang="en-US" sz="2000" baseline="-25000" dirty="0">
                <a:sym typeface="MT Extra" charset="0"/>
              </a:rPr>
              <a:t>i</a:t>
            </a:r>
            <a:endParaRPr lang="en-US" sz="2000" dirty="0">
              <a:sym typeface="MT Extra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093900" y="2018705"/>
            <a:ext cx="6649" cy="1124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58536" y="2004871"/>
            <a:ext cx="6649" cy="1124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643152" y="3020061"/>
            <a:ext cx="38329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074479" y="2790568"/>
            <a:ext cx="440826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86203" y="5591589"/>
            <a:ext cx="305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/>
              <a:t> No increase in latency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4D4E6-D999-B046-B3C4-63AF583F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 animBg="1"/>
      <p:bldP spid="38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Analysis Strategies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Exchange argument </a:t>
            </a:r>
          </a:p>
          <a:p>
            <a:pPr lvl="1"/>
            <a:r>
              <a:rPr lang="en-US" dirty="0"/>
              <a:t>Gradually transform any solution to the one found by the greedy algorithm without hurting its quality</a:t>
            </a:r>
          </a:p>
          <a:p>
            <a:r>
              <a:rPr lang="en-US" dirty="0"/>
              <a:t>Structural</a:t>
            </a:r>
          </a:p>
          <a:p>
            <a:pPr lvl="1"/>
            <a:r>
              <a:rPr lang="en-US" dirty="0"/>
              <a:t>Discover a simple “structural” bound asserting that every possible solution must have a certain value, then show that your algorithm always achieves this bound</a:t>
            </a:r>
          </a:p>
          <a:p>
            <a:r>
              <a:rPr lang="en-US" dirty="0"/>
              <a:t>Greedy algorithm stays ahead</a:t>
            </a:r>
          </a:p>
          <a:p>
            <a:pPr lvl="1"/>
            <a:r>
              <a:rPr lang="en-US" dirty="0"/>
              <a:t>Show that after each step of the greedy algorithm, its solution is at least as good as any other algorithm’s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49D84-1BB6-6E4B-986D-56F30351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01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2267</Words>
  <Application>Microsoft Macintosh PowerPoint</Application>
  <PresentationFormat>On-screen Show (4:3)</PresentationFormat>
  <Paragraphs>610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Century Gothic</vt:lpstr>
      <vt:lpstr>Comic Sans MS</vt:lpstr>
      <vt:lpstr>Courier New</vt:lpstr>
      <vt:lpstr>MT Extra</vt:lpstr>
      <vt:lpstr>Symbol</vt:lpstr>
      <vt:lpstr>Wingdings</vt:lpstr>
      <vt:lpstr>Default Design</vt:lpstr>
      <vt:lpstr>Analysis of Algorithms CS 477/677</vt:lpstr>
      <vt:lpstr>Greedy Algorithms</vt:lpstr>
      <vt:lpstr>Scheduling to Minimizing Lateness</vt:lpstr>
      <vt:lpstr>Greedy Algorithms</vt:lpstr>
      <vt:lpstr>Greedy Algorithm</vt:lpstr>
      <vt:lpstr>Minimizing Lateness: No Idle Time</vt:lpstr>
      <vt:lpstr>Minimizing Lateness: Inversions</vt:lpstr>
      <vt:lpstr>Greedy Choice Property</vt:lpstr>
      <vt:lpstr>Greedy Analysis Strategies</vt:lpstr>
      <vt:lpstr>Coin Changing</vt:lpstr>
      <vt:lpstr>Greedy Algorithm</vt:lpstr>
      <vt:lpstr>Greedy Choice Property</vt:lpstr>
      <vt:lpstr>Greedy Choice Property</vt:lpstr>
      <vt:lpstr>Greedy Choice Property</vt:lpstr>
      <vt:lpstr>Greedy Choice Property</vt:lpstr>
      <vt:lpstr>Coin-Changing US Postal Denominations</vt:lpstr>
      <vt:lpstr>Selecting Breakpoints</vt:lpstr>
      <vt:lpstr>Greedy Algorithm</vt:lpstr>
      <vt:lpstr>Greedy Choice Property</vt:lpstr>
      <vt:lpstr>Problem – Buying Licenses</vt:lpstr>
      <vt:lpstr>Solution</vt:lpstr>
      <vt:lpstr>Graphs</vt:lpstr>
      <vt:lpstr>Graphs - Background</vt:lpstr>
      <vt:lpstr>Other Types of Graphs</vt:lpstr>
      <vt:lpstr>Graph Representation</vt:lpstr>
      <vt:lpstr>Properties of Adjacency List Representation</vt:lpstr>
      <vt:lpstr>Properties of Adjacency List Representation</vt:lpstr>
      <vt:lpstr>Graph Representation</vt:lpstr>
      <vt:lpstr>Properties of Adjacency Matrix Representation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703</cp:revision>
  <cp:lastPrinted>2018-04-16T19:54:06Z</cp:lastPrinted>
  <dcterms:created xsi:type="dcterms:W3CDTF">2011-01-18T17:28:39Z</dcterms:created>
  <dcterms:modified xsi:type="dcterms:W3CDTF">2018-11-15T22:53:18Z</dcterms:modified>
</cp:coreProperties>
</file>