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718" r:id="rId3"/>
    <p:sldId id="721" r:id="rId4"/>
    <p:sldId id="723" r:id="rId5"/>
    <p:sldId id="724" r:id="rId6"/>
    <p:sldId id="725" r:id="rId7"/>
    <p:sldId id="726" r:id="rId8"/>
    <p:sldId id="727" r:id="rId9"/>
    <p:sldId id="728" r:id="rId10"/>
    <p:sldId id="729" r:id="rId11"/>
    <p:sldId id="730" r:id="rId12"/>
    <p:sldId id="731" r:id="rId13"/>
    <p:sldId id="732" r:id="rId14"/>
    <p:sldId id="767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743" r:id="rId25"/>
    <p:sldId id="744" r:id="rId26"/>
    <p:sldId id="745" r:id="rId27"/>
    <p:sldId id="746" r:id="rId28"/>
    <p:sldId id="747" r:id="rId29"/>
    <p:sldId id="748" r:id="rId30"/>
    <p:sldId id="749" r:id="rId31"/>
    <p:sldId id="750" r:id="rId32"/>
    <p:sldId id="751" r:id="rId33"/>
    <p:sldId id="53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397FE-6931-304D-B001-808EE3DB2999}" type="slidenum">
              <a:rPr lang="en-US"/>
              <a:pPr/>
              <a:t>10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0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7227E-96A9-F54D-AB0F-11F024BE8C57}" type="slidenum">
              <a:rPr lang="en-US"/>
              <a:pPr/>
              <a:t>11</a:t>
            </a:fld>
            <a:endParaRPr lang="en-US"/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6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7D73E-6395-A547-8056-8C9BAA3E4141}" type="slidenum">
              <a:rPr lang="en-US"/>
              <a:pPr/>
              <a:t>12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9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AFE1D-AF3A-DD40-88E5-8D49A78B8C4A}" type="slidenum">
              <a:rPr lang="en-US"/>
              <a:pPr/>
              <a:t>13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73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8D638-E1E4-3045-BA4F-266E5FC5654D}" type="slidenum">
              <a:rPr lang="en-US"/>
              <a:pPr/>
              <a:t>14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6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F1FDD-0DA2-1E43-8BFC-F9FBA26B8972}" type="slidenum">
              <a:rPr lang="en-US"/>
              <a:pPr/>
              <a:t>15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0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021C7-FC33-5B45-8618-1470AEAA840D}" type="slidenum">
              <a:rPr lang="en-US"/>
              <a:pPr/>
              <a:t>16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8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FCD49-E8CA-024B-957D-BBC3088C1FD1}" type="slidenum">
              <a:rPr lang="en-US"/>
              <a:pPr/>
              <a:t>17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3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BBBD6-E71F-7B49-B9A5-2D0EF6519CAC}" type="slidenum">
              <a:rPr lang="en-US"/>
              <a:pPr/>
              <a:t>18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D3B56-A1A0-2041-B3D1-318452E67260}" type="slidenum">
              <a:rPr lang="en-US"/>
              <a:pPr/>
              <a:t>19</a:t>
            </a:fld>
            <a:endParaRPr 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D712F-566E-084F-8C09-EB8BE0A4ACCB}" type="slidenum">
              <a:rPr lang="en-US"/>
              <a:pPr/>
              <a:t>2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6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07177-952A-5649-BCEF-D8E6BF1BF6B8}" type="slidenum">
              <a:rPr lang="en-US"/>
              <a:pPr/>
              <a:t>20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40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7FD31-2383-E048-92C6-C4522123C751}" type="slidenum">
              <a:rPr lang="en-US"/>
              <a:pPr/>
              <a:t>21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7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F216D-6FAF-F144-8023-72B744062775}" type="slidenum">
              <a:rPr lang="en-US"/>
              <a:pPr/>
              <a:t>22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7BB91-879C-344A-B490-FCB15C055605}" type="slidenum">
              <a:rPr lang="en-US"/>
              <a:pPr/>
              <a:t>23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2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1E92C-A0C6-0740-BC85-68CD485DD2DA}" type="slidenum">
              <a:rPr lang="en-US"/>
              <a:pPr/>
              <a:t>24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1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ADD5B-6292-9F4C-A574-A604E86B0F61}" type="slidenum">
              <a:rPr lang="en-US"/>
              <a:pPr/>
              <a:t>25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4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4B301-835C-1442-88E2-BDDF5647CB41}" type="slidenum">
              <a:rPr lang="en-US"/>
              <a:pPr/>
              <a:t>26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7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7F366-E0B1-034F-AA9C-E8E61D537654}" type="slidenum">
              <a:rPr lang="en-US"/>
              <a:pPr/>
              <a:t>27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68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C95E9-8557-2544-A2E5-49CB5C46F7FE}" type="slidenum">
              <a:rPr lang="en-US"/>
              <a:pPr/>
              <a:t>28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93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906BD-F66D-704C-8E9B-AA17FEEDC489}" type="slidenum">
              <a:rPr lang="en-US"/>
              <a:pPr/>
              <a:t>29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8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8F424-B542-AA4D-8A25-BB772EAA171F}" type="slidenum">
              <a:rPr lang="en-US"/>
              <a:pPr/>
              <a:t>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6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84663-7C35-CA49-B0D0-4FECF2390952}" type="slidenum">
              <a:rPr lang="en-US"/>
              <a:pPr/>
              <a:t>30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39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40305-A388-7240-A5E2-A4E7B00996FB}" type="slidenum">
              <a:rPr lang="en-US"/>
              <a:pPr/>
              <a:t>31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2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78C89-1212-A941-8E2D-C40B762BF679}" type="slidenum">
              <a:rPr lang="en-US"/>
              <a:pPr/>
              <a:t>32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24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33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120A9-DD94-864A-B4CF-51DB774071D1}" type="slidenum">
              <a:rPr lang="en-US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9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2E202-5D5B-A543-B293-DDE24868714B}" type="slidenum">
              <a:rPr lang="en-US"/>
              <a:pPr/>
              <a:t>5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9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DDFF3-4273-5F43-BEEC-91D8E5B1BFF9}" type="slidenum">
              <a:rPr lang="en-US"/>
              <a:pPr/>
              <a:t>6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9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490B2-0863-2D4F-ACF9-AB5685656B2E}" type="slidenum">
              <a:rPr lang="en-US"/>
              <a:pPr/>
              <a:t>7</a:t>
            </a:fld>
            <a:endParaRPr lang="en-US"/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E548-BF6F-254C-83BF-A6FB67A49291}" type="slidenum">
              <a:rPr lang="en-US"/>
              <a:pPr/>
              <a:t>8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9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644E4-89EE-EE41-B188-A8C03726F675}" type="slidenum">
              <a:rPr lang="en-US"/>
              <a:pPr/>
              <a:t>9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BFS(</a:t>
            </a:r>
            <a:r>
              <a:rPr lang="en-US">
                <a:latin typeface="Comic Sans MS" pitchFamily="-106" charset="0"/>
              </a:rPr>
              <a:t>V, E, s</a:t>
            </a:r>
            <a:r>
              <a:rPr lang="en-US"/>
              <a:t>)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214438"/>
            <a:ext cx="4143375" cy="50768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for </a:t>
            </a:r>
            <a:r>
              <a:rPr lang="en-US" sz="2400" dirty="0"/>
              <a:t>each </a:t>
            </a:r>
            <a:r>
              <a:rPr lang="en-US" sz="2400" dirty="0">
                <a:latin typeface="Comic Sans MS" pitchFamily="-106" charset="0"/>
              </a:rPr>
              <a:t>u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in</a:t>
            </a:r>
            <a:r>
              <a:rPr lang="en-US" sz="2400" dirty="0">
                <a:latin typeface="Comic Sans MS" pitchFamily="-106" charset="0"/>
              </a:rPr>
              <a:t> V - {s}</a:t>
            </a:r>
            <a:r>
              <a:rPr lang="en-US" sz="2400" dirty="0"/>
              <a:t>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</a:t>
            </a:r>
            <a:r>
              <a:rPr lang="en-US" sz="2400" b="1" dirty="0"/>
              <a:t>do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-106" charset="0"/>
              </a:rPr>
              <a:t>color[u]</a:t>
            </a:r>
            <a:r>
              <a:rPr lang="en-US" sz="2400" dirty="0"/>
              <a:t> </a:t>
            </a:r>
            <a:r>
              <a:rPr lang="en-US" sz="2400" dirty="0">
                <a:sym typeface="Symbol" pitchFamily="-106" charset="2"/>
              </a:rPr>
              <a:t>= </a:t>
            </a:r>
            <a:r>
              <a:rPr lang="en-US" sz="1800" dirty="0">
                <a:sym typeface="Symbol" pitchFamily="-106" charset="2"/>
              </a:rPr>
              <a:t>WHITE</a:t>
            </a:r>
            <a:endParaRPr lang="en-US" sz="1800" b="1" dirty="0"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 	      </a:t>
            </a:r>
            <a:r>
              <a:rPr lang="en-US" sz="2400" dirty="0">
                <a:latin typeface="Comic Sans MS" pitchFamily="-106" charset="0"/>
              </a:rPr>
              <a:t>d[u]</a:t>
            </a:r>
            <a:r>
              <a:rPr lang="en-US" sz="2400" dirty="0"/>
              <a:t> ← </a:t>
            </a:r>
            <a:r>
              <a:rPr lang="en-US" sz="2400" dirty="0">
                <a:sym typeface="Symbol" pitchFamily="-106" charset="2"/>
              </a:rPr>
              <a:t>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     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𝛑[u] = </a:t>
            </a:r>
            <a:r>
              <a:rPr lang="en-US" sz="18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color[s] = </a:t>
            </a:r>
            <a:r>
              <a:rPr lang="en-US" sz="1800" dirty="0">
                <a:sym typeface="Symbol" pitchFamily="-106" charset="2"/>
              </a:rPr>
              <a:t>GRAY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d[s] ← 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𝛑[s] = </a:t>
            </a:r>
            <a:r>
              <a:rPr lang="en-US" sz="18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</a:rPr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-106" charset="2"/>
              </a:rPr>
              <a:t>= empty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</a:rPr>
              <a:t>Q</a:t>
            </a:r>
            <a:r>
              <a:rPr lang="en-US" sz="2400" dirty="0"/>
              <a:t> ←  ENQUEUE(</a:t>
            </a:r>
            <a:r>
              <a:rPr lang="en-US" sz="2400" dirty="0">
                <a:latin typeface="Comic Sans MS" pitchFamily="-106" charset="0"/>
              </a:rPr>
              <a:t>Q, s</a:t>
            </a:r>
            <a:r>
              <a:rPr lang="en-US" sz="2400" dirty="0"/>
              <a:t>)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5592763" y="581025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1989" name="Group 5"/>
          <p:cNvGrpSpPr>
            <a:grpSpLocks/>
          </p:cNvGrpSpPr>
          <p:nvPr/>
        </p:nvGrpSpPr>
        <p:grpSpPr bwMode="auto">
          <a:xfrm>
            <a:off x="5592763" y="4238625"/>
            <a:ext cx="2168525" cy="1674813"/>
            <a:chOff x="214" y="660"/>
            <a:chExt cx="1366" cy="1055"/>
          </a:xfrm>
        </p:grpSpPr>
        <p:sp>
          <p:nvSpPr>
            <p:cNvPr id="681990" name="Oval 6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1" name="Oval 7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1992" name="Oval 8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3" name="Oval 9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4" name="Oval 10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5" name="Oval 11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6" name="Oval 12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7" name="Oval 13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8" name="Text Box 14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1999" name="Text Box 15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00" name="Text Box 16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01" name="Text Box 17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02" name="Text Box 18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03" name="Text Box 19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04" name="Text Box 20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05" name="Text Box 21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06" name="Line 22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7" name="Line 23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8" name="Line 24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9" name="Line 25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0" name="Line 26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1" name="Line 27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2" name="Line 28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3" name="Line 29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4" name="Line 30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5" name="Line 31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2016" name="Group 32"/>
          <p:cNvGrpSpPr>
            <a:grpSpLocks/>
          </p:cNvGrpSpPr>
          <p:nvPr/>
        </p:nvGrpSpPr>
        <p:grpSpPr bwMode="auto">
          <a:xfrm>
            <a:off x="5592763" y="2665413"/>
            <a:ext cx="2168525" cy="1674812"/>
            <a:chOff x="214" y="660"/>
            <a:chExt cx="1366" cy="1055"/>
          </a:xfrm>
        </p:grpSpPr>
        <p:sp>
          <p:nvSpPr>
            <p:cNvPr id="682017" name="Oval 33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18" name="Oval 34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19" name="Oval 35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0" name="Oval 36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1" name="Oval 37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2" name="Oval 38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3" name="Oval 39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4" name="Oval 40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5" name="Text Box 41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2026" name="Text Box 42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27" name="Text Box 43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28" name="Text Box 44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29" name="Text Box 45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30" name="Text Box 46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31" name="Text Box 47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32" name="Text Box 48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33" name="Line 49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4" name="Line 50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5" name="Line 51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6" name="Line 52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7" name="Line 53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8" name="Line 54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9" name="Line 55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0" name="Line 56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1" name="Line 57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2" name="Line 58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2043" name="Group 59"/>
          <p:cNvGrpSpPr>
            <a:grpSpLocks/>
          </p:cNvGrpSpPr>
          <p:nvPr/>
        </p:nvGrpSpPr>
        <p:grpSpPr bwMode="auto">
          <a:xfrm>
            <a:off x="5592763" y="1092200"/>
            <a:ext cx="2168525" cy="1674813"/>
            <a:chOff x="214" y="660"/>
            <a:chExt cx="1366" cy="1055"/>
          </a:xfrm>
        </p:grpSpPr>
        <p:sp>
          <p:nvSpPr>
            <p:cNvPr id="682044" name="Oval 60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5" name="Oval 61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6" name="Oval 62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7" name="Oval 63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8" name="Oval 64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9" name="Oval 65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0" name="Oval 66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1" name="Oval 67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2" name="Text Box 68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2053" name="Text Box 69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54" name="Text Box 70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55" name="Text Box 71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56" name="Text Box 72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57" name="Text Box 73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58" name="Text Box 74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59" name="Text Box 75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60" name="Line 76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1" name="Line 77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2" name="Line 78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3" name="Line 79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4" name="Line 80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5" name="Line 81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6" name="Line 82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7" name="Line 83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8" name="Line 84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9" name="Line 85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FFC6B-4B26-A54B-83E7-3079E151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BFS(</a:t>
            </a:r>
            <a:r>
              <a:rPr lang="en-US" dirty="0">
                <a:latin typeface="Comic Sans MS" pitchFamily="-106" charset="0"/>
              </a:rPr>
              <a:t>V, E, s</a:t>
            </a:r>
            <a:r>
              <a:rPr lang="en-US" dirty="0"/>
              <a:t>)</a:t>
            </a:r>
          </a:p>
        </p:txBody>
      </p:sp>
      <p:sp>
        <p:nvSpPr>
          <p:cNvPr id="683011" name="Rectangle 3"/>
          <p:cNvSpPr>
            <a:spLocks noChangeArrowheads="1"/>
          </p:cNvSpPr>
          <p:nvPr/>
        </p:nvSpPr>
        <p:spPr bwMode="auto">
          <a:xfrm>
            <a:off x="256010" y="1219200"/>
            <a:ext cx="51133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while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not empty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←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DEQUEUE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for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each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v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Adj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[u]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 if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 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then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d[v] ← d[u] + 1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	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𝛑[v] = 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ENQUEUE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Q, v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color[u]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-106" charset="2"/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BLACK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</p:txBody>
      </p:sp>
      <p:grpSp>
        <p:nvGrpSpPr>
          <p:cNvPr id="683012" name="Group 4"/>
          <p:cNvGrpSpPr>
            <a:grpSpLocks/>
          </p:cNvGrpSpPr>
          <p:nvPr/>
        </p:nvGrpSpPr>
        <p:grpSpPr bwMode="auto">
          <a:xfrm>
            <a:off x="5832475" y="2590800"/>
            <a:ext cx="2168525" cy="1674813"/>
            <a:chOff x="2112" y="660"/>
            <a:chExt cx="1366" cy="1055"/>
          </a:xfrm>
        </p:grpSpPr>
        <p:sp>
          <p:nvSpPr>
            <p:cNvPr id="683013" name="Oval 5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4" name="Oval 6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3015" name="Oval 7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6" name="Oval 8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7" name="Oval 9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8" name="Oval 10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19" name="Oval 11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20" name="Oval 12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21" name="Text Box 13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22" name="Text Box 14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23" name="Text Box 15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24" name="Text Box 16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25" name="Text Box 17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26" name="Text Box 18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27" name="Text Box 19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28" name="Text Box 20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29" name="Line 21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0" name="Line 22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1" name="Line 23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2" name="Line 24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3" name="Line 25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4" name="Line 26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5" name="Line 27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6" name="Line 28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7" name="Line 29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8" name="Line 30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3039" name="Text Box 31"/>
          <p:cNvSpPr txBox="1">
            <a:spLocks noChangeArrowheads="1"/>
          </p:cNvSpPr>
          <p:nvPr/>
        </p:nvSpPr>
        <p:spPr bwMode="auto">
          <a:xfrm>
            <a:off x="8153400" y="32004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</a:t>
            </a:r>
          </a:p>
        </p:txBody>
      </p:sp>
      <p:sp>
        <p:nvSpPr>
          <p:cNvPr id="683040" name="Text Box 32"/>
          <p:cNvSpPr txBox="1">
            <a:spLocks noChangeArrowheads="1"/>
          </p:cNvSpPr>
          <p:nvPr/>
        </p:nvSpPr>
        <p:spPr bwMode="auto">
          <a:xfrm>
            <a:off x="8153400" y="16764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3041" name="Group 33"/>
          <p:cNvGrpSpPr>
            <a:grpSpLocks/>
          </p:cNvGrpSpPr>
          <p:nvPr/>
        </p:nvGrpSpPr>
        <p:grpSpPr bwMode="auto">
          <a:xfrm>
            <a:off x="5832475" y="1038225"/>
            <a:ext cx="2168525" cy="1674813"/>
            <a:chOff x="214" y="660"/>
            <a:chExt cx="1366" cy="1055"/>
          </a:xfrm>
        </p:grpSpPr>
        <p:sp>
          <p:nvSpPr>
            <p:cNvPr id="683042" name="Oval 34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3" name="Oval 35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3044" name="Oval 36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5" name="Oval 37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6" name="Oval 38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7" name="Oval 39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8" name="Oval 40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9" name="Oval 41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50" name="Text Box 42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51" name="Text Box 43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52" name="Text Box 44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53" name="Text Box 45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54" name="Text Box 46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55" name="Text Box 47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56" name="Text Box 48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57" name="Text Box 49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58" name="Line 50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59" name="Line 51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0" name="Line 52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1" name="Line 53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2" name="Line 54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3" name="Line 55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4" name="Line 56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5" name="Line 57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6" name="Line 58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7" name="Line 59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3068" name="Group 60"/>
          <p:cNvGrpSpPr>
            <a:grpSpLocks/>
          </p:cNvGrpSpPr>
          <p:nvPr/>
        </p:nvGrpSpPr>
        <p:grpSpPr bwMode="auto">
          <a:xfrm>
            <a:off x="5908675" y="4343400"/>
            <a:ext cx="2168525" cy="1674813"/>
            <a:chOff x="2112" y="660"/>
            <a:chExt cx="1366" cy="1055"/>
          </a:xfrm>
        </p:grpSpPr>
        <p:sp>
          <p:nvSpPr>
            <p:cNvPr id="683069" name="Oval 61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70" name="Oval 62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3071" name="Oval 63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2" name="Oval 64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3" name="Oval 65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4" name="Oval 66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75" name="Oval 67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6" name="Oval 68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7" name="Text Box 69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78" name="Text Box 70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79" name="Text Box 71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80" name="Text Box 72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81" name="Text Box 73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82" name="Text Box 74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83" name="Text Box 75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84" name="Text Box 76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85" name="Line 77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6" name="Line 78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7" name="Line 79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8" name="Line 80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9" name="Line 81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0" name="Line 82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1" name="Line 83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2" name="Line 84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3" name="Line 85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4" name="Line 86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3095" name="Text Box 87"/>
          <p:cNvSpPr txBox="1">
            <a:spLocks noChangeArrowheads="1"/>
          </p:cNvSpPr>
          <p:nvPr/>
        </p:nvSpPr>
        <p:spPr bwMode="auto">
          <a:xfrm>
            <a:off x="8229600" y="49530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w, r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30D3D-35A6-A045-8775-9229A439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39" grpId="0"/>
      <p:bldP spid="6830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3335338" y="6373813"/>
            <a:ext cx="2428875" cy="331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684036" name="Group 4"/>
          <p:cNvGrpSpPr>
            <a:grpSpLocks/>
          </p:cNvGrpSpPr>
          <p:nvPr/>
        </p:nvGrpSpPr>
        <p:grpSpPr bwMode="auto">
          <a:xfrm>
            <a:off x="3352800" y="1047750"/>
            <a:ext cx="2168525" cy="1674813"/>
            <a:chOff x="2112" y="660"/>
            <a:chExt cx="1366" cy="1055"/>
          </a:xfrm>
        </p:grpSpPr>
        <p:sp>
          <p:nvSpPr>
            <p:cNvPr id="684037" name="Oval 5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38" name="Oval 6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039" name="Oval 7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0" name="Oval 8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1" name="Oval 9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2" name="Oval 10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43" name="Oval 11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4" name="Oval 12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5" name="Text Box 13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046" name="Text Box 14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047" name="Text Box 15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048" name="Text Box 16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049" name="Text Box 17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50" name="Text Box 18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51" name="Text Box 19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52" name="Text Box 20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53" name="Line 21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4" name="Line 22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5" name="Line 23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6" name="Line 24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7" name="Line 25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8" name="Line 26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9" name="Line 27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0" name="Line 28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1" name="Line 29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2" name="Line 30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063" name="Text Box 31"/>
          <p:cNvSpPr txBox="1">
            <a:spLocks noChangeArrowheads="1"/>
          </p:cNvSpPr>
          <p:nvPr/>
        </p:nvSpPr>
        <p:spPr bwMode="auto">
          <a:xfrm>
            <a:off x="339725" y="258921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4064" name="Group 32"/>
          <p:cNvGrpSpPr>
            <a:grpSpLocks/>
          </p:cNvGrpSpPr>
          <p:nvPr/>
        </p:nvGrpSpPr>
        <p:grpSpPr bwMode="auto">
          <a:xfrm>
            <a:off x="339725" y="1047750"/>
            <a:ext cx="2168525" cy="1674813"/>
            <a:chOff x="214" y="660"/>
            <a:chExt cx="1366" cy="1055"/>
          </a:xfrm>
        </p:grpSpPr>
        <p:sp>
          <p:nvSpPr>
            <p:cNvPr id="684065" name="Oval 33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6" name="Oval 34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4067" name="Oval 35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8" name="Oval 36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9" name="Oval 37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0" name="Oval 38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1" name="Oval 39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2" name="Oval 40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3" name="Text Box 41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074" name="Text Box 42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075" name="Text Box 43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076" name="Text Box 44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077" name="Text Box 45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78" name="Text Box 46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79" name="Text Box 47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80" name="Text Box 48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81" name="Line 49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2" name="Line 50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3" name="Line 51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4" name="Line 52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5" name="Line 53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6" name="Line 54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7" name="Line 55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8" name="Line 56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9" name="Line 57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90" name="Line 58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091" name="Text Box 59"/>
          <p:cNvSpPr txBox="1">
            <a:spLocks noChangeArrowheads="1"/>
          </p:cNvSpPr>
          <p:nvPr/>
        </p:nvSpPr>
        <p:spPr bwMode="auto">
          <a:xfrm>
            <a:off x="3352800" y="25892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w, r</a:t>
            </a:r>
          </a:p>
        </p:txBody>
      </p:sp>
      <p:grpSp>
        <p:nvGrpSpPr>
          <p:cNvPr id="684092" name="Group 60"/>
          <p:cNvGrpSpPr>
            <a:grpSpLocks/>
          </p:cNvGrpSpPr>
          <p:nvPr/>
        </p:nvGrpSpPr>
        <p:grpSpPr bwMode="auto">
          <a:xfrm>
            <a:off x="6259513" y="1047750"/>
            <a:ext cx="2168525" cy="1674813"/>
            <a:chOff x="3943" y="660"/>
            <a:chExt cx="1366" cy="1055"/>
          </a:xfrm>
        </p:grpSpPr>
        <p:sp>
          <p:nvSpPr>
            <p:cNvPr id="684093" name="Text Box 61"/>
            <p:cNvSpPr txBox="1">
              <a:spLocks noChangeArrowheads="1"/>
            </p:cNvSpPr>
            <p:nvPr/>
          </p:nvSpPr>
          <p:spPr bwMode="auto">
            <a:xfrm>
              <a:off x="3955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94" name="Text Box 62"/>
            <p:cNvSpPr txBox="1">
              <a:spLocks noChangeArrowheads="1"/>
            </p:cNvSpPr>
            <p:nvPr/>
          </p:nvSpPr>
          <p:spPr bwMode="auto">
            <a:xfrm>
              <a:off x="4322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95" name="Text Box 63"/>
            <p:cNvSpPr txBox="1">
              <a:spLocks noChangeArrowheads="1"/>
            </p:cNvSpPr>
            <p:nvPr/>
          </p:nvSpPr>
          <p:spPr bwMode="auto">
            <a:xfrm>
              <a:off x="4725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96" name="Text Box 64"/>
            <p:cNvSpPr txBox="1">
              <a:spLocks noChangeArrowheads="1"/>
            </p:cNvSpPr>
            <p:nvPr/>
          </p:nvSpPr>
          <p:spPr bwMode="auto">
            <a:xfrm>
              <a:off x="5090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97" name="Oval 65"/>
            <p:cNvSpPr>
              <a:spLocks noChangeArrowheads="1"/>
            </p:cNvSpPr>
            <p:nvPr/>
          </p:nvSpPr>
          <p:spPr bwMode="auto">
            <a:xfrm>
              <a:off x="3943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98" name="Oval 66"/>
            <p:cNvSpPr>
              <a:spLocks noChangeArrowheads="1"/>
            </p:cNvSpPr>
            <p:nvPr/>
          </p:nvSpPr>
          <p:spPr bwMode="auto">
            <a:xfrm>
              <a:off x="4319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099" name="Oval 67"/>
            <p:cNvSpPr>
              <a:spLocks noChangeArrowheads="1"/>
            </p:cNvSpPr>
            <p:nvPr/>
          </p:nvSpPr>
          <p:spPr bwMode="auto">
            <a:xfrm>
              <a:off x="4695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00" name="Oval 68"/>
            <p:cNvSpPr>
              <a:spLocks noChangeArrowheads="1"/>
            </p:cNvSpPr>
            <p:nvPr/>
          </p:nvSpPr>
          <p:spPr bwMode="auto">
            <a:xfrm>
              <a:off x="5072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1" name="Oval 69"/>
            <p:cNvSpPr>
              <a:spLocks noChangeArrowheads="1"/>
            </p:cNvSpPr>
            <p:nvPr/>
          </p:nvSpPr>
          <p:spPr bwMode="auto">
            <a:xfrm>
              <a:off x="39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2" name="Oval 70"/>
            <p:cNvSpPr>
              <a:spLocks noChangeArrowheads="1"/>
            </p:cNvSpPr>
            <p:nvPr/>
          </p:nvSpPr>
          <p:spPr bwMode="auto">
            <a:xfrm>
              <a:off x="4319" y="126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03" name="Oval 71"/>
            <p:cNvSpPr>
              <a:spLocks noChangeArrowheads="1"/>
            </p:cNvSpPr>
            <p:nvPr/>
          </p:nvSpPr>
          <p:spPr bwMode="auto">
            <a:xfrm>
              <a:off x="4695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04" name="Oval 72"/>
            <p:cNvSpPr>
              <a:spLocks noChangeArrowheads="1"/>
            </p:cNvSpPr>
            <p:nvPr/>
          </p:nvSpPr>
          <p:spPr bwMode="auto">
            <a:xfrm>
              <a:off x="507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5" name="Text Box 73"/>
            <p:cNvSpPr txBox="1">
              <a:spLocks noChangeArrowheads="1"/>
            </p:cNvSpPr>
            <p:nvPr/>
          </p:nvSpPr>
          <p:spPr bwMode="auto">
            <a:xfrm>
              <a:off x="3962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06" name="Text Box 74"/>
            <p:cNvSpPr txBox="1">
              <a:spLocks noChangeArrowheads="1"/>
            </p:cNvSpPr>
            <p:nvPr/>
          </p:nvSpPr>
          <p:spPr bwMode="auto">
            <a:xfrm>
              <a:off x="4336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07" name="Text Box 75"/>
            <p:cNvSpPr txBox="1">
              <a:spLocks noChangeArrowheads="1"/>
            </p:cNvSpPr>
            <p:nvPr/>
          </p:nvSpPr>
          <p:spPr bwMode="auto">
            <a:xfrm>
              <a:off x="4714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08" name="Text Box 76"/>
            <p:cNvSpPr txBox="1">
              <a:spLocks noChangeArrowheads="1"/>
            </p:cNvSpPr>
            <p:nvPr/>
          </p:nvSpPr>
          <p:spPr bwMode="auto">
            <a:xfrm>
              <a:off x="5092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09" name="Line 77"/>
            <p:cNvSpPr>
              <a:spLocks noChangeShapeType="1"/>
            </p:cNvSpPr>
            <p:nvPr/>
          </p:nvSpPr>
          <p:spPr bwMode="auto">
            <a:xfrm flipH="1">
              <a:off x="405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0" name="Line 78"/>
            <p:cNvSpPr>
              <a:spLocks noChangeShapeType="1"/>
            </p:cNvSpPr>
            <p:nvPr/>
          </p:nvSpPr>
          <p:spPr bwMode="auto">
            <a:xfrm flipH="1">
              <a:off x="4430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1" name="Line 79"/>
            <p:cNvSpPr>
              <a:spLocks noChangeShapeType="1"/>
            </p:cNvSpPr>
            <p:nvPr/>
          </p:nvSpPr>
          <p:spPr bwMode="auto">
            <a:xfrm flipH="1">
              <a:off x="480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2" name="Line 80"/>
            <p:cNvSpPr>
              <a:spLocks noChangeShapeType="1"/>
            </p:cNvSpPr>
            <p:nvPr/>
          </p:nvSpPr>
          <p:spPr bwMode="auto">
            <a:xfrm flipH="1">
              <a:off x="5187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3" name="Line 81"/>
            <p:cNvSpPr>
              <a:spLocks noChangeShapeType="1"/>
            </p:cNvSpPr>
            <p:nvPr/>
          </p:nvSpPr>
          <p:spPr bwMode="auto">
            <a:xfrm>
              <a:off x="4180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4" name="Line 82"/>
            <p:cNvSpPr>
              <a:spLocks noChangeShapeType="1"/>
            </p:cNvSpPr>
            <p:nvPr/>
          </p:nvSpPr>
          <p:spPr bwMode="auto">
            <a:xfrm>
              <a:off x="4564" y="137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5" name="Line 83"/>
            <p:cNvSpPr>
              <a:spLocks noChangeShapeType="1"/>
            </p:cNvSpPr>
            <p:nvPr/>
          </p:nvSpPr>
          <p:spPr bwMode="auto">
            <a:xfrm>
              <a:off x="4942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6" name="Line 84"/>
            <p:cNvSpPr>
              <a:spLocks noChangeShapeType="1"/>
            </p:cNvSpPr>
            <p:nvPr/>
          </p:nvSpPr>
          <p:spPr bwMode="auto">
            <a:xfrm>
              <a:off x="4948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7" name="Line 85"/>
            <p:cNvSpPr>
              <a:spLocks noChangeShapeType="1"/>
            </p:cNvSpPr>
            <p:nvPr/>
          </p:nvSpPr>
          <p:spPr bwMode="auto">
            <a:xfrm flipV="1">
              <a:off x="4507" y="106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8" name="Line 86"/>
            <p:cNvSpPr>
              <a:spLocks noChangeShapeType="1"/>
            </p:cNvSpPr>
            <p:nvPr/>
          </p:nvSpPr>
          <p:spPr bwMode="auto">
            <a:xfrm flipV="1">
              <a:off x="4880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19" name="Text Box 87"/>
          <p:cNvSpPr txBox="1">
            <a:spLocks noChangeArrowheads="1"/>
          </p:cNvSpPr>
          <p:nvPr/>
        </p:nvSpPr>
        <p:spPr bwMode="auto">
          <a:xfrm>
            <a:off x="6348413" y="2589213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r, t, x</a:t>
            </a:r>
          </a:p>
        </p:txBody>
      </p:sp>
      <p:grpSp>
        <p:nvGrpSpPr>
          <p:cNvPr id="684120" name="Group 88"/>
          <p:cNvGrpSpPr>
            <a:grpSpLocks/>
          </p:cNvGrpSpPr>
          <p:nvPr/>
        </p:nvGrpSpPr>
        <p:grpSpPr bwMode="auto">
          <a:xfrm>
            <a:off x="339725" y="2825750"/>
            <a:ext cx="2168525" cy="1674813"/>
            <a:chOff x="214" y="1780"/>
            <a:chExt cx="1366" cy="1055"/>
          </a:xfrm>
        </p:grpSpPr>
        <p:sp>
          <p:nvSpPr>
            <p:cNvPr id="684121" name="Oval 89"/>
            <p:cNvSpPr>
              <a:spLocks noChangeArrowheads="1"/>
            </p:cNvSpPr>
            <p:nvPr/>
          </p:nvSpPr>
          <p:spPr bwMode="auto">
            <a:xfrm>
              <a:off x="214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22" name="Oval 90"/>
            <p:cNvSpPr>
              <a:spLocks noChangeArrowheads="1"/>
            </p:cNvSpPr>
            <p:nvPr/>
          </p:nvSpPr>
          <p:spPr bwMode="auto">
            <a:xfrm>
              <a:off x="590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23" name="Oval 91"/>
            <p:cNvSpPr>
              <a:spLocks noChangeArrowheads="1"/>
            </p:cNvSpPr>
            <p:nvPr/>
          </p:nvSpPr>
          <p:spPr bwMode="auto">
            <a:xfrm>
              <a:off x="966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4" name="Oval 92"/>
            <p:cNvSpPr>
              <a:spLocks noChangeArrowheads="1"/>
            </p:cNvSpPr>
            <p:nvPr/>
          </p:nvSpPr>
          <p:spPr bwMode="auto">
            <a:xfrm>
              <a:off x="1343" y="198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25" name="Oval 93"/>
            <p:cNvSpPr>
              <a:spLocks noChangeArrowheads="1"/>
            </p:cNvSpPr>
            <p:nvPr/>
          </p:nvSpPr>
          <p:spPr bwMode="auto">
            <a:xfrm>
              <a:off x="214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6" name="Oval 94"/>
            <p:cNvSpPr>
              <a:spLocks noChangeArrowheads="1"/>
            </p:cNvSpPr>
            <p:nvPr/>
          </p:nvSpPr>
          <p:spPr bwMode="auto">
            <a:xfrm>
              <a:off x="590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27" name="Oval 95"/>
            <p:cNvSpPr>
              <a:spLocks noChangeArrowheads="1"/>
            </p:cNvSpPr>
            <p:nvPr/>
          </p:nvSpPr>
          <p:spPr bwMode="auto">
            <a:xfrm>
              <a:off x="966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8" name="Oval 96"/>
            <p:cNvSpPr>
              <a:spLocks noChangeArrowheads="1"/>
            </p:cNvSpPr>
            <p:nvPr/>
          </p:nvSpPr>
          <p:spPr bwMode="auto">
            <a:xfrm>
              <a:off x="1343" y="238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29" name="Text Box 97"/>
            <p:cNvSpPr txBox="1">
              <a:spLocks noChangeArrowheads="1"/>
            </p:cNvSpPr>
            <p:nvPr/>
          </p:nvSpPr>
          <p:spPr bwMode="auto">
            <a:xfrm>
              <a:off x="233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30" name="Text Box 98"/>
            <p:cNvSpPr txBox="1">
              <a:spLocks noChangeArrowheads="1"/>
            </p:cNvSpPr>
            <p:nvPr/>
          </p:nvSpPr>
          <p:spPr bwMode="auto">
            <a:xfrm>
              <a:off x="607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31" name="Text Box 99"/>
            <p:cNvSpPr txBox="1">
              <a:spLocks noChangeArrowheads="1"/>
            </p:cNvSpPr>
            <p:nvPr/>
          </p:nvSpPr>
          <p:spPr bwMode="auto">
            <a:xfrm>
              <a:off x="985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32" name="Text Box 100"/>
            <p:cNvSpPr txBox="1">
              <a:spLocks noChangeArrowheads="1"/>
            </p:cNvSpPr>
            <p:nvPr/>
          </p:nvSpPr>
          <p:spPr bwMode="auto">
            <a:xfrm>
              <a:off x="1363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33" name="Text Box 101"/>
            <p:cNvSpPr txBox="1">
              <a:spLocks noChangeArrowheads="1"/>
            </p:cNvSpPr>
            <p:nvPr/>
          </p:nvSpPr>
          <p:spPr bwMode="auto">
            <a:xfrm>
              <a:off x="226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34" name="Text Box 102"/>
            <p:cNvSpPr txBox="1">
              <a:spLocks noChangeArrowheads="1"/>
            </p:cNvSpPr>
            <p:nvPr/>
          </p:nvSpPr>
          <p:spPr bwMode="auto">
            <a:xfrm>
              <a:off x="593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35" name="Text Box 103"/>
            <p:cNvSpPr txBox="1">
              <a:spLocks noChangeArrowheads="1"/>
            </p:cNvSpPr>
            <p:nvPr/>
          </p:nvSpPr>
          <p:spPr bwMode="auto">
            <a:xfrm>
              <a:off x="996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36" name="Text Box 104"/>
            <p:cNvSpPr txBox="1">
              <a:spLocks noChangeArrowheads="1"/>
            </p:cNvSpPr>
            <p:nvPr/>
          </p:nvSpPr>
          <p:spPr bwMode="auto">
            <a:xfrm>
              <a:off x="1361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37" name="Line 105"/>
            <p:cNvSpPr>
              <a:spLocks noChangeShapeType="1"/>
            </p:cNvSpPr>
            <p:nvPr/>
          </p:nvSpPr>
          <p:spPr bwMode="auto">
            <a:xfrm flipH="1">
              <a:off x="328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38" name="Line 106"/>
            <p:cNvSpPr>
              <a:spLocks noChangeShapeType="1"/>
            </p:cNvSpPr>
            <p:nvPr/>
          </p:nvSpPr>
          <p:spPr bwMode="auto">
            <a:xfrm flipH="1">
              <a:off x="701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39" name="Line 107"/>
            <p:cNvSpPr>
              <a:spLocks noChangeShapeType="1"/>
            </p:cNvSpPr>
            <p:nvPr/>
          </p:nvSpPr>
          <p:spPr bwMode="auto">
            <a:xfrm flipH="1">
              <a:off x="1079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0" name="Line 108"/>
            <p:cNvSpPr>
              <a:spLocks noChangeShapeType="1"/>
            </p:cNvSpPr>
            <p:nvPr/>
          </p:nvSpPr>
          <p:spPr bwMode="auto">
            <a:xfrm flipH="1">
              <a:off x="1458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1" name="Line 109"/>
            <p:cNvSpPr>
              <a:spLocks noChangeShapeType="1"/>
            </p:cNvSpPr>
            <p:nvPr/>
          </p:nvSpPr>
          <p:spPr bwMode="auto">
            <a:xfrm>
              <a:off x="451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2" name="Line 110"/>
            <p:cNvSpPr>
              <a:spLocks noChangeShapeType="1"/>
            </p:cNvSpPr>
            <p:nvPr/>
          </p:nvSpPr>
          <p:spPr bwMode="auto">
            <a:xfrm>
              <a:off x="835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3" name="Line 111"/>
            <p:cNvSpPr>
              <a:spLocks noChangeShapeType="1"/>
            </p:cNvSpPr>
            <p:nvPr/>
          </p:nvSpPr>
          <p:spPr bwMode="auto">
            <a:xfrm>
              <a:off x="1213" y="209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4" name="Line 112"/>
            <p:cNvSpPr>
              <a:spLocks noChangeShapeType="1"/>
            </p:cNvSpPr>
            <p:nvPr/>
          </p:nvSpPr>
          <p:spPr bwMode="auto">
            <a:xfrm>
              <a:off x="1219" y="2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5" name="Line 113"/>
            <p:cNvSpPr>
              <a:spLocks noChangeShapeType="1"/>
            </p:cNvSpPr>
            <p:nvPr/>
          </p:nvSpPr>
          <p:spPr bwMode="auto">
            <a:xfrm flipV="1">
              <a:off x="778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6" name="Line 114"/>
            <p:cNvSpPr>
              <a:spLocks noChangeShapeType="1"/>
            </p:cNvSpPr>
            <p:nvPr/>
          </p:nvSpPr>
          <p:spPr bwMode="auto">
            <a:xfrm flipV="1">
              <a:off x="1151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47" name="Text Box 115"/>
          <p:cNvSpPr txBox="1">
            <a:spLocks noChangeArrowheads="1"/>
          </p:cNvSpPr>
          <p:nvPr/>
        </p:nvSpPr>
        <p:spPr bwMode="auto">
          <a:xfrm>
            <a:off x="339725" y="4414838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t, x, v</a:t>
            </a:r>
          </a:p>
        </p:txBody>
      </p:sp>
      <p:grpSp>
        <p:nvGrpSpPr>
          <p:cNvPr id="684148" name="Group 116"/>
          <p:cNvGrpSpPr>
            <a:grpSpLocks/>
          </p:cNvGrpSpPr>
          <p:nvPr/>
        </p:nvGrpSpPr>
        <p:grpSpPr bwMode="auto">
          <a:xfrm>
            <a:off x="3352800" y="2825750"/>
            <a:ext cx="2168525" cy="1674813"/>
            <a:chOff x="2112" y="1780"/>
            <a:chExt cx="1366" cy="1055"/>
          </a:xfrm>
        </p:grpSpPr>
        <p:sp>
          <p:nvSpPr>
            <p:cNvPr id="684149" name="Oval 117"/>
            <p:cNvSpPr>
              <a:spLocks noChangeArrowheads="1"/>
            </p:cNvSpPr>
            <p:nvPr/>
          </p:nvSpPr>
          <p:spPr bwMode="auto">
            <a:xfrm>
              <a:off x="2112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50" name="Oval 118"/>
            <p:cNvSpPr>
              <a:spLocks noChangeArrowheads="1"/>
            </p:cNvSpPr>
            <p:nvPr/>
          </p:nvSpPr>
          <p:spPr bwMode="auto">
            <a:xfrm>
              <a:off x="2488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51" name="Oval 119"/>
            <p:cNvSpPr>
              <a:spLocks noChangeArrowheads="1"/>
            </p:cNvSpPr>
            <p:nvPr/>
          </p:nvSpPr>
          <p:spPr bwMode="auto">
            <a:xfrm>
              <a:off x="2864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52" name="Oval 120"/>
            <p:cNvSpPr>
              <a:spLocks noChangeArrowheads="1"/>
            </p:cNvSpPr>
            <p:nvPr/>
          </p:nvSpPr>
          <p:spPr bwMode="auto">
            <a:xfrm>
              <a:off x="3241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53" name="Oval 121"/>
            <p:cNvSpPr>
              <a:spLocks noChangeArrowheads="1"/>
            </p:cNvSpPr>
            <p:nvPr/>
          </p:nvSpPr>
          <p:spPr bwMode="auto">
            <a:xfrm>
              <a:off x="2112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54" name="Oval 122"/>
            <p:cNvSpPr>
              <a:spLocks noChangeArrowheads="1"/>
            </p:cNvSpPr>
            <p:nvPr/>
          </p:nvSpPr>
          <p:spPr bwMode="auto">
            <a:xfrm>
              <a:off x="2488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55" name="Oval 123"/>
            <p:cNvSpPr>
              <a:spLocks noChangeArrowheads="1"/>
            </p:cNvSpPr>
            <p:nvPr/>
          </p:nvSpPr>
          <p:spPr bwMode="auto">
            <a:xfrm>
              <a:off x="2864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56" name="Oval 124"/>
            <p:cNvSpPr>
              <a:spLocks noChangeArrowheads="1"/>
            </p:cNvSpPr>
            <p:nvPr/>
          </p:nvSpPr>
          <p:spPr bwMode="auto">
            <a:xfrm>
              <a:off x="3241" y="238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57" name="Text Box 125"/>
            <p:cNvSpPr txBox="1">
              <a:spLocks noChangeArrowheads="1"/>
            </p:cNvSpPr>
            <p:nvPr/>
          </p:nvSpPr>
          <p:spPr bwMode="auto">
            <a:xfrm>
              <a:off x="2131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58" name="Text Box 126"/>
            <p:cNvSpPr txBox="1">
              <a:spLocks noChangeArrowheads="1"/>
            </p:cNvSpPr>
            <p:nvPr/>
          </p:nvSpPr>
          <p:spPr bwMode="auto">
            <a:xfrm>
              <a:off x="2505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59" name="Text Box 127"/>
            <p:cNvSpPr txBox="1">
              <a:spLocks noChangeArrowheads="1"/>
            </p:cNvSpPr>
            <p:nvPr/>
          </p:nvSpPr>
          <p:spPr bwMode="auto">
            <a:xfrm>
              <a:off x="2883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60" name="Text Box 128"/>
            <p:cNvSpPr txBox="1">
              <a:spLocks noChangeArrowheads="1"/>
            </p:cNvSpPr>
            <p:nvPr/>
          </p:nvSpPr>
          <p:spPr bwMode="auto">
            <a:xfrm>
              <a:off x="3261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61" name="Text Box 129"/>
            <p:cNvSpPr txBox="1">
              <a:spLocks noChangeArrowheads="1"/>
            </p:cNvSpPr>
            <p:nvPr/>
          </p:nvSpPr>
          <p:spPr bwMode="auto">
            <a:xfrm>
              <a:off x="2124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62" name="Text Box 130"/>
            <p:cNvSpPr txBox="1">
              <a:spLocks noChangeArrowheads="1"/>
            </p:cNvSpPr>
            <p:nvPr/>
          </p:nvSpPr>
          <p:spPr bwMode="auto">
            <a:xfrm>
              <a:off x="2491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63" name="Text Box 131"/>
            <p:cNvSpPr txBox="1">
              <a:spLocks noChangeArrowheads="1"/>
            </p:cNvSpPr>
            <p:nvPr/>
          </p:nvSpPr>
          <p:spPr bwMode="auto">
            <a:xfrm>
              <a:off x="2894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64" name="Text Box 132"/>
            <p:cNvSpPr txBox="1">
              <a:spLocks noChangeArrowheads="1"/>
            </p:cNvSpPr>
            <p:nvPr/>
          </p:nvSpPr>
          <p:spPr bwMode="auto">
            <a:xfrm>
              <a:off x="3259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65" name="Line 133"/>
            <p:cNvSpPr>
              <a:spLocks noChangeShapeType="1"/>
            </p:cNvSpPr>
            <p:nvPr/>
          </p:nvSpPr>
          <p:spPr bwMode="auto">
            <a:xfrm flipH="1">
              <a:off x="2226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6" name="Line 134"/>
            <p:cNvSpPr>
              <a:spLocks noChangeShapeType="1"/>
            </p:cNvSpPr>
            <p:nvPr/>
          </p:nvSpPr>
          <p:spPr bwMode="auto">
            <a:xfrm flipH="1">
              <a:off x="2599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7" name="Line 135"/>
            <p:cNvSpPr>
              <a:spLocks noChangeShapeType="1"/>
            </p:cNvSpPr>
            <p:nvPr/>
          </p:nvSpPr>
          <p:spPr bwMode="auto">
            <a:xfrm flipH="1">
              <a:off x="2977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8" name="Line 136"/>
            <p:cNvSpPr>
              <a:spLocks noChangeShapeType="1"/>
            </p:cNvSpPr>
            <p:nvPr/>
          </p:nvSpPr>
          <p:spPr bwMode="auto">
            <a:xfrm flipH="1">
              <a:off x="3356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9" name="Line 137"/>
            <p:cNvSpPr>
              <a:spLocks noChangeShapeType="1"/>
            </p:cNvSpPr>
            <p:nvPr/>
          </p:nvSpPr>
          <p:spPr bwMode="auto">
            <a:xfrm>
              <a:off x="2349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0" name="Line 138"/>
            <p:cNvSpPr>
              <a:spLocks noChangeShapeType="1"/>
            </p:cNvSpPr>
            <p:nvPr/>
          </p:nvSpPr>
          <p:spPr bwMode="auto">
            <a:xfrm>
              <a:off x="2733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1" name="Line 139"/>
            <p:cNvSpPr>
              <a:spLocks noChangeShapeType="1"/>
            </p:cNvSpPr>
            <p:nvPr/>
          </p:nvSpPr>
          <p:spPr bwMode="auto">
            <a:xfrm>
              <a:off x="3111" y="209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2" name="Line 140"/>
            <p:cNvSpPr>
              <a:spLocks noChangeShapeType="1"/>
            </p:cNvSpPr>
            <p:nvPr/>
          </p:nvSpPr>
          <p:spPr bwMode="auto">
            <a:xfrm>
              <a:off x="3117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3" name="Line 141"/>
            <p:cNvSpPr>
              <a:spLocks noChangeShapeType="1"/>
            </p:cNvSpPr>
            <p:nvPr/>
          </p:nvSpPr>
          <p:spPr bwMode="auto">
            <a:xfrm flipV="1">
              <a:off x="2676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4" name="Line 142"/>
            <p:cNvSpPr>
              <a:spLocks noChangeShapeType="1"/>
            </p:cNvSpPr>
            <p:nvPr/>
          </p:nvSpPr>
          <p:spPr bwMode="auto">
            <a:xfrm flipV="1">
              <a:off x="3049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75" name="Text Box 143"/>
          <p:cNvSpPr txBox="1">
            <a:spLocks noChangeArrowheads="1"/>
          </p:cNvSpPr>
          <p:nvPr/>
        </p:nvSpPr>
        <p:spPr bwMode="auto">
          <a:xfrm>
            <a:off x="3352800" y="44148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x, v, u</a:t>
            </a:r>
          </a:p>
        </p:txBody>
      </p:sp>
      <p:grpSp>
        <p:nvGrpSpPr>
          <p:cNvPr id="684176" name="Group 144"/>
          <p:cNvGrpSpPr>
            <a:grpSpLocks/>
          </p:cNvGrpSpPr>
          <p:nvPr/>
        </p:nvGrpSpPr>
        <p:grpSpPr bwMode="auto">
          <a:xfrm>
            <a:off x="6319838" y="2825750"/>
            <a:ext cx="2168525" cy="1674813"/>
            <a:chOff x="3981" y="1780"/>
            <a:chExt cx="1366" cy="1055"/>
          </a:xfrm>
        </p:grpSpPr>
        <p:sp>
          <p:nvSpPr>
            <p:cNvPr id="684177" name="Oval 145"/>
            <p:cNvSpPr>
              <a:spLocks noChangeArrowheads="1"/>
            </p:cNvSpPr>
            <p:nvPr/>
          </p:nvSpPr>
          <p:spPr bwMode="auto">
            <a:xfrm>
              <a:off x="3981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78" name="Oval 146"/>
            <p:cNvSpPr>
              <a:spLocks noChangeArrowheads="1"/>
            </p:cNvSpPr>
            <p:nvPr/>
          </p:nvSpPr>
          <p:spPr bwMode="auto">
            <a:xfrm>
              <a:off x="4357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79" name="Oval 147"/>
            <p:cNvSpPr>
              <a:spLocks noChangeArrowheads="1"/>
            </p:cNvSpPr>
            <p:nvPr/>
          </p:nvSpPr>
          <p:spPr bwMode="auto">
            <a:xfrm>
              <a:off x="4733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80" name="Oval 148"/>
            <p:cNvSpPr>
              <a:spLocks noChangeArrowheads="1"/>
            </p:cNvSpPr>
            <p:nvPr/>
          </p:nvSpPr>
          <p:spPr bwMode="auto">
            <a:xfrm>
              <a:off x="5110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81" name="Oval 149"/>
            <p:cNvSpPr>
              <a:spLocks noChangeArrowheads="1"/>
            </p:cNvSpPr>
            <p:nvPr/>
          </p:nvSpPr>
          <p:spPr bwMode="auto">
            <a:xfrm>
              <a:off x="3981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82" name="Oval 150"/>
            <p:cNvSpPr>
              <a:spLocks noChangeArrowheads="1"/>
            </p:cNvSpPr>
            <p:nvPr/>
          </p:nvSpPr>
          <p:spPr bwMode="auto">
            <a:xfrm>
              <a:off x="4357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83" name="Oval 151"/>
            <p:cNvSpPr>
              <a:spLocks noChangeArrowheads="1"/>
            </p:cNvSpPr>
            <p:nvPr/>
          </p:nvSpPr>
          <p:spPr bwMode="auto">
            <a:xfrm>
              <a:off x="4733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84" name="Oval 152"/>
            <p:cNvSpPr>
              <a:spLocks noChangeArrowheads="1"/>
            </p:cNvSpPr>
            <p:nvPr/>
          </p:nvSpPr>
          <p:spPr bwMode="auto">
            <a:xfrm>
              <a:off x="5110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85" name="Text Box 153"/>
            <p:cNvSpPr txBox="1">
              <a:spLocks noChangeArrowheads="1"/>
            </p:cNvSpPr>
            <p:nvPr/>
          </p:nvSpPr>
          <p:spPr bwMode="auto">
            <a:xfrm>
              <a:off x="4000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86" name="Text Box 154"/>
            <p:cNvSpPr txBox="1">
              <a:spLocks noChangeArrowheads="1"/>
            </p:cNvSpPr>
            <p:nvPr/>
          </p:nvSpPr>
          <p:spPr bwMode="auto">
            <a:xfrm>
              <a:off x="4374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87" name="Text Box 155"/>
            <p:cNvSpPr txBox="1">
              <a:spLocks noChangeArrowheads="1"/>
            </p:cNvSpPr>
            <p:nvPr/>
          </p:nvSpPr>
          <p:spPr bwMode="auto">
            <a:xfrm>
              <a:off x="4752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88" name="Text Box 156"/>
            <p:cNvSpPr txBox="1">
              <a:spLocks noChangeArrowheads="1"/>
            </p:cNvSpPr>
            <p:nvPr/>
          </p:nvSpPr>
          <p:spPr bwMode="auto">
            <a:xfrm>
              <a:off x="5130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89" name="Text Box 157"/>
            <p:cNvSpPr txBox="1">
              <a:spLocks noChangeArrowheads="1"/>
            </p:cNvSpPr>
            <p:nvPr/>
          </p:nvSpPr>
          <p:spPr bwMode="auto">
            <a:xfrm>
              <a:off x="3993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90" name="Text Box 158"/>
            <p:cNvSpPr txBox="1">
              <a:spLocks noChangeArrowheads="1"/>
            </p:cNvSpPr>
            <p:nvPr/>
          </p:nvSpPr>
          <p:spPr bwMode="auto">
            <a:xfrm>
              <a:off x="4360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91" name="Text Box 159"/>
            <p:cNvSpPr txBox="1">
              <a:spLocks noChangeArrowheads="1"/>
            </p:cNvSpPr>
            <p:nvPr/>
          </p:nvSpPr>
          <p:spPr bwMode="auto">
            <a:xfrm>
              <a:off x="4763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92" name="Text Box 160"/>
            <p:cNvSpPr txBox="1">
              <a:spLocks noChangeArrowheads="1"/>
            </p:cNvSpPr>
            <p:nvPr/>
          </p:nvSpPr>
          <p:spPr bwMode="auto">
            <a:xfrm>
              <a:off x="5128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93" name="Line 161"/>
            <p:cNvSpPr>
              <a:spLocks noChangeShapeType="1"/>
            </p:cNvSpPr>
            <p:nvPr/>
          </p:nvSpPr>
          <p:spPr bwMode="auto">
            <a:xfrm flipH="1">
              <a:off x="4095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4" name="Line 162"/>
            <p:cNvSpPr>
              <a:spLocks noChangeShapeType="1"/>
            </p:cNvSpPr>
            <p:nvPr/>
          </p:nvSpPr>
          <p:spPr bwMode="auto">
            <a:xfrm flipH="1">
              <a:off x="4468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5" name="Line 163"/>
            <p:cNvSpPr>
              <a:spLocks noChangeShapeType="1"/>
            </p:cNvSpPr>
            <p:nvPr/>
          </p:nvSpPr>
          <p:spPr bwMode="auto">
            <a:xfrm flipH="1">
              <a:off x="4846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6" name="Line 164"/>
            <p:cNvSpPr>
              <a:spLocks noChangeShapeType="1"/>
            </p:cNvSpPr>
            <p:nvPr/>
          </p:nvSpPr>
          <p:spPr bwMode="auto">
            <a:xfrm flipH="1">
              <a:off x="5225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7" name="Line 165"/>
            <p:cNvSpPr>
              <a:spLocks noChangeShapeType="1"/>
            </p:cNvSpPr>
            <p:nvPr/>
          </p:nvSpPr>
          <p:spPr bwMode="auto">
            <a:xfrm>
              <a:off x="4218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8" name="Line 166"/>
            <p:cNvSpPr>
              <a:spLocks noChangeShapeType="1"/>
            </p:cNvSpPr>
            <p:nvPr/>
          </p:nvSpPr>
          <p:spPr bwMode="auto">
            <a:xfrm>
              <a:off x="4602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9" name="Line 167"/>
            <p:cNvSpPr>
              <a:spLocks noChangeShapeType="1"/>
            </p:cNvSpPr>
            <p:nvPr/>
          </p:nvSpPr>
          <p:spPr bwMode="auto">
            <a:xfrm>
              <a:off x="4980" y="2090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0" name="Line 168"/>
            <p:cNvSpPr>
              <a:spLocks noChangeShapeType="1"/>
            </p:cNvSpPr>
            <p:nvPr/>
          </p:nvSpPr>
          <p:spPr bwMode="auto">
            <a:xfrm>
              <a:off x="4986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1" name="Line 169"/>
            <p:cNvSpPr>
              <a:spLocks noChangeShapeType="1"/>
            </p:cNvSpPr>
            <p:nvPr/>
          </p:nvSpPr>
          <p:spPr bwMode="auto">
            <a:xfrm flipV="1">
              <a:off x="4545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2" name="Line 170"/>
            <p:cNvSpPr>
              <a:spLocks noChangeShapeType="1"/>
            </p:cNvSpPr>
            <p:nvPr/>
          </p:nvSpPr>
          <p:spPr bwMode="auto">
            <a:xfrm flipV="1">
              <a:off x="4918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03" name="Text Box 171"/>
          <p:cNvSpPr txBox="1">
            <a:spLocks noChangeArrowheads="1"/>
          </p:cNvSpPr>
          <p:nvPr/>
        </p:nvSpPr>
        <p:spPr bwMode="auto">
          <a:xfrm>
            <a:off x="6192838" y="44148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v, u, y</a:t>
            </a:r>
          </a:p>
        </p:txBody>
      </p:sp>
      <p:grpSp>
        <p:nvGrpSpPr>
          <p:cNvPr id="684204" name="Group 172"/>
          <p:cNvGrpSpPr>
            <a:grpSpLocks/>
          </p:cNvGrpSpPr>
          <p:nvPr/>
        </p:nvGrpSpPr>
        <p:grpSpPr bwMode="auto">
          <a:xfrm>
            <a:off x="339725" y="4711700"/>
            <a:ext cx="2168525" cy="1674813"/>
            <a:chOff x="214" y="2968"/>
            <a:chExt cx="1366" cy="1055"/>
          </a:xfrm>
        </p:grpSpPr>
        <p:sp>
          <p:nvSpPr>
            <p:cNvPr id="684205" name="Oval 173"/>
            <p:cNvSpPr>
              <a:spLocks noChangeArrowheads="1"/>
            </p:cNvSpPr>
            <p:nvPr/>
          </p:nvSpPr>
          <p:spPr bwMode="auto">
            <a:xfrm>
              <a:off x="214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06" name="Oval 174"/>
            <p:cNvSpPr>
              <a:spLocks noChangeArrowheads="1"/>
            </p:cNvSpPr>
            <p:nvPr/>
          </p:nvSpPr>
          <p:spPr bwMode="auto">
            <a:xfrm>
              <a:off x="590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07" name="Oval 175"/>
            <p:cNvSpPr>
              <a:spLocks noChangeArrowheads="1"/>
            </p:cNvSpPr>
            <p:nvPr/>
          </p:nvSpPr>
          <p:spPr bwMode="auto">
            <a:xfrm>
              <a:off x="966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08" name="Oval 176"/>
            <p:cNvSpPr>
              <a:spLocks noChangeArrowheads="1"/>
            </p:cNvSpPr>
            <p:nvPr/>
          </p:nvSpPr>
          <p:spPr bwMode="auto">
            <a:xfrm>
              <a:off x="1343" y="3173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09" name="Oval 177"/>
            <p:cNvSpPr>
              <a:spLocks noChangeArrowheads="1"/>
            </p:cNvSpPr>
            <p:nvPr/>
          </p:nvSpPr>
          <p:spPr bwMode="auto">
            <a:xfrm>
              <a:off x="214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10" name="Oval 178"/>
            <p:cNvSpPr>
              <a:spLocks noChangeArrowheads="1"/>
            </p:cNvSpPr>
            <p:nvPr/>
          </p:nvSpPr>
          <p:spPr bwMode="auto">
            <a:xfrm>
              <a:off x="590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11" name="Oval 179"/>
            <p:cNvSpPr>
              <a:spLocks noChangeArrowheads="1"/>
            </p:cNvSpPr>
            <p:nvPr/>
          </p:nvSpPr>
          <p:spPr bwMode="auto">
            <a:xfrm>
              <a:off x="966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12" name="Oval 180"/>
            <p:cNvSpPr>
              <a:spLocks noChangeArrowheads="1"/>
            </p:cNvSpPr>
            <p:nvPr/>
          </p:nvSpPr>
          <p:spPr bwMode="auto">
            <a:xfrm>
              <a:off x="1343" y="3569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13" name="Text Box 181"/>
            <p:cNvSpPr txBox="1">
              <a:spLocks noChangeArrowheads="1"/>
            </p:cNvSpPr>
            <p:nvPr/>
          </p:nvSpPr>
          <p:spPr bwMode="auto">
            <a:xfrm>
              <a:off x="233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14" name="Text Box 182"/>
            <p:cNvSpPr txBox="1">
              <a:spLocks noChangeArrowheads="1"/>
            </p:cNvSpPr>
            <p:nvPr/>
          </p:nvSpPr>
          <p:spPr bwMode="auto">
            <a:xfrm>
              <a:off x="607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15" name="Text Box 183"/>
            <p:cNvSpPr txBox="1">
              <a:spLocks noChangeArrowheads="1"/>
            </p:cNvSpPr>
            <p:nvPr/>
          </p:nvSpPr>
          <p:spPr bwMode="auto">
            <a:xfrm>
              <a:off x="985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16" name="Text Box 184"/>
            <p:cNvSpPr txBox="1">
              <a:spLocks noChangeArrowheads="1"/>
            </p:cNvSpPr>
            <p:nvPr/>
          </p:nvSpPr>
          <p:spPr bwMode="auto">
            <a:xfrm>
              <a:off x="1363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17" name="Text Box 185"/>
            <p:cNvSpPr txBox="1">
              <a:spLocks noChangeArrowheads="1"/>
            </p:cNvSpPr>
            <p:nvPr/>
          </p:nvSpPr>
          <p:spPr bwMode="auto">
            <a:xfrm>
              <a:off x="226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18" name="Text Box 186"/>
            <p:cNvSpPr txBox="1">
              <a:spLocks noChangeArrowheads="1"/>
            </p:cNvSpPr>
            <p:nvPr/>
          </p:nvSpPr>
          <p:spPr bwMode="auto">
            <a:xfrm>
              <a:off x="593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19" name="Text Box 187"/>
            <p:cNvSpPr txBox="1">
              <a:spLocks noChangeArrowheads="1"/>
            </p:cNvSpPr>
            <p:nvPr/>
          </p:nvSpPr>
          <p:spPr bwMode="auto">
            <a:xfrm>
              <a:off x="996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20" name="Text Box 188"/>
            <p:cNvSpPr txBox="1">
              <a:spLocks noChangeArrowheads="1"/>
            </p:cNvSpPr>
            <p:nvPr/>
          </p:nvSpPr>
          <p:spPr bwMode="auto">
            <a:xfrm>
              <a:off x="1361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21" name="Line 189"/>
            <p:cNvSpPr>
              <a:spLocks noChangeShapeType="1"/>
            </p:cNvSpPr>
            <p:nvPr/>
          </p:nvSpPr>
          <p:spPr bwMode="auto">
            <a:xfrm flipH="1">
              <a:off x="328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2" name="Line 190"/>
            <p:cNvSpPr>
              <a:spLocks noChangeShapeType="1"/>
            </p:cNvSpPr>
            <p:nvPr/>
          </p:nvSpPr>
          <p:spPr bwMode="auto">
            <a:xfrm flipH="1">
              <a:off x="701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3" name="Line 191"/>
            <p:cNvSpPr>
              <a:spLocks noChangeShapeType="1"/>
            </p:cNvSpPr>
            <p:nvPr/>
          </p:nvSpPr>
          <p:spPr bwMode="auto">
            <a:xfrm flipH="1">
              <a:off x="1079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4" name="Line 192"/>
            <p:cNvSpPr>
              <a:spLocks noChangeShapeType="1"/>
            </p:cNvSpPr>
            <p:nvPr/>
          </p:nvSpPr>
          <p:spPr bwMode="auto">
            <a:xfrm flipH="1">
              <a:off x="1458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5" name="Line 193"/>
            <p:cNvSpPr>
              <a:spLocks noChangeShapeType="1"/>
            </p:cNvSpPr>
            <p:nvPr/>
          </p:nvSpPr>
          <p:spPr bwMode="auto">
            <a:xfrm>
              <a:off x="451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6" name="Line 194"/>
            <p:cNvSpPr>
              <a:spLocks noChangeShapeType="1"/>
            </p:cNvSpPr>
            <p:nvPr/>
          </p:nvSpPr>
          <p:spPr bwMode="auto">
            <a:xfrm>
              <a:off x="835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7" name="Line 195"/>
            <p:cNvSpPr>
              <a:spLocks noChangeShapeType="1"/>
            </p:cNvSpPr>
            <p:nvPr/>
          </p:nvSpPr>
          <p:spPr bwMode="auto">
            <a:xfrm>
              <a:off x="1213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8" name="Line 196"/>
            <p:cNvSpPr>
              <a:spLocks noChangeShapeType="1"/>
            </p:cNvSpPr>
            <p:nvPr/>
          </p:nvSpPr>
          <p:spPr bwMode="auto">
            <a:xfrm>
              <a:off x="1219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9" name="Line 197"/>
            <p:cNvSpPr>
              <a:spLocks noChangeShapeType="1"/>
            </p:cNvSpPr>
            <p:nvPr/>
          </p:nvSpPr>
          <p:spPr bwMode="auto">
            <a:xfrm flipV="1">
              <a:off x="778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30" name="Line 198"/>
            <p:cNvSpPr>
              <a:spLocks noChangeShapeType="1"/>
            </p:cNvSpPr>
            <p:nvPr/>
          </p:nvSpPr>
          <p:spPr bwMode="auto">
            <a:xfrm flipV="1">
              <a:off x="1151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31" name="Text Box 199"/>
          <p:cNvSpPr txBox="1">
            <a:spLocks noChangeArrowheads="1"/>
          </p:cNvSpPr>
          <p:nvPr/>
        </p:nvSpPr>
        <p:spPr bwMode="auto">
          <a:xfrm>
            <a:off x="339725" y="6300788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u, y</a:t>
            </a:r>
          </a:p>
        </p:txBody>
      </p:sp>
      <p:grpSp>
        <p:nvGrpSpPr>
          <p:cNvPr id="684232" name="Group 200"/>
          <p:cNvGrpSpPr>
            <a:grpSpLocks/>
          </p:cNvGrpSpPr>
          <p:nvPr/>
        </p:nvGrpSpPr>
        <p:grpSpPr bwMode="auto">
          <a:xfrm>
            <a:off x="3378200" y="4711700"/>
            <a:ext cx="2168525" cy="1674813"/>
            <a:chOff x="2128" y="2968"/>
            <a:chExt cx="1366" cy="1055"/>
          </a:xfrm>
        </p:grpSpPr>
        <p:sp>
          <p:nvSpPr>
            <p:cNvPr id="684233" name="Oval 201"/>
            <p:cNvSpPr>
              <a:spLocks noChangeArrowheads="1"/>
            </p:cNvSpPr>
            <p:nvPr/>
          </p:nvSpPr>
          <p:spPr bwMode="auto">
            <a:xfrm>
              <a:off x="2128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34" name="Oval 202"/>
            <p:cNvSpPr>
              <a:spLocks noChangeArrowheads="1"/>
            </p:cNvSpPr>
            <p:nvPr/>
          </p:nvSpPr>
          <p:spPr bwMode="auto">
            <a:xfrm>
              <a:off x="2504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35" name="Oval 203"/>
            <p:cNvSpPr>
              <a:spLocks noChangeArrowheads="1"/>
            </p:cNvSpPr>
            <p:nvPr/>
          </p:nvSpPr>
          <p:spPr bwMode="auto">
            <a:xfrm>
              <a:off x="2880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36" name="Oval 204"/>
            <p:cNvSpPr>
              <a:spLocks noChangeArrowheads="1"/>
            </p:cNvSpPr>
            <p:nvPr/>
          </p:nvSpPr>
          <p:spPr bwMode="auto">
            <a:xfrm>
              <a:off x="3257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37" name="Oval 205"/>
            <p:cNvSpPr>
              <a:spLocks noChangeArrowheads="1"/>
            </p:cNvSpPr>
            <p:nvPr/>
          </p:nvSpPr>
          <p:spPr bwMode="auto">
            <a:xfrm>
              <a:off x="2128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38" name="Oval 206"/>
            <p:cNvSpPr>
              <a:spLocks noChangeArrowheads="1"/>
            </p:cNvSpPr>
            <p:nvPr/>
          </p:nvSpPr>
          <p:spPr bwMode="auto">
            <a:xfrm>
              <a:off x="2504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39" name="Oval 207"/>
            <p:cNvSpPr>
              <a:spLocks noChangeArrowheads="1"/>
            </p:cNvSpPr>
            <p:nvPr/>
          </p:nvSpPr>
          <p:spPr bwMode="auto">
            <a:xfrm>
              <a:off x="2880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40" name="Oval 208"/>
            <p:cNvSpPr>
              <a:spLocks noChangeArrowheads="1"/>
            </p:cNvSpPr>
            <p:nvPr/>
          </p:nvSpPr>
          <p:spPr bwMode="auto">
            <a:xfrm>
              <a:off x="3257" y="3569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41" name="Text Box 209"/>
            <p:cNvSpPr txBox="1">
              <a:spLocks noChangeArrowheads="1"/>
            </p:cNvSpPr>
            <p:nvPr/>
          </p:nvSpPr>
          <p:spPr bwMode="auto">
            <a:xfrm>
              <a:off x="2147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42" name="Text Box 210"/>
            <p:cNvSpPr txBox="1">
              <a:spLocks noChangeArrowheads="1"/>
            </p:cNvSpPr>
            <p:nvPr/>
          </p:nvSpPr>
          <p:spPr bwMode="auto">
            <a:xfrm>
              <a:off x="2521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43" name="Text Box 211"/>
            <p:cNvSpPr txBox="1">
              <a:spLocks noChangeArrowheads="1"/>
            </p:cNvSpPr>
            <p:nvPr/>
          </p:nvSpPr>
          <p:spPr bwMode="auto">
            <a:xfrm>
              <a:off x="2899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44" name="Text Box 212"/>
            <p:cNvSpPr txBox="1">
              <a:spLocks noChangeArrowheads="1"/>
            </p:cNvSpPr>
            <p:nvPr/>
          </p:nvSpPr>
          <p:spPr bwMode="auto">
            <a:xfrm>
              <a:off x="3277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45" name="Text Box 213"/>
            <p:cNvSpPr txBox="1">
              <a:spLocks noChangeArrowheads="1"/>
            </p:cNvSpPr>
            <p:nvPr/>
          </p:nvSpPr>
          <p:spPr bwMode="auto">
            <a:xfrm>
              <a:off x="2140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46" name="Text Box 214"/>
            <p:cNvSpPr txBox="1">
              <a:spLocks noChangeArrowheads="1"/>
            </p:cNvSpPr>
            <p:nvPr/>
          </p:nvSpPr>
          <p:spPr bwMode="auto">
            <a:xfrm>
              <a:off x="2507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47" name="Text Box 215"/>
            <p:cNvSpPr txBox="1">
              <a:spLocks noChangeArrowheads="1"/>
            </p:cNvSpPr>
            <p:nvPr/>
          </p:nvSpPr>
          <p:spPr bwMode="auto">
            <a:xfrm>
              <a:off x="2910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48" name="Text Box 216"/>
            <p:cNvSpPr txBox="1">
              <a:spLocks noChangeArrowheads="1"/>
            </p:cNvSpPr>
            <p:nvPr/>
          </p:nvSpPr>
          <p:spPr bwMode="auto">
            <a:xfrm>
              <a:off x="3275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49" name="Line 217"/>
            <p:cNvSpPr>
              <a:spLocks noChangeShapeType="1"/>
            </p:cNvSpPr>
            <p:nvPr/>
          </p:nvSpPr>
          <p:spPr bwMode="auto">
            <a:xfrm flipH="1">
              <a:off x="2242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0" name="Line 218"/>
            <p:cNvSpPr>
              <a:spLocks noChangeShapeType="1"/>
            </p:cNvSpPr>
            <p:nvPr/>
          </p:nvSpPr>
          <p:spPr bwMode="auto">
            <a:xfrm flipH="1">
              <a:off x="2615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1" name="Line 219"/>
            <p:cNvSpPr>
              <a:spLocks noChangeShapeType="1"/>
            </p:cNvSpPr>
            <p:nvPr/>
          </p:nvSpPr>
          <p:spPr bwMode="auto">
            <a:xfrm flipH="1">
              <a:off x="2993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2" name="Line 220"/>
            <p:cNvSpPr>
              <a:spLocks noChangeShapeType="1"/>
            </p:cNvSpPr>
            <p:nvPr/>
          </p:nvSpPr>
          <p:spPr bwMode="auto">
            <a:xfrm flipH="1">
              <a:off x="3372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3" name="Line 221"/>
            <p:cNvSpPr>
              <a:spLocks noChangeShapeType="1"/>
            </p:cNvSpPr>
            <p:nvPr/>
          </p:nvSpPr>
          <p:spPr bwMode="auto">
            <a:xfrm>
              <a:off x="2365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4" name="Line 222"/>
            <p:cNvSpPr>
              <a:spLocks noChangeShapeType="1"/>
            </p:cNvSpPr>
            <p:nvPr/>
          </p:nvSpPr>
          <p:spPr bwMode="auto">
            <a:xfrm>
              <a:off x="2749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5" name="Line 223"/>
            <p:cNvSpPr>
              <a:spLocks noChangeShapeType="1"/>
            </p:cNvSpPr>
            <p:nvPr/>
          </p:nvSpPr>
          <p:spPr bwMode="auto">
            <a:xfrm>
              <a:off x="3127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6" name="Line 224"/>
            <p:cNvSpPr>
              <a:spLocks noChangeShapeType="1"/>
            </p:cNvSpPr>
            <p:nvPr/>
          </p:nvSpPr>
          <p:spPr bwMode="auto">
            <a:xfrm>
              <a:off x="3133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7" name="Line 225"/>
            <p:cNvSpPr>
              <a:spLocks noChangeShapeType="1"/>
            </p:cNvSpPr>
            <p:nvPr/>
          </p:nvSpPr>
          <p:spPr bwMode="auto">
            <a:xfrm flipV="1">
              <a:off x="2692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8" name="Line 226"/>
            <p:cNvSpPr>
              <a:spLocks noChangeShapeType="1"/>
            </p:cNvSpPr>
            <p:nvPr/>
          </p:nvSpPr>
          <p:spPr bwMode="auto">
            <a:xfrm flipV="1">
              <a:off x="3065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59" name="Text Box 227"/>
          <p:cNvSpPr txBox="1">
            <a:spLocks noChangeArrowheads="1"/>
          </p:cNvSpPr>
          <p:nvPr/>
        </p:nvSpPr>
        <p:spPr bwMode="auto">
          <a:xfrm>
            <a:off x="3378200" y="63007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y</a:t>
            </a:r>
          </a:p>
        </p:txBody>
      </p:sp>
      <p:grpSp>
        <p:nvGrpSpPr>
          <p:cNvPr id="684260" name="Group 228"/>
          <p:cNvGrpSpPr>
            <a:grpSpLocks/>
          </p:cNvGrpSpPr>
          <p:nvPr/>
        </p:nvGrpSpPr>
        <p:grpSpPr bwMode="auto">
          <a:xfrm>
            <a:off x="6327775" y="4711700"/>
            <a:ext cx="2168525" cy="1674813"/>
            <a:chOff x="3986" y="2968"/>
            <a:chExt cx="1366" cy="1055"/>
          </a:xfrm>
        </p:grpSpPr>
        <p:sp>
          <p:nvSpPr>
            <p:cNvPr id="684261" name="Text Box 229"/>
            <p:cNvSpPr txBox="1">
              <a:spLocks noChangeArrowheads="1"/>
            </p:cNvSpPr>
            <p:nvPr/>
          </p:nvSpPr>
          <p:spPr bwMode="auto">
            <a:xfrm>
              <a:off x="4005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62" name="Text Box 230"/>
            <p:cNvSpPr txBox="1">
              <a:spLocks noChangeArrowheads="1"/>
            </p:cNvSpPr>
            <p:nvPr/>
          </p:nvSpPr>
          <p:spPr bwMode="auto">
            <a:xfrm>
              <a:off x="4379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63" name="Text Box 231"/>
            <p:cNvSpPr txBox="1">
              <a:spLocks noChangeArrowheads="1"/>
            </p:cNvSpPr>
            <p:nvPr/>
          </p:nvSpPr>
          <p:spPr bwMode="auto">
            <a:xfrm>
              <a:off x="4757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64" name="Text Box 232"/>
            <p:cNvSpPr txBox="1">
              <a:spLocks noChangeArrowheads="1"/>
            </p:cNvSpPr>
            <p:nvPr/>
          </p:nvSpPr>
          <p:spPr bwMode="auto">
            <a:xfrm>
              <a:off x="5135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65" name="Oval 233"/>
            <p:cNvSpPr>
              <a:spLocks noChangeArrowheads="1"/>
            </p:cNvSpPr>
            <p:nvPr/>
          </p:nvSpPr>
          <p:spPr bwMode="auto">
            <a:xfrm>
              <a:off x="3986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66" name="Oval 234"/>
            <p:cNvSpPr>
              <a:spLocks noChangeArrowheads="1"/>
            </p:cNvSpPr>
            <p:nvPr/>
          </p:nvSpPr>
          <p:spPr bwMode="auto">
            <a:xfrm>
              <a:off x="4362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67" name="Oval 235"/>
            <p:cNvSpPr>
              <a:spLocks noChangeArrowheads="1"/>
            </p:cNvSpPr>
            <p:nvPr/>
          </p:nvSpPr>
          <p:spPr bwMode="auto">
            <a:xfrm>
              <a:off x="4738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68" name="Oval 236"/>
            <p:cNvSpPr>
              <a:spLocks noChangeArrowheads="1"/>
            </p:cNvSpPr>
            <p:nvPr/>
          </p:nvSpPr>
          <p:spPr bwMode="auto">
            <a:xfrm>
              <a:off x="5115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69" name="Oval 237"/>
            <p:cNvSpPr>
              <a:spLocks noChangeArrowheads="1"/>
            </p:cNvSpPr>
            <p:nvPr/>
          </p:nvSpPr>
          <p:spPr bwMode="auto">
            <a:xfrm>
              <a:off x="3986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70" name="Oval 238"/>
            <p:cNvSpPr>
              <a:spLocks noChangeArrowheads="1"/>
            </p:cNvSpPr>
            <p:nvPr/>
          </p:nvSpPr>
          <p:spPr bwMode="auto">
            <a:xfrm>
              <a:off x="4362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71" name="Oval 239"/>
            <p:cNvSpPr>
              <a:spLocks noChangeArrowheads="1"/>
            </p:cNvSpPr>
            <p:nvPr/>
          </p:nvSpPr>
          <p:spPr bwMode="auto">
            <a:xfrm>
              <a:off x="4738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72" name="Oval 240"/>
            <p:cNvSpPr>
              <a:spLocks noChangeArrowheads="1"/>
            </p:cNvSpPr>
            <p:nvPr/>
          </p:nvSpPr>
          <p:spPr bwMode="auto">
            <a:xfrm>
              <a:off x="5115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73" name="Text Box 241"/>
            <p:cNvSpPr txBox="1">
              <a:spLocks noChangeArrowheads="1"/>
            </p:cNvSpPr>
            <p:nvPr/>
          </p:nvSpPr>
          <p:spPr bwMode="auto">
            <a:xfrm>
              <a:off x="3998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74" name="Text Box 242"/>
            <p:cNvSpPr txBox="1">
              <a:spLocks noChangeArrowheads="1"/>
            </p:cNvSpPr>
            <p:nvPr/>
          </p:nvSpPr>
          <p:spPr bwMode="auto">
            <a:xfrm>
              <a:off x="4365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75" name="Text Box 243"/>
            <p:cNvSpPr txBox="1">
              <a:spLocks noChangeArrowheads="1"/>
            </p:cNvSpPr>
            <p:nvPr/>
          </p:nvSpPr>
          <p:spPr bwMode="auto">
            <a:xfrm>
              <a:off x="4768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76" name="Text Box 244"/>
            <p:cNvSpPr txBox="1">
              <a:spLocks noChangeArrowheads="1"/>
            </p:cNvSpPr>
            <p:nvPr/>
          </p:nvSpPr>
          <p:spPr bwMode="auto">
            <a:xfrm>
              <a:off x="5133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77" name="Line 245"/>
            <p:cNvSpPr>
              <a:spLocks noChangeShapeType="1"/>
            </p:cNvSpPr>
            <p:nvPr/>
          </p:nvSpPr>
          <p:spPr bwMode="auto">
            <a:xfrm flipH="1">
              <a:off x="4100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78" name="Line 246"/>
            <p:cNvSpPr>
              <a:spLocks noChangeShapeType="1"/>
            </p:cNvSpPr>
            <p:nvPr/>
          </p:nvSpPr>
          <p:spPr bwMode="auto">
            <a:xfrm flipH="1">
              <a:off x="4473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79" name="Line 247"/>
            <p:cNvSpPr>
              <a:spLocks noChangeShapeType="1"/>
            </p:cNvSpPr>
            <p:nvPr/>
          </p:nvSpPr>
          <p:spPr bwMode="auto">
            <a:xfrm flipH="1">
              <a:off x="4851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0" name="Line 248"/>
            <p:cNvSpPr>
              <a:spLocks noChangeShapeType="1"/>
            </p:cNvSpPr>
            <p:nvPr/>
          </p:nvSpPr>
          <p:spPr bwMode="auto">
            <a:xfrm flipH="1">
              <a:off x="5230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1" name="Line 249"/>
            <p:cNvSpPr>
              <a:spLocks noChangeShapeType="1"/>
            </p:cNvSpPr>
            <p:nvPr/>
          </p:nvSpPr>
          <p:spPr bwMode="auto">
            <a:xfrm>
              <a:off x="4223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2" name="Line 250"/>
            <p:cNvSpPr>
              <a:spLocks noChangeShapeType="1"/>
            </p:cNvSpPr>
            <p:nvPr/>
          </p:nvSpPr>
          <p:spPr bwMode="auto">
            <a:xfrm>
              <a:off x="4607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3" name="Line 251"/>
            <p:cNvSpPr>
              <a:spLocks noChangeShapeType="1"/>
            </p:cNvSpPr>
            <p:nvPr/>
          </p:nvSpPr>
          <p:spPr bwMode="auto">
            <a:xfrm>
              <a:off x="4985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4" name="Line 252"/>
            <p:cNvSpPr>
              <a:spLocks noChangeShapeType="1"/>
            </p:cNvSpPr>
            <p:nvPr/>
          </p:nvSpPr>
          <p:spPr bwMode="auto">
            <a:xfrm>
              <a:off x="4991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5" name="Line 253"/>
            <p:cNvSpPr>
              <a:spLocks noChangeShapeType="1"/>
            </p:cNvSpPr>
            <p:nvPr/>
          </p:nvSpPr>
          <p:spPr bwMode="auto">
            <a:xfrm flipV="1">
              <a:off x="4550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6" name="Line 254"/>
            <p:cNvSpPr>
              <a:spLocks noChangeShapeType="1"/>
            </p:cNvSpPr>
            <p:nvPr/>
          </p:nvSpPr>
          <p:spPr bwMode="auto">
            <a:xfrm flipV="1">
              <a:off x="4923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87" name="Text Box 255"/>
          <p:cNvSpPr txBox="1">
            <a:spLocks noChangeArrowheads="1"/>
          </p:cNvSpPr>
          <p:nvPr/>
        </p:nvSpPr>
        <p:spPr bwMode="auto">
          <a:xfrm>
            <a:off x="6327775" y="6300788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DD0111"/>
                </a:solidFill>
              </a:rPr>
              <a:t>Q: </a:t>
            </a:r>
            <a:r>
              <a:rPr lang="en-US" dirty="0">
                <a:solidFill>
                  <a:srgbClr val="DD0111"/>
                </a:solidFill>
                <a:sym typeface="Symbol" pitchFamily="-106" charset="2"/>
              </a:rPr>
              <a:t>∅</a:t>
            </a:r>
          </a:p>
        </p:txBody>
      </p:sp>
      <p:sp>
        <p:nvSpPr>
          <p:cNvPr id="257" name="Footer Placeholder 2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491B81-CDD3-3D4F-BEA4-1DEA57CA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9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119" grpId="0"/>
      <p:bldP spid="684147" grpId="0"/>
      <p:bldP spid="684175" grpId="0"/>
      <p:bldP spid="684203" grpId="0"/>
      <p:bldP spid="684231" grpId="0"/>
      <p:bldP spid="684259" grpId="0"/>
      <p:bldP spid="6842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BFS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100" y="1143000"/>
            <a:ext cx="4143375" cy="5076825"/>
          </a:xfrm>
          <a:noFill/>
          <a:ln/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for </a:t>
            </a:r>
            <a:r>
              <a:rPr lang="en-US" sz="2400" dirty="0"/>
              <a:t>each u </a:t>
            </a:r>
            <a:r>
              <a:rPr lang="en-US" sz="2400" dirty="0">
                <a:sym typeface="Symbol" pitchFamily="-106" charset="2"/>
              </a:rPr>
              <a:t>∈</a:t>
            </a:r>
            <a:r>
              <a:rPr lang="en-US" sz="2400" dirty="0"/>
              <a:t> V - {s}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</a:t>
            </a:r>
            <a:r>
              <a:rPr lang="en-US" sz="2400" b="1" dirty="0"/>
              <a:t>do</a:t>
            </a:r>
            <a:r>
              <a:rPr lang="en-US" sz="2400" dirty="0"/>
              <a:t> color[u] </a:t>
            </a:r>
            <a:r>
              <a:rPr lang="en-US" sz="2400" dirty="0">
                <a:sym typeface="Symbol" pitchFamily="-106" charset="2"/>
              </a:rPr>
              <a:t>← </a:t>
            </a:r>
            <a:r>
              <a:rPr lang="en-US" sz="2000" dirty="0">
                <a:sym typeface="Symbol" pitchFamily="-106" charset="2"/>
              </a:rPr>
              <a:t>WHITE</a:t>
            </a:r>
            <a:endParaRPr lang="en-US" sz="2000" b="1" dirty="0"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 	      </a:t>
            </a:r>
            <a:r>
              <a:rPr lang="en-US" sz="2400" dirty="0"/>
              <a:t>d[u] ← </a:t>
            </a:r>
            <a:r>
              <a:rPr lang="en-US" sz="2400" dirty="0">
                <a:sym typeface="Symbol" pitchFamily="-106" charset="2"/>
              </a:rPr>
              <a:t>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      </a:t>
            </a:r>
            <a:r>
              <a:rPr lang="en-US" sz="2400" dirty="0">
                <a:sym typeface="Symbol" pitchFamily="-106" charset="2"/>
              </a:rPr>
              <a:t>𝛑[u] =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color[s] ← </a:t>
            </a:r>
            <a:r>
              <a:rPr lang="en-US" sz="2000" dirty="0">
                <a:sym typeface="Symbol" pitchFamily="-106" charset="2"/>
              </a:rPr>
              <a:t>GRAY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d[s] ← 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𝛑[s] =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Q </a:t>
            </a:r>
            <a:r>
              <a:rPr lang="en-US" sz="2400" dirty="0">
                <a:sym typeface="Symbol" pitchFamily="-106" charset="2"/>
              </a:rPr>
              <a:t>← ∅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Q ←  ENQUEUE(Q, s)</a:t>
            </a:r>
          </a:p>
        </p:txBody>
      </p:sp>
      <p:sp>
        <p:nvSpPr>
          <p:cNvPr id="685060" name="AutoShape 4"/>
          <p:cNvSpPr>
            <a:spLocks/>
          </p:cNvSpPr>
          <p:nvPr/>
        </p:nvSpPr>
        <p:spPr bwMode="auto">
          <a:xfrm>
            <a:off x="5095875" y="1219200"/>
            <a:ext cx="152400" cy="19812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5476875" y="1905000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O(|V|)</a:t>
            </a:r>
          </a:p>
        </p:txBody>
      </p:sp>
      <p:sp>
        <p:nvSpPr>
          <p:cNvPr id="685062" name="AutoShape 6"/>
          <p:cNvSpPr>
            <a:spLocks/>
          </p:cNvSpPr>
          <p:nvPr/>
        </p:nvSpPr>
        <p:spPr bwMode="auto">
          <a:xfrm>
            <a:off x="5095875" y="3429000"/>
            <a:ext cx="152400" cy="2286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5400675" y="4343400"/>
            <a:ext cx="792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(1)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1630F-A6E7-5C4A-88C5-3ABA311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0" grpId="0" animBg="1"/>
      <p:bldP spid="685061" grpId="0"/>
      <p:bldP spid="685062" grpId="0" animBg="1"/>
      <p:bldP spid="6850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BFS</a:t>
            </a:r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5556250" y="1752600"/>
            <a:ext cx="792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(1)</a:t>
            </a:r>
          </a:p>
        </p:txBody>
      </p:sp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5556250" y="4890780"/>
            <a:ext cx="792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(1)</a:t>
            </a:r>
          </a:p>
        </p:txBody>
      </p:sp>
      <p:sp>
        <p:nvSpPr>
          <p:cNvPr id="686086" name="Line 6"/>
          <p:cNvSpPr>
            <a:spLocks noChangeShapeType="1"/>
          </p:cNvSpPr>
          <p:nvPr/>
        </p:nvSpPr>
        <p:spPr bwMode="auto">
          <a:xfrm flipH="1">
            <a:off x="5105400" y="511938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087" name="Line 7"/>
          <p:cNvSpPr>
            <a:spLocks noChangeShapeType="1"/>
          </p:cNvSpPr>
          <p:nvPr/>
        </p:nvSpPr>
        <p:spPr bwMode="auto">
          <a:xfrm flipH="1">
            <a:off x="4419600" y="1981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6088" name="Group 8"/>
          <p:cNvGrpSpPr>
            <a:grpSpLocks/>
          </p:cNvGrpSpPr>
          <p:nvPr/>
        </p:nvGrpSpPr>
        <p:grpSpPr bwMode="auto">
          <a:xfrm>
            <a:off x="3795423" y="1548555"/>
            <a:ext cx="5382698" cy="3398838"/>
            <a:chOff x="2186" y="966"/>
            <a:chExt cx="3606" cy="2141"/>
          </a:xfrm>
        </p:grpSpPr>
        <p:sp>
          <p:nvSpPr>
            <p:cNvPr id="686089" name="Line 9"/>
            <p:cNvSpPr>
              <a:spLocks noChangeShapeType="1"/>
            </p:cNvSpPr>
            <p:nvPr/>
          </p:nvSpPr>
          <p:spPr bwMode="auto">
            <a:xfrm flipH="1">
              <a:off x="2784" y="158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090" name="Text Box 10"/>
            <p:cNvSpPr txBox="1">
              <a:spLocks noChangeArrowheads="1"/>
            </p:cNvSpPr>
            <p:nvPr/>
          </p:nvSpPr>
          <p:spPr bwMode="auto">
            <a:xfrm>
              <a:off x="3529" y="1440"/>
              <a:ext cx="2263" cy="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Scan </a:t>
              </a:r>
              <a:r>
                <a:rPr lang="en-US" sz="2000" dirty="0" err="1">
                  <a:latin typeface="Century Gothic" charset="0"/>
                  <a:ea typeface="Century Gothic" charset="0"/>
                  <a:cs typeface="Century Gothic" charset="0"/>
                </a:rPr>
                <a:t>Adj</a:t>
              </a:r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[u] for all vertices u in the graph</a:t>
              </a:r>
            </a:p>
            <a:p>
              <a:pPr>
                <a:buFontTx/>
                <a:buChar char="•"/>
              </a:pP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Each vertex u is processed only once</a:t>
              </a:r>
              <a:r>
                <a:rPr lang="en-US" i="1" dirty="0">
                  <a:latin typeface="Century Gothic" charset="0"/>
                  <a:ea typeface="Century Gothic" charset="0"/>
                  <a:cs typeface="Century Gothic" charset="0"/>
                </a:rPr>
                <a:t>, 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when the vertex is </a:t>
              </a:r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dequeued</a:t>
              </a:r>
              <a:endParaRPr lang="en-US" dirty="0">
                <a:latin typeface="Century Gothic" charset="0"/>
                <a:ea typeface="Century Gothic" charset="0"/>
                <a:cs typeface="Century Gothic" charset="0"/>
              </a:endParaRPr>
            </a:p>
            <a:p>
              <a:pPr lvl="1">
                <a:buFontTx/>
                <a:buChar char="•"/>
              </a:pP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Sum of lengths of all adjacency lists = </a:t>
              </a:r>
              <a:r>
                <a:rPr lang="el-GR" dirty="0">
                  <a:latin typeface="Century Gothic" charset="0"/>
                  <a:ea typeface="Century Gothic" charset="0"/>
                  <a:cs typeface="Century Gothic" charset="0"/>
                  <a:sym typeface="Symbol" pitchFamily="-106" charset="2"/>
                </a:rPr>
                <a:t>Θ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pitchFamily="-106" charset="2"/>
                </a:rPr>
                <a:t>(|E|)</a:t>
              </a:r>
            </a:p>
            <a:p>
              <a:pPr lvl="1">
                <a:buFontTx/>
                <a:buChar char="•"/>
              </a:pP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pitchFamily="-106" charset="2"/>
                </a:rPr>
                <a:t> Scanning operations: O(|E|)</a:t>
              </a:r>
              <a:endParaRPr lang="en-US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686091" name="Line 11"/>
            <p:cNvSpPr>
              <a:spLocks noChangeShapeType="1"/>
            </p:cNvSpPr>
            <p:nvPr/>
          </p:nvSpPr>
          <p:spPr bwMode="auto">
            <a:xfrm flipH="1">
              <a:off x="2186" y="967"/>
              <a:ext cx="213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092" name="Line 12"/>
            <p:cNvSpPr>
              <a:spLocks noChangeShapeType="1"/>
            </p:cNvSpPr>
            <p:nvPr/>
          </p:nvSpPr>
          <p:spPr bwMode="auto">
            <a:xfrm>
              <a:off x="4315" y="966"/>
              <a:ext cx="5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609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33400" y="5715000"/>
            <a:ext cx="8229600" cy="766763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sym typeface="Symbol" pitchFamily="-106" charset="2"/>
              </a:rPr>
              <a:t>Total running time for BFS = O(|V| + |E|)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56010" y="1219200"/>
            <a:ext cx="51133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while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not empty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←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DEQUEUE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for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each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v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Adj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[u]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 if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 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then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d[v] ← d[u] + 1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	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𝛑[v] = 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ENQUEUE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Q, v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color[u]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-106" charset="2"/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BLACK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B5C769-8780-3443-8EE8-94CFD50E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/>
      <p:bldP spid="686085" grpId="0"/>
      <p:bldP spid="686086" grpId="0" animBg="1"/>
      <p:bldP spid="686087" grpId="0" animBg="1"/>
      <p:bldP spid="68609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Paths Property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404255" cy="1984375"/>
          </a:xfrm>
        </p:spPr>
        <p:txBody>
          <a:bodyPr/>
          <a:lstStyle/>
          <a:p>
            <a:r>
              <a:rPr lang="en-US" dirty="0"/>
              <a:t>BFS finds the shortest-path distance from the source vertex </a:t>
            </a:r>
            <a:r>
              <a:rPr lang="en-US" dirty="0">
                <a:latin typeface="Comic Sans MS" pitchFamily="-106" charset="0"/>
              </a:rPr>
              <a:t>s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 V</a:t>
            </a:r>
            <a:r>
              <a:rPr lang="en-US" dirty="0">
                <a:sym typeface="Symbol" pitchFamily="-106" charset="2"/>
              </a:rPr>
              <a:t> to each node in the graph</a:t>
            </a:r>
            <a:endParaRPr lang="en-US" dirty="0">
              <a:latin typeface="Comic Sans MS" pitchFamily="-106" charset="0"/>
              <a:sym typeface="Symbol" pitchFamily="-106" charset="2"/>
            </a:endParaRPr>
          </a:p>
          <a:p>
            <a:r>
              <a:rPr lang="en-US" dirty="0">
                <a:sym typeface="Symbol" pitchFamily="-106" charset="2"/>
              </a:rPr>
              <a:t>Shortest-path distance =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𝛅(s, u)</a:t>
            </a:r>
          </a:p>
          <a:p>
            <a:pPr lvl="1"/>
            <a:r>
              <a:rPr lang="en-US" dirty="0">
                <a:sym typeface="Symbol" pitchFamily="-106" charset="2"/>
              </a:rPr>
              <a:t>Minimum number of edges in any path from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s</a:t>
            </a:r>
            <a:r>
              <a:rPr lang="en-US" dirty="0">
                <a:sym typeface="Symbol" pitchFamily="-106" charset="2"/>
              </a:rPr>
              <a:t> to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0375" y="3709988"/>
            <a:ext cx="3281363" cy="2352675"/>
            <a:chOff x="3986" y="2968"/>
            <a:chExt cx="1366" cy="976"/>
          </a:xfrm>
        </p:grpSpPr>
        <p:sp>
          <p:nvSpPr>
            <p:cNvPr id="687109" name="Text Box 5"/>
            <p:cNvSpPr txBox="1">
              <a:spLocks noChangeArrowheads="1"/>
            </p:cNvSpPr>
            <p:nvPr/>
          </p:nvSpPr>
          <p:spPr bwMode="auto">
            <a:xfrm>
              <a:off x="4005" y="2968"/>
              <a:ext cx="10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7110" name="Text Box 6"/>
            <p:cNvSpPr txBox="1">
              <a:spLocks noChangeArrowheads="1"/>
            </p:cNvSpPr>
            <p:nvPr/>
          </p:nvSpPr>
          <p:spPr bwMode="auto">
            <a:xfrm>
              <a:off x="4379" y="2968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  s</a:t>
              </a:r>
            </a:p>
          </p:txBody>
        </p:sp>
        <p:sp>
          <p:nvSpPr>
            <p:cNvPr id="687111" name="Text Box 7"/>
            <p:cNvSpPr txBox="1">
              <a:spLocks noChangeArrowheads="1"/>
            </p:cNvSpPr>
            <p:nvPr/>
          </p:nvSpPr>
          <p:spPr bwMode="auto">
            <a:xfrm>
              <a:off x="4757" y="2968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  t</a:t>
              </a:r>
            </a:p>
          </p:txBody>
        </p:sp>
        <p:sp>
          <p:nvSpPr>
            <p:cNvPr id="687112" name="Text Box 8"/>
            <p:cNvSpPr txBox="1">
              <a:spLocks noChangeArrowheads="1"/>
            </p:cNvSpPr>
            <p:nvPr/>
          </p:nvSpPr>
          <p:spPr bwMode="auto">
            <a:xfrm>
              <a:off x="5135" y="2968"/>
              <a:ext cx="14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 u</a:t>
              </a:r>
            </a:p>
          </p:txBody>
        </p:sp>
        <p:sp>
          <p:nvSpPr>
            <p:cNvPr id="687113" name="Oval 9"/>
            <p:cNvSpPr>
              <a:spLocks noChangeArrowheads="1"/>
            </p:cNvSpPr>
            <p:nvPr/>
          </p:nvSpPr>
          <p:spPr bwMode="auto">
            <a:xfrm>
              <a:off x="3986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7114" name="Oval 10"/>
            <p:cNvSpPr>
              <a:spLocks noChangeArrowheads="1"/>
            </p:cNvSpPr>
            <p:nvPr/>
          </p:nvSpPr>
          <p:spPr bwMode="auto">
            <a:xfrm>
              <a:off x="4362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7115" name="Oval 11"/>
            <p:cNvSpPr>
              <a:spLocks noChangeArrowheads="1"/>
            </p:cNvSpPr>
            <p:nvPr/>
          </p:nvSpPr>
          <p:spPr bwMode="auto">
            <a:xfrm>
              <a:off x="4738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7116" name="Oval 12"/>
            <p:cNvSpPr>
              <a:spLocks noChangeArrowheads="1"/>
            </p:cNvSpPr>
            <p:nvPr/>
          </p:nvSpPr>
          <p:spPr bwMode="auto">
            <a:xfrm>
              <a:off x="5115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7117" name="Oval 13"/>
            <p:cNvSpPr>
              <a:spLocks noChangeArrowheads="1"/>
            </p:cNvSpPr>
            <p:nvPr/>
          </p:nvSpPr>
          <p:spPr bwMode="auto">
            <a:xfrm>
              <a:off x="3986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7118" name="Oval 14"/>
            <p:cNvSpPr>
              <a:spLocks noChangeArrowheads="1"/>
            </p:cNvSpPr>
            <p:nvPr/>
          </p:nvSpPr>
          <p:spPr bwMode="auto">
            <a:xfrm>
              <a:off x="4362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7119" name="Oval 15"/>
            <p:cNvSpPr>
              <a:spLocks noChangeArrowheads="1"/>
            </p:cNvSpPr>
            <p:nvPr/>
          </p:nvSpPr>
          <p:spPr bwMode="auto">
            <a:xfrm>
              <a:off x="4738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7120" name="Oval 16"/>
            <p:cNvSpPr>
              <a:spLocks noChangeArrowheads="1"/>
            </p:cNvSpPr>
            <p:nvPr/>
          </p:nvSpPr>
          <p:spPr bwMode="auto">
            <a:xfrm>
              <a:off x="5115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7121" name="Text Box 17"/>
            <p:cNvSpPr txBox="1">
              <a:spLocks noChangeArrowheads="1"/>
            </p:cNvSpPr>
            <p:nvPr/>
          </p:nvSpPr>
          <p:spPr bwMode="auto">
            <a:xfrm>
              <a:off x="3998" y="3792"/>
              <a:ext cx="11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7122" name="Text Box 18"/>
            <p:cNvSpPr txBox="1">
              <a:spLocks noChangeArrowheads="1"/>
            </p:cNvSpPr>
            <p:nvPr/>
          </p:nvSpPr>
          <p:spPr bwMode="auto">
            <a:xfrm>
              <a:off x="4365" y="3792"/>
              <a:ext cx="14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7123" name="Text Box 19"/>
            <p:cNvSpPr txBox="1">
              <a:spLocks noChangeArrowheads="1"/>
            </p:cNvSpPr>
            <p:nvPr/>
          </p:nvSpPr>
          <p:spPr bwMode="auto">
            <a:xfrm>
              <a:off x="4768" y="3792"/>
              <a:ext cx="11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7124" name="Text Box 20"/>
            <p:cNvSpPr txBox="1">
              <a:spLocks noChangeArrowheads="1"/>
            </p:cNvSpPr>
            <p:nvPr/>
          </p:nvSpPr>
          <p:spPr bwMode="auto">
            <a:xfrm>
              <a:off x="5133" y="3792"/>
              <a:ext cx="1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 y</a:t>
              </a:r>
            </a:p>
          </p:txBody>
        </p:sp>
        <p:sp>
          <p:nvSpPr>
            <p:cNvPr id="687125" name="Line 21"/>
            <p:cNvSpPr>
              <a:spLocks noChangeShapeType="1"/>
            </p:cNvSpPr>
            <p:nvPr/>
          </p:nvSpPr>
          <p:spPr bwMode="auto">
            <a:xfrm flipH="1">
              <a:off x="4100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26" name="Line 22"/>
            <p:cNvSpPr>
              <a:spLocks noChangeShapeType="1"/>
            </p:cNvSpPr>
            <p:nvPr/>
          </p:nvSpPr>
          <p:spPr bwMode="auto">
            <a:xfrm flipH="1">
              <a:off x="4473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27" name="Line 23"/>
            <p:cNvSpPr>
              <a:spLocks noChangeShapeType="1"/>
            </p:cNvSpPr>
            <p:nvPr/>
          </p:nvSpPr>
          <p:spPr bwMode="auto">
            <a:xfrm flipH="1">
              <a:off x="4851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28" name="Line 24"/>
            <p:cNvSpPr>
              <a:spLocks noChangeShapeType="1"/>
            </p:cNvSpPr>
            <p:nvPr/>
          </p:nvSpPr>
          <p:spPr bwMode="auto">
            <a:xfrm flipH="1">
              <a:off x="5230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29" name="Line 25"/>
            <p:cNvSpPr>
              <a:spLocks noChangeShapeType="1"/>
            </p:cNvSpPr>
            <p:nvPr/>
          </p:nvSpPr>
          <p:spPr bwMode="auto">
            <a:xfrm>
              <a:off x="4223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0" name="Line 26"/>
            <p:cNvSpPr>
              <a:spLocks noChangeShapeType="1"/>
            </p:cNvSpPr>
            <p:nvPr/>
          </p:nvSpPr>
          <p:spPr bwMode="auto">
            <a:xfrm>
              <a:off x="4607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1" name="Line 27"/>
            <p:cNvSpPr>
              <a:spLocks noChangeShapeType="1"/>
            </p:cNvSpPr>
            <p:nvPr/>
          </p:nvSpPr>
          <p:spPr bwMode="auto">
            <a:xfrm>
              <a:off x="4985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2" name="Line 28"/>
            <p:cNvSpPr>
              <a:spLocks noChangeShapeType="1"/>
            </p:cNvSpPr>
            <p:nvPr/>
          </p:nvSpPr>
          <p:spPr bwMode="auto">
            <a:xfrm>
              <a:off x="4991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3" name="Line 29"/>
            <p:cNvSpPr>
              <a:spLocks noChangeShapeType="1"/>
            </p:cNvSpPr>
            <p:nvPr/>
          </p:nvSpPr>
          <p:spPr bwMode="auto">
            <a:xfrm flipV="1">
              <a:off x="4550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4" name="Line 30"/>
            <p:cNvSpPr>
              <a:spLocks noChangeShapeType="1"/>
            </p:cNvSpPr>
            <p:nvPr/>
          </p:nvSpPr>
          <p:spPr bwMode="auto">
            <a:xfrm flipV="1">
              <a:off x="4923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7135" name="Text Box 31"/>
          <p:cNvSpPr txBox="1">
            <a:spLocks noChangeArrowheads="1"/>
          </p:cNvSpPr>
          <p:nvPr/>
        </p:nvSpPr>
        <p:spPr bwMode="auto">
          <a:xfrm>
            <a:off x="3816350" y="34686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source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4C5C-1D52-104F-B0D0-D89D2D8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990600"/>
            <a:ext cx="8716962" cy="5654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/>
              <a:t>Input:</a:t>
            </a:r>
          </a:p>
          <a:p>
            <a:pPr lvl="1">
              <a:lnSpc>
                <a:spcPct val="120000"/>
              </a:lnSpc>
            </a:pPr>
            <a:r>
              <a:rPr lang="en-US"/>
              <a:t>G</a:t>
            </a:r>
            <a:r>
              <a:rPr lang="en-US">
                <a:latin typeface="Comic Sans MS" pitchFamily="-106" charset="0"/>
              </a:rPr>
              <a:t> = (V, E)</a:t>
            </a:r>
            <a:r>
              <a:rPr lang="en-US"/>
              <a:t> (No source vertex given!)</a:t>
            </a:r>
          </a:p>
          <a:p>
            <a:pPr>
              <a:lnSpc>
                <a:spcPct val="120000"/>
              </a:lnSpc>
            </a:pPr>
            <a:r>
              <a:rPr lang="en-US" b="1"/>
              <a:t>Goal</a:t>
            </a:r>
            <a:r>
              <a:rPr lang="en-US"/>
              <a:t>:</a:t>
            </a:r>
          </a:p>
          <a:p>
            <a:pPr lvl="1">
              <a:lnSpc>
                <a:spcPct val="120000"/>
              </a:lnSpc>
            </a:pPr>
            <a:r>
              <a:rPr lang="en-US"/>
              <a:t>Explore the edges of G to “discover” every vertex in </a:t>
            </a:r>
            <a:r>
              <a:rPr lang="en-US">
                <a:latin typeface="Comic Sans MS" pitchFamily="-106" charset="0"/>
              </a:rPr>
              <a:t>V </a:t>
            </a:r>
            <a:r>
              <a:rPr lang="en-US"/>
              <a:t>starting at the most current visited node</a:t>
            </a:r>
          </a:p>
          <a:p>
            <a:pPr lvl="1">
              <a:lnSpc>
                <a:spcPct val="120000"/>
              </a:lnSpc>
            </a:pPr>
            <a:r>
              <a:rPr lang="en-US"/>
              <a:t>Search may be repeated from multiple sources</a:t>
            </a:r>
          </a:p>
          <a:p>
            <a:pPr>
              <a:lnSpc>
                <a:spcPct val="120000"/>
              </a:lnSpc>
            </a:pPr>
            <a:r>
              <a:rPr lang="en-US" b="1"/>
              <a:t>Output: </a:t>
            </a:r>
          </a:p>
          <a:p>
            <a:pPr lvl="1">
              <a:lnSpc>
                <a:spcPct val="120000"/>
              </a:lnSpc>
            </a:pPr>
            <a:r>
              <a:rPr lang="en-US"/>
              <a:t>2 </a:t>
            </a:r>
            <a:r>
              <a:rPr lang="en-US" b="1"/>
              <a:t>timestamps </a:t>
            </a:r>
            <a:r>
              <a:rPr lang="en-US"/>
              <a:t>on each vertex:</a:t>
            </a:r>
          </a:p>
          <a:p>
            <a:pPr lvl="2">
              <a:lnSpc>
                <a:spcPct val="120000"/>
              </a:lnSpc>
            </a:pPr>
            <a:r>
              <a:rPr lang="en-US">
                <a:latin typeface="Comic Sans MS" pitchFamily="-106" charset="0"/>
              </a:rPr>
              <a:t>d[v]</a:t>
            </a:r>
            <a:r>
              <a:rPr lang="en-US"/>
              <a:t> = discovery time</a:t>
            </a:r>
          </a:p>
          <a:p>
            <a:pPr lvl="2">
              <a:lnSpc>
                <a:spcPct val="120000"/>
              </a:lnSpc>
            </a:pPr>
            <a:r>
              <a:rPr lang="en-US">
                <a:latin typeface="Comic Sans MS" pitchFamily="-106" charset="0"/>
              </a:rPr>
              <a:t>f[v]</a:t>
            </a:r>
            <a:r>
              <a:rPr lang="en-US"/>
              <a:t> = finishing time (done with examining </a:t>
            </a:r>
            <a:r>
              <a:rPr lang="en-US">
                <a:latin typeface="Comic Sans MS" pitchFamily="-106" charset="0"/>
              </a:rPr>
              <a:t>v</a:t>
            </a:r>
            <a:r>
              <a:rPr lang="en-US"/>
              <a:t>’s adjacency list)</a:t>
            </a:r>
          </a:p>
          <a:p>
            <a:pPr lvl="1">
              <a:lnSpc>
                <a:spcPct val="120000"/>
              </a:lnSpc>
            </a:pPr>
            <a:r>
              <a:rPr lang="en-US"/>
              <a:t>Depth-first forest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73813" y="1282700"/>
            <a:ext cx="2159000" cy="1376363"/>
            <a:chOff x="828" y="2753"/>
            <a:chExt cx="1360" cy="867"/>
          </a:xfrm>
        </p:grpSpPr>
        <p:sp>
          <p:nvSpPr>
            <p:cNvPr id="688133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8134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8135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8136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88137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38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39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0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1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8142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3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4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3E90F-C3F7-1546-B92C-025194C8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2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135063"/>
            <a:ext cx="6835775" cy="22844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Search “deeper” in the graph whenever possible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Edges are explored out of the most recently discovered vertex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that still has unexplored edges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309563" y="3328988"/>
            <a:ext cx="8834437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After all edges of v have been explored, the search “backtracks” from the parent of v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The process continues until all vertices reachable from the original source have been discovered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If undiscovered vertices remain, choose one of them as a new source and repeat the search from that vertex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DFS creates a “depth-first forest”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8150" y="1374775"/>
            <a:ext cx="2159000" cy="1376363"/>
            <a:chOff x="828" y="2753"/>
            <a:chExt cx="1360" cy="867"/>
          </a:xfrm>
        </p:grpSpPr>
        <p:sp>
          <p:nvSpPr>
            <p:cNvPr id="689158" name="Oval 6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9159" name="Oval 7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9160" name="Oval 8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9161" name="Oval 9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89162" name="Line 10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3" name="Line 11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4" name="Line 12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5" name="Line 13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6" name="Oval 14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9167" name="Line 15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8" name="Line 16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9" name="Line 17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9170" name="Oval 18"/>
          <p:cNvSpPr>
            <a:spLocks noChangeArrowheads="1"/>
          </p:cNvSpPr>
          <p:nvPr/>
        </p:nvSpPr>
        <p:spPr bwMode="auto">
          <a:xfrm>
            <a:off x="6796088" y="1370013"/>
            <a:ext cx="442912" cy="414337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245350" y="1373188"/>
            <a:ext cx="1003300" cy="414337"/>
            <a:chOff x="4216" y="916"/>
            <a:chExt cx="632" cy="261"/>
          </a:xfrm>
        </p:grpSpPr>
        <p:sp>
          <p:nvSpPr>
            <p:cNvPr id="689172" name="Oval 20"/>
            <p:cNvSpPr>
              <a:spLocks noChangeArrowheads="1"/>
            </p:cNvSpPr>
            <p:nvPr/>
          </p:nvSpPr>
          <p:spPr bwMode="auto">
            <a:xfrm>
              <a:off x="4569" y="916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73" name="Line 21"/>
            <p:cNvSpPr>
              <a:spLocks noChangeShapeType="1"/>
            </p:cNvSpPr>
            <p:nvPr/>
          </p:nvSpPr>
          <p:spPr bwMode="auto">
            <a:xfrm>
              <a:off x="4216" y="1032"/>
              <a:ext cx="360" cy="0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791325" y="1733550"/>
            <a:ext cx="1090613" cy="1017588"/>
            <a:chOff x="3930" y="1143"/>
            <a:chExt cx="687" cy="641"/>
          </a:xfrm>
        </p:grpSpPr>
        <p:sp>
          <p:nvSpPr>
            <p:cNvPr id="689175" name="Oval 23"/>
            <p:cNvSpPr>
              <a:spLocks noChangeArrowheads="1"/>
            </p:cNvSpPr>
            <p:nvPr/>
          </p:nvSpPr>
          <p:spPr bwMode="auto">
            <a:xfrm>
              <a:off x="3930" y="1523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76" name="Line 24"/>
            <p:cNvSpPr>
              <a:spLocks noChangeShapeType="1"/>
            </p:cNvSpPr>
            <p:nvPr/>
          </p:nvSpPr>
          <p:spPr bwMode="auto">
            <a:xfrm flipH="1">
              <a:off x="4176" y="1143"/>
              <a:ext cx="441" cy="414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9177" name="Oval 25"/>
          <p:cNvSpPr>
            <a:spLocks noChangeArrowheads="1"/>
          </p:cNvSpPr>
          <p:nvPr/>
        </p:nvSpPr>
        <p:spPr bwMode="auto">
          <a:xfrm>
            <a:off x="8505825" y="1843088"/>
            <a:ext cx="442913" cy="414337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805738" y="2205038"/>
            <a:ext cx="776287" cy="554037"/>
            <a:chOff x="4569" y="1440"/>
            <a:chExt cx="489" cy="349"/>
          </a:xfrm>
        </p:grpSpPr>
        <p:sp>
          <p:nvSpPr>
            <p:cNvPr id="689179" name="Oval 27"/>
            <p:cNvSpPr>
              <a:spLocks noChangeArrowheads="1"/>
            </p:cNvSpPr>
            <p:nvPr/>
          </p:nvSpPr>
          <p:spPr bwMode="auto">
            <a:xfrm>
              <a:off x="4569" y="1528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80" name="Line 28"/>
            <p:cNvSpPr>
              <a:spLocks noChangeShapeType="1"/>
            </p:cNvSpPr>
            <p:nvPr/>
          </p:nvSpPr>
          <p:spPr bwMode="auto">
            <a:xfrm flipV="1">
              <a:off x="4838" y="1440"/>
              <a:ext cx="220" cy="158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D796-8C32-2249-B706-D1491C4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70" grpId="0" animBg="1"/>
      <p:bldP spid="6891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Additional Data Structures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319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Global variable: time-step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Incremented when nodes are discovered/finished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mic Sans MS" pitchFamily="-106" charset="0"/>
              </a:rPr>
              <a:t>color[u] </a:t>
            </a:r>
            <a:r>
              <a:rPr lang="en-US" dirty="0"/>
              <a:t>– similar to BFS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White before discovery, gray while processing and black when finished processing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𝛑[u]</a:t>
            </a:r>
            <a:r>
              <a:rPr lang="en-US" dirty="0">
                <a:sym typeface="Symbol" pitchFamily="-106" charset="2"/>
              </a:rPr>
              <a:t> – predecessor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latin typeface="Comic Sans MS" pitchFamily="-106" charset="0"/>
              </a:rPr>
              <a:t>d[u], f[u]</a:t>
            </a:r>
            <a:r>
              <a:rPr lang="en-US" dirty="0"/>
              <a:t> – discovery and finish times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2463" y="4860925"/>
            <a:ext cx="7834312" cy="1385888"/>
            <a:chOff x="411" y="2852"/>
            <a:chExt cx="4935" cy="873"/>
          </a:xfrm>
        </p:grpSpPr>
        <p:sp>
          <p:nvSpPr>
            <p:cNvPr id="690181" name="Rectangle 5"/>
            <p:cNvSpPr>
              <a:spLocks noChangeArrowheads="1"/>
            </p:cNvSpPr>
            <p:nvPr/>
          </p:nvSpPr>
          <p:spPr bwMode="auto">
            <a:xfrm>
              <a:off x="1917" y="3245"/>
              <a:ext cx="1409" cy="252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GRAY</a:t>
              </a:r>
            </a:p>
          </p:txBody>
        </p:sp>
        <p:sp>
          <p:nvSpPr>
            <p:cNvPr id="690182" name="Line 6"/>
            <p:cNvSpPr>
              <a:spLocks noChangeShapeType="1"/>
            </p:cNvSpPr>
            <p:nvPr/>
          </p:nvSpPr>
          <p:spPr bwMode="auto">
            <a:xfrm>
              <a:off x="513" y="3501"/>
              <a:ext cx="45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diamond" w="med" len="med"/>
              <a:tailEnd type="diamond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183" name="Text Box 7"/>
            <p:cNvSpPr txBox="1">
              <a:spLocks noChangeArrowheads="1"/>
            </p:cNvSpPr>
            <p:nvPr/>
          </p:nvSpPr>
          <p:spPr bwMode="auto">
            <a:xfrm>
              <a:off x="941" y="3251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WHITE</a:t>
              </a:r>
            </a:p>
          </p:txBody>
        </p:sp>
        <p:sp>
          <p:nvSpPr>
            <p:cNvPr id="690184" name="Text Box 8"/>
            <p:cNvSpPr txBox="1">
              <a:spLocks noChangeArrowheads="1"/>
            </p:cNvSpPr>
            <p:nvPr/>
          </p:nvSpPr>
          <p:spPr bwMode="auto">
            <a:xfrm>
              <a:off x="3832" y="3248"/>
              <a:ext cx="5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BLACK</a:t>
              </a:r>
            </a:p>
          </p:txBody>
        </p:sp>
        <p:sp>
          <p:nvSpPr>
            <p:cNvPr id="690185" name="Text Box 9"/>
            <p:cNvSpPr txBox="1">
              <a:spLocks noChangeArrowheads="1"/>
            </p:cNvSpPr>
            <p:nvPr/>
          </p:nvSpPr>
          <p:spPr bwMode="auto">
            <a:xfrm>
              <a:off x="411" y="34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90186" name="Text Box 10"/>
            <p:cNvSpPr txBox="1">
              <a:spLocks noChangeArrowheads="1"/>
            </p:cNvSpPr>
            <p:nvPr/>
          </p:nvSpPr>
          <p:spPr bwMode="auto">
            <a:xfrm>
              <a:off x="4980" y="3494"/>
              <a:ext cx="3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2|V|</a:t>
              </a:r>
            </a:p>
          </p:txBody>
        </p:sp>
        <p:sp>
          <p:nvSpPr>
            <p:cNvPr id="690187" name="Text Box 11"/>
            <p:cNvSpPr txBox="1">
              <a:spLocks noChangeArrowheads="1"/>
            </p:cNvSpPr>
            <p:nvPr/>
          </p:nvSpPr>
          <p:spPr bwMode="auto">
            <a:xfrm>
              <a:off x="1749" y="349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d[u]</a:t>
              </a:r>
            </a:p>
          </p:txBody>
        </p:sp>
        <p:sp>
          <p:nvSpPr>
            <p:cNvPr id="690188" name="Text Box 12"/>
            <p:cNvSpPr txBox="1">
              <a:spLocks noChangeArrowheads="1"/>
            </p:cNvSpPr>
            <p:nvPr/>
          </p:nvSpPr>
          <p:spPr bwMode="auto">
            <a:xfrm>
              <a:off x="3190" y="349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f[u]</a:t>
              </a:r>
            </a:p>
          </p:txBody>
        </p:sp>
        <p:sp>
          <p:nvSpPr>
            <p:cNvPr id="690189" name="Rectangle 13"/>
            <p:cNvSpPr>
              <a:spLocks noChangeArrowheads="1"/>
            </p:cNvSpPr>
            <p:nvPr/>
          </p:nvSpPr>
          <p:spPr bwMode="auto">
            <a:xfrm>
              <a:off x="1914" y="2852"/>
              <a:ext cx="15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1 ≤ d[u] &lt; f [u] ≤ 2 |V|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A1032-D057-A84F-BB85-7F7A3566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4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DFS(</a:t>
            </a:r>
            <a:r>
              <a:rPr lang="en-US">
                <a:latin typeface="Comic Sans MS" pitchFamily="-106" charset="0"/>
              </a:rPr>
              <a:t>V, E</a:t>
            </a:r>
            <a:r>
              <a:rPr lang="en-US"/>
              <a:t>)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</a:t>
            </a: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𝛑[u] </a:t>
            </a:r>
            <a:r>
              <a:rPr lang="en-US" dirty="0"/>
              <a:t>← NIL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0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color[u] = </a:t>
            </a:r>
            <a:r>
              <a:rPr lang="en-US" sz="2400" dirty="0">
                <a:latin typeface="Comic Sans MS" pitchFamily="-106" charset="0"/>
              </a:rPr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</a:rPr>
              <a:t>DFS-VISIT(u)</a:t>
            </a:r>
          </a:p>
          <a:p>
            <a:pPr marL="533400" indent="-533400"/>
            <a:endParaRPr lang="en-US" sz="2400" dirty="0"/>
          </a:p>
          <a:p>
            <a:pPr marL="533400" indent="-533400"/>
            <a:r>
              <a:rPr lang="en-US" sz="2400" dirty="0"/>
              <a:t>Every time </a:t>
            </a:r>
            <a:r>
              <a:rPr lang="en-US" sz="2400" dirty="0">
                <a:latin typeface="Comic Sans MS" pitchFamily="-106" charset="0"/>
              </a:rPr>
              <a:t>DFS-VISIT(u) </a:t>
            </a:r>
            <a:r>
              <a:rPr lang="en-US" sz="2400" dirty="0"/>
              <a:t>is called,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becomes the root of a new tree in the depth-first forest</a:t>
            </a:r>
            <a:endParaRPr lang="en-US" sz="2400" dirty="0">
              <a:latin typeface="Comic Sans MS" pitchFamily="-10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73825" y="1255713"/>
            <a:ext cx="2160588" cy="1631950"/>
            <a:chOff x="576" y="863"/>
            <a:chExt cx="1361" cy="1028"/>
          </a:xfrm>
        </p:grpSpPr>
        <p:sp>
          <p:nvSpPr>
            <p:cNvPr id="691205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 </a:t>
              </a:r>
            </a:p>
          </p:txBody>
        </p:sp>
        <p:sp>
          <p:nvSpPr>
            <p:cNvPr id="691206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7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8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9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10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11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1212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1213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1214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1215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1216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7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8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9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0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1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2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1223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4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1225" name="Line 25"/>
          <p:cNvSpPr>
            <a:spLocks noChangeShapeType="1"/>
          </p:cNvSpPr>
          <p:nvPr/>
        </p:nvSpPr>
        <p:spPr bwMode="auto">
          <a:xfrm>
            <a:off x="6329363" y="1354138"/>
            <a:ext cx="233362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35A4E-A375-454A-8CE7-959DE555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Representation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937000" cy="2754312"/>
          </a:xfrm>
        </p:spPr>
        <p:txBody>
          <a:bodyPr/>
          <a:lstStyle/>
          <a:p>
            <a:pPr eaLnBrk="1" hangingPunct="1"/>
            <a:r>
              <a:rPr lang="en-US" b="1" dirty="0"/>
              <a:t>Adjacency list representation</a:t>
            </a:r>
            <a:r>
              <a:rPr lang="en-US" dirty="0"/>
              <a:t> of G = (V, E)</a:t>
            </a:r>
          </a:p>
          <a:p>
            <a:pPr lvl="1" eaLnBrk="1" hangingPunct="1"/>
            <a:r>
              <a:rPr lang="en-US" dirty="0"/>
              <a:t>An array of </a:t>
            </a:r>
            <a:r>
              <a:rPr lang="en-US" dirty="0">
                <a:sym typeface="Symbol" pitchFamily="-106" charset="2"/>
              </a:rPr>
              <a:t>n lists, one for each vertex in V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Each list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Adj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[u]</a:t>
            </a:r>
            <a:r>
              <a:rPr lang="en-US" dirty="0">
                <a:sym typeface="Symbol" pitchFamily="-106" charset="2"/>
              </a:rPr>
              <a:t> contains all the vertices v such that there is an edge between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</a:p>
          <a:p>
            <a:pPr lvl="2" eaLnBrk="1" hangingPunct="1"/>
            <a:r>
              <a:rPr lang="en-US" dirty="0" err="1">
                <a:latin typeface="Comic Sans MS" pitchFamily="-106" charset="0"/>
                <a:sym typeface="Symbol" pitchFamily="-106" charset="2"/>
              </a:rPr>
              <a:t>Adj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[u]</a:t>
            </a:r>
            <a:r>
              <a:rPr lang="en-US" dirty="0">
                <a:sym typeface="Symbol" pitchFamily="-106" charset="2"/>
              </a:rPr>
              <a:t> contains the vertices adjacent to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(in arbitrary order)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Can be used for both directed and undirected graphs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4425" y="4270375"/>
            <a:ext cx="2159000" cy="1376363"/>
            <a:chOff x="828" y="2753"/>
            <a:chExt cx="1360" cy="867"/>
          </a:xfrm>
        </p:grpSpPr>
        <p:sp>
          <p:nvSpPr>
            <p:cNvPr id="131225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1226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1227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1228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1229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0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1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2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3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1234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5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6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69713" name="Group 17"/>
          <p:cNvGraphicFramePr>
            <a:graphicFrameLocks noGrp="1"/>
          </p:cNvGraphicFramePr>
          <p:nvPr/>
        </p:nvGraphicFramePr>
        <p:xfrm>
          <a:off x="4005263" y="3948113"/>
          <a:ext cx="560387" cy="2020889"/>
        </p:xfrm>
        <a:graphic>
          <a:graphicData uri="http://schemas.openxmlformats.org/drawingml/2006/table">
            <a:tbl>
              <a:tblPr/>
              <a:tblGrid>
                <a:gridCol w="56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9727" name="Group 31"/>
          <p:cNvGraphicFramePr>
            <a:graphicFrameLocks noGrp="1"/>
          </p:cNvGraphicFramePr>
          <p:nvPr/>
        </p:nvGraphicFramePr>
        <p:xfrm>
          <a:off x="4895850" y="3970338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735" name="Group 39"/>
          <p:cNvGraphicFramePr>
            <a:graphicFrameLocks noGrp="1"/>
          </p:cNvGraphicFramePr>
          <p:nvPr/>
        </p:nvGraphicFramePr>
        <p:xfrm>
          <a:off x="5834063" y="39735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43" name="Line 47"/>
          <p:cNvSpPr>
            <a:spLocks noChangeShapeType="1"/>
          </p:cNvSpPr>
          <p:nvPr/>
        </p:nvSpPr>
        <p:spPr bwMode="auto">
          <a:xfrm>
            <a:off x="4308475" y="4129088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744" name="Line 48"/>
          <p:cNvSpPr>
            <a:spLocks noChangeShapeType="1"/>
          </p:cNvSpPr>
          <p:nvPr/>
        </p:nvSpPr>
        <p:spPr bwMode="auto">
          <a:xfrm flipV="1">
            <a:off x="5434013" y="41481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745" name="Group 49"/>
          <p:cNvGraphicFramePr>
            <a:graphicFrameLocks noGrp="1"/>
          </p:cNvGraphicFramePr>
          <p:nvPr/>
        </p:nvGraphicFramePr>
        <p:xfrm>
          <a:off x="4884738" y="437356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753" name="Group 57"/>
          <p:cNvGraphicFramePr>
            <a:graphicFrameLocks noGrp="1"/>
          </p:cNvGraphicFramePr>
          <p:nvPr/>
        </p:nvGraphicFramePr>
        <p:xfrm>
          <a:off x="5822950" y="4376738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61" name="Line 65"/>
          <p:cNvSpPr>
            <a:spLocks noChangeShapeType="1"/>
          </p:cNvSpPr>
          <p:nvPr/>
        </p:nvSpPr>
        <p:spPr bwMode="auto">
          <a:xfrm>
            <a:off x="4297363" y="4532313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762" name="Line 66"/>
          <p:cNvSpPr>
            <a:spLocks noChangeShapeType="1"/>
          </p:cNvSpPr>
          <p:nvPr/>
        </p:nvSpPr>
        <p:spPr bwMode="auto">
          <a:xfrm flipV="1">
            <a:off x="5422900" y="4551363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763" name="Group 67"/>
          <p:cNvGraphicFramePr>
            <a:graphicFrameLocks noGrp="1"/>
          </p:cNvGraphicFramePr>
          <p:nvPr/>
        </p:nvGraphicFramePr>
        <p:xfrm>
          <a:off x="6767513" y="43672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71" name="Line 75"/>
          <p:cNvSpPr>
            <a:spLocks noChangeShapeType="1"/>
          </p:cNvSpPr>
          <p:nvPr/>
        </p:nvSpPr>
        <p:spPr bwMode="auto">
          <a:xfrm flipV="1">
            <a:off x="6367463" y="45418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772" name="Group 76"/>
          <p:cNvGraphicFramePr>
            <a:graphicFrameLocks noGrp="1"/>
          </p:cNvGraphicFramePr>
          <p:nvPr/>
        </p:nvGraphicFramePr>
        <p:xfrm>
          <a:off x="7704138" y="43545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80" name="Line 84"/>
          <p:cNvSpPr>
            <a:spLocks noChangeShapeType="1"/>
          </p:cNvSpPr>
          <p:nvPr/>
        </p:nvSpPr>
        <p:spPr bwMode="auto">
          <a:xfrm flipV="1">
            <a:off x="7304088" y="45291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781" name="Text Box 85"/>
          <p:cNvSpPr txBox="1">
            <a:spLocks noChangeArrowheads="1"/>
          </p:cNvSpPr>
          <p:nvPr/>
        </p:nvSpPr>
        <p:spPr bwMode="auto">
          <a:xfrm>
            <a:off x="3662363" y="39639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69782" name="Text Box 86"/>
          <p:cNvSpPr txBox="1">
            <a:spLocks noChangeArrowheads="1"/>
          </p:cNvSpPr>
          <p:nvPr/>
        </p:nvSpPr>
        <p:spPr bwMode="auto">
          <a:xfrm>
            <a:off x="3662363" y="43465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69783" name="Text Box 87"/>
          <p:cNvSpPr txBox="1">
            <a:spLocks noChangeArrowheads="1"/>
          </p:cNvSpPr>
          <p:nvPr/>
        </p:nvSpPr>
        <p:spPr bwMode="auto">
          <a:xfrm>
            <a:off x="3662363" y="47291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69784" name="Text Box 88"/>
          <p:cNvSpPr txBox="1">
            <a:spLocks noChangeArrowheads="1"/>
          </p:cNvSpPr>
          <p:nvPr/>
        </p:nvSpPr>
        <p:spPr bwMode="auto">
          <a:xfrm>
            <a:off x="3662363" y="5111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69785" name="Text Box 89"/>
          <p:cNvSpPr txBox="1">
            <a:spLocks noChangeArrowheads="1"/>
          </p:cNvSpPr>
          <p:nvPr/>
        </p:nvSpPr>
        <p:spPr bwMode="auto">
          <a:xfrm>
            <a:off x="3662363" y="5494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graphicFrame>
        <p:nvGraphicFramePr>
          <p:cNvPr id="669786" name="Group 90"/>
          <p:cNvGraphicFramePr>
            <a:graphicFrameLocks noGrp="1"/>
          </p:cNvGraphicFramePr>
          <p:nvPr/>
        </p:nvGraphicFramePr>
        <p:xfrm>
          <a:off x="4883150" y="4800600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794" name="Group 98"/>
          <p:cNvGraphicFramePr>
            <a:graphicFrameLocks noGrp="1"/>
          </p:cNvGraphicFramePr>
          <p:nvPr/>
        </p:nvGraphicFramePr>
        <p:xfrm>
          <a:off x="5821363" y="4803775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02" name="Line 106"/>
          <p:cNvSpPr>
            <a:spLocks noChangeShapeType="1"/>
          </p:cNvSpPr>
          <p:nvPr/>
        </p:nvSpPr>
        <p:spPr bwMode="auto">
          <a:xfrm>
            <a:off x="4295775" y="4959350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803" name="Line 107"/>
          <p:cNvSpPr>
            <a:spLocks noChangeShapeType="1"/>
          </p:cNvSpPr>
          <p:nvPr/>
        </p:nvSpPr>
        <p:spPr bwMode="auto">
          <a:xfrm flipV="1">
            <a:off x="5421313" y="49784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04" name="Group 108"/>
          <p:cNvGraphicFramePr>
            <a:graphicFrameLocks noGrp="1"/>
          </p:cNvGraphicFramePr>
          <p:nvPr/>
        </p:nvGraphicFramePr>
        <p:xfrm>
          <a:off x="4887913" y="52054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812" name="Group 116"/>
          <p:cNvGraphicFramePr>
            <a:graphicFrameLocks noGrp="1"/>
          </p:cNvGraphicFramePr>
          <p:nvPr/>
        </p:nvGraphicFramePr>
        <p:xfrm>
          <a:off x="5826125" y="5208588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20" name="Line 124"/>
          <p:cNvSpPr>
            <a:spLocks noChangeShapeType="1"/>
          </p:cNvSpPr>
          <p:nvPr/>
        </p:nvSpPr>
        <p:spPr bwMode="auto">
          <a:xfrm>
            <a:off x="4300538" y="5364163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821" name="Line 125"/>
          <p:cNvSpPr>
            <a:spLocks noChangeShapeType="1"/>
          </p:cNvSpPr>
          <p:nvPr/>
        </p:nvSpPr>
        <p:spPr bwMode="auto">
          <a:xfrm flipV="1">
            <a:off x="5426075" y="5383213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22" name="Group 126"/>
          <p:cNvGraphicFramePr>
            <a:graphicFrameLocks noGrp="1"/>
          </p:cNvGraphicFramePr>
          <p:nvPr/>
        </p:nvGraphicFramePr>
        <p:xfrm>
          <a:off x="6770688" y="519906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30" name="Line 134"/>
          <p:cNvSpPr>
            <a:spLocks noChangeShapeType="1"/>
          </p:cNvSpPr>
          <p:nvPr/>
        </p:nvSpPr>
        <p:spPr bwMode="auto">
          <a:xfrm flipV="1">
            <a:off x="6370638" y="537368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31" name="Group 135"/>
          <p:cNvGraphicFramePr>
            <a:graphicFrameLocks noGrp="1"/>
          </p:cNvGraphicFramePr>
          <p:nvPr/>
        </p:nvGraphicFramePr>
        <p:xfrm>
          <a:off x="4894263" y="5622925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839" name="Group 143"/>
          <p:cNvGraphicFramePr>
            <a:graphicFrameLocks noGrp="1"/>
          </p:cNvGraphicFramePr>
          <p:nvPr/>
        </p:nvGraphicFramePr>
        <p:xfrm>
          <a:off x="5832475" y="5626100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47" name="Line 151"/>
          <p:cNvSpPr>
            <a:spLocks noChangeShapeType="1"/>
          </p:cNvSpPr>
          <p:nvPr/>
        </p:nvSpPr>
        <p:spPr bwMode="auto">
          <a:xfrm>
            <a:off x="4306888" y="578167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848" name="Line 152"/>
          <p:cNvSpPr>
            <a:spLocks noChangeShapeType="1"/>
          </p:cNvSpPr>
          <p:nvPr/>
        </p:nvSpPr>
        <p:spPr bwMode="auto">
          <a:xfrm flipV="1">
            <a:off x="5432425" y="5800725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49" name="Group 153"/>
          <p:cNvGraphicFramePr>
            <a:graphicFrameLocks noGrp="1"/>
          </p:cNvGraphicFramePr>
          <p:nvPr/>
        </p:nvGraphicFramePr>
        <p:xfrm>
          <a:off x="6777038" y="5616575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57" name="Line 161"/>
          <p:cNvSpPr>
            <a:spLocks noChangeShapeType="1"/>
          </p:cNvSpPr>
          <p:nvPr/>
        </p:nvSpPr>
        <p:spPr bwMode="auto">
          <a:xfrm flipV="1">
            <a:off x="6376988" y="57912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224" name="Text Box 162"/>
          <p:cNvSpPr txBox="1">
            <a:spLocks noChangeArrowheads="1"/>
          </p:cNvSpPr>
          <p:nvPr/>
        </p:nvSpPr>
        <p:spPr bwMode="auto">
          <a:xfrm>
            <a:off x="920236" y="5859780"/>
            <a:ext cx="2182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Undirected graph</a:t>
            </a:r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08178-A88C-A140-BB52-254B9DFD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43" grpId="0" animBg="1"/>
      <p:bldP spid="669744" grpId="0" animBg="1"/>
      <p:bldP spid="669761" grpId="0" animBg="1"/>
      <p:bldP spid="669762" grpId="0" animBg="1"/>
      <p:bldP spid="669771" grpId="0" animBg="1"/>
      <p:bldP spid="669780" grpId="0" animBg="1"/>
      <p:bldP spid="669781" grpId="0"/>
      <p:bldP spid="669782" grpId="0"/>
      <p:bldP spid="669783" grpId="0"/>
      <p:bldP spid="669784" grpId="0"/>
      <p:bldP spid="669785" grpId="0"/>
      <p:bldP spid="669802" grpId="0" animBg="1"/>
      <p:bldP spid="669803" grpId="0" animBg="1"/>
      <p:bldP spid="669820" grpId="0" animBg="1"/>
      <p:bldP spid="669821" grpId="0" animBg="1"/>
      <p:bldP spid="669830" grpId="0" animBg="1"/>
      <p:bldP spid="669847" grpId="0" animBg="1"/>
      <p:bldP spid="669848" grpId="0" animBg="1"/>
      <p:bldP spid="6698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DFS-VISIT(</a:t>
            </a:r>
            <a:r>
              <a:rPr lang="en-US">
                <a:latin typeface="Comic Sans MS" pitchFamily="-106" charset="0"/>
              </a:rPr>
              <a:t>u</a:t>
            </a:r>
            <a:r>
              <a:rPr lang="en-US"/>
              <a:t>)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48287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GRAY</a:t>
            </a:r>
            <a:r>
              <a:rPr lang="en-US" dirty="0"/>
              <a:t>           	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time+1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d[u]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 err="1">
                <a:latin typeface="Comic Sans MS" pitchFamily="-106" charset="0"/>
              </a:rPr>
              <a:t>Adj</a:t>
            </a:r>
            <a:r>
              <a:rPr lang="en-US" dirty="0">
                <a:latin typeface="Comic Sans MS" pitchFamily="-106" charset="0"/>
              </a:rPr>
              <a:t>[u]</a:t>
            </a:r>
            <a:r>
              <a:rPr lang="en-US" dirty="0"/>
              <a:t>        	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color[v]</a:t>
            </a:r>
            <a:r>
              <a:rPr lang="en-US" dirty="0"/>
              <a:t> =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𝛑[v] </a:t>
            </a:r>
            <a:r>
              <a:rPr lang="en-US" dirty="0"/>
              <a:t>← </a:t>
            </a:r>
            <a:r>
              <a:rPr lang="en-US" dirty="0">
                <a:latin typeface="Comic Sans MS" pitchFamily="-106" charset="0"/>
              </a:rPr>
              <a:t>u</a:t>
            </a:r>
            <a:endParaRPr lang="en-US" b="1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        DFS-VISIT(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BLACK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 + 1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f[u]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69013" y="3287713"/>
            <a:ext cx="2160587" cy="1631950"/>
            <a:chOff x="576" y="863"/>
            <a:chExt cx="1361" cy="1028"/>
          </a:xfrm>
        </p:grpSpPr>
        <p:sp>
          <p:nvSpPr>
            <p:cNvPr id="692229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2230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1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2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3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4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36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38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39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40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1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2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3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4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5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6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47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8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069013" y="1306513"/>
            <a:ext cx="2160587" cy="1631950"/>
            <a:chOff x="576" y="863"/>
            <a:chExt cx="1361" cy="1028"/>
          </a:xfrm>
        </p:grpSpPr>
        <p:sp>
          <p:nvSpPr>
            <p:cNvPr id="692250" name="Oval 26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 </a:t>
              </a:r>
            </a:p>
          </p:txBody>
        </p:sp>
        <p:sp>
          <p:nvSpPr>
            <p:cNvPr id="692251" name="Oval 27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2" name="Oval 28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3" name="Oval 29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4" name="Oval 30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5" name="Oval 31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6" name="Text Box 32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57" name="Text Box 33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58" name="Text Box 34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59" name="Text Box 35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60" name="Text Box 36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61" name="Line 37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2" name="Line 38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3" name="Line 39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4" name="Line 40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5" name="Line 41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6" name="Line 42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7" name="Text Box 43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68" name="Line 44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9" name="Freeform 45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2270" name="Line 46"/>
          <p:cNvSpPr>
            <a:spLocks noChangeShapeType="1"/>
          </p:cNvSpPr>
          <p:nvPr/>
        </p:nvSpPr>
        <p:spPr bwMode="auto">
          <a:xfrm>
            <a:off x="5897563" y="1574800"/>
            <a:ext cx="223837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2271" name="Text Box 47"/>
          <p:cNvSpPr txBox="1">
            <a:spLocks noChangeArrowheads="1"/>
          </p:cNvSpPr>
          <p:nvPr/>
        </p:nvSpPr>
        <p:spPr bwMode="auto">
          <a:xfrm>
            <a:off x="6069013" y="2928938"/>
            <a:ext cx="1003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time = 1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069013" y="4910138"/>
            <a:ext cx="2160587" cy="1631950"/>
            <a:chOff x="2203" y="774"/>
            <a:chExt cx="1361" cy="1028"/>
          </a:xfrm>
        </p:grpSpPr>
        <p:sp>
          <p:nvSpPr>
            <p:cNvPr id="692273" name="Oval 49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2274" name="Oval 50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2275" name="Oval 51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6" name="Oval 52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7" name="Oval 53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8" name="Oval 54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9" name="Text Box 55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80" name="Text Box 56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81" name="Text Box 57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82" name="Text Box 58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83" name="Text Box 59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84" name="Line 60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5" name="Line 61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6" name="Line 62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7" name="Line 63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8" name="Line 64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9" name="Line 65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90" name="Text Box 66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91" name="Line 67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92" name="Freeform 68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B660-F5E7-7948-8A7A-97D2E9BF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6922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97263" y="1228725"/>
            <a:ext cx="2160587" cy="1631950"/>
            <a:chOff x="2203" y="774"/>
            <a:chExt cx="1361" cy="1028"/>
          </a:xfrm>
        </p:grpSpPr>
        <p:sp>
          <p:nvSpPr>
            <p:cNvPr id="693252" name="Oval 4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53" name="Oval 5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254" name="Oval 6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5" name="Oval 7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6" name="Oval 8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7" name="Oval 9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8" name="Text Box 10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259" name="Text Box 11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260" name="Text Box 12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261" name="Text Box 13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262" name="Text Box 14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263" name="Line 15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4" name="Line 16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5" name="Line 17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6" name="Line 18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7" name="Line 19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8" name="Line 20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9" name="Text Box 21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270" name="Line 22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71" name="Freeform 23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47675" y="1228725"/>
            <a:ext cx="2160588" cy="1631950"/>
            <a:chOff x="576" y="863"/>
            <a:chExt cx="1361" cy="1028"/>
          </a:xfrm>
        </p:grpSpPr>
        <p:sp>
          <p:nvSpPr>
            <p:cNvPr id="693273" name="Oval 2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74" name="Oval 2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5" name="Oval 2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6" name="Oval 2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7" name="Oval 2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8" name="Oval 3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9" name="Text Box 3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280" name="Text Box 3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281" name="Text Box 3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282" name="Text Box 3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283" name="Text Box 3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284" name="Line 3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5" name="Line 3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6" name="Line 3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7" name="Line 3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8" name="Line 4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9" name="Line 4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90" name="Text Box 4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291" name="Line 4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92" name="Freeform 4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548438" y="1228725"/>
            <a:ext cx="2160587" cy="1631950"/>
            <a:chOff x="4125" y="774"/>
            <a:chExt cx="1361" cy="1028"/>
          </a:xfrm>
        </p:grpSpPr>
        <p:sp>
          <p:nvSpPr>
            <p:cNvPr id="693294" name="Oval 46"/>
            <p:cNvSpPr>
              <a:spLocks noChangeArrowheads="1"/>
            </p:cNvSpPr>
            <p:nvPr/>
          </p:nvSpPr>
          <p:spPr bwMode="auto"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95" name="Oval 47"/>
            <p:cNvSpPr>
              <a:spLocks noChangeArrowheads="1"/>
            </p:cNvSpPr>
            <p:nvPr/>
          </p:nvSpPr>
          <p:spPr bwMode="auto"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296" name="Oval 48"/>
            <p:cNvSpPr>
              <a:spLocks noChangeArrowheads="1"/>
            </p:cNvSpPr>
            <p:nvPr/>
          </p:nvSpPr>
          <p:spPr bwMode="auto">
            <a:xfrm>
              <a:off x="5033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97" name="Oval 49"/>
            <p:cNvSpPr>
              <a:spLocks noChangeArrowheads="1"/>
            </p:cNvSpPr>
            <p:nvPr/>
          </p:nvSpPr>
          <p:spPr bwMode="auto">
            <a:xfrm>
              <a:off x="412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98" name="Oval 50"/>
            <p:cNvSpPr>
              <a:spLocks noChangeArrowheads="1"/>
            </p:cNvSpPr>
            <p:nvPr/>
          </p:nvSpPr>
          <p:spPr bwMode="auto"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299" name="Oval 51"/>
            <p:cNvSpPr>
              <a:spLocks noChangeArrowheads="1"/>
            </p:cNvSpPr>
            <p:nvPr/>
          </p:nvSpPr>
          <p:spPr bwMode="auto">
            <a:xfrm>
              <a:off x="503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00" name="Text Box 52"/>
            <p:cNvSpPr txBox="1">
              <a:spLocks noChangeArrowheads="1"/>
            </p:cNvSpPr>
            <p:nvPr/>
          </p:nvSpPr>
          <p:spPr bwMode="auto">
            <a:xfrm>
              <a:off x="4150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01" name="Text Box 53"/>
            <p:cNvSpPr txBox="1">
              <a:spLocks noChangeArrowheads="1"/>
            </p:cNvSpPr>
            <p:nvPr/>
          </p:nvSpPr>
          <p:spPr bwMode="auto">
            <a:xfrm>
              <a:off x="4634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02" name="Text Box 54"/>
            <p:cNvSpPr txBox="1">
              <a:spLocks noChangeArrowheads="1"/>
            </p:cNvSpPr>
            <p:nvPr/>
          </p:nvSpPr>
          <p:spPr bwMode="auto">
            <a:xfrm>
              <a:off x="5043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03" name="Text Box 55"/>
            <p:cNvSpPr txBox="1">
              <a:spLocks noChangeArrowheads="1"/>
            </p:cNvSpPr>
            <p:nvPr/>
          </p:nvSpPr>
          <p:spPr bwMode="auto">
            <a:xfrm>
              <a:off x="4136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04" name="Text Box 56"/>
            <p:cNvSpPr txBox="1">
              <a:spLocks noChangeArrowheads="1"/>
            </p:cNvSpPr>
            <p:nvPr/>
          </p:nvSpPr>
          <p:spPr bwMode="auto">
            <a:xfrm>
              <a:off x="4615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05" name="Line 57"/>
            <p:cNvSpPr>
              <a:spLocks noChangeShapeType="1"/>
            </p:cNvSpPr>
            <p:nvPr/>
          </p:nvSpPr>
          <p:spPr bwMode="auto">
            <a:xfrm flipH="1">
              <a:off x="4275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6" name="Line 58"/>
            <p:cNvSpPr>
              <a:spLocks noChangeShapeType="1"/>
            </p:cNvSpPr>
            <p:nvPr/>
          </p:nvSpPr>
          <p:spPr bwMode="auto">
            <a:xfrm flipH="1">
              <a:off x="4750" y="1207"/>
              <a:ext cx="5" cy="186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7" name="Line 59"/>
            <p:cNvSpPr>
              <a:spLocks noChangeShapeType="1"/>
            </p:cNvSpPr>
            <p:nvPr/>
          </p:nvSpPr>
          <p:spPr bwMode="auto">
            <a:xfrm flipH="1">
              <a:off x="5200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8" name="Line 60"/>
            <p:cNvSpPr>
              <a:spLocks noChangeShapeType="1"/>
            </p:cNvSpPr>
            <p:nvPr/>
          </p:nvSpPr>
          <p:spPr bwMode="auto">
            <a:xfrm>
              <a:off x="4458" y="1089"/>
              <a:ext cx="13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9" name="Line 61"/>
            <p:cNvSpPr>
              <a:spLocks noChangeShapeType="1"/>
            </p:cNvSpPr>
            <p:nvPr/>
          </p:nvSpPr>
          <p:spPr bwMode="auto">
            <a:xfrm>
              <a:off x="4457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0" name="Line 62"/>
            <p:cNvSpPr>
              <a:spLocks noChangeShapeType="1"/>
            </p:cNvSpPr>
            <p:nvPr/>
          </p:nvSpPr>
          <p:spPr bwMode="auto">
            <a:xfrm flipV="1">
              <a:off x="4845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1" name="Text Box 63"/>
            <p:cNvSpPr txBox="1">
              <a:spLocks noChangeArrowheads="1"/>
            </p:cNvSpPr>
            <p:nvPr/>
          </p:nvSpPr>
          <p:spPr bwMode="auto">
            <a:xfrm>
              <a:off x="5054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12" name="Line 64"/>
            <p:cNvSpPr>
              <a:spLocks noChangeShapeType="1"/>
            </p:cNvSpPr>
            <p:nvPr/>
          </p:nvSpPr>
          <p:spPr bwMode="auto">
            <a:xfrm flipV="1">
              <a:off x="4419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3" name="Freeform 65"/>
            <p:cNvSpPr>
              <a:spLocks/>
            </p:cNvSpPr>
            <p:nvPr/>
          </p:nvSpPr>
          <p:spPr bwMode="auto">
            <a:xfrm>
              <a:off x="5309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47675" y="2989263"/>
            <a:ext cx="2160588" cy="1631950"/>
            <a:chOff x="282" y="1883"/>
            <a:chExt cx="1361" cy="1028"/>
          </a:xfrm>
        </p:grpSpPr>
        <p:sp>
          <p:nvSpPr>
            <p:cNvPr id="693315" name="Oval 67"/>
            <p:cNvSpPr>
              <a:spLocks noChangeArrowheads="1"/>
            </p:cNvSpPr>
            <p:nvPr/>
          </p:nvSpPr>
          <p:spPr bwMode="auto">
            <a:xfrm>
              <a:off x="282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316" name="Oval 68"/>
            <p:cNvSpPr>
              <a:spLocks noChangeArrowheads="1"/>
            </p:cNvSpPr>
            <p:nvPr/>
          </p:nvSpPr>
          <p:spPr bwMode="auto">
            <a:xfrm>
              <a:off x="754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317" name="Oval 69"/>
            <p:cNvSpPr>
              <a:spLocks noChangeArrowheads="1"/>
            </p:cNvSpPr>
            <p:nvPr/>
          </p:nvSpPr>
          <p:spPr bwMode="auto">
            <a:xfrm>
              <a:off x="1190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18" name="Oval 70"/>
            <p:cNvSpPr>
              <a:spLocks noChangeArrowheads="1"/>
            </p:cNvSpPr>
            <p:nvPr/>
          </p:nvSpPr>
          <p:spPr bwMode="auto">
            <a:xfrm>
              <a:off x="282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4/  </a:t>
              </a:r>
            </a:p>
          </p:txBody>
        </p:sp>
        <p:sp>
          <p:nvSpPr>
            <p:cNvPr id="693319" name="Oval 71"/>
            <p:cNvSpPr>
              <a:spLocks noChangeArrowheads="1"/>
            </p:cNvSpPr>
            <p:nvPr/>
          </p:nvSpPr>
          <p:spPr bwMode="auto">
            <a:xfrm>
              <a:off x="754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320" name="Oval 72"/>
            <p:cNvSpPr>
              <a:spLocks noChangeArrowheads="1"/>
            </p:cNvSpPr>
            <p:nvPr/>
          </p:nvSpPr>
          <p:spPr bwMode="auto">
            <a:xfrm>
              <a:off x="1190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21" name="Text Box 73"/>
            <p:cNvSpPr txBox="1">
              <a:spLocks noChangeArrowheads="1"/>
            </p:cNvSpPr>
            <p:nvPr/>
          </p:nvSpPr>
          <p:spPr bwMode="auto">
            <a:xfrm>
              <a:off x="307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22" name="Text Box 74"/>
            <p:cNvSpPr txBox="1">
              <a:spLocks noChangeArrowheads="1"/>
            </p:cNvSpPr>
            <p:nvPr/>
          </p:nvSpPr>
          <p:spPr bwMode="auto">
            <a:xfrm>
              <a:off x="791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23" name="Text Box 75"/>
            <p:cNvSpPr txBox="1">
              <a:spLocks noChangeArrowheads="1"/>
            </p:cNvSpPr>
            <p:nvPr/>
          </p:nvSpPr>
          <p:spPr bwMode="auto">
            <a:xfrm>
              <a:off x="1200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24" name="Text Box 76"/>
            <p:cNvSpPr txBox="1">
              <a:spLocks noChangeArrowheads="1"/>
            </p:cNvSpPr>
            <p:nvPr/>
          </p:nvSpPr>
          <p:spPr bwMode="auto">
            <a:xfrm>
              <a:off x="293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25" name="Text Box 77"/>
            <p:cNvSpPr txBox="1">
              <a:spLocks noChangeArrowheads="1"/>
            </p:cNvSpPr>
            <p:nvPr/>
          </p:nvSpPr>
          <p:spPr bwMode="auto">
            <a:xfrm>
              <a:off x="772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26" name="Line 78"/>
            <p:cNvSpPr>
              <a:spLocks noChangeShapeType="1"/>
            </p:cNvSpPr>
            <p:nvPr/>
          </p:nvSpPr>
          <p:spPr bwMode="auto">
            <a:xfrm flipH="1">
              <a:off x="432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7" name="Line 79"/>
            <p:cNvSpPr>
              <a:spLocks noChangeShapeType="1"/>
            </p:cNvSpPr>
            <p:nvPr/>
          </p:nvSpPr>
          <p:spPr bwMode="auto">
            <a:xfrm flipH="1">
              <a:off x="907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8" name="Line 80"/>
            <p:cNvSpPr>
              <a:spLocks noChangeShapeType="1"/>
            </p:cNvSpPr>
            <p:nvPr/>
          </p:nvSpPr>
          <p:spPr bwMode="auto">
            <a:xfrm flipH="1">
              <a:off x="1357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9" name="Line 81"/>
            <p:cNvSpPr>
              <a:spLocks noChangeShapeType="1"/>
            </p:cNvSpPr>
            <p:nvPr/>
          </p:nvSpPr>
          <p:spPr bwMode="auto">
            <a:xfrm>
              <a:off x="615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0" name="Line 82"/>
            <p:cNvSpPr>
              <a:spLocks noChangeShapeType="1"/>
            </p:cNvSpPr>
            <p:nvPr/>
          </p:nvSpPr>
          <p:spPr bwMode="auto">
            <a:xfrm>
              <a:off x="614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1" name="Line 83"/>
            <p:cNvSpPr>
              <a:spLocks noChangeShapeType="1"/>
            </p:cNvSpPr>
            <p:nvPr/>
          </p:nvSpPr>
          <p:spPr bwMode="auto">
            <a:xfrm flipV="1">
              <a:off x="1002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2" name="Text Box 84"/>
            <p:cNvSpPr txBox="1">
              <a:spLocks noChangeArrowheads="1"/>
            </p:cNvSpPr>
            <p:nvPr/>
          </p:nvSpPr>
          <p:spPr bwMode="auto">
            <a:xfrm>
              <a:off x="1211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33" name="Line 85"/>
            <p:cNvSpPr>
              <a:spLocks noChangeShapeType="1"/>
            </p:cNvSpPr>
            <p:nvPr/>
          </p:nvSpPr>
          <p:spPr bwMode="auto">
            <a:xfrm flipV="1">
              <a:off x="576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4" name="Freeform 86"/>
            <p:cNvSpPr>
              <a:spLocks/>
            </p:cNvSpPr>
            <p:nvPr/>
          </p:nvSpPr>
          <p:spPr bwMode="auto">
            <a:xfrm>
              <a:off x="1466" y="244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3497263" y="2989263"/>
            <a:ext cx="2160587" cy="1631950"/>
            <a:chOff x="2203" y="1883"/>
            <a:chExt cx="1361" cy="1028"/>
          </a:xfrm>
        </p:grpSpPr>
        <p:sp>
          <p:nvSpPr>
            <p:cNvPr id="693336" name="Oval 88"/>
            <p:cNvSpPr>
              <a:spLocks noChangeArrowheads="1"/>
            </p:cNvSpPr>
            <p:nvPr/>
          </p:nvSpPr>
          <p:spPr bwMode="auto">
            <a:xfrm>
              <a:off x="2203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337" name="Oval 89"/>
            <p:cNvSpPr>
              <a:spLocks noChangeArrowheads="1"/>
            </p:cNvSpPr>
            <p:nvPr/>
          </p:nvSpPr>
          <p:spPr bwMode="auto">
            <a:xfrm>
              <a:off x="2675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338" name="Oval 90"/>
            <p:cNvSpPr>
              <a:spLocks noChangeArrowheads="1"/>
            </p:cNvSpPr>
            <p:nvPr/>
          </p:nvSpPr>
          <p:spPr bwMode="auto">
            <a:xfrm>
              <a:off x="3111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39" name="Oval 91"/>
            <p:cNvSpPr>
              <a:spLocks noChangeArrowheads="1"/>
            </p:cNvSpPr>
            <p:nvPr/>
          </p:nvSpPr>
          <p:spPr bwMode="auto">
            <a:xfrm>
              <a:off x="2203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4/  </a:t>
              </a:r>
            </a:p>
          </p:txBody>
        </p:sp>
        <p:sp>
          <p:nvSpPr>
            <p:cNvPr id="693340" name="Oval 92"/>
            <p:cNvSpPr>
              <a:spLocks noChangeArrowheads="1"/>
            </p:cNvSpPr>
            <p:nvPr/>
          </p:nvSpPr>
          <p:spPr bwMode="auto">
            <a:xfrm>
              <a:off x="2675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341" name="Oval 93"/>
            <p:cNvSpPr>
              <a:spLocks noChangeArrowheads="1"/>
            </p:cNvSpPr>
            <p:nvPr/>
          </p:nvSpPr>
          <p:spPr bwMode="auto">
            <a:xfrm>
              <a:off x="3111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42" name="Text Box 94"/>
            <p:cNvSpPr txBox="1">
              <a:spLocks noChangeArrowheads="1"/>
            </p:cNvSpPr>
            <p:nvPr/>
          </p:nvSpPr>
          <p:spPr bwMode="auto">
            <a:xfrm>
              <a:off x="2228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43" name="Text Box 95"/>
            <p:cNvSpPr txBox="1">
              <a:spLocks noChangeArrowheads="1"/>
            </p:cNvSpPr>
            <p:nvPr/>
          </p:nvSpPr>
          <p:spPr bwMode="auto">
            <a:xfrm>
              <a:off x="2712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44" name="Text Box 96"/>
            <p:cNvSpPr txBox="1">
              <a:spLocks noChangeArrowheads="1"/>
            </p:cNvSpPr>
            <p:nvPr/>
          </p:nvSpPr>
          <p:spPr bwMode="auto">
            <a:xfrm>
              <a:off x="3121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45" name="Text Box 97"/>
            <p:cNvSpPr txBox="1">
              <a:spLocks noChangeArrowheads="1"/>
            </p:cNvSpPr>
            <p:nvPr/>
          </p:nvSpPr>
          <p:spPr bwMode="auto">
            <a:xfrm>
              <a:off x="2214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46" name="Text Box 98"/>
            <p:cNvSpPr txBox="1">
              <a:spLocks noChangeArrowheads="1"/>
            </p:cNvSpPr>
            <p:nvPr/>
          </p:nvSpPr>
          <p:spPr bwMode="auto">
            <a:xfrm>
              <a:off x="2693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47" name="Line 99"/>
            <p:cNvSpPr>
              <a:spLocks noChangeShapeType="1"/>
            </p:cNvSpPr>
            <p:nvPr/>
          </p:nvSpPr>
          <p:spPr bwMode="auto">
            <a:xfrm flipH="1">
              <a:off x="2353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48" name="Line 100"/>
            <p:cNvSpPr>
              <a:spLocks noChangeShapeType="1"/>
            </p:cNvSpPr>
            <p:nvPr/>
          </p:nvSpPr>
          <p:spPr bwMode="auto">
            <a:xfrm flipH="1">
              <a:off x="2828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49" name="Line 101"/>
            <p:cNvSpPr>
              <a:spLocks noChangeShapeType="1"/>
            </p:cNvSpPr>
            <p:nvPr/>
          </p:nvSpPr>
          <p:spPr bwMode="auto">
            <a:xfrm flipH="1">
              <a:off x="3278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0" name="Line 102"/>
            <p:cNvSpPr>
              <a:spLocks noChangeShapeType="1"/>
            </p:cNvSpPr>
            <p:nvPr/>
          </p:nvSpPr>
          <p:spPr bwMode="auto">
            <a:xfrm>
              <a:off x="2536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1" name="Line 103"/>
            <p:cNvSpPr>
              <a:spLocks noChangeShapeType="1"/>
            </p:cNvSpPr>
            <p:nvPr/>
          </p:nvSpPr>
          <p:spPr bwMode="auto">
            <a:xfrm>
              <a:off x="2535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2" name="Line 104"/>
            <p:cNvSpPr>
              <a:spLocks noChangeShapeType="1"/>
            </p:cNvSpPr>
            <p:nvPr/>
          </p:nvSpPr>
          <p:spPr bwMode="auto">
            <a:xfrm flipV="1">
              <a:off x="2923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3" name="Text Box 105"/>
            <p:cNvSpPr txBox="1">
              <a:spLocks noChangeArrowheads="1"/>
            </p:cNvSpPr>
            <p:nvPr/>
          </p:nvSpPr>
          <p:spPr bwMode="auto">
            <a:xfrm>
              <a:off x="3132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54" name="Line 106"/>
            <p:cNvSpPr>
              <a:spLocks noChangeShapeType="1"/>
            </p:cNvSpPr>
            <p:nvPr/>
          </p:nvSpPr>
          <p:spPr bwMode="auto">
            <a:xfrm flipV="1">
              <a:off x="2497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5" name="Freeform 107"/>
            <p:cNvSpPr>
              <a:spLocks/>
            </p:cNvSpPr>
            <p:nvPr/>
          </p:nvSpPr>
          <p:spPr bwMode="auto">
            <a:xfrm>
              <a:off x="3387" y="244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6" name="Text Box 108"/>
            <p:cNvSpPr txBox="1">
              <a:spLocks noChangeArrowheads="1"/>
            </p:cNvSpPr>
            <p:nvPr/>
          </p:nvSpPr>
          <p:spPr bwMode="auto">
            <a:xfrm>
              <a:off x="2467" y="22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6548438" y="2989263"/>
            <a:ext cx="2160587" cy="1631950"/>
            <a:chOff x="4125" y="1883"/>
            <a:chExt cx="1361" cy="1028"/>
          </a:xfrm>
        </p:grpSpPr>
        <p:grpSp>
          <p:nvGrpSpPr>
            <p:cNvPr id="8" name="Group 110"/>
            <p:cNvGrpSpPr>
              <a:grpSpLocks/>
            </p:cNvGrpSpPr>
            <p:nvPr/>
          </p:nvGrpSpPr>
          <p:grpSpPr bwMode="auto">
            <a:xfrm>
              <a:off x="4125" y="1883"/>
              <a:ext cx="1361" cy="1028"/>
              <a:chOff x="2327" y="908"/>
              <a:chExt cx="1361" cy="1028"/>
            </a:xfrm>
          </p:grpSpPr>
          <p:sp>
            <p:nvSpPr>
              <p:cNvPr id="693359" name="Oval 111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360" name="Oval 112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3361" name="Oval 113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62" name="Oval 114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363" name="Oval 115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3/  </a:t>
                </a:r>
              </a:p>
            </p:txBody>
          </p:sp>
          <p:sp>
            <p:nvSpPr>
              <p:cNvPr id="693364" name="Oval 116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65" name="Text Box 117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366" name="Text Box 118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367" name="Text Box 119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368" name="Text Box 120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369" name="Text Box 121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370" name="Line 122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1" name="Line 123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2" name="Line 124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3" name="Line 125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4" name="Line 126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5" name="Line 127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6" name="Text Box 128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377" name="Line 129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8" name="Freeform 130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379" name="Text Box 131"/>
            <p:cNvSpPr txBox="1">
              <a:spLocks noChangeArrowheads="1"/>
            </p:cNvSpPr>
            <p:nvPr/>
          </p:nvSpPr>
          <p:spPr bwMode="auto">
            <a:xfrm>
              <a:off x="4389" y="22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9" name="Group 132"/>
          <p:cNvGrpSpPr>
            <a:grpSpLocks/>
          </p:cNvGrpSpPr>
          <p:nvPr/>
        </p:nvGrpSpPr>
        <p:grpSpPr bwMode="auto">
          <a:xfrm>
            <a:off x="447675" y="4752975"/>
            <a:ext cx="2160588" cy="1631950"/>
            <a:chOff x="2444" y="2015"/>
            <a:chExt cx="1361" cy="1028"/>
          </a:xfrm>
        </p:grpSpPr>
        <p:grpSp>
          <p:nvGrpSpPr>
            <p:cNvPr id="10" name="Group 133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3382" name="Oval 134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383" name="Oval 135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3384" name="Oval 136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85" name="Oval 137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386" name="Oval 138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3/6</a:t>
                </a:r>
              </a:p>
            </p:txBody>
          </p:sp>
          <p:sp>
            <p:nvSpPr>
              <p:cNvPr id="693387" name="Oval 139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88" name="Text Box 140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389" name="Text Box 141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390" name="Text Box 142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391" name="Text Box 143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392" name="Text Box 144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393" name="Line 145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4" name="Line 146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5" name="Line 147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6" name="Line 148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7" name="Line 149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8" name="Line 150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9" name="Text Box 151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400" name="Line 152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01" name="Freeform 153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402" name="Text Box 154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11" name="Group 155"/>
          <p:cNvGrpSpPr>
            <a:grpSpLocks/>
          </p:cNvGrpSpPr>
          <p:nvPr/>
        </p:nvGrpSpPr>
        <p:grpSpPr bwMode="auto">
          <a:xfrm>
            <a:off x="3497263" y="4752975"/>
            <a:ext cx="2160587" cy="1631950"/>
            <a:chOff x="2444" y="2015"/>
            <a:chExt cx="1361" cy="1028"/>
          </a:xfrm>
        </p:grpSpPr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3405" name="Oval 15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406" name="Oval 15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2/7</a:t>
                </a:r>
              </a:p>
            </p:txBody>
          </p:sp>
          <p:sp>
            <p:nvSpPr>
              <p:cNvPr id="693407" name="Oval 15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408" name="Oval 16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409" name="Oval 16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3/6</a:t>
                </a:r>
              </a:p>
            </p:txBody>
          </p:sp>
          <p:sp>
            <p:nvSpPr>
              <p:cNvPr id="693410" name="Oval 16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411" name="Text Box 16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412" name="Text Box 16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413" name="Text Box 16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414" name="Text Box 16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415" name="Text Box 16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416" name="Line 16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7" name="Line 16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8" name="Line 17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9" name="Line 17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0" name="Line 17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1" name="Line 17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2" name="Text Box 17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423" name="Line 17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4" name="Freeform 17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425" name="Text Box 177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13" name="Group 178"/>
          <p:cNvGrpSpPr>
            <a:grpSpLocks/>
          </p:cNvGrpSpPr>
          <p:nvPr/>
        </p:nvGrpSpPr>
        <p:grpSpPr bwMode="auto">
          <a:xfrm>
            <a:off x="6545263" y="4752975"/>
            <a:ext cx="2163762" cy="1631950"/>
            <a:chOff x="4030" y="3045"/>
            <a:chExt cx="1363" cy="1028"/>
          </a:xfrm>
        </p:grpSpPr>
        <p:grpSp>
          <p:nvGrpSpPr>
            <p:cNvPr id="14" name="Group 17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15" name="Group 18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3429" name="Oval 18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1/</a:t>
                  </a:r>
                </a:p>
              </p:txBody>
            </p:sp>
            <p:sp>
              <p:nvSpPr>
                <p:cNvPr id="693430" name="Oval 18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3431" name="Oval 18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3432" name="Oval 18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3433" name="Oval 18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3434" name="Oval 18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3435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3436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3437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3438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3439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3440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1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3" name="Line 19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4" name="Line 19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5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6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3447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8" name="Freeform 20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3449" name="Text Box 20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3450" name="Text Box 202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sp>
        <p:nvSpPr>
          <p:cNvPr id="204" name="Footer Placeholder 20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9C71055-8672-584E-8D1D-894DE52F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295400"/>
            <a:ext cx="2163763" cy="1631950"/>
            <a:chOff x="4030" y="3045"/>
            <a:chExt cx="1363" cy="10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4278" name="Oval 6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1/8</a:t>
                  </a:r>
                </a:p>
              </p:txBody>
            </p:sp>
            <p:sp>
              <p:nvSpPr>
                <p:cNvPr id="694279" name="Oval 7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4280" name="Oval 8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281" name="Oval 9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4282" name="Oval 10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4283" name="Oval 11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2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42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428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42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42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428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2" name="Line 20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3" name="Line 21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429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7" name="Freeform 25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4298" name="Text Box 26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4299" name="Text Box 27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186113" y="1284288"/>
            <a:ext cx="2163762" cy="1631950"/>
            <a:chOff x="4030" y="3045"/>
            <a:chExt cx="1363" cy="1028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4303" name="Oval 3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1/8</a:t>
                  </a:r>
                </a:p>
              </p:txBody>
            </p:sp>
            <p:sp>
              <p:nvSpPr>
                <p:cNvPr id="694304" name="Oval 3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4305" name="Oval 3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9/ </a:t>
                  </a:r>
                </a:p>
              </p:txBody>
            </p:sp>
            <p:sp>
              <p:nvSpPr>
                <p:cNvPr id="694306" name="Oval 3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4307" name="Oval 3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4308" name="Oval 3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30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43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431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43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43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431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7" name="Line 4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8" name="Line 4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2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432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22" name="Freeform 5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4323" name="Text Box 5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4324" name="Text Box 52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6015038" y="1284288"/>
            <a:ext cx="2163762" cy="1631950"/>
            <a:chOff x="3789" y="883"/>
            <a:chExt cx="1363" cy="1028"/>
          </a:xfrm>
        </p:grpSpPr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10" name="Group 55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11" name="Group 56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432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4330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433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433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433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433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ym typeface="Symbol" pitchFamily="-106" charset="2"/>
                    </a:endParaRPr>
                  </a:p>
                </p:txBody>
              </p:sp>
              <p:sp>
                <p:nvSpPr>
                  <p:cNvPr id="694335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4336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4337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4338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433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4340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1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2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5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6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4347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8" name="Freeform 76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434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4350" name="Text Box 78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4351" name="Text Box 79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358775" y="3060700"/>
            <a:ext cx="2163763" cy="1631950"/>
            <a:chOff x="3789" y="883"/>
            <a:chExt cx="1363" cy="1028"/>
          </a:xfrm>
        </p:grpSpPr>
        <p:grpSp>
          <p:nvGrpSpPr>
            <p:cNvPr id="13" name="Group 81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14" name="Group 82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15" name="Group 83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435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435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435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435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436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436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10/ </a:t>
                    </a:r>
                  </a:p>
                </p:txBody>
              </p:sp>
              <p:sp>
                <p:nvSpPr>
                  <p:cNvPr id="694362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4363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436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4365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436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4367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68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69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0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1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2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3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4374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5" name="Freeform 103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437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4377" name="Text Box 105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4378" name="Text Box 106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3140075" y="3060700"/>
            <a:ext cx="2317750" cy="1631950"/>
            <a:chOff x="1993" y="2024"/>
            <a:chExt cx="1460" cy="1028"/>
          </a:xfrm>
        </p:grpSpPr>
        <p:grpSp>
          <p:nvGrpSpPr>
            <p:cNvPr id="17" name="Group 108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18" name="Group 109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19" name="Group 110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20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384" name="Oval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385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386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694387" name="Oval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388" name="Oval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389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10/ </a:t>
                      </a:r>
                    </a:p>
                  </p:txBody>
                </p:sp>
                <p:sp>
                  <p:nvSpPr>
                    <p:cNvPr id="694390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391" name="Text Box 1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392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393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394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395" name="Line 1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6" name="Line 1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7" name="Line 1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8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9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0" name="Line 1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1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02" name="Line 1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3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04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0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06" name="Text Box 134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07" name="Text Box 135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015038" y="3060700"/>
            <a:ext cx="2317750" cy="1631950"/>
            <a:chOff x="1993" y="2024"/>
            <a:chExt cx="1460" cy="1028"/>
          </a:xfrm>
        </p:grpSpPr>
        <p:grpSp>
          <p:nvGrpSpPr>
            <p:cNvPr id="22" name="Group 137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23" name="Group 138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24" name="Group 139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25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413" name="Oval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414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415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694416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417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418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694419" name="Text Box 1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420" name="Text Box 1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421" name="Text Box 1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422" name="Text Box 1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423" name="Text Box 1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424" name="Line 1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5" name="Line 1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6" name="Line 1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7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8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9" name="Line 1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30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31" name="Line 1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32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33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34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35" name="Text Box 163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36" name="Text Box 164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26" name="Group 165"/>
          <p:cNvGrpSpPr>
            <a:grpSpLocks/>
          </p:cNvGrpSpPr>
          <p:nvPr/>
        </p:nvGrpSpPr>
        <p:grpSpPr bwMode="auto">
          <a:xfrm>
            <a:off x="358775" y="4837113"/>
            <a:ext cx="2317750" cy="1631950"/>
            <a:chOff x="1993" y="2024"/>
            <a:chExt cx="1460" cy="1028"/>
          </a:xfrm>
        </p:grpSpPr>
        <p:grpSp>
          <p:nvGrpSpPr>
            <p:cNvPr id="27" name="Group 166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28" name="Group 167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29" name="Group 168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30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442" name="Oval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443" name="Oval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444" name="Oval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9/12 </a:t>
                      </a:r>
                    </a:p>
                  </p:txBody>
                </p:sp>
                <p:sp>
                  <p:nvSpPr>
                    <p:cNvPr id="694445" name="Oval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446" name="Oval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447" name="Oval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694448" name="Text Box 1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449" name="Text Box 1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450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451" name="Text Box 1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452" name="Text Box 1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453" name="Line 18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4" name="Line 1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5" name="Line 1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6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7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8" name="Line 1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9" name="Text Box 1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60" name="Line 1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61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62" name="Text Box 1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63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64" name="Text Box 192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65" name="Text Box 193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694466" name="Rectangle 194"/>
          <p:cNvSpPr>
            <a:spLocks noChangeArrowheads="1"/>
          </p:cNvSpPr>
          <p:nvPr/>
        </p:nvSpPr>
        <p:spPr bwMode="auto">
          <a:xfrm>
            <a:off x="3271838" y="4805363"/>
            <a:ext cx="53260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The results of DFS may depend on:</a:t>
            </a:r>
          </a:p>
          <a:p>
            <a:pPr lvl="1">
              <a:buFontTx/>
              <a:buChar char="•"/>
            </a:pP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sz="2000" dirty="0">
                <a:latin typeface="Century Gothic"/>
                <a:cs typeface="Century Gothic"/>
              </a:rPr>
              <a:t>The order in which nodes are explored in procedure DFS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entury Gothic"/>
                <a:cs typeface="Century Gothic"/>
              </a:rPr>
              <a:t> The order in which the neighbors of a vertex are visited in DFS-VISIT</a:t>
            </a:r>
          </a:p>
        </p:txBody>
      </p:sp>
      <p:sp>
        <p:nvSpPr>
          <p:cNvPr id="196" name="Footer Placeholder 1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545228D-9842-5841-8BE6-334E4135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4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Classification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299075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/>
              <a:t>Tree edge </a:t>
            </a:r>
            <a:r>
              <a:rPr lang="en-US" sz="2400" dirty="0"/>
              <a:t>(reaches a WHITE vertex)</a:t>
            </a:r>
            <a:r>
              <a:rPr lang="en-US" sz="2400" b="1" dirty="0"/>
              <a:t>: 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omic Sans MS" pitchFamily="-106" charset="0"/>
              </a:rPr>
              <a:t>(u, v)</a:t>
            </a:r>
            <a:r>
              <a:rPr lang="en-US" sz="2000" dirty="0"/>
              <a:t> is a tree edge if </a:t>
            </a:r>
            <a:r>
              <a:rPr lang="en-US" sz="2000" dirty="0">
                <a:latin typeface="Comic Sans MS" pitchFamily="-106" charset="0"/>
              </a:rPr>
              <a:t>v </a:t>
            </a:r>
            <a:r>
              <a:rPr lang="en-US" sz="2000" dirty="0"/>
              <a:t>was first discovered by exploring edge </a:t>
            </a:r>
            <a:r>
              <a:rPr lang="en-US" sz="2000" dirty="0">
                <a:latin typeface="Comic Sans MS" pitchFamily="-106" charset="0"/>
              </a:rPr>
              <a:t>(u, v)</a:t>
            </a:r>
          </a:p>
          <a:p>
            <a:pPr lvl="1">
              <a:lnSpc>
                <a:spcPct val="120000"/>
              </a:lnSpc>
            </a:pPr>
            <a:endParaRPr lang="en-US" sz="2000" dirty="0">
              <a:latin typeface="Comic Sans MS" pitchFamily="-106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/>
              <a:t>Back edge </a:t>
            </a:r>
            <a:r>
              <a:rPr lang="en-US" sz="2400" dirty="0"/>
              <a:t>(reaches a GRAY vertex)</a:t>
            </a:r>
            <a:r>
              <a:rPr lang="en-US" sz="2400" b="1" dirty="0"/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omic Sans MS" pitchFamily="-106" charset="0"/>
              </a:rPr>
              <a:t>(u, v)</a:t>
            </a:r>
            <a:r>
              <a:rPr lang="en-US" sz="2000" dirty="0"/>
              <a:t>, connecting a vertex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to an ancestor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in a depth first tree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Self loops (in directed graphs) are also back edges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30925" y="1319213"/>
            <a:ext cx="2160588" cy="1631950"/>
            <a:chOff x="576" y="863"/>
            <a:chExt cx="1361" cy="1028"/>
          </a:xfrm>
        </p:grpSpPr>
        <p:sp>
          <p:nvSpPr>
            <p:cNvPr id="695301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5302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3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4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5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6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7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5308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5309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5310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5311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5312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3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4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5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6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7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8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5319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20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130925" y="3803650"/>
            <a:ext cx="2160588" cy="1631950"/>
            <a:chOff x="2444" y="2015"/>
            <a:chExt cx="1361" cy="1028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5323" name="Oval 2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5324" name="Oval 2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5325" name="Oval 2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5326" name="Oval 3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4/  </a:t>
                </a:r>
              </a:p>
            </p:txBody>
          </p:sp>
          <p:sp>
            <p:nvSpPr>
              <p:cNvPr id="695327" name="Oval 3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3/  </a:t>
                </a:r>
              </a:p>
            </p:txBody>
          </p:sp>
          <p:sp>
            <p:nvSpPr>
              <p:cNvPr id="695328" name="Oval 3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5329" name="Text Box 3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5330" name="Text Box 3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5331" name="Text Box 3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5332" name="Text Box 3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5333" name="Text Box 3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5334" name="Line 3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5" name="Line 3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6" name="Line 4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7" name="Line 4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8" name="Line 4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9" name="Line 4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40" name="Text Box 4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5341" name="Line 4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42" name="Freeform 4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5343" name="Text Box 47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A03F-112F-6B4A-BF71-0263AFA0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Classification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908675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/>
              <a:t>Forward edge </a:t>
            </a:r>
            <a:r>
              <a:rPr lang="en-US" sz="2400"/>
              <a:t>(reaches a BLACK vertex &amp; </a:t>
            </a:r>
            <a:r>
              <a:rPr lang="en-US" sz="2400">
                <a:latin typeface="Comic Sans MS" pitchFamily="-106" charset="0"/>
              </a:rPr>
              <a:t>d[u] &lt; d[v]</a:t>
            </a:r>
            <a:r>
              <a:rPr lang="en-US" sz="2400"/>
              <a:t>)</a:t>
            </a:r>
            <a:r>
              <a:rPr lang="en-US" sz="2400" b="1"/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Non-tree edge </a:t>
            </a:r>
            <a:r>
              <a:rPr lang="en-US" sz="2000">
                <a:latin typeface="Comic Sans MS" pitchFamily="-106" charset="0"/>
              </a:rPr>
              <a:t>(u, v)</a:t>
            </a:r>
            <a:r>
              <a:rPr lang="en-US" sz="2000"/>
              <a:t> that connects a vertex </a:t>
            </a:r>
            <a:r>
              <a:rPr lang="en-US" sz="2000">
                <a:latin typeface="Comic Sans MS" pitchFamily="-106" charset="0"/>
              </a:rPr>
              <a:t>u</a:t>
            </a:r>
            <a:r>
              <a:rPr lang="en-US" sz="2000"/>
              <a:t> to a descendant </a:t>
            </a:r>
            <a:r>
              <a:rPr lang="en-US" sz="2000">
                <a:latin typeface="Comic Sans MS" pitchFamily="-106" charset="0"/>
              </a:rPr>
              <a:t>v</a:t>
            </a:r>
            <a:r>
              <a:rPr lang="en-US" sz="2000"/>
              <a:t> in a depth first tree</a:t>
            </a:r>
          </a:p>
          <a:p>
            <a:pPr lvl="1">
              <a:lnSpc>
                <a:spcPct val="120000"/>
              </a:lnSpc>
            </a:pPr>
            <a:endParaRPr lang="en-US" sz="2000"/>
          </a:p>
          <a:p>
            <a:pPr>
              <a:lnSpc>
                <a:spcPct val="120000"/>
              </a:lnSpc>
            </a:pPr>
            <a:r>
              <a:rPr lang="en-US" sz="2400" b="1"/>
              <a:t>Cross edge </a:t>
            </a:r>
            <a:r>
              <a:rPr lang="en-US" sz="2400"/>
              <a:t>(reaches a BLACK vertex &amp; </a:t>
            </a:r>
            <a:r>
              <a:rPr lang="en-US" sz="2400">
                <a:latin typeface="Comic Sans MS" pitchFamily="-106" charset="0"/>
              </a:rPr>
              <a:t>d[u] &gt; d[v]</a:t>
            </a:r>
            <a:r>
              <a:rPr lang="en-US" sz="2400"/>
              <a:t>)</a:t>
            </a:r>
            <a:r>
              <a:rPr lang="en-US" sz="2400" b="1"/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Can go between vertices in same depth-first tree (as long as there is no ancestor / descendant relation) or between different depth-first 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61125" y="1368425"/>
            <a:ext cx="2163763" cy="1631950"/>
            <a:chOff x="4030" y="3045"/>
            <a:chExt cx="1363" cy="10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6327" name="Oval 7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1/</a:t>
                  </a:r>
                </a:p>
              </p:txBody>
            </p:sp>
            <p:sp>
              <p:nvSpPr>
                <p:cNvPr id="696328" name="Oval 8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6329" name="Oval 9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0" name="Oval 10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6331" name="Oval 11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6332" name="Oval 12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63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63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63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63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633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3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1" name="Line 21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2" name="Line 22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634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6" name="Freeform 26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347" name="Text Box 27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6348" name="Text Box 28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461125" y="3851275"/>
            <a:ext cx="2163763" cy="1631950"/>
            <a:chOff x="3789" y="883"/>
            <a:chExt cx="1363" cy="1028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8" name="Group 32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635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635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635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6356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635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6358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ym typeface="Symbol" pitchFamily="-106" charset="2"/>
                    </a:endParaRPr>
                  </a:p>
                </p:txBody>
              </p:sp>
              <p:sp>
                <p:nvSpPr>
                  <p:cNvPr id="696359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636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63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6362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636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6364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5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6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7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637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72" name="Freeform 52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7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6374" name="Text Box 54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6375" name="Text Box 55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87CC8C-F37A-AA45-B998-EA44AA34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DFS(</a:t>
            </a:r>
            <a:r>
              <a:rPr lang="en-US">
                <a:latin typeface="Comic Sans MS" pitchFamily="-106" charset="0"/>
              </a:rPr>
              <a:t>V, E</a:t>
            </a:r>
            <a:r>
              <a:rPr lang="en-US"/>
              <a:t>)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</a:t>
            </a: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𝛑[u] </a:t>
            </a:r>
            <a:r>
              <a:rPr lang="en-US" dirty="0"/>
              <a:t>← NIL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0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color[u] = </a:t>
            </a:r>
            <a:r>
              <a:rPr lang="en-US" sz="2400" dirty="0">
                <a:latin typeface="Comic Sans MS" pitchFamily="-106" charset="0"/>
              </a:rPr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</a:rPr>
              <a:t>DFS-VISIT(u)</a:t>
            </a:r>
          </a:p>
          <a:p>
            <a:pPr marL="533400" indent="-533400"/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05413" y="1314450"/>
            <a:ext cx="1117600" cy="1636713"/>
            <a:chOff x="3279" y="828"/>
            <a:chExt cx="704" cy="1031"/>
          </a:xfrm>
        </p:grpSpPr>
        <p:sp>
          <p:nvSpPr>
            <p:cNvPr id="697349" name="AutoShape 5"/>
            <p:cNvSpPr>
              <a:spLocks/>
            </p:cNvSpPr>
            <p:nvPr/>
          </p:nvSpPr>
          <p:spPr bwMode="auto">
            <a:xfrm>
              <a:off x="3279" y="828"/>
              <a:ext cx="56" cy="1031"/>
            </a:xfrm>
            <a:prstGeom prst="rightBrace">
              <a:avLst>
                <a:gd name="adj1" fmla="val 1534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350" name="Text Box 6"/>
            <p:cNvSpPr txBox="1">
              <a:spLocks noChangeArrowheads="1"/>
            </p:cNvSpPr>
            <p:nvPr/>
          </p:nvSpPr>
          <p:spPr bwMode="auto">
            <a:xfrm>
              <a:off x="3357" y="1200"/>
              <a:ext cx="6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l-GR" sz="2400" dirty="0">
                  <a:sym typeface="Symbol" pitchFamily="-106" charset="2"/>
                </a:rPr>
                <a:t>Θ</a:t>
              </a:r>
              <a:r>
                <a:rPr lang="en-US" sz="2400" dirty="0">
                  <a:sym typeface="Symbol" pitchFamily="-106" charset="2"/>
                </a:rPr>
                <a:t>(|V|)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15025" y="3275012"/>
            <a:ext cx="2635250" cy="1746249"/>
            <a:chOff x="3726" y="2063"/>
            <a:chExt cx="1660" cy="1100"/>
          </a:xfrm>
        </p:grpSpPr>
        <p:sp>
          <p:nvSpPr>
            <p:cNvPr id="697352" name="AutoShape 8"/>
            <p:cNvSpPr>
              <a:spLocks/>
            </p:cNvSpPr>
            <p:nvPr/>
          </p:nvSpPr>
          <p:spPr bwMode="auto">
            <a:xfrm>
              <a:off x="3726" y="2063"/>
              <a:ext cx="56" cy="1031"/>
            </a:xfrm>
            <a:prstGeom prst="rightBrace">
              <a:avLst>
                <a:gd name="adj1" fmla="val 1534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353" name="Text Box 9"/>
            <p:cNvSpPr txBox="1">
              <a:spLocks noChangeArrowheads="1"/>
            </p:cNvSpPr>
            <p:nvPr/>
          </p:nvSpPr>
          <p:spPr bwMode="auto">
            <a:xfrm>
              <a:off x="3819" y="2174"/>
              <a:ext cx="1567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l-GR" sz="2400" dirty="0">
                  <a:sym typeface="Symbol" pitchFamily="-106" charset="2"/>
                </a:rPr>
                <a:t>Θ</a:t>
              </a:r>
              <a:r>
                <a:rPr lang="en-US" sz="2400" dirty="0">
                  <a:sym typeface="Symbol" pitchFamily="-106" charset="2"/>
                </a:rPr>
                <a:t>(|V|) – without counting the time for </a:t>
              </a:r>
            </a:p>
            <a:p>
              <a:r>
                <a:rPr lang="en-US" sz="2400" dirty="0">
                  <a:sym typeface="Symbol" pitchFamily="-106" charset="2"/>
                </a:rPr>
                <a:t>DFS-VISIT</a:t>
              </a: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E42C9-0E6E-9B40-9688-DF7B40B1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7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DFS-VISIT(</a:t>
            </a:r>
            <a:r>
              <a:rPr lang="en-US">
                <a:latin typeface="Comic Sans MS" pitchFamily="-106" charset="0"/>
              </a:rPr>
              <a:t>u</a:t>
            </a:r>
            <a:r>
              <a:rPr lang="en-US"/>
              <a:t>)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48287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GRAY</a:t>
            </a:r>
            <a:r>
              <a:rPr lang="en-US" dirty="0"/>
              <a:t>           	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time+1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d[u]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 err="1">
                <a:latin typeface="Comic Sans MS" pitchFamily="-106" charset="0"/>
              </a:rPr>
              <a:t>Adj</a:t>
            </a:r>
            <a:r>
              <a:rPr lang="en-US" dirty="0">
                <a:latin typeface="Comic Sans MS" pitchFamily="-106" charset="0"/>
              </a:rPr>
              <a:t>[u]</a:t>
            </a:r>
            <a:r>
              <a:rPr lang="en-US" dirty="0"/>
              <a:t>        	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color[v]</a:t>
            </a:r>
            <a:r>
              <a:rPr lang="en-US" dirty="0"/>
              <a:t> =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𝛑[v] </a:t>
            </a:r>
            <a:r>
              <a:rPr lang="en-US" dirty="0"/>
              <a:t>← </a:t>
            </a:r>
            <a:r>
              <a:rPr lang="en-US" dirty="0">
                <a:latin typeface="Comic Sans MS" pitchFamily="-106" charset="0"/>
              </a:rPr>
              <a:t>u</a:t>
            </a:r>
            <a:endParaRPr lang="en-US" b="1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        DFS-VISIT(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BLACK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 + 1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f[u]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00700" y="2689225"/>
            <a:ext cx="2654300" cy="2057400"/>
            <a:chOff x="3528" y="1694"/>
            <a:chExt cx="1672" cy="1296"/>
          </a:xfrm>
        </p:grpSpPr>
        <p:sp>
          <p:nvSpPr>
            <p:cNvPr id="698373" name="AutoShape 5"/>
            <p:cNvSpPr>
              <a:spLocks/>
            </p:cNvSpPr>
            <p:nvPr/>
          </p:nvSpPr>
          <p:spPr bwMode="auto">
            <a:xfrm>
              <a:off x="3528" y="1694"/>
              <a:ext cx="108" cy="129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374" name="Text Box 6"/>
            <p:cNvSpPr txBox="1">
              <a:spLocks noChangeArrowheads="1"/>
            </p:cNvSpPr>
            <p:nvPr/>
          </p:nvSpPr>
          <p:spPr bwMode="auto">
            <a:xfrm>
              <a:off x="3664" y="2171"/>
              <a:ext cx="15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Each loop takes </a:t>
              </a:r>
            </a:p>
            <a:p>
              <a:r>
                <a:rPr lang="en-US" sz="2400"/>
                <a:t>|Adj[u]|</a:t>
              </a:r>
            </a:p>
          </p:txBody>
        </p:sp>
      </p:grpSp>
      <p:sp>
        <p:nvSpPr>
          <p:cNvPr id="698375" name="Rectangle 7"/>
          <p:cNvSpPr>
            <a:spLocks noChangeArrowheads="1"/>
          </p:cNvSpPr>
          <p:nvPr/>
        </p:nvSpPr>
        <p:spPr bwMode="auto">
          <a:xfrm>
            <a:off x="4673600" y="1282700"/>
            <a:ext cx="4046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ym typeface="Symbol" pitchFamily="-106" charset="2"/>
              </a:rPr>
              <a:t>DFS-VISIT is called exactly once for each vertex</a:t>
            </a:r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3851275" y="5354638"/>
            <a:ext cx="40958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ym typeface="Symbol" pitchFamily="-106" charset="2"/>
              </a:rPr>
              <a:t>Total: </a:t>
            </a:r>
            <a:r>
              <a:rPr lang="el-GR" sz="2400" dirty="0">
                <a:sym typeface="Symbol" pitchFamily="-106" charset="2"/>
              </a:rPr>
              <a:t>Σ</a:t>
            </a:r>
            <a:r>
              <a:rPr lang="en-US" sz="2400" baseline="-25000" dirty="0" err="1">
                <a:sym typeface="Symbol" pitchFamily="-106" charset="2"/>
              </a:rPr>
              <a:t>u∈V</a:t>
            </a:r>
            <a:r>
              <a:rPr lang="en-US" sz="2400" dirty="0">
                <a:sym typeface="Symbol" pitchFamily="-106" charset="2"/>
              </a:rPr>
              <a:t> </a:t>
            </a:r>
            <a:r>
              <a:rPr lang="en-US" sz="2400" dirty="0"/>
              <a:t>|</a:t>
            </a:r>
            <a:r>
              <a:rPr lang="en-US" sz="2400" dirty="0" err="1"/>
              <a:t>Adj</a:t>
            </a:r>
            <a:r>
              <a:rPr lang="en-US" sz="2400" dirty="0"/>
              <a:t>[u]| + </a:t>
            </a:r>
            <a:r>
              <a:rPr lang="el-GR" sz="2400" dirty="0">
                <a:sym typeface="Symbol" pitchFamily="-106" charset="2"/>
              </a:rPr>
              <a:t>Θ</a:t>
            </a:r>
            <a:r>
              <a:rPr lang="en-US" sz="2400" dirty="0">
                <a:sym typeface="Symbol" pitchFamily="-106" charset="2"/>
              </a:rPr>
              <a:t>(|V|) =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933950" y="5813425"/>
            <a:ext cx="1543050" cy="501650"/>
            <a:chOff x="1297" y="3766"/>
            <a:chExt cx="972" cy="316"/>
          </a:xfrm>
        </p:grpSpPr>
        <p:sp>
          <p:nvSpPr>
            <p:cNvPr id="698378" name="AutoShape 10"/>
            <p:cNvSpPr>
              <a:spLocks/>
            </p:cNvSpPr>
            <p:nvPr/>
          </p:nvSpPr>
          <p:spPr bwMode="auto">
            <a:xfrm rot="-5400000">
              <a:off x="1752" y="3311"/>
              <a:ext cx="61" cy="972"/>
            </a:xfrm>
            <a:prstGeom prst="leftBrace">
              <a:avLst>
                <a:gd name="adj1" fmla="val 13278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379" name="Rectangle 11"/>
            <p:cNvSpPr>
              <a:spLocks noChangeArrowheads="1"/>
            </p:cNvSpPr>
            <p:nvPr/>
          </p:nvSpPr>
          <p:spPr bwMode="auto">
            <a:xfrm>
              <a:off x="1593" y="3849"/>
              <a:ext cx="4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l-GR" dirty="0">
                  <a:sym typeface="Symbol" pitchFamily="-106" charset="2"/>
                </a:rPr>
                <a:t>Θ</a:t>
              </a:r>
              <a:r>
                <a:rPr lang="en-US" dirty="0">
                  <a:sym typeface="Symbol" pitchFamily="-106" charset="2"/>
                </a:rPr>
                <a:t>(|E|)</a:t>
              </a:r>
            </a:p>
          </p:txBody>
        </p:sp>
      </p:grpSp>
      <p:sp>
        <p:nvSpPr>
          <p:cNvPr id="698380" name="Rectangle 12"/>
          <p:cNvSpPr>
            <a:spLocks noChangeArrowheads="1"/>
          </p:cNvSpPr>
          <p:nvPr/>
        </p:nvSpPr>
        <p:spPr bwMode="auto">
          <a:xfrm>
            <a:off x="7102475" y="5872163"/>
            <a:ext cx="19736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ym typeface="Symbol" pitchFamily="-106" charset="2"/>
              </a:rPr>
              <a:t>= </a:t>
            </a:r>
            <a:r>
              <a:rPr lang="el-GR" sz="2400" dirty="0">
                <a:sym typeface="Symbol" pitchFamily="-106" charset="2"/>
              </a:rPr>
              <a:t>Θ</a:t>
            </a:r>
            <a:r>
              <a:rPr lang="en-US" sz="2400" dirty="0">
                <a:sym typeface="Symbol" pitchFamily="-106" charset="2"/>
              </a:rPr>
              <a:t>(|V| + |E|)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D9F79-E749-954D-89C6-2687F213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6" grpId="0"/>
      <p:bldP spid="6983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DFS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219200"/>
            <a:ext cx="6469062" cy="5457825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u = 𝛑[v] </a:t>
            </a:r>
            <a:r>
              <a:rPr lang="en-US" dirty="0">
                <a:sym typeface="Symbol" pitchFamily="-106" charset="2"/>
              </a:rPr>
              <a:t>⟺ DFS-VISIT(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) was called during a search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’s adjacency list</a:t>
            </a:r>
          </a:p>
          <a:p>
            <a:pPr marL="457200" indent="-457200">
              <a:lnSpc>
                <a:spcPct val="150000"/>
              </a:lnSpc>
            </a:pPr>
            <a:endParaRPr lang="en-US" dirty="0">
              <a:sym typeface="Symbol" pitchFamily="-106" charset="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dirty="0"/>
              <a:t>Vertex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is a descendant of vertex 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 in the depth first forest </a:t>
            </a:r>
            <a:r>
              <a:rPr lang="en-US" dirty="0">
                <a:sym typeface="Symbol" pitchFamily="-106" charset="2"/>
              </a:rPr>
              <a:t>⟺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is discovered during the time in which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is gray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46875" y="2519363"/>
            <a:ext cx="2160588" cy="1631950"/>
            <a:chOff x="4125" y="774"/>
            <a:chExt cx="1361" cy="1028"/>
          </a:xfrm>
        </p:grpSpPr>
        <p:sp>
          <p:nvSpPr>
            <p:cNvPr id="699397" name="Oval 5"/>
            <p:cNvSpPr>
              <a:spLocks noChangeArrowheads="1"/>
            </p:cNvSpPr>
            <p:nvPr/>
          </p:nvSpPr>
          <p:spPr bwMode="auto"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9398" name="Oval 6"/>
            <p:cNvSpPr>
              <a:spLocks noChangeArrowheads="1"/>
            </p:cNvSpPr>
            <p:nvPr/>
          </p:nvSpPr>
          <p:spPr bwMode="auto"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9399" name="Oval 7"/>
            <p:cNvSpPr>
              <a:spLocks noChangeArrowheads="1"/>
            </p:cNvSpPr>
            <p:nvPr/>
          </p:nvSpPr>
          <p:spPr bwMode="auto">
            <a:xfrm>
              <a:off x="5033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9400" name="Oval 8"/>
            <p:cNvSpPr>
              <a:spLocks noChangeArrowheads="1"/>
            </p:cNvSpPr>
            <p:nvPr/>
          </p:nvSpPr>
          <p:spPr bwMode="auto">
            <a:xfrm>
              <a:off x="412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9401" name="Oval 9"/>
            <p:cNvSpPr>
              <a:spLocks noChangeArrowheads="1"/>
            </p:cNvSpPr>
            <p:nvPr/>
          </p:nvSpPr>
          <p:spPr bwMode="auto"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9402" name="Oval 10"/>
            <p:cNvSpPr>
              <a:spLocks noChangeArrowheads="1"/>
            </p:cNvSpPr>
            <p:nvPr/>
          </p:nvSpPr>
          <p:spPr bwMode="auto">
            <a:xfrm>
              <a:off x="503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4150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9404" name="Text Box 12"/>
            <p:cNvSpPr txBox="1">
              <a:spLocks noChangeArrowheads="1"/>
            </p:cNvSpPr>
            <p:nvPr/>
          </p:nvSpPr>
          <p:spPr bwMode="auto">
            <a:xfrm>
              <a:off x="4634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9405" name="Text Box 13"/>
            <p:cNvSpPr txBox="1">
              <a:spLocks noChangeArrowheads="1"/>
            </p:cNvSpPr>
            <p:nvPr/>
          </p:nvSpPr>
          <p:spPr bwMode="auto">
            <a:xfrm>
              <a:off x="5043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9406" name="Text Box 14"/>
            <p:cNvSpPr txBox="1">
              <a:spLocks noChangeArrowheads="1"/>
            </p:cNvSpPr>
            <p:nvPr/>
          </p:nvSpPr>
          <p:spPr bwMode="auto">
            <a:xfrm>
              <a:off x="4136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4615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9408" name="Line 16"/>
            <p:cNvSpPr>
              <a:spLocks noChangeShapeType="1"/>
            </p:cNvSpPr>
            <p:nvPr/>
          </p:nvSpPr>
          <p:spPr bwMode="auto">
            <a:xfrm flipH="1">
              <a:off x="4275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09" name="Line 17"/>
            <p:cNvSpPr>
              <a:spLocks noChangeShapeType="1"/>
            </p:cNvSpPr>
            <p:nvPr/>
          </p:nvSpPr>
          <p:spPr bwMode="auto">
            <a:xfrm flipH="1">
              <a:off x="4750" y="1207"/>
              <a:ext cx="5" cy="186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0" name="Line 18"/>
            <p:cNvSpPr>
              <a:spLocks noChangeShapeType="1"/>
            </p:cNvSpPr>
            <p:nvPr/>
          </p:nvSpPr>
          <p:spPr bwMode="auto">
            <a:xfrm flipH="1">
              <a:off x="5200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1" name="Line 19"/>
            <p:cNvSpPr>
              <a:spLocks noChangeShapeType="1"/>
            </p:cNvSpPr>
            <p:nvPr/>
          </p:nvSpPr>
          <p:spPr bwMode="auto">
            <a:xfrm>
              <a:off x="4458" y="1089"/>
              <a:ext cx="13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2" name="Line 20"/>
            <p:cNvSpPr>
              <a:spLocks noChangeShapeType="1"/>
            </p:cNvSpPr>
            <p:nvPr/>
          </p:nvSpPr>
          <p:spPr bwMode="auto">
            <a:xfrm>
              <a:off x="4457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3" name="Line 21"/>
            <p:cNvSpPr>
              <a:spLocks noChangeShapeType="1"/>
            </p:cNvSpPr>
            <p:nvPr/>
          </p:nvSpPr>
          <p:spPr bwMode="auto">
            <a:xfrm flipV="1">
              <a:off x="4845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4" name="Text Box 22"/>
            <p:cNvSpPr txBox="1">
              <a:spLocks noChangeArrowheads="1"/>
            </p:cNvSpPr>
            <p:nvPr/>
          </p:nvSpPr>
          <p:spPr bwMode="auto">
            <a:xfrm>
              <a:off x="5054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9415" name="Line 23"/>
            <p:cNvSpPr>
              <a:spLocks noChangeShapeType="1"/>
            </p:cNvSpPr>
            <p:nvPr/>
          </p:nvSpPr>
          <p:spPr bwMode="auto">
            <a:xfrm flipV="1">
              <a:off x="4419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6" name="Freeform 24"/>
            <p:cNvSpPr>
              <a:spLocks/>
            </p:cNvSpPr>
            <p:nvPr/>
          </p:nvSpPr>
          <p:spPr bwMode="auto">
            <a:xfrm>
              <a:off x="5309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17899-3C32-8E48-9581-2147FCDD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0418" name="Line 2"/>
          <p:cNvSpPr>
            <a:spLocks noChangeShapeType="1"/>
          </p:cNvSpPr>
          <p:nvPr/>
        </p:nvSpPr>
        <p:spPr bwMode="auto">
          <a:xfrm flipH="1">
            <a:off x="7251700" y="1800225"/>
            <a:ext cx="349250" cy="3794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19" name="Line 3"/>
          <p:cNvSpPr>
            <a:spLocks noChangeShapeType="1"/>
          </p:cNvSpPr>
          <p:nvPr/>
        </p:nvSpPr>
        <p:spPr bwMode="auto">
          <a:xfrm>
            <a:off x="7772400" y="1862138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0" name="Line 4"/>
          <p:cNvSpPr>
            <a:spLocks noChangeShapeType="1"/>
          </p:cNvSpPr>
          <p:nvPr/>
        </p:nvSpPr>
        <p:spPr bwMode="auto">
          <a:xfrm>
            <a:off x="7078663" y="1866900"/>
            <a:ext cx="0" cy="2778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1" name="Line 5"/>
          <p:cNvSpPr>
            <a:spLocks noChangeShapeType="1"/>
          </p:cNvSpPr>
          <p:nvPr/>
        </p:nvSpPr>
        <p:spPr bwMode="auto">
          <a:xfrm>
            <a:off x="6289675" y="1865313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2" name="Line 6"/>
          <p:cNvSpPr>
            <a:spLocks noChangeShapeType="1"/>
          </p:cNvSpPr>
          <p:nvPr/>
        </p:nvSpPr>
        <p:spPr bwMode="auto">
          <a:xfrm>
            <a:off x="5537200" y="1865313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3" name="Line 7"/>
          <p:cNvSpPr>
            <a:spLocks noChangeShapeType="1"/>
          </p:cNvSpPr>
          <p:nvPr/>
        </p:nvSpPr>
        <p:spPr bwMode="auto">
          <a:xfrm>
            <a:off x="6567488" y="1666875"/>
            <a:ext cx="250825" cy="793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4" name="Line 8"/>
          <p:cNvSpPr>
            <a:spLocks noChangeShapeType="1"/>
          </p:cNvSpPr>
          <p:nvPr/>
        </p:nvSpPr>
        <p:spPr bwMode="auto">
          <a:xfrm>
            <a:off x="5800725" y="1671638"/>
            <a:ext cx="250825" cy="793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Parenthesis Theorem</a:t>
            </a:r>
          </a:p>
        </p:txBody>
      </p:sp>
      <p:sp>
        <p:nvSpPr>
          <p:cNvPr id="7004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5088" y="1033084"/>
            <a:ext cx="4262437" cy="5457825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None/>
            </a:pPr>
            <a:r>
              <a:rPr lang="en-US" sz="2400" dirty="0"/>
              <a:t>In any DFS  of a graph G, for all </a:t>
            </a:r>
            <a:r>
              <a:rPr lang="en-US" sz="2400" dirty="0">
                <a:latin typeface="Comic Sans MS" pitchFamily="-106" charset="0"/>
              </a:rPr>
              <a:t>u, v</a:t>
            </a:r>
            <a:r>
              <a:rPr lang="en-US" sz="2400" dirty="0"/>
              <a:t>, exactly one of the following holds: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dirty="0">
                <a:latin typeface="Comic Sans MS" pitchFamily="-106" charset="0"/>
              </a:rPr>
              <a:t>[d[u], f[u]] </a:t>
            </a:r>
            <a:r>
              <a:rPr lang="en-US" sz="2000" dirty="0"/>
              <a:t>and [</a:t>
            </a:r>
            <a:r>
              <a:rPr lang="en-US" sz="2000" dirty="0">
                <a:latin typeface="Comic Sans MS" pitchFamily="-106" charset="0"/>
              </a:rPr>
              <a:t>d[v], f[v]]</a:t>
            </a:r>
            <a:r>
              <a:rPr lang="en-US" sz="2000" dirty="0"/>
              <a:t> are disjoint, and neither of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is a descendant of the other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dirty="0"/>
              <a:t>[</a:t>
            </a:r>
            <a:r>
              <a:rPr lang="en-US" sz="2000" dirty="0">
                <a:latin typeface="Comic Sans MS" pitchFamily="-106" charset="0"/>
              </a:rPr>
              <a:t>d[v], f[v]] </a:t>
            </a:r>
            <a:r>
              <a:rPr lang="en-US" sz="2000" dirty="0"/>
              <a:t>is entirely within</a:t>
            </a:r>
            <a:r>
              <a:rPr lang="en-US" sz="2000" dirty="0">
                <a:latin typeface="Comic Sans MS" pitchFamily="-106" charset="0"/>
              </a:rPr>
              <a:t>    [d[u], f[u]] </a:t>
            </a:r>
            <a:r>
              <a:rPr lang="en-US" sz="2000" dirty="0"/>
              <a:t>and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is a descendant of </a:t>
            </a:r>
            <a:r>
              <a:rPr lang="en-US" sz="2000" dirty="0">
                <a:latin typeface="Comic Sans MS" pitchFamily="-106" charset="0"/>
              </a:rPr>
              <a:t>u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dirty="0"/>
              <a:t>[</a:t>
            </a:r>
            <a:r>
              <a:rPr lang="en-US" sz="2000" dirty="0">
                <a:latin typeface="Comic Sans MS" pitchFamily="-106" charset="0"/>
              </a:rPr>
              <a:t>d[u], f[u]] </a:t>
            </a:r>
            <a:r>
              <a:rPr lang="en-US" sz="2000" dirty="0"/>
              <a:t>is entirely within  </a:t>
            </a:r>
            <a:r>
              <a:rPr lang="en-US" sz="2000" dirty="0">
                <a:latin typeface="Comic Sans MS" pitchFamily="-106" charset="0"/>
              </a:rPr>
              <a:t>  [d[v], f[v]] </a:t>
            </a:r>
            <a:r>
              <a:rPr lang="en-US" sz="2000" dirty="0"/>
              <a:t>and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is a descendant of </a:t>
            </a:r>
            <a:r>
              <a:rPr lang="en-US" sz="2000" dirty="0">
                <a:latin typeface="Comic Sans MS" pitchFamily="-106" charset="0"/>
              </a:rPr>
              <a:t>v </a:t>
            </a:r>
          </a:p>
        </p:txBody>
      </p:sp>
      <p:sp>
        <p:nvSpPr>
          <p:cNvPr id="700427" name="Oval 11"/>
          <p:cNvSpPr>
            <a:spLocks noChangeArrowheads="1"/>
          </p:cNvSpPr>
          <p:nvPr/>
        </p:nvSpPr>
        <p:spPr bwMode="auto">
          <a:xfrm>
            <a:off x="5291138" y="150177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3/6</a:t>
            </a:r>
          </a:p>
        </p:txBody>
      </p:sp>
      <p:sp>
        <p:nvSpPr>
          <p:cNvPr id="700428" name="Oval 12"/>
          <p:cNvSpPr>
            <a:spLocks noChangeArrowheads="1"/>
          </p:cNvSpPr>
          <p:nvPr/>
        </p:nvSpPr>
        <p:spPr bwMode="auto">
          <a:xfrm>
            <a:off x="6040438" y="150177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2/9</a:t>
            </a:r>
          </a:p>
        </p:txBody>
      </p:sp>
      <p:sp>
        <p:nvSpPr>
          <p:cNvPr id="700429" name="Oval 13"/>
          <p:cNvSpPr>
            <a:spLocks noChangeArrowheads="1"/>
          </p:cNvSpPr>
          <p:nvPr/>
        </p:nvSpPr>
        <p:spPr bwMode="auto">
          <a:xfrm>
            <a:off x="6804025" y="150177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1/10</a:t>
            </a:r>
          </a:p>
        </p:txBody>
      </p:sp>
      <p:sp>
        <p:nvSpPr>
          <p:cNvPr id="700430" name="Oval 14"/>
          <p:cNvSpPr>
            <a:spLocks noChangeArrowheads="1"/>
          </p:cNvSpPr>
          <p:nvPr/>
        </p:nvSpPr>
        <p:spPr bwMode="auto">
          <a:xfrm>
            <a:off x="5291138" y="213042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4/5</a:t>
            </a:r>
          </a:p>
        </p:txBody>
      </p:sp>
      <p:sp>
        <p:nvSpPr>
          <p:cNvPr id="700431" name="Oval 15"/>
          <p:cNvSpPr>
            <a:spLocks noChangeArrowheads="1"/>
          </p:cNvSpPr>
          <p:nvPr/>
        </p:nvSpPr>
        <p:spPr bwMode="auto">
          <a:xfrm>
            <a:off x="6040438" y="213042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7/8</a:t>
            </a:r>
          </a:p>
        </p:txBody>
      </p:sp>
      <p:sp>
        <p:nvSpPr>
          <p:cNvPr id="700432" name="Oval 16"/>
          <p:cNvSpPr>
            <a:spLocks noChangeArrowheads="1"/>
          </p:cNvSpPr>
          <p:nvPr/>
        </p:nvSpPr>
        <p:spPr bwMode="auto">
          <a:xfrm>
            <a:off x="6804025" y="213042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12/13</a:t>
            </a:r>
          </a:p>
        </p:txBody>
      </p:sp>
      <p:sp>
        <p:nvSpPr>
          <p:cNvPr id="700433" name="Text Box 17"/>
          <p:cNvSpPr txBox="1">
            <a:spLocks noChangeArrowheads="1"/>
          </p:cNvSpPr>
          <p:nvPr/>
        </p:nvSpPr>
        <p:spPr bwMode="auto">
          <a:xfrm>
            <a:off x="7632700" y="2425700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u</a:t>
            </a:r>
          </a:p>
        </p:txBody>
      </p:sp>
      <p:sp>
        <p:nvSpPr>
          <p:cNvPr id="700434" name="Text Box 18"/>
          <p:cNvSpPr txBox="1">
            <a:spLocks noChangeArrowheads="1"/>
          </p:cNvSpPr>
          <p:nvPr/>
        </p:nvSpPr>
        <p:spPr bwMode="auto">
          <a:xfrm>
            <a:off x="6886575" y="2425700"/>
            <a:ext cx="284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v</a:t>
            </a:r>
          </a:p>
        </p:txBody>
      </p:sp>
      <p:sp>
        <p:nvSpPr>
          <p:cNvPr id="700435" name="Text Box 19"/>
          <p:cNvSpPr txBox="1">
            <a:spLocks noChangeArrowheads="1"/>
          </p:cNvSpPr>
          <p:nvPr/>
        </p:nvSpPr>
        <p:spPr bwMode="auto">
          <a:xfrm>
            <a:off x="6076950" y="24257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w</a:t>
            </a:r>
          </a:p>
        </p:txBody>
      </p:sp>
      <p:sp>
        <p:nvSpPr>
          <p:cNvPr id="700436" name="Text Box 20"/>
          <p:cNvSpPr txBox="1">
            <a:spLocks noChangeArrowheads="1"/>
          </p:cNvSpPr>
          <p:nvPr/>
        </p:nvSpPr>
        <p:spPr bwMode="auto">
          <a:xfrm>
            <a:off x="5400675" y="242411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x</a:t>
            </a:r>
          </a:p>
        </p:txBody>
      </p:sp>
      <p:sp>
        <p:nvSpPr>
          <p:cNvPr id="700437" name="Text Box 21"/>
          <p:cNvSpPr txBox="1">
            <a:spLocks noChangeArrowheads="1"/>
          </p:cNvSpPr>
          <p:nvPr/>
        </p:nvSpPr>
        <p:spPr bwMode="auto">
          <a:xfrm>
            <a:off x="5429250" y="116363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y</a:t>
            </a:r>
          </a:p>
        </p:txBody>
      </p:sp>
      <p:sp>
        <p:nvSpPr>
          <p:cNvPr id="700438" name="Line 22"/>
          <p:cNvSpPr>
            <a:spLocks noChangeShapeType="1"/>
          </p:cNvSpPr>
          <p:nvPr/>
        </p:nvSpPr>
        <p:spPr bwMode="auto">
          <a:xfrm flipH="1">
            <a:off x="5529263" y="185578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39" name="Line 23"/>
          <p:cNvSpPr>
            <a:spLocks noChangeShapeType="1"/>
          </p:cNvSpPr>
          <p:nvPr/>
        </p:nvSpPr>
        <p:spPr bwMode="auto">
          <a:xfrm flipH="1">
            <a:off x="6283325" y="1863725"/>
            <a:ext cx="793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0" name="Line 24"/>
          <p:cNvSpPr>
            <a:spLocks noChangeShapeType="1"/>
          </p:cNvSpPr>
          <p:nvPr/>
        </p:nvSpPr>
        <p:spPr bwMode="auto">
          <a:xfrm flipH="1">
            <a:off x="7069138" y="185578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1" name="Line 25"/>
          <p:cNvSpPr>
            <a:spLocks noChangeShapeType="1"/>
          </p:cNvSpPr>
          <p:nvPr/>
        </p:nvSpPr>
        <p:spPr bwMode="auto">
          <a:xfrm>
            <a:off x="5819775" y="16764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2" name="Line 26"/>
          <p:cNvSpPr>
            <a:spLocks noChangeShapeType="1"/>
          </p:cNvSpPr>
          <p:nvPr/>
        </p:nvSpPr>
        <p:spPr bwMode="auto">
          <a:xfrm>
            <a:off x="5821363" y="2322513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3" name="Line 27"/>
          <p:cNvSpPr>
            <a:spLocks noChangeShapeType="1"/>
          </p:cNvSpPr>
          <p:nvPr/>
        </p:nvSpPr>
        <p:spPr bwMode="auto">
          <a:xfrm flipV="1">
            <a:off x="6505575" y="1827213"/>
            <a:ext cx="34925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4" name="Text Box 28"/>
          <p:cNvSpPr txBox="1">
            <a:spLocks noChangeArrowheads="1"/>
          </p:cNvSpPr>
          <p:nvPr/>
        </p:nvSpPr>
        <p:spPr bwMode="auto">
          <a:xfrm>
            <a:off x="6181725" y="1163638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z</a:t>
            </a:r>
          </a:p>
        </p:txBody>
      </p:sp>
      <p:sp>
        <p:nvSpPr>
          <p:cNvPr id="700445" name="Line 29"/>
          <p:cNvSpPr>
            <a:spLocks noChangeShapeType="1"/>
          </p:cNvSpPr>
          <p:nvPr/>
        </p:nvSpPr>
        <p:spPr bwMode="auto">
          <a:xfrm flipV="1">
            <a:off x="5757863" y="1831975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6" name="Text Box 30"/>
          <p:cNvSpPr txBox="1">
            <a:spLocks noChangeArrowheads="1"/>
          </p:cNvSpPr>
          <p:nvPr/>
        </p:nvSpPr>
        <p:spPr bwMode="auto">
          <a:xfrm>
            <a:off x="6942138" y="116363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s</a:t>
            </a:r>
          </a:p>
        </p:txBody>
      </p:sp>
      <p:sp>
        <p:nvSpPr>
          <p:cNvPr id="700447" name="Oval 31"/>
          <p:cNvSpPr>
            <a:spLocks noChangeArrowheads="1"/>
          </p:cNvSpPr>
          <p:nvPr/>
        </p:nvSpPr>
        <p:spPr bwMode="auto">
          <a:xfrm>
            <a:off x="7556500" y="150177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11/16</a:t>
            </a:r>
          </a:p>
        </p:txBody>
      </p:sp>
      <p:sp>
        <p:nvSpPr>
          <p:cNvPr id="700448" name="Oval 32"/>
          <p:cNvSpPr>
            <a:spLocks noChangeArrowheads="1"/>
          </p:cNvSpPr>
          <p:nvPr/>
        </p:nvSpPr>
        <p:spPr bwMode="auto">
          <a:xfrm>
            <a:off x="7556500" y="213042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14/15</a:t>
            </a:r>
          </a:p>
        </p:txBody>
      </p:sp>
      <p:sp>
        <p:nvSpPr>
          <p:cNvPr id="700449" name="Line 33"/>
          <p:cNvSpPr>
            <a:spLocks noChangeShapeType="1"/>
          </p:cNvSpPr>
          <p:nvPr/>
        </p:nvSpPr>
        <p:spPr bwMode="auto">
          <a:xfrm flipH="1">
            <a:off x="7766050" y="1862138"/>
            <a:ext cx="793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0" name="Text Box 34"/>
          <p:cNvSpPr txBox="1">
            <a:spLocks noChangeArrowheads="1"/>
          </p:cNvSpPr>
          <p:nvPr/>
        </p:nvSpPr>
        <p:spPr bwMode="auto">
          <a:xfrm>
            <a:off x="7675563" y="116363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t</a:t>
            </a:r>
          </a:p>
        </p:txBody>
      </p:sp>
      <p:sp>
        <p:nvSpPr>
          <p:cNvPr id="700451" name="Line 35"/>
          <p:cNvSpPr>
            <a:spLocks noChangeShapeType="1"/>
          </p:cNvSpPr>
          <p:nvPr/>
        </p:nvSpPr>
        <p:spPr bwMode="auto">
          <a:xfrm>
            <a:off x="6567488" y="1676400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2" name="Line 36"/>
          <p:cNvSpPr>
            <a:spLocks noChangeShapeType="1"/>
          </p:cNvSpPr>
          <p:nvPr/>
        </p:nvSpPr>
        <p:spPr bwMode="auto">
          <a:xfrm>
            <a:off x="6569075" y="2328863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3" name="Line 37"/>
          <p:cNvSpPr>
            <a:spLocks noChangeShapeType="1"/>
          </p:cNvSpPr>
          <p:nvPr/>
        </p:nvSpPr>
        <p:spPr bwMode="auto">
          <a:xfrm>
            <a:off x="7327900" y="2325688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4" name="Line 38"/>
          <p:cNvSpPr>
            <a:spLocks noChangeShapeType="1"/>
          </p:cNvSpPr>
          <p:nvPr/>
        </p:nvSpPr>
        <p:spPr bwMode="auto">
          <a:xfrm flipV="1">
            <a:off x="7264400" y="1801813"/>
            <a:ext cx="34925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5" name="Line 39"/>
          <p:cNvSpPr>
            <a:spLocks noChangeShapeType="1"/>
          </p:cNvSpPr>
          <p:nvPr/>
        </p:nvSpPr>
        <p:spPr bwMode="auto">
          <a:xfrm flipH="1">
            <a:off x="7856538" y="184943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00456" name="Group 40"/>
          <p:cNvGraphicFramePr>
            <a:graphicFrameLocks noGrp="1"/>
          </p:cNvGraphicFramePr>
          <p:nvPr/>
        </p:nvGraphicFramePr>
        <p:xfrm>
          <a:off x="4359275" y="2863850"/>
          <a:ext cx="4505325" cy="2279652"/>
        </p:xfrm>
        <a:graphic>
          <a:graphicData uri="http://schemas.openxmlformats.org/drawingml/2006/table">
            <a:tbl>
              <a:tblPr/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00706" name="Text Box 290"/>
          <p:cNvSpPr txBox="1">
            <a:spLocks noChangeArrowheads="1"/>
          </p:cNvSpPr>
          <p:nvPr/>
        </p:nvSpPr>
        <p:spPr bwMode="auto">
          <a:xfrm>
            <a:off x="4208463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700707" name="Text Box 291"/>
          <p:cNvSpPr txBox="1">
            <a:spLocks noChangeArrowheads="1"/>
          </p:cNvSpPr>
          <p:nvPr/>
        </p:nvSpPr>
        <p:spPr bwMode="auto">
          <a:xfrm>
            <a:off x="45227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700708" name="Text Box 292"/>
          <p:cNvSpPr txBox="1">
            <a:spLocks noChangeArrowheads="1"/>
          </p:cNvSpPr>
          <p:nvPr/>
        </p:nvSpPr>
        <p:spPr bwMode="auto">
          <a:xfrm>
            <a:off x="4829175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700709" name="Text Box 293"/>
          <p:cNvSpPr txBox="1">
            <a:spLocks noChangeArrowheads="1"/>
          </p:cNvSpPr>
          <p:nvPr/>
        </p:nvSpPr>
        <p:spPr bwMode="auto">
          <a:xfrm>
            <a:off x="511810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700710" name="Text Box 294"/>
          <p:cNvSpPr txBox="1">
            <a:spLocks noChangeArrowheads="1"/>
          </p:cNvSpPr>
          <p:nvPr/>
        </p:nvSpPr>
        <p:spPr bwMode="auto">
          <a:xfrm>
            <a:off x="541655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700711" name="Text Box 295"/>
          <p:cNvSpPr txBox="1">
            <a:spLocks noChangeArrowheads="1"/>
          </p:cNvSpPr>
          <p:nvPr/>
        </p:nvSpPr>
        <p:spPr bwMode="auto">
          <a:xfrm>
            <a:off x="57292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700712" name="Text Box 296"/>
          <p:cNvSpPr txBox="1">
            <a:spLocks noChangeArrowheads="1"/>
          </p:cNvSpPr>
          <p:nvPr/>
        </p:nvSpPr>
        <p:spPr bwMode="auto">
          <a:xfrm>
            <a:off x="602773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7</a:t>
            </a:r>
          </a:p>
        </p:txBody>
      </p:sp>
      <p:sp>
        <p:nvSpPr>
          <p:cNvPr id="700713" name="Text Box 297"/>
          <p:cNvSpPr txBox="1">
            <a:spLocks noChangeArrowheads="1"/>
          </p:cNvSpPr>
          <p:nvPr/>
        </p:nvSpPr>
        <p:spPr bwMode="auto">
          <a:xfrm>
            <a:off x="632460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700714" name="Text Box 298"/>
          <p:cNvSpPr txBox="1">
            <a:spLocks noChangeArrowheads="1"/>
          </p:cNvSpPr>
          <p:nvPr/>
        </p:nvSpPr>
        <p:spPr bwMode="auto">
          <a:xfrm>
            <a:off x="66309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9</a:t>
            </a:r>
          </a:p>
        </p:txBody>
      </p:sp>
      <p:sp>
        <p:nvSpPr>
          <p:cNvPr id="700715" name="Text Box 299"/>
          <p:cNvSpPr txBox="1">
            <a:spLocks noChangeArrowheads="1"/>
          </p:cNvSpPr>
          <p:nvPr/>
        </p:nvSpPr>
        <p:spPr bwMode="auto">
          <a:xfrm>
            <a:off x="688022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700716" name="Text Box 300"/>
          <p:cNvSpPr txBox="1">
            <a:spLocks noChangeArrowheads="1"/>
          </p:cNvSpPr>
          <p:nvPr/>
        </p:nvSpPr>
        <p:spPr bwMode="auto">
          <a:xfrm>
            <a:off x="7796213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13</a:t>
            </a:r>
          </a:p>
        </p:txBody>
      </p:sp>
      <p:sp>
        <p:nvSpPr>
          <p:cNvPr id="700717" name="Text Box 301"/>
          <p:cNvSpPr txBox="1">
            <a:spLocks noChangeArrowheads="1"/>
          </p:cNvSpPr>
          <p:nvPr/>
        </p:nvSpPr>
        <p:spPr bwMode="auto">
          <a:xfrm>
            <a:off x="71913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/>
              <a:t>11</a:t>
            </a:r>
          </a:p>
        </p:txBody>
      </p:sp>
      <p:sp>
        <p:nvSpPr>
          <p:cNvPr id="700718" name="Text Box 302"/>
          <p:cNvSpPr txBox="1">
            <a:spLocks noChangeArrowheads="1"/>
          </p:cNvSpPr>
          <p:nvPr/>
        </p:nvSpPr>
        <p:spPr bwMode="auto">
          <a:xfrm>
            <a:off x="7493000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12</a:t>
            </a:r>
          </a:p>
        </p:txBody>
      </p:sp>
      <p:sp>
        <p:nvSpPr>
          <p:cNvPr id="700719" name="Text Box 303"/>
          <p:cNvSpPr txBox="1">
            <a:spLocks noChangeArrowheads="1"/>
          </p:cNvSpPr>
          <p:nvPr/>
        </p:nvSpPr>
        <p:spPr bwMode="auto">
          <a:xfrm>
            <a:off x="81057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14</a:t>
            </a:r>
          </a:p>
        </p:txBody>
      </p:sp>
      <p:sp>
        <p:nvSpPr>
          <p:cNvPr id="700720" name="Text Box 304"/>
          <p:cNvSpPr txBox="1">
            <a:spLocks noChangeArrowheads="1"/>
          </p:cNvSpPr>
          <p:nvPr/>
        </p:nvSpPr>
        <p:spPr bwMode="auto">
          <a:xfrm>
            <a:off x="8393113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15</a:t>
            </a:r>
          </a:p>
        </p:txBody>
      </p:sp>
      <p:sp>
        <p:nvSpPr>
          <p:cNvPr id="700721" name="Text Box 305"/>
          <p:cNvSpPr txBox="1">
            <a:spLocks noChangeArrowheads="1"/>
          </p:cNvSpPr>
          <p:nvPr/>
        </p:nvSpPr>
        <p:spPr bwMode="auto">
          <a:xfrm>
            <a:off x="87026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700722" name="Text Box 306"/>
          <p:cNvSpPr txBox="1">
            <a:spLocks noChangeArrowheads="1"/>
          </p:cNvSpPr>
          <p:nvPr/>
        </p:nvSpPr>
        <p:spPr bwMode="auto">
          <a:xfrm>
            <a:off x="5575300" y="3054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s</a:t>
            </a:r>
          </a:p>
        </p:txBody>
      </p:sp>
      <p:sp>
        <p:nvSpPr>
          <p:cNvPr id="700723" name="Text Box 307"/>
          <p:cNvSpPr txBox="1">
            <a:spLocks noChangeArrowheads="1"/>
          </p:cNvSpPr>
          <p:nvPr/>
        </p:nvSpPr>
        <p:spPr bwMode="auto">
          <a:xfrm>
            <a:off x="5570538" y="35702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z</a:t>
            </a:r>
          </a:p>
        </p:txBody>
      </p:sp>
      <p:sp>
        <p:nvSpPr>
          <p:cNvPr id="700724" name="Text Box 308"/>
          <p:cNvSpPr txBox="1">
            <a:spLocks noChangeArrowheads="1"/>
          </p:cNvSpPr>
          <p:nvPr/>
        </p:nvSpPr>
        <p:spPr bwMode="auto">
          <a:xfrm>
            <a:off x="7970838" y="3063875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t</a:t>
            </a:r>
          </a:p>
        </p:txBody>
      </p:sp>
      <p:sp>
        <p:nvSpPr>
          <p:cNvPr id="700725" name="Text Box 309"/>
          <p:cNvSpPr txBox="1">
            <a:spLocks noChangeArrowheads="1"/>
          </p:cNvSpPr>
          <p:nvPr/>
        </p:nvSpPr>
        <p:spPr bwMode="auto">
          <a:xfrm>
            <a:off x="7670800" y="3562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700726" name="Text Box 310"/>
          <p:cNvSpPr txBox="1">
            <a:spLocks noChangeArrowheads="1"/>
          </p:cNvSpPr>
          <p:nvPr/>
        </p:nvSpPr>
        <p:spPr bwMode="auto">
          <a:xfrm>
            <a:off x="8270875" y="35718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u</a:t>
            </a:r>
          </a:p>
        </p:txBody>
      </p:sp>
      <p:sp>
        <p:nvSpPr>
          <p:cNvPr id="700727" name="Text Box 311"/>
          <p:cNvSpPr txBox="1">
            <a:spLocks noChangeArrowheads="1"/>
          </p:cNvSpPr>
          <p:nvPr/>
        </p:nvSpPr>
        <p:spPr bwMode="auto">
          <a:xfrm>
            <a:off x="5262563" y="40846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700728" name="Text Box 312"/>
          <p:cNvSpPr txBox="1">
            <a:spLocks noChangeArrowheads="1"/>
          </p:cNvSpPr>
          <p:nvPr/>
        </p:nvSpPr>
        <p:spPr bwMode="auto">
          <a:xfrm>
            <a:off x="6146800" y="4064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w</a:t>
            </a:r>
          </a:p>
        </p:txBody>
      </p:sp>
      <p:sp>
        <p:nvSpPr>
          <p:cNvPr id="700729" name="Text Box 313"/>
          <p:cNvSpPr txBox="1">
            <a:spLocks noChangeArrowheads="1"/>
          </p:cNvSpPr>
          <p:nvPr/>
        </p:nvSpPr>
        <p:spPr bwMode="auto">
          <a:xfrm>
            <a:off x="5264150" y="45847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700730" name="Line 314"/>
          <p:cNvSpPr>
            <a:spLocks noChangeShapeType="1"/>
          </p:cNvSpPr>
          <p:nvPr/>
        </p:nvSpPr>
        <p:spPr bwMode="auto">
          <a:xfrm>
            <a:off x="5702300" y="336550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1" name="Line 315"/>
          <p:cNvSpPr>
            <a:spLocks noChangeShapeType="1"/>
          </p:cNvSpPr>
          <p:nvPr/>
        </p:nvSpPr>
        <p:spPr bwMode="auto">
          <a:xfrm>
            <a:off x="5405438" y="438150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2" name="Line 316"/>
          <p:cNvSpPr>
            <a:spLocks noChangeShapeType="1"/>
          </p:cNvSpPr>
          <p:nvPr/>
        </p:nvSpPr>
        <p:spPr bwMode="auto">
          <a:xfrm flipH="1">
            <a:off x="5402263" y="3886200"/>
            <a:ext cx="314325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3" name="Line 317"/>
          <p:cNvSpPr>
            <a:spLocks noChangeShapeType="1"/>
          </p:cNvSpPr>
          <p:nvPr/>
        </p:nvSpPr>
        <p:spPr bwMode="auto">
          <a:xfrm>
            <a:off x="5722938" y="3879850"/>
            <a:ext cx="436562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4" name="Line 318"/>
          <p:cNvSpPr>
            <a:spLocks noChangeShapeType="1"/>
          </p:cNvSpPr>
          <p:nvPr/>
        </p:nvSpPr>
        <p:spPr bwMode="auto">
          <a:xfrm flipH="1">
            <a:off x="7816850" y="3371850"/>
            <a:ext cx="277813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5" name="Line 319"/>
          <p:cNvSpPr>
            <a:spLocks noChangeShapeType="1"/>
          </p:cNvSpPr>
          <p:nvPr/>
        </p:nvSpPr>
        <p:spPr bwMode="auto">
          <a:xfrm>
            <a:off x="8088313" y="3365500"/>
            <a:ext cx="3349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6" name="Text Box 320"/>
          <p:cNvSpPr txBox="1">
            <a:spLocks noChangeArrowheads="1"/>
          </p:cNvSpPr>
          <p:nvPr/>
        </p:nvSpPr>
        <p:spPr bwMode="auto">
          <a:xfrm>
            <a:off x="4210050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(s</a:t>
            </a:r>
          </a:p>
        </p:txBody>
      </p:sp>
      <p:sp>
        <p:nvSpPr>
          <p:cNvPr id="700737" name="Text Box 321"/>
          <p:cNvSpPr txBox="1">
            <a:spLocks noChangeArrowheads="1"/>
          </p:cNvSpPr>
          <p:nvPr/>
        </p:nvSpPr>
        <p:spPr bwMode="auto">
          <a:xfrm>
            <a:off x="4524375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(z</a:t>
            </a:r>
          </a:p>
        </p:txBody>
      </p:sp>
      <p:sp>
        <p:nvSpPr>
          <p:cNvPr id="700738" name="Text Box 322"/>
          <p:cNvSpPr txBox="1">
            <a:spLocks noChangeArrowheads="1"/>
          </p:cNvSpPr>
          <p:nvPr/>
        </p:nvSpPr>
        <p:spPr bwMode="auto">
          <a:xfrm>
            <a:off x="4830763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(y</a:t>
            </a:r>
          </a:p>
        </p:txBody>
      </p:sp>
      <p:sp>
        <p:nvSpPr>
          <p:cNvPr id="700739" name="Text Box 323"/>
          <p:cNvSpPr txBox="1">
            <a:spLocks noChangeArrowheads="1"/>
          </p:cNvSpPr>
          <p:nvPr/>
        </p:nvSpPr>
        <p:spPr bwMode="auto">
          <a:xfrm>
            <a:off x="5119688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(x</a:t>
            </a:r>
          </a:p>
        </p:txBody>
      </p:sp>
      <p:sp>
        <p:nvSpPr>
          <p:cNvPr id="700740" name="Text Box 324"/>
          <p:cNvSpPr txBox="1">
            <a:spLocks noChangeArrowheads="1"/>
          </p:cNvSpPr>
          <p:nvPr/>
        </p:nvSpPr>
        <p:spPr bwMode="auto">
          <a:xfrm>
            <a:off x="5418138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x)</a:t>
            </a:r>
          </a:p>
        </p:txBody>
      </p:sp>
      <p:sp>
        <p:nvSpPr>
          <p:cNvPr id="700741" name="Text Box 325"/>
          <p:cNvSpPr txBox="1">
            <a:spLocks noChangeArrowheads="1"/>
          </p:cNvSpPr>
          <p:nvPr/>
        </p:nvSpPr>
        <p:spPr bwMode="auto">
          <a:xfrm>
            <a:off x="5730875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y)</a:t>
            </a:r>
          </a:p>
        </p:txBody>
      </p:sp>
      <p:sp>
        <p:nvSpPr>
          <p:cNvPr id="700742" name="Text Box 326"/>
          <p:cNvSpPr txBox="1">
            <a:spLocks noChangeArrowheads="1"/>
          </p:cNvSpPr>
          <p:nvPr/>
        </p:nvSpPr>
        <p:spPr bwMode="auto">
          <a:xfrm>
            <a:off x="6029325" y="5422900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(w</a:t>
            </a:r>
          </a:p>
        </p:txBody>
      </p:sp>
      <p:sp>
        <p:nvSpPr>
          <p:cNvPr id="700743" name="Text Box 327"/>
          <p:cNvSpPr txBox="1">
            <a:spLocks noChangeArrowheads="1"/>
          </p:cNvSpPr>
          <p:nvPr/>
        </p:nvSpPr>
        <p:spPr bwMode="auto">
          <a:xfrm>
            <a:off x="6326188" y="5422900"/>
            <a:ext cx="3444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w)</a:t>
            </a:r>
          </a:p>
        </p:txBody>
      </p:sp>
      <p:sp>
        <p:nvSpPr>
          <p:cNvPr id="700744" name="Text Box 328"/>
          <p:cNvSpPr txBox="1">
            <a:spLocks noChangeArrowheads="1"/>
          </p:cNvSpPr>
          <p:nvPr/>
        </p:nvSpPr>
        <p:spPr bwMode="auto">
          <a:xfrm>
            <a:off x="6632575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z)</a:t>
            </a:r>
          </a:p>
        </p:txBody>
      </p:sp>
      <p:sp>
        <p:nvSpPr>
          <p:cNvPr id="700745" name="Text Box 329"/>
          <p:cNvSpPr txBox="1">
            <a:spLocks noChangeArrowheads="1"/>
          </p:cNvSpPr>
          <p:nvPr/>
        </p:nvSpPr>
        <p:spPr bwMode="auto">
          <a:xfrm>
            <a:off x="6881813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s)</a:t>
            </a:r>
          </a:p>
        </p:txBody>
      </p:sp>
      <p:sp>
        <p:nvSpPr>
          <p:cNvPr id="700746" name="Text Box 330"/>
          <p:cNvSpPr txBox="1">
            <a:spLocks noChangeArrowheads="1"/>
          </p:cNvSpPr>
          <p:nvPr/>
        </p:nvSpPr>
        <p:spPr bwMode="auto">
          <a:xfrm>
            <a:off x="7797800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v)</a:t>
            </a:r>
          </a:p>
        </p:txBody>
      </p:sp>
      <p:sp>
        <p:nvSpPr>
          <p:cNvPr id="700747" name="Text Box 331"/>
          <p:cNvSpPr txBox="1">
            <a:spLocks noChangeArrowheads="1"/>
          </p:cNvSpPr>
          <p:nvPr/>
        </p:nvSpPr>
        <p:spPr bwMode="auto">
          <a:xfrm>
            <a:off x="7192963" y="54229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/>
              <a:t>(t</a:t>
            </a:r>
          </a:p>
        </p:txBody>
      </p:sp>
      <p:sp>
        <p:nvSpPr>
          <p:cNvPr id="700748" name="Text Box 332"/>
          <p:cNvSpPr txBox="1">
            <a:spLocks noChangeArrowheads="1"/>
          </p:cNvSpPr>
          <p:nvPr/>
        </p:nvSpPr>
        <p:spPr bwMode="auto">
          <a:xfrm>
            <a:off x="7494588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(v</a:t>
            </a:r>
          </a:p>
        </p:txBody>
      </p:sp>
      <p:sp>
        <p:nvSpPr>
          <p:cNvPr id="700749" name="Text Box 333"/>
          <p:cNvSpPr txBox="1">
            <a:spLocks noChangeArrowheads="1"/>
          </p:cNvSpPr>
          <p:nvPr/>
        </p:nvSpPr>
        <p:spPr bwMode="auto">
          <a:xfrm>
            <a:off x="8107363" y="5422900"/>
            <a:ext cx="319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(u</a:t>
            </a:r>
          </a:p>
        </p:txBody>
      </p:sp>
      <p:sp>
        <p:nvSpPr>
          <p:cNvPr id="700750" name="Text Box 334"/>
          <p:cNvSpPr txBox="1">
            <a:spLocks noChangeArrowheads="1"/>
          </p:cNvSpPr>
          <p:nvPr/>
        </p:nvSpPr>
        <p:spPr bwMode="auto">
          <a:xfrm>
            <a:off x="8394700" y="5422900"/>
            <a:ext cx="319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u)</a:t>
            </a:r>
          </a:p>
        </p:txBody>
      </p:sp>
      <p:sp>
        <p:nvSpPr>
          <p:cNvPr id="700751" name="Text Box 335"/>
          <p:cNvSpPr txBox="1">
            <a:spLocks noChangeArrowheads="1"/>
          </p:cNvSpPr>
          <p:nvPr/>
        </p:nvSpPr>
        <p:spPr bwMode="auto">
          <a:xfrm>
            <a:off x="8704263" y="54229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t)</a:t>
            </a:r>
          </a:p>
        </p:txBody>
      </p:sp>
      <p:sp>
        <p:nvSpPr>
          <p:cNvPr id="700752" name="Text Box 336"/>
          <p:cNvSpPr txBox="1">
            <a:spLocks noChangeArrowheads="1"/>
          </p:cNvSpPr>
          <p:nvPr/>
        </p:nvSpPr>
        <p:spPr bwMode="auto">
          <a:xfrm>
            <a:off x="4494213" y="5745163"/>
            <a:ext cx="428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Well-formed expression: parenthesis are</a:t>
            </a:r>
          </a:p>
          <a:p>
            <a:r>
              <a:rPr lang="en-US"/>
              <a:t>properly nested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B90AF-92D9-BC48-BAA6-039795EE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7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Properties of DFS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337301" cy="5256212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Corollary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</a:t>
            </a:r>
            <a:r>
              <a:rPr lang="en-US" sz="2400" dirty="0">
                <a:sym typeface="Symbol" pitchFamily="-106" charset="2"/>
              </a:rPr>
              <a:t>Vertex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dirty="0">
                <a:sym typeface="Symbol" pitchFamily="-106" charset="2"/>
              </a:rPr>
              <a:t> is a proper descendant of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u</a:t>
            </a:r>
            <a:endParaRPr lang="en-US" sz="2400" dirty="0">
              <a:sym typeface="Symbol" pitchFamily="-106" charset="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⟺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d[u] &lt; d[v] &lt; f[v] &lt; f[u]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2400" dirty="0">
              <a:sym typeface="Symbol" pitchFamily="-106" charset="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Theorem (White-path Theorem)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i="1" dirty="0"/>
              <a:t>	</a:t>
            </a:r>
            <a:r>
              <a:rPr lang="en-US" sz="2400" dirty="0"/>
              <a:t>In a depth-first forest of a graph G, vertex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is a descendant of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if and only if at time </a:t>
            </a:r>
            <a:r>
              <a:rPr lang="en-US" sz="2400" dirty="0">
                <a:latin typeface="Comic Sans MS" pitchFamily="-106" charset="0"/>
              </a:rPr>
              <a:t>d[u]</a:t>
            </a:r>
            <a:r>
              <a:rPr lang="en-US" sz="2400" dirty="0"/>
              <a:t>, there is a path </a:t>
            </a:r>
            <a:r>
              <a:rPr lang="en-US" sz="2400" dirty="0">
                <a:latin typeface="Comic Sans MS" pitchFamily="-106" charset="0"/>
              </a:rPr>
              <a:t>u </a:t>
            </a:r>
            <a:r>
              <a:rPr lang="en-US" sz="2400" dirty="0">
                <a:latin typeface="Comic Sans MS" pitchFamily="-106" charset="0"/>
                <a:sym typeface="Wingdings 3" pitchFamily="-106" charset="2"/>
              </a:rPr>
              <a:t>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consisting of only white vertices.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51625" y="4217988"/>
            <a:ext cx="2160588" cy="1631950"/>
            <a:chOff x="2327" y="908"/>
            <a:chExt cx="1361" cy="1028"/>
          </a:xfrm>
        </p:grpSpPr>
        <p:sp>
          <p:nvSpPr>
            <p:cNvPr id="701445" name="Oval 5"/>
            <p:cNvSpPr>
              <a:spLocks noChangeArrowheads="1"/>
            </p:cNvSpPr>
            <p:nvPr/>
          </p:nvSpPr>
          <p:spPr bwMode="auto">
            <a:xfrm>
              <a:off x="2327" y="1113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701446" name="Oval 6"/>
            <p:cNvSpPr>
              <a:spLocks noChangeArrowheads="1"/>
            </p:cNvSpPr>
            <p:nvPr/>
          </p:nvSpPr>
          <p:spPr bwMode="auto">
            <a:xfrm>
              <a:off x="2799" y="1113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701447" name="Oval 7"/>
            <p:cNvSpPr>
              <a:spLocks noChangeArrowheads="1"/>
            </p:cNvSpPr>
            <p:nvPr/>
          </p:nvSpPr>
          <p:spPr bwMode="auto">
            <a:xfrm>
              <a:off x="3235" y="1113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701448" name="Oval 8"/>
            <p:cNvSpPr>
              <a:spLocks noChangeArrowheads="1"/>
            </p:cNvSpPr>
            <p:nvPr/>
          </p:nvSpPr>
          <p:spPr bwMode="auto">
            <a:xfrm>
              <a:off x="2327" y="150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701449" name="Oval 9"/>
            <p:cNvSpPr>
              <a:spLocks noChangeArrowheads="1"/>
            </p:cNvSpPr>
            <p:nvPr/>
          </p:nvSpPr>
          <p:spPr bwMode="auto">
            <a:xfrm>
              <a:off x="2799" y="150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701450" name="Oval 10"/>
            <p:cNvSpPr>
              <a:spLocks noChangeArrowheads="1"/>
            </p:cNvSpPr>
            <p:nvPr/>
          </p:nvSpPr>
          <p:spPr bwMode="auto">
            <a:xfrm>
              <a:off x="3235" y="150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701451" name="Text Box 11"/>
            <p:cNvSpPr txBox="1">
              <a:spLocks noChangeArrowheads="1"/>
            </p:cNvSpPr>
            <p:nvPr/>
          </p:nvSpPr>
          <p:spPr bwMode="auto">
            <a:xfrm>
              <a:off x="2352" y="908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Monotype Corsiva" pitchFamily="-106" charset="0"/>
              </a:endParaRPr>
            </a:p>
          </p:txBody>
        </p:sp>
        <p:sp>
          <p:nvSpPr>
            <p:cNvPr id="701452" name="Text Box 12"/>
            <p:cNvSpPr txBox="1">
              <a:spLocks noChangeArrowheads="1"/>
            </p:cNvSpPr>
            <p:nvPr/>
          </p:nvSpPr>
          <p:spPr bwMode="auto">
            <a:xfrm>
              <a:off x="2836" y="915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701453" name="Text Box 13"/>
            <p:cNvSpPr txBox="1">
              <a:spLocks noChangeArrowheads="1"/>
            </p:cNvSpPr>
            <p:nvPr/>
          </p:nvSpPr>
          <p:spPr bwMode="auto">
            <a:xfrm>
              <a:off x="3245" y="91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Monotype Corsiva" pitchFamily="-106" charset="0"/>
              </a:endParaRPr>
            </a:p>
          </p:txBody>
        </p:sp>
        <p:sp>
          <p:nvSpPr>
            <p:cNvPr id="701454" name="Text Box 14"/>
            <p:cNvSpPr txBox="1">
              <a:spLocks noChangeArrowheads="1"/>
            </p:cNvSpPr>
            <p:nvPr/>
          </p:nvSpPr>
          <p:spPr bwMode="auto">
            <a:xfrm>
              <a:off x="2338" y="170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701455" name="Text Box 15"/>
            <p:cNvSpPr txBox="1">
              <a:spLocks noChangeArrowheads="1"/>
            </p:cNvSpPr>
            <p:nvPr/>
          </p:nvSpPr>
          <p:spPr bwMode="auto">
            <a:xfrm>
              <a:off x="2817" y="170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Monotype Corsiva" pitchFamily="-106" charset="0"/>
              </a:endParaRPr>
            </a:p>
          </p:txBody>
        </p:sp>
        <p:sp>
          <p:nvSpPr>
            <p:cNvPr id="701456" name="Line 16"/>
            <p:cNvSpPr>
              <a:spLocks noChangeShapeType="1"/>
            </p:cNvSpPr>
            <p:nvPr/>
          </p:nvSpPr>
          <p:spPr bwMode="auto">
            <a:xfrm flipH="1">
              <a:off x="2477" y="133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57" name="Line 17"/>
            <p:cNvSpPr>
              <a:spLocks noChangeShapeType="1"/>
            </p:cNvSpPr>
            <p:nvPr/>
          </p:nvSpPr>
          <p:spPr bwMode="auto">
            <a:xfrm flipH="1">
              <a:off x="2952" y="134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58" name="Line 18"/>
            <p:cNvSpPr>
              <a:spLocks noChangeShapeType="1"/>
            </p:cNvSpPr>
            <p:nvPr/>
          </p:nvSpPr>
          <p:spPr bwMode="auto">
            <a:xfrm flipH="1">
              <a:off x="3402" y="133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59" name="Line 19"/>
            <p:cNvSpPr>
              <a:spLocks noChangeShapeType="1"/>
            </p:cNvSpPr>
            <p:nvPr/>
          </p:nvSpPr>
          <p:spPr bwMode="auto">
            <a:xfrm>
              <a:off x="2660" y="1223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60" name="Line 20"/>
            <p:cNvSpPr>
              <a:spLocks noChangeShapeType="1"/>
            </p:cNvSpPr>
            <p:nvPr/>
          </p:nvSpPr>
          <p:spPr bwMode="auto">
            <a:xfrm>
              <a:off x="2659" y="163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61" name="Line 21"/>
            <p:cNvSpPr>
              <a:spLocks noChangeShapeType="1"/>
            </p:cNvSpPr>
            <p:nvPr/>
          </p:nvSpPr>
          <p:spPr bwMode="auto">
            <a:xfrm flipV="1">
              <a:off x="3047" y="1308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62" name="Text Box 22"/>
            <p:cNvSpPr txBox="1">
              <a:spLocks noChangeArrowheads="1"/>
            </p:cNvSpPr>
            <p:nvPr/>
          </p:nvSpPr>
          <p:spPr bwMode="auto">
            <a:xfrm>
              <a:off x="3256" y="170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Monotype Corsiva" pitchFamily="-106" charset="0"/>
              </a:endParaRPr>
            </a:p>
          </p:txBody>
        </p:sp>
        <p:sp>
          <p:nvSpPr>
            <p:cNvPr id="701463" name="Line 23"/>
            <p:cNvSpPr>
              <a:spLocks noChangeShapeType="1"/>
            </p:cNvSpPr>
            <p:nvPr/>
          </p:nvSpPr>
          <p:spPr bwMode="auto">
            <a:xfrm flipV="1">
              <a:off x="2621" y="1321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64" name="Freeform 24"/>
            <p:cNvSpPr>
              <a:spLocks/>
            </p:cNvSpPr>
            <p:nvPr/>
          </p:nvSpPr>
          <p:spPr bwMode="auto">
            <a:xfrm>
              <a:off x="3511" y="1473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651625" y="1851025"/>
            <a:ext cx="2317750" cy="1631950"/>
            <a:chOff x="1993" y="2024"/>
            <a:chExt cx="1460" cy="1028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6" name="Group 28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7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70147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70147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701472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9/12 </a:t>
                      </a:r>
                    </a:p>
                  </p:txBody>
                </p:sp>
                <p:sp>
                  <p:nvSpPr>
                    <p:cNvPr id="701473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701474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701475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701476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US" i="1">
                        <a:latin typeface="Monotype Corsiva" pitchFamily="-106" charset="0"/>
                      </a:endParaRPr>
                    </a:p>
                  </p:txBody>
                </p:sp>
                <p:sp>
                  <p:nvSpPr>
                    <p:cNvPr id="701477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b="1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701478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US" i="1">
                        <a:latin typeface="Monotype Corsiva" pitchFamily="-106" charset="0"/>
                      </a:endParaRPr>
                    </a:p>
                  </p:txBody>
                </p:sp>
                <p:sp>
                  <p:nvSpPr>
                    <p:cNvPr id="701479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b="1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701480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US" i="1">
                        <a:latin typeface="Monotype Corsiva" pitchFamily="-106" charset="0"/>
                      </a:endParaRPr>
                    </a:p>
                  </p:txBody>
                </p:sp>
                <p:sp>
                  <p:nvSpPr>
                    <p:cNvPr id="701481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2" name="Line 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3" name="Line 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4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5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6" name="Line 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7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US" i="1">
                        <a:latin typeface="Monotype Corsiva" pitchFamily="-106" charset="0"/>
                      </a:endParaRPr>
                    </a:p>
                  </p:txBody>
                </p:sp>
                <p:sp>
                  <p:nvSpPr>
                    <p:cNvPr id="701488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9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0149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70149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701492" name="Text Box 52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701493" name="Text Box 53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B4041-ABB6-234E-9EFA-066AF2A5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Representation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2012" cy="5076825"/>
          </a:xfrm>
        </p:spPr>
        <p:txBody>
          <a:bodyPr/>
          <a:lstStyle/>
          <a:p>
            <a:pPr eaLnBrk="1" hangingPunct="1"/>
            <a:r>
              <a:rPr lang="en-US" b="1" dirty="0"/>
              <a:t>Adjacency matrix representation</a:t>
            </a:r>
            <a:r>
              <a:rPr lang="en-US" dirty="0"/>
              <a:t> of G = (V, E)</a:t>
            </a:r>
          </a:p>
          <a:p>
            <a:pPr lvl="1" eaLnBrk="1" hangingPunct="1"/>
            <a:r>
              <a:rPr lang="en-US" dirty="0"/>
              <a:t>Assume vertices are numbered 1, 2, … </a:t>
            </a:r>
            <a:r>
              <a:rPr lang="en-US" dirty="0">
                <a:sym typeface="Symbol" pitchFamily="-106" charset="2"/>
              </a:rPr>
              <a:t>n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The representation consists of a matrix </a:t>
            </a:r>
            <a:r>
              <a:rPr lang="en-US" dirty="0" err="1">
                <a:sym typeface="Symbol" pitchFamily="-106" charset="2"/>
              </a:rPr>
              <a:t>A</a:t>
            </a:r>
            <a:r>
              <a:rPr lang="en-US" baseline="-25000" dirty="0" err="1">
                <a:sym typeface="Symbol" pitchFamily="-106" charset="2"/>
              </a:rPr>
              <a:t>nxn</a:t>
            </a:r>
            <a:r>
              <a:rPr lang="en-US" dirty="0">
                <a:sym typeface="Symbol" pitchFamily="-106" charset="2"/>
              </a:rPr>
              <a:t> </a:t>
            </a:r>
          </a:p>
          <a:p>
            <a:pPr lvl="1" eaLnBrk="1" hangingPunct="1"/>
            <a:r>
              <a:rPr lang="en-US" dirty="0" err="1">
                <a:sym typeface="Symbol" pitchFamily="-106" charset="2"/>
              </a:rPr>
              <a:t>a</a:t>
            </a:r>
            <a:r>
              <a:rPr lang="en-US" baseline="-25000" dirty="0" err="1">
                <a:sym typeface="Symbol" pitchFamily="-106" charset="2"/>
              </a:rPr>
              <a:t>ij</a:t>
            </a:r>
            <a:r>
              <a:rPr lang="en-US" dirty="0">
                <a:sym typeface="Symbol" pitchFamily="-106" charset="2"/>
              </a:rPr>
              <a:t> =   1    if (</a:t>
            </a:r>
            <a:r>
              <a:rPr lang="en-US" dirty="0" err="1"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, j) belongs to E</a:t>
            </a:r>
          </a:p>
          <a:p>
            <a:pPr lvl="1" eaLnBrk="1" hangingPunct="1">
              <a:buFontTx/>
              <a:buNone/>
            </a:pPr>
            <a:r>
              <a:rPr lang="en-US" baseline="-25000" dirty="0">
                <a:sym typeface="Symbol" pitchFamily="-106" charset="2"/>
              </a:rPr>
              <a:t>		            </a:t>
            </a:r>
            <a:r>
              <a:rPr lang="en-US" dirty="0">
                <a:sym typeface="Symbol" pitchFamily="-106" charset="2"/>
              </a:rPr>
              <a:t>0    otherwise</a:t>
            </a:r>
            <a:endParaRPr lang="en-US" baseline="-25000" dirty="0">
              <a:sym typeface="Symbol" pitchFamily="-106" charset="2"/>
            </a:endParaRPr>
          </a:p>
        </p:txBody>
      </p:sp>
      <p:sp>
        <p:nvSpPr>
          <p:cNvPr id="672772" name="AutoShape 4"/>
          <p:cNvSpPr>
            <a:spLocks/>
          </p:cNvSpPr>
          <p:nvPr/>
        </p:nvSpPr>
        <p:spPr bwMode="auto">
          <a:xfrm>
            <a:off x="1855788" y="2640013"/>
            <a:ext cx="88900" cy="820737"/>
          </a:xfrm>
          <a:prstGeom prst="leftBrace">
            <a:avLst>
              <a:gd name="adj1" fmla="val 7693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9125" y="3971925"/>
            <a:ext cx="2159000" cy="1376363"/>
            <a:chOff x="828" y="2753"/>
            <a:chExt cx="1360" cy="867"/>
          </a:xfrm>
        </p:grpSpPr>
        <p:sp>
          <p:nvSpPr>
            <p:cNvPr id="137304" name="Oval 6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7305" name="Oval 7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7306" name="Oval 8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7307" name="Oval 9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7308" name="Line 10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09" name="Line 11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0" name="Line 12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1" name="Line 13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2" name="Oval 14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7313" name="Line 15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4" name="Line 16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5" name="Line 17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224" name="Text Box 18"/>
          <p:cNvSpPr txBox="1">
            <a:spLocks noChangeArrowheads="1"/>
          </p:cNvSpPr>
          <p:nvPr/>
        </p:nvSpPr>
        <p:spPr bwMode="auto">
          <a:xfrm>
            <a:off x="655638" y="5627688"/>
            <a:ext cx="2182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Undirected graph</a:t>
            </a:r>
          </a:p>
        </p:txBody>
      </p:sp>
      <p:graphicFrame>
        <p:nvGraphicFramePr>
          <p:cNvPr id="672787" name="Group 19"/>
          <p:cNvGraphicFramePr>
            <a:graphicFrameLocks noGrp="1"/>
          </p:cNvGraphicFramePr>
          <p:nvPr/>
        </p:nvGraphicFramePr>
        <p:xfrm>
          <a:off x="3476625" y="3838575"/>
          <a:ext cx="2881313" cy="2379663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2825" name="Text Box 57"/>
          <p:cNvSpPr txBox="1">
            <a:spLocks noChangeArrowheads="1"/>
          </p:cNvSpPr>
          <p:nvPr/>
        </p:nvSpPr>
        <p:spPr bwMode="auto">
          <a:xfrm>
            <a:off x="3049588" y="3906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72826" name="Text Box 58"/>
          <p:cNvSpPr txBox="1">
            <a:spLocks noChangeArrowheads="1"/>
          </p:cNvSpPr>
          <p:nvPr/>
        </p:nvSpPr>
        <p:spPr bwMode="auto">
          <a:xfrm>
            <a:off x="3049588" y="4384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72827" name="Text Box 59"/>
          <p:cNvSpPr txBox="1">
            <a:spLocks noChangeArrowheads="1"/>
          </p:cNvSpPr>
          <p:nvPr/>
        </p:nvSpPr>
        <p:spPr bwMode="auto">
          <a:xfrm>
            <a:off x="3049588" y="486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72828" name="Text Box 60"/>
          <p:cNvSpPr txBox="1">
            <a:spLocks noChangeArrowheads="1"/>
          </p:cNvSpPr>
          <p:nvPr/>
        </p:nvSpPr>
        <p:spPr bwMode="auto">
          <a:xfrm>
            <a:off x="3049588" y="53403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72829" name="Text Box 61"/>
          <p:cNvSpPr txBox="1">
            <a:spLocks noChangeArrowheads="1"/>
          </p:cNvSpPr>
          <p:nvPr/>
        </p:nvSpPr>
        <p:spPr bwMode="auto">
          <a:xfrm>
            <a:off x="3049588" y="58181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72830" name="Text Box 62"/>
          <p:cNvSpPr txBox="1">
            <a:spLocks noChangeArrowheads="1"/>
          </p:cNvSpPr>
          <p:nvPr/>
        </p:nvSpPr>
        <p:spPr bwMode="auto">
          <a:xfrm>
            <a:off x="3563938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72831" name="Text Box 63"/>
          <p:cNvSpPr txBox="1">
            <a:spLocks noChangeArrowheads="1"/>
          </p:cNvSpPr>
          <p:nvPr/>
        </p:nvSpPr>
        <p:spPr bwMode="auto">
          <a:xfrm>
            <a:off x="41465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72832" name="Text Box 64"/>
          <p:cNvSpPr txBox="1">
            <a:spLocks noChangeArrowheads="1"/>
          </p:cNvSpPr>
          <p:nvPr/>
        </p:nvSpPr>
        <p:spPr bwMode="auto">
          <a:xfrm>
            <a:off x="47307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72833" name="Text Box 65"/>
          <p:cNvSpPr txBox="1">
            <a:spLocks noChangeArrowheads="1"/>
          </p:cNvSpPr>
          <p:nvPr/>
        </p:nvSpPr>
        <p:spPr bwMode="auto">
          <a:xfrm>
            <a:off x="53149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72834" name="Text Box 66"/>
          <p:cNvSpPr txBox="1">
            <a:spLocks noChangeArrowheads="1"/>
          </p:cNvSpPr>
          <p:nvPr/>
        </p:nvSpPr>
        <p:spPr bwMode="auto">
          <a:xfrm>
            <a:off x="58991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606800" y="3890963"/>
            <a:ext cx="2616200" cy="368300"/>
            <a:chOff x="3221" y="2177"/>
            <a:chExt cx="1648" cy="232"/>
          </a:xfrm>
        </p:grpSpPr>
        <p:sp>
          <p:nvSpPr>
            <p:cNvPr id="137299" name="Text Box 68"/>
            <p:cNvSpPr txBox="1">
              <a:spLocks noChangeArrowheads="1"/>
            </p:cNvSpPr>
            <p:nvPr/>
          </p:nvSpPr>
          <p:spPr bwMode="auto">
            <a:xfrm>
              <a:off x="3221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300" name="Text Box 69"/>
            <p:cNvSpPr txBox="1">
              <a:spLocks noChangeArrowheads="1"/>
            </p:cNvSpPr>
            <p:nvPr/>
          </p:nvSpPr>
          <p:spPr bwMode="auto">
            <a:xfrm>
              <a:off x="3584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301" name="Text Box 70"/>
            <p:cNvSpPr txBox="1">
              <a:spLocks noChangeArrowheads="1"/>
            </p:cNvSpPr>
            <p:nvPr/>
          </p:nvSpPr>
          <p:spPr bwMode="auto">
            <a:xfrm>
              <a:off x="4673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302" name="Text Box 71"/>
            <p:cNvSpPr txBox="1">
              <a:spLocks noChangeArrowheads="1"/>
            </p:cNvSpPr>
            <p:nvPr/>
          </p:nvSpPr>
          <p:spPr bwMode="auto">
            <a:xfrm>
              <a:off x="3954" y="217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303" name="Text Box 72"/>
            <p:cNvSpPr txBox="1">
              <a:spLocks noChangeArrowheads="1"/>
            </p:cNvSpPr>
            <p:nvPr/>
          </p:nvSpPr>
          <p:spPr bwMode="auto">
            <a:xfrm>
              <a:off x="4318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3608388" y="4359275"/>
            <a:ext cx="2614612" cy="368300"/>
            <a:chOff x="3222" y="2472"/>
            <a:chExt cx="1647" cy="232"/>
          </a:xfrm>
        </p:grpSpPr>
        <p:sp>
          <p:nvSpPr>
            <p:cNvPr id="137294" name="Text Box 74"/>
            <p:cNvSpPr txBox="1">
              <a:spLocks noChangeArrowheads="1"/>
            </p:cNvSpPr>
            <p:nvPr/>
          </p:nvSpPr>
          <p:spPr bwMode="auto">
            <a:xfrm>
              <a:off x="3222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5" name="Text Box 75"/>
            <p:cNvSpPr txBox="1">
              <a:spLocks noChangeArrowheads="1"/>
            </p:cNvSpPr>
            <p:nvPr/>
          </p:nvSpPr>
          <p:spPr bwMode="auto">
            <a:xfrm>
              <a:off x="3954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6" name="Text Box 76"/>
            <p:cNvSpPr txBox="1">
              <a:spLocks noChangeArrowheads="1"/>
            </p:cNvSpPr>
            <p:nvPr/>
          </p:nvSpPr>
          <p:spPr bwMode="auto">
            <a:xfrm>
              <a:off x="4318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7" name="Text Box 77"/>
            <p:cNvSpPr txBox="1">
              <a:spLocks noChangeArrowheads="1"/>
            </p:cNvSpPr>
            <p:nvPr/>
          </p:nvSpPr>
          <p:spPr bwMode="auto">
            <a:xfrm>
              <a:off x="4673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8" name="Text Box 78"/>
            <p:cNvSpPr txBox="1">
              <a:spLocks noChangeArrowheads="1"/>
            </p:cNvSpPr>
            <p:nvPr/>
          </p:nvSpPr>
          <p:spPr bwMode="auto">
            <a:xfrm>
              <a:off x="3584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3608388" y="4841875"/>
            <a:ext cx="2614612" cy="366713"/>
            <a:chOff x="3222" y="2776"/>
            <a:chExt cx="1647" cy="231"/>
          </a:xfrm>
        </p:grpSpPr>
        <p:sp>
          <p:nvSpPr>
            <p:cNvPr id="137289" name="Text Box 80"/>
            <p:cNvSpPr txBox="1">
              <a:spLocks noChangeArrowheads="1"/>
            </p:cNvSpPr>
            <p:nvPr/>
          </p:nvSpPr>
          <p:spPr bwMode="auto">
            <a:xfrm>
              <a:off x="3584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0" name="Text Box 81"/>
            <p:cNvSpPr txBox="1">
              <a:spLocks noChangeArrowheads="1"/>
            </p:cNvSpPr>
            <p:nvPr/>
          </p:nvSpPr>
          <p:spPr bwMode="auto">
            <a:xfrm>
              <a:off x="4318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1" name="Text Box 82"/>
            <p:cNvSpPr txBox="1">
              <a:spLocks noChangeArrowheads="1"/>
            </p:cNvSpPr>
            <p:nvPr/>
          </p:nvSpPr>
          <p:spPr bwMode="auto">
            <a:xfrm>
              <a:off x="3222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92" name="Text Box 83"/>
            <p:cNvSpPr txBox="1">
              <a:spLocks noChangeArrowheads="1"/>
            </p:cNvSpPr>
            <p:nvPr/>
          </p:nvSpPr>
          <p:spPr bwMode="auto">
            <a:xfrm>
              <a:off x="3954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93" name="Text Box 84"/>
            <p:cNvSpPr txBox="1">
              <a:spLocks noChangeArrowheads="1"/>
            </p:cNvSpPr>
            <p:nvPr/>
          </p:nvSpPr>
          <p:spPr bwMode="auto">
            <a:xfrm>
              <a:off x="4673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3608388" y="5326063"/>
            <a:ext cx="2614612" cy="368300"/>
            <a:chOff x="3222" y="3081"/>
            <a:chExt cx="1647" cy="232"/>
          </a:xfrm>
        </p:grpSpPr>
        <p:sp>
          <p:nvSpPr>
            <p:cNvPr id="137284" name="Text Box 86"/>
            <p:cNvSpPr txBox="1">
              <a:spLocks noChangeArrowheads="1"/>
            </p:cNvSpPr>
            <p:nvPr/>
          </p:nvSpPr>
          <p:spPr bwMode="auto">
            <a:xfrm>
              <a:off x="3584" y="30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5" name="Text Box 87"/>
            <p:cNvSpPr txBox="1">
              <a:spLocks noChangeArrowheads="1"/>
            </p:cNvSpPr>
            <p:nvPr/>
          </p:nvSpPr>
          <p:spPr bwMode="auto">
            <a:xfrm>
              <a:off x="3954" y="30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6" name="Text Box 88"/>
            <p:cNvSpPr txBox="1">
              <a:spLocks noChangeArrowheads="1"/>
            </p:cNvSpPr>
            <p:nvPr/>
          </p:nvSpPr>
          <p:spPr bwMode="auto">
            <a:xfrm>
              <a:off x="4673" y="30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7" name="Text Box 89"/>
            <p:cNvSpPr txBox="1">
              <a:spLocks noChangeArrowheads="1"/>
            </p:cNvSpPr>
            <p:nvPr/>
          </p:nvSpPr>
          <p:spPr bwMode="auto">
            <a:xfrm>
              <a:off x="3222" y="30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88" name="Text Box 90"/>
            <p:cNvSpPr txBox="1">
              <a:spLocks noChangeArrowheads="1"/>
            </p:cNvSpPr>
            <p:nvPr/>
          </p:nvSpPr>
          <p:spPr bwMode="auto">
            <a:xfrm>
              <a:off x="4318" y="30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3608388" y="5795963"/>
            <a:ext cx="2614612" cy="368300"/>
            <a:chOff x="3222" y="3377"/>
            <a:chExt cx="1647" cy="232"/>
          </a:xfrm>
        </p:grpSpPr>
        <p:sp>
          <p:nvSpPr>
            <p:cNvPr id="137279" name="Text Box 92"/>
            <p:cNvSpPr txBox="1">
              <a:spLocks noChangeArrowheads="1"/>
            </p:cNvSpPr>
            <p:nvPr/>
          </p:nvSpPr>
          <p:spPr bwMode="auto">
            <a:xfrm>
              <a:off x="3222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0" name="Text Box 93"/>
            <p:cNvSpPr txBox="1">
              <a:spLocks noChangeArrowheads="1"/>
            </p:cNvSpPr>
            <p:nvPr/>
          </p:nvSpPr>
          <p:spPr bwMode="auto">
            <a:xfrm>
              <a:off x="3584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1" name="Text Box 94"/>
            <p:cNvSpPr txBox="1">
              <a:spLocks noChangeArrowheads="1"/>
            </p:cNvSpPr>
            <p:nvPr/>
          </p:nvSpPr>
          <p:spPr bwMode="auto">
            <a:xfrm>
              <a:off x="4318" y="337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2" name="Text Box 95"/>
            <p:cNvSpPr txBox="1">
              <a:spLocks noChangeArrowheads="1"/>
            </p:cNvSpPr>
            <p:nvPr/>
          </p:nvSpPr>
          <p:spPr bwMode="auto">
            <a:xfrm>
              <a:off x="3955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83" name="Text Box 96"/>
            <p:cNvSpPr txBox="1">
              <a:spLocks noChangeArrowheads="1"/>
            </p:cNvSpPr>
            <p:nvPr/>
          </p:nvSpPr>
          <p:spPr bwMode="auto">
            <a:xfrm>
              <a:off x="4673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672865" name="Text Box 97"/>
          <p:cNvSpPr txBox="1">
            <a:spLocks noChangeArrowheads="1"/>
          </p:cNvSpPr>
          <p:nvPr/>
        </p:nvSpPr>
        <p:spPr bwMode="auto">
          <a:xfrm>
            <a:off x="6497638" y="3825875"/>
            <a:ext cx="24733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entury Gothic"/>
                <a:cs typeface="Century Gothic"/>
              </a:rPr>
              <a:t>For undirected graphs matrix A is symmetric: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entury Gothic"/>
                <a:cs typeface="Century Gothic"/>
              </a:rPr>
              <a:t>   </a:t>
            </a:r>
            <a:r>
              <a:rPr lang="en-US" sz="2400" dirty="0" err="1">
                <a:latin typeface="Century Gothic"/>
                <a:cs typeface="Century Gothic"/>
              </a:rPr>
              <a:t>a</a:t>
            </a:r>
            <a:r>
              <a:rPr lang="en-US" sz="2400" baseline="-25000" dirty="0" err="1">
                <a:latin typeface="Century Gothic"/>
                <a:cs typeface="Century Gothic"/>
              </a:rPr>
              <a:t>ij</a:t>
            </a:r>
            <a:r>
              <a:rPr lang="en-US" sz="2400" dirty="0">
                <a:latin typeface="Century Gothic"/>
                <a:cs typeface="Century Gothic"/>
              </a:rPr>
              <a:t> = </a:t>
            </a:r>
            <a:r>
              <a:rPr lang="en-US" sz="2400" dirty="0" err="1">
                <a:latin typeface="Century Gothic"/>
                <a:cs typeface="Century Gothic"/>
              </a:rPr>
              <a:t>a</a:t>
            </a:r>
            <a:r>
              <a:rPr lang="en-US" sz="2400" baseline="-25000" dirty="0" err="1">
                <a:latin typeface="Century Gothic"/>
                <a:cs typeface="Century Gothic"/>
              </a:rPr>
              <a:t>ji</a:t>
            </a:r>
            <a:endParaRPr lang="en-US" sz="2400" baseline="-25000" dirty="0">
              <a:latin typeface="Century Gothic"/>
              <a:cs typeface="Century Gothic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Century Gothic"/>
                <a:cs typeface="Century Gothic"/>
              </a:rPr>
              <a:t>   A = A</a:t>
            </a:r>
            <a:r>
              <a:rPr lang="en-US" sz="2400" baseline="30000" dirty="0">
                <a:latin typeface="Century Gothic"/>
                <a:cs typeface="Century Gothic"/>
              </a:rPr>
              <a:t>T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D333-0782-C542-862C-C5387776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2" grpId="0" animBg="1"/>
      <p:bldP spid="672825" grpId="0"/>
      <p:bldP spid="672826" grpId="0"/>
      <p:bldP spid="672827" grpId="0"/>
      <p:bldP spid="672828" grpId="0"/>
      <p:bldP spid="672829" grpId="0"/>
      <p:bldP spid="672830" grpId="0"/>
      <p:bldP spid="672831" grpId="0"/>
      <p:bldP spid="672832" grpId="0"/>
      <p:bldP spid="672833" grpId="0"/>
      <p:bldP spid="672834" grpId="0"/>
      <p:bldP spid="67286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5375"/>
            <a:ext cx="8229600" cy="5076825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b="1"/>
              <a:t>Topological sort</a:t>
            </a:r>
            <a:r>
              <a:rPr lang="en-US"/>
              <a:t> of a directed acyclic graph G = (V, E): a linear order of vertices such that if there exists an edge </a:t>
            </a:r>
            <a:r>
              <a:rPr lang="en-US">
                <a:latin typeface="Comic Sans MS" pitchFamily="-106" charset="0"/>
              </a:rPr>
              <a:t>(u, v)</a:t>
            </a:r>
            <a:r>
              <a:rPr lang="en-US"/>
              <a:t>, then </a:t>
            </a:r>
            <a:r>
              <a:rPr lang="en-US">
                <a:latin typeface="Comic Sans MS" pitchFamily="-106" charset="0"/>
              </a:rPr>
              <a:t>u</a:t>
            </a:r>
            <a:r>
              <a:rPr lang="en-US"/>
              <a:t> appears before </a:t>
            </a:r>
            <a:r>
              <a:rPr lang="en-US">
                <a:latin typeface="Comic Sans MS" pitchFamily="-106" charset="0"/>
              </a:rPr>
              <a:t>v</a:t>
            </a:r>
            <a:r>
              <a:rPr lang="en-US"/>
              <a:t> in the ordering.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1600"/>
          </a:p>
          <a:p>
            <a:pPr>
              <a:lnSpc>
                <a:spcPct val="110000"/>
              </a:lnSpc>
            </a:pPr>
            <a:r>
              <a:rPr lang="en-US"/>
              <a:t>Directed acyclic graphs (DAGs)</a:t>
            </a:r>
          </a:p>
          <a:p>
            <a:pPr lvl="1">
              <a:lnSpc>
                <a:spcPct val="110000"/>
              </a:lnSpc>
            </a:pPr>
            <a:r>
              <a:rPr lang="en-US"/>
              <a:t>Used to represent precedence of events or processes that have a </a:t>
            </a:r>
            <a:r>
              <a:rPr lang="en-US" b="1"/>
              <a:t>partial order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/>
              <a:t>	</a:t>
            </a:r>
            <a:r>
              <a:rPr lang="en-US">
                <a:latin typeface="Comic Sans MS" pitchFamily="-106" charset="0"/>
              </a:rPr>
              <a:t>a</a:t>
            </a:r>
            <a:r>
              <a:rPr lang="en-US"/>
              <a:t> before </a:t>
            </a:r>
            <a:r>
              <a:rPr lang="en-US">
                <a:latin typeface="Comic Sans MS" pitchFamily="-106" charset="0"/>
              </a:rPr>
              <a:t>b</a:t>
            </a:r>
            <a:r>
              <a:rPr lang="en-US"/>
              <a:t> 			</a:t>
            </a:r>
            <a:r>
              <a:rPr lang="en-US">
                <a:latin typeface="Comic Sans MS" pitchFamily="-106" charset="0"/>
              </a:rPr>
              <a:t>b</a:t>
            </a:r>
            <a:r>
              <a:rPr lang="en-US"/>
              <a:t> before </a:t>
            </a:r>
            <a:r>
              <a:rPr lang="en-US">
                <a:latin typeface="Comic Sans MS" pitchFamily="-106" charset="0"/>
              </a:rPr>
              <a:t>c</a:t>
            </a:r>
            <a:endParaRPr lang="en-US"/>
          </a:p>
          <a:p>
            <a:pPr lvl="1">
              <a:lnSpc>
                <a:spcPct val="110000"/>
              </a:lnSpc>
              <a:buFontTx/>
              <a:buNone/>
            </a:pPr>
            <a:r>
              <a:rPr lang="en-US"/>
              <a:t>   </a:t>
            </a:r>
            <a:r>
              <a:rPr lang="en-US">
                <a:latin typeface="Comic Sans MS" pitchFamily="-106" charset="0"/>
              </a:rPr>
              <a:t>b</a:t>
            </a:r>
            <a:r>
              <a:rPr lang="en-US"/>
              <a:t> before </a:t>
            </a:r>
            <a:r>
              <a:rPr lang="en-US">
                <a:latin typeface="Comic Sans MS" pitchFamily="-106" charset="0"/>
              </a:rPr>
              <a:t>c			</a:t>
            </a:r>
            <a:r>
              <a:rPr lang="en-US"/>
              <a:t>a before c</a:t>
            </a:r>
          </a:p>
        </p:txBody>
      </p:sp>
      <p:sp>
        <p:nvSpPr>
          <p:cNvPr id="702468" name="AutoShape 4"/>
          <p:cNvSpPr>
            <a:spLocks/>
          </p:cNvSpPr>
          <p:nvPr/>
        </p:nvSpPr>
        <p:spPr bwMode="auto">
          <a:xfrm>
            <a:off x="2686050" y="4856163"/>
            <a:ext cx="122238" cy="871537"/>
          </a:xfrm>
          <a:prstGeom prst="rightBrace">
            <a:avLst>
              <a:gd name="adj1" fmla="val 5941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2469" name="Text Box 5"/>
          <p:cNvSpPr txBox="1">
            <a:spLocks noChangeArrowheads="1"/>
          </p:cNvSpPr>
          <p:nvPr/>
        </p:nvSpPr>
        <p:spPr bwMode="auto">
          <a:xfrm>
            <a:off x="2908300" y="5035550"/>
            <a:ext cx="153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a</a:t>
            </a:r>
            <a:r>
              <a:rPr lang="en-US" sz="2400"/>
              <a:t> before </a:t>
            </a:r>
            <a:r>
              <a:rPr lang="en-US" sz="2400">
                <a:latin typeface="Comic Sans MS" pitchFamily="-106" charset="0"/>
              </a:rPr>
              <a:t>c</a:t>
            </a:r>
          </a:p>
        </p:txBody>
      </p:sp>
      <p:sp>
        <p:nvSpPr>
          <p:cNvPr id="702470" name="AutoShape 6"/>
          <p:cNvSpPr>
            <a:spLocks/>
          </p:cNvSpPr>
          <p:nvPr/>
        </p:nvSpPr>
        <p:spPr bwMode="auto">
          <a:xfrm>
            <a:off x="6453188" y="4830763"/>
            <a:ext cx="122237" cy="871537"/>
          </a:xfrm>
          <a:prstGeom prst="rightBrace">
            <a:avLst>
              <a:gd name="adj1" fmla="val 5941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2471" name="Text Box 7"/>
          <p:cNvSpPr txBox="1">
            <a:spLocks noChangeArrowheads="1"/>
          </p:cNvSpPr>
          <p:nvPr/>
        </p:nvSpPr>
        <p:spPr bwMode="auto">
          <a:xfrm>
            <a:off x="6661150" y="4829175"/>
            <a:ext cx="1833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What about</a:t>
            </a:r>
            <a:r>
              <a:rPr lang="en-US" sz="2400">
                <a:latin typeface="Comic Sans MS" pitchFamily="-106" charset="0"/>
              </a:rPr>
              <a:t> </a:t>
            </a:r>
          </a:p>
          <a:p>
            <a:r>
              <a:rPr lang="en-US" sz="2400">
                <a:latin typeface="Comic Sans MS" pitchFamily="-106" charset="0"/>
              </a:rPr>
              <a:t>a</a:t>
            </a:r>
            <a:r>
              <a:rPr lang="en-US" sz="2400"/>
              <a:t> and </a:t>
            </a:r>
            <a:r>
              <a:rPr lang="en-US" sz="2400">
                <a:latin typeface="Comic Sans MS" pitchFamily="-106" charset="0"/>
              </a:rPr>
              <a:t>b?</a:t>
            </a:r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1277938" y="5867400"/>
            <a:ext cx="726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/>
              <a:t>Topological sort helps us establish a </a:t>
            </a:r>
            <a:r>
              <a:rPr lang="en-US" sz="2400" b="1"/>
              <a:t>total order</a:t>
            </a:r>
            <a:endParaRPr lang="en-US" sz="2400" b="1">
              <a:latin typeface="Comic Sans MS" pitchFamily="-10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6F0258-5FB2-E541-A6D6-AD1F9D59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8" grpId="0" animBg="1"/>
      <p:bldP spid="702469" grpId="0"/>
      <p:bldP spid="702470" grpId="0" animBg="1"/>
      <p:bldP spid="702471" grpId="0"/>
      <p:bldP spid="7024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703491" name="AutoShape 3"/>
          <p:cNvSpPr>
            <a:spLocks noChangeArrowheads="1"/>
          </p:cNvSpPr>
          <p:nvPr/>
        </p:nvSpPr>
        <p:spPr bwMode="auto">
          <a:xfrm>
            <a:off x="196850" y="1400175"/>
            <a:ext cx="1563688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undershorts</a:t>
            </a:r>
          </a:p>
        </p:txBody>
      </p:sp>
      <p:sp>
        <p:nvSpPr>
          <p:cNvPr id="703492" name="AutoShape 4"/>
          <p:cNvSpPr>
            <a:spLocks noChangeArrowheads="1"/>
          </p:cNvSpPr>
          <p:nvPr/>
        </p:nvSpPr>
        <p:spPr bwMode="auto">
          <a:xfrm>
            <a:off x="427038" y="2147888"/>
            <a:ext cx="1100137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pants</a:t>
            </a:r>
          </a:p>
        </p:txBody>
      </p:sp>
      <p:sp>
        <p:nvSpPr>
          <p:cNvPr id="703493" name="AutoShape 5"/>
          <p:cNvSpPr>
            <a:spLocks noChangeArrowheads="1"/>
          </p:cNvSpPr>
          <p:nvPr/>
        </p:nvSpPr>
        <p:spPr bwMode="auto">
          <a:xfrm>
            <a:off x="631825" y="2895600"/>
            <a:ext cx="692150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belt</a:t>
            </a:r>
          </a:p>
        </p:txBody>
      </p:sp>
      <p:sp>
        <p:nvSpPr>
          <p:cNvPr id="703494" name="AutoShape 6"/>
          <p:cNvSpPr>
            <a:spLocks noChangeArrowheads="1"/>
          </p:cNvSpPr>
          <p:nvPr/>
        </p:nvSpPr>
        <p:spPr bwMode="auto">
          <a:xfrm>
            <a:off x="3416300" y="1400175"/>
            <a:ext cx="900113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socks</a:t>
            </a:r>
          </a:p>
        </p:txBody>
      </p:sp>
      <p:sp>
        <p:nvSpPr>
          <p:cNvPr id="703495" name="AutoShape 7"/>
          <p:cNvSpPr>
            <a:spLocks noChangeArrowheads="1"/>
          </p:cNvSpPr>
          <p:nvPr/>
        </p:nvSpPr>
        <p:spPr bwMode="auto">
          <a:xfrm>
            <a:off x="3432175" y="2147888"/>
            <a:ext cx="8699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shoes</a:t>
            </a:r>
          </a:p>
        </p:txBody>
      </p:sp>
      <p:sp>
        <p:nvSpPr>
          <p:cNvPr id="703496" name="AutoShape 8"/>
          <p:cNvSpPr>
            <a:spLocks noChangeArrowheads="1"/>
          </p:cNvSpPr>
          <p:nvPr/>
        </p:nvSpPr>
        <p:spPr bwMode="auto">
          <a:xfrm>
            <a:off x="3421063" y="3032125"/>
            <a:ext cx="8921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watch</a:t>
            </a:r>
          </a:p>
        </p:txBody>
      </p:sp>
      <p:sp>
        <p:nvSpPr>
          <p:cNvPr id="703497" name="AutoShape 9"/>
          <p:cNvSpPr>
            <a:spLocks noChangeArrowheads="1"/>
          </p:cNvSpPr>
          <p:nvPr/>
        </p:nvSpPr>
        <p:spPr bwMode="auto">
          <a:xfrm>
            <a:off x="1984375" y="2582863"/>
            <a:ext cx="8207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shirt</a:t>
            </a:r>
          </a:p>
        </p:txBody>
      </p:sp>
      <p:sp>
        <p:nvSpPr>
          <p:cNvPr id="703498" name="AutoShape 10"/>
          <p:cNvSpPr>
            <a:spLocks noChangeArrowheads="1"/>
          </p:cNvSpPr>
          <p:nvPr/>
        </p:nvSpPr>
        <p:spPr bwMode="auto">
          <a:xfrm>
            <a:off x="2005013" y="3330575"/>
            <a:ext cx="7778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tie</a:t>
            </a:r>
          </a:p>
        </p:txBody>
      </p:sp>
      <p:sp>
        <p:nvSpPr>
          <p:cNvPr id="703499" name="AutoShape 11"/>
          <p:cNvSpPr>
            <a:spLocks noChangeArrowheads="1"/>
          </p:cNvSpPr>
          <p:nvPr/>
        </p:nvSpPr>
        <p:spPr bwMode="auto">
          <a:xfrm>
            <a:off x="1908175" y="4094163"/>
            <a:ext cx="9715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jacket</a:t>
            </a:r>
          </a:p>
        </p:txBody>
      </p:sp>
      <p:sp>
        <p:nvSpPr>
          <p:cNvPr id="703500" name="Line 12"/>
          <p:cNvSpPr>
            <a:spLocks noChangeShapeType="1"/>
          </p:cNvSpPr>
          <p:nvPr/>
        </p:nvSpPr>
        <p:spPr bwMode="auto">
          <a:xfrm>
            <a:off x="1747838" y="1751013"/>
            <a:ext cx="1685925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1" name="Line 13"/>
          <p:cNvSpPr>
            <a:spLocks noChangeShapeType="1"/>
          </p:cNvSpPr>
          <p:nvPr/>
        </p:nvSpPr>
        <p:spPr bwMode="auto">
          <a:xfrm>
            <a:off x="1519238" y="2343150"/>
            <a:ext cx="1908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2" name="Line 14"/>
          <p:cNvSpPr>
            <a:spLocks noChangeShapeType="1"/>
          </p:cNvSpPr>
          <p:nvPr/>
        </p:nvSpPr>
        <p:spPr bwMode="auto">
          <a:xfrm>
            <a:off x="2389188" y="2965450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3" name="Line 15"/>
          <p:cNvSpPr>
            <a:spLocks noChangeShapeType="1"/>
          </p:cNvSpPr>
          <p:nvPr/>
        </p:nvSpPr>
        <p:spPr bwMode="auto">
          <a:xfrm>
            <a:off x="2376488" y="3722688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4" name="Line 16"/>
          <p:cNvSpPr>
            <a:spLocks noChangeShapeType="1"/>
          </p:cNvSpPr>
          <p:nvPr/>
        </p:nvSpPr>
        <p:spPr bwMode="auto">
          <a:xfrm flipH="1">
            <a:off x="1304925" y="2936875"/>
            <a:ext cx="671513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5" name="Line 17"/>
          <p:cNvSpPr>
            <a:spLocks noChangeShapeType="1"/>
          </p:cNvSpPr>
          <p:nvPr/>
        </p:nvSpPr>
        <p:spPr bwMode="auto">
          <a:xfrm>
            <a:off x="1312863" y="3265488"/>
            <a:ext cx="620712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6" name="Line 18"/>
          <p:cNvSpPr>
            <a:spLocks noChangeShapeType="1"/>
          </p:cNvSpPr>
          <p:nvPr/>
        </p:nvSpPr>
        <p:spPr bwMode="auto">
          <a:xfrm>
            <a:off x="3848100" y="1793875"/>
            <a:ext cx="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7" name="Line 19"/>
          <p:cNvSpPr>
            <a:spLocks noChangeShapeType="1"/>
          </p:cNvSpPr>
          <p:nvPr/>
        </p:nvSpPr>
        <p:spPr bwMode="auto">
          <a:xfrm>
            <a:off x="966788" y="1785938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8" name="Line 20"/>
          <p:cNvSpPr>
            <a:spLocks noChangeShapeType="1"/>
          </p:cNvSpPr>
          <p:nvPr/>
        </p:nvSpPr>
        <p:spPr bwMode="auto">
          <a:xfrm>
            <a:off x="933450" y="2532063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15925" y="4678363"/>
            <a:ext cx="8307388" cy="693737"/>
            <a:chOff x="262" y="2947"/>
            <a:chExt cx="5233" cy="437"/>
          </a:xfrm>
        </p:grpSpPr>
        <p:sp>
          <p:nvSpPr>
            <p:cNvPr id="703510" name="AutoShape 22"/>
            <p:cNvSpPr>
              <a:spLocks noChangeArrowheads="1"/>
            </p:cNvSpPr>
            <p:nvPr/>
          </p:nvSpPr>
          <p:spPr bwMode="auto">
            <a:xfrm>
              <a:off x="5032" y="3141"/>
              <a:ext cx="463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jacket</a:t>
              </a:r>
            </a:p>
          </p:txBody>
        </p:sp>
        <p:sp>
          <p:nvSpPr>
            <p:cNvPr id="703511" name="AutoShape 23"/>
            <p:cNvSpPr>
              <a:spLocks noChangeArrowheads="1"/>
            </p:cNvSpPr>
            <p:nvPr/>
          </p:nvSpPr>
          <p:spPr bwMode="auto">
            <a:xfrm>
              <a:off x="4619" y="3141"/>
              <a:ext cx="283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tie</a:t>
              </a:r>
            </a:p>
          </p:txBody>
        </p:sp>
        <p:sp>
          <p:nvSpPr>
            <p:cNvPr id="703512" name="AutoShape 24"/>
            <p:cNvSpPr>
              <a:spLocks noChangeArrowheads="1"/>
            </p:cNvSpPr>
            <p:nvPr/>
          </p:nvSpPr>
          <p:spPr bwMode="auto">
            <a:xfrm>
              <a:off x="4171" y="3141"/>
              <a:ext cx="319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belt</a:t>
              </a:r>
            </a:p>
          </p:txBody>
        </p:sp>
        <p:sp>
          <p:nvSpPr>
            <p:cNvPr id="703513" name="AutoShape 25"/>
            <p:cNvSpPr>
              <a:spLocks noChangeArrowheads="1"/>
            </p:cNvSpPr>
            <p:nvPr/>
          </p:nvSpPr>
          <p:spPr bwMode="auto">
            <a:xfrm>
              <a:off x="3664" y="3141"/>
              <a:ext cx="378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shirt</a:t>
              </a:r>
            </a:p>
          </p:txBody>
        </p:sp>
        <p:sp>
          <p:nvSpPr>
            <p:cNvPr id="703514" name="AutoShape 26"/>
            <p:cNvSpPr>
              <a:spLocks noChangeArrowheads="1"/>
            </p:cNvSpPr>
            <p:nvPr/>
          </p:nvSpPr>
          <p:spPr bwMode="auto">
            <a:xfrm>
              <a:off x="3063" y="3141"/>
              <a:ext cx="472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watch</a:t>
              </a:r>
            </a:p>
          </p:txBody>
        </p:sp>
        <p:sp>
          <p:nvSpPr>
            <p:cNvPr id="703515" name="AutoShape 27"/>
            <p:cNvSpPr>
              <a:spLocks noChangeArrowheads="1"/>
            </p:cNvSpPr>
            <p:nvPr/>
          </p:nvSpPr>
          <p:spPr bwMode="auto">
            <a:xfrm>
              <a:off x="2458" y="3141"/>
              <a:ext cx="476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shoes</a:t>
              </a:r>
            </a:p>
          </p:txBody>
        </p:sp>
        <p:sp>
          <p:nvSpPr>
            <p:cNvPr id="703516" name="AutoShape 28"/>
            <p:cNvSpPr>
              <a:spLocks noChangeArrowheads="1"/>
            </p:cNvSpPr>
            <p:nvPr/>
          </p:nvSpPr>
          <p:spPr bwMode="auto">
            <a:xfrm>
              <a:off x="1852" y="3141"/>
              <a:ext cx="477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pants</a:t>
              </a:r>
            </a:p>
          </p:txBody>
        </p:sp>
        <p:sp>
          <p:nvSpPr>
            <p:cNvPr id="703517" name="AutoShape 29"/>
            <p:cNvSpPr>
              <a:spLocks noChangeArrowheads="1"/>
            </p:cNvSpPr>
            <p:nvPr/>
          </p:nvSpPr>
          <p:spPr bwMode="auto">
            <a:xfrm>
              <a:off x="850" y="3141"/>
              <a:ext cx="873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undershorts</a:t>
              </a:r>
            </a:p>
          </p:txBody>
        </p:sp>
        <p:sp>
          <p:nvSpPr>
            <p:cNvPr id="703518" name="AutoShape 30"/>
            <p:cNvSpPr>
              <a:spLocks noChangeArrowheads="1"/>
            </p:cNvSpPr>
            <p:nvPr/>
          </p:nvSpPr>
          <p:spPr bwMode="auto">
            <a:xfrm>
              <a:off x="262" y="3141"/>
              <a:ext cx="459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socks</a:t>
              </a:r>
            </a:p>
          </p:txBody>
        </p:sp>
        <p:sp>
          <p:nvSpPr>
            <p:cNvPr id="703519" name="Line 31"/>
            <p:cNvSpPr>
              <a:spLocks noChangeShapeType="1"/>
            </p:cNvSpPr>
            <p:nvPr/>
          </p:nvSpPr>
          <p:spPr bwMode="auto">
            <a:xfrm flipV="1">
              <a:off x="4896" y="3253"/>
              <a:ext cx="136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0" name="Line 32"/>
            <p:cNvSpPr>
              <a:spLocks noChangeShapeType="1"/>
            </p:cNvSpPr>
            <p:nvPr/>
          </p:nvSpPr>
          <p:spPr bwMode="auto">
            <a:xfrm>
              <a:off x="4032" y="3270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1" name="Line 33"/>
            <p:cNvSpPr>
              <a:spLocks noChangeShapeType="1"/>
            </p:cNvSpPr>
            <p:nvPr/>
          </p:nvSpPr>
          <p:spPr bwMode="auto">
            <a:xfrm>
              <a:off x="2327" y="3258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2" name="Line 34"/>
            <p:cNvSpPr>
              <a:spLocks noChangeShapeType="1"/>
            </p:cNvSpPr>
            <p:nvPr/>
          </p:nvSpPr>
          <p:spPr bwMode="auto">
            <a:xfrm>
              <a:off x="1722" y="3264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3" name="Freeform 35"/>
            <p:cNvSpPr>
              <a:spLocks/>
            </p:cNvSpPr>
            <p:nvPr/>
          </p:nvSpPr>
          <p:spPr bwMode="auto">
            <a:xfrm>
              <a:off x="4343" y="2991"/>
              <a:ext cx="875" cy="15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4" name="Freeform 36"/>
            <p:cNvSpPr>
              <a:spLocks/>
            </p:cNvSpPr>
            <p:nvPr/>
          </p:nvSpPr>
          <p:spPr bwMode="auto">
            <a:xfrm>
              <a:off x="3891" y="2985"/>
              <a:ext cx="875" cy="15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5" name="Freeform 37"/>
            <p:cNvSpPr>
              <a:spLocks/>
            </p:cNvSpPr>
            <p:nvPr/>
          </p:nvSpPr>
          <p:spPr bwMode="auto">
            <a:xfrm>
              <a:off x="2089" y="2947"/>
              <a:ext cx="2220" cy="198"/>
            </a:xfrm>
            <a:custGeom>
              <a:avLst/>
              <a:gdLst/>
              <a:ahLst/>
              <a:cxnLst>
                <a:cxn ang="0">
                  <a:pos x="0" y="193"/>
                </a:cxn>
                <a:cxn ang="0">
                  <a:pos x="1203" y="1"/>
                </a:cxn>
                <a:cxn ang="0">
                  <a:pos x="2220" y="198"/>
                </a:cxn>
              </a:cxnLst>
              <a:rect l="0" t="0" r="r" b="b"/>
              <a:pathLst>
                <a:path w="2220" h="198">
                  <a:moveTo>
                    <a:pt x="0" y="193"/>
                  </a:moveTo>
                  <a:cubicBezTo>
                    <a:pt x="416" y="96"/>
                    <a:pt x="833" y="0"/>
                    <a:pt x="1203" y="1"/>
                  </a:cubicBezTo>
                  <a:cubicBezTo>
                    <a:pt x="1573" y="2"/>
                    <a:pt x="2052" y="165"/>
                    <a:pt x="2220" y="1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6" name="Freeform 38"/>
            <p:cNvSpPr>
              <a:spLocks/>
            </p:cNvSpPr>
            <p:nvPr/>
          </p:nvSpPr>
          <p:spPr bwMode="auto">
            <a:xfrm>
              <a:off x="1249" y="3076"/>
              <a:ext cx="1338" cy="57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7" name="Freeform 39"/>
            <p:cNvSpPr>
              <a:spLocks/>
            </p:cNvSpPr>
            <p:nvPr/>
          </p:nvSpPr>
          <p:spPr bwMode="auto">
            <a:xfrm>
              <a:off x="458" y="2984"/>
              <a:ext cx="2388" cy="15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3528" name="Text Box 40"/>
          <p:cNvSpPr txBox="1">
            <a:spLocks noChangeArrowheads="1"/>
          </p:cNvSpPr>
          <p:nvPr/>
        </p:nvSpPr>
        <p:spPr bwMode="auto">
          <a:xfrm>
            <a:off x="4862513" y="1931898"/>
            <a:ext cx="38763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Topological sort: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an ordering of vertices along a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horizontal line so that all directed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edges go from left to right.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6FEE9-3480-F844-8B4B-079D167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704515" name="AutoShape 3"/>
          <p:cNvSpPr>
            <a:spLocks noChangeArrowheads="1"/>
          </p:cNvSpPr>
          <p:nvPr/>
        </p:nvSpPr>
        <p:spPr bwMode="auto">
          <a:xfrm>
            <a:off x="196850" y="1400175"/>
            <a:ext cx="1563688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undershorts</a:t>
            </a:r>
          </a:p>
        </p:txBody>
      </p:sp>
      <p:sp>
        <p:nvSpPr>
          <p:cNvPr id="704516" name="AutoShape 4"/>
          <p:cNvSpPr>
            <a:spLocks noChangeArrowheads="1"/>
          </p:cNvSpPr>
          <p:nvPr/>
        </p:nvSpPr>
        <p:spPr bwMode="auto">
          <a:xfrm>
            <a:off x="427038" y="2147888"/>
            <a:ext cx="1100137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pants</a:t>
            </a:r>
          </a:p>
        </p:txBody>
      </p:sp>
      <p:sp>
        <p:nvSpPr>
          <p:cNvPr id="704517" name="AutoShape 5"/>
          <p:cNvSpPr>
            <a:spLocks noChangeArrowheads="1"/>
          </p:cNvSpPr>
          <p:nvPr/>
        </p:nvSpPr>
        <p:spPr bwMode="auto">
          <a:xfrm>
            <a:off x="631825" y="2895600"/>
            <a:ext cx="692150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belt</a:t>
            </a:r>
          </a:p>
        </p:txBody>
      </p:sp>
      <p:sp>
        <p:nvSpPr>
          <p:cNvPr id="704518" name="AutoShape 6"/>
          <p:cNvSpPr>
            <a:spLocks noChangeArrowheads="1"/>
          </p:cNvSpPr>
          <p:nvPr/>
        </p:nvSpPr>
        <p:spPr bwMode="auto">
          <a:xfrm>
            <a:off x="3416300" y="1400175"/>
            <a:ext cx="900113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socks</a:t>
            </a:r>
          </a:p>
        </p:txBody>
      </p:sp>
      <p:sp>
        <p:nvSpPr>
          <p:cNvPr id="704519" name="AutoShape 7"/>
          <p:cNvSpPr>
            <a:spLocks noChangeArrowheads="1"/>
          </p:cNvSpPr>
          <p:nvPr/>
        </p:nvSpPr>
        <p:spPr bwMode="auto">
          <a:xfrm>
            <a:off x="3432175" y="2147888"/>
            <a:ext cx="8699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shoes</a:t>
            </a:r>
          </a:p>
        </p:txBody>
      </p:sp>
      <p:sp>
        <p:nvSpPr>
          <p:cNvPr id="704520" name="AutoShape 8"/>
          <p:cNvSpPr>
            <a:spLocks noChangeArrowheads="1"/>
          </p:cNvSpPr>
          <p:nvPr/>
        </p:nvSpPr>
        <p:spPr bwMode="auto">
          <a:xfrm>
            <a:off x="3421063" y="3032125"/>
            <a:ext cx="8921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watch</a:t>
            </a:r>
          </a:p>
        </p:txBody>
      </p:sp>
      <p:sp>
        <p:nvSpPr>
          <p:cNvPr id="704521" name="AutoShape 9"/>
          <p:cNvSpPr>
            <a:spLocks noChangeArrowheads="1"/>
          </p:cNvSpPr>
          <p:nvPr/>
        </p:nvSpPr>
        <p:spPr bwMode="auto">
          <a:xfrm>
            <a:off x="1984375" y="2582863"/>
            <a:ext cx="8207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shirt</a:t>
            </a:r>
          </a:p>
        </p:txBody>
      </p:sp>
      <p:sp>
        <p:nvSpPr>
          <p:cNvPr id="704522" name="AutoShape 10"/>
          <p:cNvSpPr>
            <a:spLocks noChangeArrowheads="1"/>
          </p:cNvSpPr>
          <p:nvPr/>
        </p:nvSpPr>
        <p:spPr bwMode="auto">
          <a:xfrm>
            <a:off x="2005013" y="3330575"/>
            <a:ext cx="7778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tie</a:t>
            </a:r>
          </a:p>
        </p:txBody>
      </p:sp>
      <p:sp>
        <p:nvSpPr>
          <p:cNvPr id="704523" name="AutoShape 11"/>
          <p:cNvSpPr>
            <a:spLocks noChangeArrowheads="1"/>
          </p:cNvSpPr>
          <p:nvPr/>
        </p:nvSpPr>
        <p:spPr bwMode="auto">
          <a:xfrm>
            <a:off x="1908175" y="4094163"/>
            <a:ext cx="9715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jacket</a:t>
            </a:r>
          </a:p>
        </p:txBody>
      </p:sp>
      <p:sp>
        <p:nvSpPr>
          <p:cNvPr id="704524" name="Line 12"/>
          <p:cNvSpPr>
            <a:spLocks noChangeShapeType="1"/>
          </p:cNvSpPr>
          <p:nvPr/>
        </p:nvSpPr>
        <p:spPr bwMode="auto">
          <a:xfrm>
            <a:off x="1747838" y="1751013"/>
            <a:ext cx="1685925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5" name="Line 13"/>
          <p:cNvSpPr>
            <a:spLocks noChangeShapeType="1"/>
          </p:cNvSpPr>
          <p:nvPr/>
        </p:nvSpPr>
        <p:spPr bwMode="auto">
          <a:xfrm>
            <a:off x="1519238" y="2343150"/>
            <a:ext cx="1908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6" name="Line 14"/>
          <p:cNvSpPr>
            <a:spLocks noChangeShapeType="1"/>
          </p:cNvSpPr>
          <p:nvPr/>
        </p:nvSpPr>
        <p:spPr bwMode="auto">
          <a:xfrm>
            <a:off x="2389188" y="2965450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7" name="Line 15"/>
          <p:cNvSpPr>
            <a:spLocks noChangeShapeType="1"/>
          </p:cNvSpPr>
          <p:nvPr/>
        </p:nvSpPr>
        <p:spPr bwMode="auto">
          <a:xfrm>
            <a:off x="2376488" y="3722688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8" name="Line 16"/>
          <p:cNvSpPr>
            <a:spLocks noChangeShapeType="1"/>
          </p:cNvSpPr>
          <p:nvPr/>
        </p:nvSpPr>
        <p:spPr bwMode="auto">
          <a:xfrm flipH="1">
            <a:off x="1304925" y="2936875"/>
            <a:ext cx="671513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9" name="Line 17"/>
          <p:cNvSpPr>
            <a:spLocks noChangeShapeType="1"/>
          </p:cNvSpPr>
          <p:nvPr/>
        </p:nvSpPr>
        <p:spPr bwMode="auto">
          <a:xfrm>
            <a:off x="1312863" y="3265488"/>
            <a:ext cx="620712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30" name="Line 18"/>
          <p:cNvSpPr>
            <a:spLocks noChangeShapeType="1"/>
          </p:cNvSpPr>
          <p:nvPr/>
        </p:nvSpPr>
        <p:spPr bwMode="auto">
          <a:xfrm>
            <a:off x="3848100" y="1793875"/>
            <a:ext cx="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31" name="Rectangle 19"/>
          <p:cNvSpPr>
            <a:spLocks noChangeArrowheads="1"/>
          </p:cNvSpPr>
          <p:nvPr/>
        </p:nvSpPr>
        <p:spPr bwMode="auto">
          <a:xfrm>
            <a:off x="4957763" y="1268413"/>
            <a:ext cx="4100512" cy="349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TOPOLOGICAL-SORT(V, E)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Call DFS(V, E) to compute finishing times </a:t>
            </a:r>
            <a:r>
              <a:rPr lang="en-US" sz="2000" dirty="0">
                <a:latin typeface="Comic Sans MS" charset="0"/>
                <a:ea typeface="Comic Sans MS" charset="0"/>
                <a:cs typeface="Comic Sans MS" charset="0"/>
              </a:rPr>
              <a:t>f[v]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for each vertex </a:t>
            </a:r>
            <a:r>
              <a:rPr lang="en-US" sz="2000" dirty="0">
                <a:latin typeface="Comic Sans MS" charset="0"/>
                <a:ea typeface="Comic Sans MS" charset="0"/>
                <a:cs typeface="Comic Sans MS" charset="0"/>
              </a:rPr>
              <a:t>v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When each vertex is finished, insert it onto the front of a linked list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Return the linked list of vertices</a:t>
            </a:r>
          </a:p>
        </p:txBody>
      </p:sp>
      <p:sp>
        <p:nvSpPr>
          <p:cNvPr id="704532" name="Text Box 20"/>
          <p:cNvSpPr txBox="1">
            <a:spLocks noChangeArrowheads="1"/>
          </p:cNvSpPr>
          <p:nvPr/>
        </p:nvSpPr>
        <p:spPr bwMode="auto">
          <a:xfrm>
            <a:off x="2770188" y="258127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1/</a:t>
            </a:r>
          </a:p>
        </p:txBody>
      </p:sp>
      <p:sp>
        <p:nvSpPr>
          <p:cNvPr id="704533" name="Text Box 21"/>
          <p:cNvSpPr txBox="1">
            <a:spLocks noChangeArrowheads="1"/>
          </p:cNvSpPr>
          <p:nvPr/>
        </p:nvSpPr>
        <p:spPr bwMode="auto">
          <a:xfrm>
            <a:off x="2759075" y="33591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2/</a:t>
            </a:r>
          </a:p>
        </p:txBody>
      </p:sp>
      <p:sp>
        <p:nvSpPr>
          <p:cNvPr id="704534" name="Text Box 22"/>
          <p:cNvSpPr txBox="1">
            <a:spLocks noChangeArrowheads="1"/>
          </p:cNvSpPr>
          <p:nvPr/>
        </p:nvSpPr>
        <p:spPr bwMode="auto">
          <a:xfrm>
            <a:off x="2873375" y="41084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3/</a:t>
            </a:r>
          </a:p>
        </p:txBody>
      </p:sp>
      <p:sp>
        <p:nvSpPr>
          <p:cNvPr id="704535" name="Text Box 23"/>
          <p:cNvSpPr txBox="1">
            <a:spLocks noChangeArrowheads="1"/>
          </p:cNvSpPr>
          <p:nvPr/>
        </p:nvSpPr>
        <p:spPr bwMode="auto">
          <a:xfrm>
            <a:off x="3070225" y="4110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04536" name="Text Box 24"/>
          <p:cNvSpPr txBox="1">
            <a:spLocks noChangeArrowheads="1"/>
          </p:cNvSpPr>
          <p:nvPr/>
        </p:nvSpPr>
        <p:spPr bwMode="auto">
          <a:xfrm>
            <a:off x="2955925" y="3360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04537" name="Text Box 25"/>
          <p:cNvSpPr txBox="1">
            <a:spLocks noChangeArrowheads="1"/>
          </p:cNvSpPr>
          <p:nvPr/>
        </p:nvSpPr>
        <p:spPr bwMode="auto">
          <a:xfrm>
            <a:off x="57150" y="28924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6/</a:t>
            </a:r>
          </a:p>
        </p:txBody>
      </p:sp>
      <p:sp>
        <p:nvSpPr>
          <p:cNvPr id="704538" name="Text Box 26"/>
          <p:cNvSpPr txBox="1">
            <a:spLocks noChangeArrowheads="1"/>
          </p:cNvSpPr>
          <p:nvPr/>
        </p:nvSpPr>
        <p:spPr bwMode="auto">
          <a:xfrm>
            <a:off x="258763" y="2892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04539" name="Text Box 27"/>
          <p:cNvSpPr txBox="1">
            <a:spLocks noChangeArrowheads="1"/>
          </p:cNvSpPr>
          <p:nvPr/>
        </p:nvSpPr>
        <p:spPr bwMode="auto">
          <a:xfrm>
            <a:off x="2959100" y="2581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704540" name="Text Box 28"/>
          <p:cNvSpPr txBox="1">
            <a:spLocks noChangeArrowheads="1"/>
          </p:cNvSpPr>
          <p:nvPr/>
        </p:nvSpPr>
        <p:spPr bwMode="auto">
          <a:xfrm>
            <a:off x="4279900" y="30495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9/</a:t>
            </a:r>
          </a:p>
        </p:txBody>
      </p:sp>
      <p:sp>
        <p:nvSpPr>
          <p:cNvPr id="704541" name="Text Box 29"/>
          <p:cNvSpPr txBox="1">
            <a:spLocks noChangeArrowheads="1"/>
          </p:cNvSpPr>
          <p:nvPr/>
        </p:nvSpPr>
        <p:spPr bwMode="auto">
          <a:xfrm>
            <a:off x="4459288" y="30495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04542" name="Text Box 30"/>
          <p:cNvSpPr txBox="1">
            <a:spLocks noChangeArrowheads="1"/>
          </p:cNvSpPr>
          <p:nvPr/>
        </p:nvSpPr>
        <p:spPr bwMode="auto">
          <a:xfrm>
            <a:off x="1676400" y="140017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11/</a:t>
            </a:r>
          </a:p>
        </p:txBody>
      </p:sp>
      <p:sp>
        <p:nvSpPr>
          <p:cNvPr id="704543" name="Text Box 31"/>
          <p:cNvSpPr txBox="1">
            <a:spLocks noChangeArrowheads="1"/>
          </p:cNvSpPr>
          <p:nvPr/>
        </p:nvSpPr>
        <p:spPr bwMode="auto">
          <a:xfrm>
            <a:off x="1454150" y="2006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12/</a:t>
            </a:r>
          </a:p>
        </p:txBody>
      </p:sp>
      <p:sp>
        <p:nvSpPr>
          <p:cNvPr id="704544" name="Line 32"/>
          <p:cNvSpPr>
            <a:spLocks noChangeShapeType="1"/>
          </p:cNvSpPr>
          <p:nvPr/>
        </p:nvSpPr>
        <p:spPr bwMode="auto">
          <a:xfrm>
            <a:off x="966788" y="1785938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45" name="Line 33"/>
          <p:cNvSpPr>
            <a:spLocks noChangeShapeType="1"/>
          </p:cNvSpPr>
          <p:nvPr/>
        </p:nvSpPr>
        <p:spPr bwMode="auto">
          <a:xfrm>
            <a:off x="933450" y="2532063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46" name="Text Box 34"/>
          <p:cNvSpPr txBox="1">
            <a:spLocks noChangeArrowheads="1"/>
          </p:cNvSpPr>
          <p:nvPr/>
        </p:nvSpPr>
        <p:spPr bwMode="auto">
          <a:xfrm>
            <a:off x="4244975" y="2159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13/</a:t>
            </a:r>
          </a:p>
        </p:txBody>
      </p:sp>
      <p:sp>
        <p:nvSpPr>
          <p:cNvPr id="704547" name="Text Box 35"/>
          <p:cNvSpPr txBox="1">
            <a:spLocks noChangeArrowheads="1"/>
          </p:cNvSpPr>
          <p:nvPr/>
        </p:nvSpPr>
        <p:spPr bwMode="auto">
          <a:xfrm>
            <a:off x="4551363" y="2159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704548" name="Text Box 36"/>
          <p:cNvSpPr txBox="1">
            <a:spLocks noChangeArrowheads="1"/>
          </p:cNvSpPr>
          <p:nvPr/>
        </p:nvSpPr>
        <p:spPr bwMode="auto">
          <a:xfrm>
            <a:off x="1758950" y="20050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04549" name="Text Box 37"/>
          <p:cNvSpPr txBox="1">
            <a:spLocks noChangeArrowheads="1"/>
          </p:cNvSpPr>
          <p:nvPr/>
        </p:nvSpPr>
        <p:spPr bwMode="auto">
          <a:xfrm>
            <a:off x="1992313" y="1400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704550" name="Text Box 38"/>
          <p:cNvSpPr txBox="1">
            <a:spLocks noChangeArrowheads="1"/>
          </p:cNvSpPr>
          <p:nvPr/>
        </p:nvSpPr>
        <p:spPr bwMode="auto">
          <a:xfrm>
            <a:off x="2722563" y="140017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17/</a:t>
            </a:r>
          </a:p>
        </p:txBody>
      </p:sp>
      <p:sp>
        <p:nvSpPr>
          <p:cNvPr id="704551" name="Text Box 39"/>
          <p:cNvSpPr txBox="1">
            <a:spLocks noChangeArrowheads="1"/>
          </p:cNvSpPr>
          <p:nvPr/>
        </p:nvSpPr>
        <p:spPr bwMode="auto">
          <a:xfrm>
            <a:off x="3043238" y="1400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04552" name="AutoShape 40"/>
          <p:cNvSpPr>
            <a:spLocks noChangeArrowheads="1"/>
          </p:cNvSpPr>
          <p:nvPr/>
        </p:nvSpPr>
        <p:spPr bwMode="auto">
          <a:xfrm>
            <a:off x="7988300" y="4986338"/>
            <a:ext cx="735013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jacket</a:t>
            </a:r>
          </a:p>
        </p:txBody>
      </p:sp>
      <p:sp>
        <p:nvSpPr>
          <p:cNvPr id="704553" name="AutoShape 41"/>
          <p:cNvSpPr>
            <a:spLocks noChangeArrowheads="1"/>
          </p:cNvSpPr>
          <p:nvPr/>
        </p:nvSpPr>
        <p:spPr bwMode="auto">
          <a:xfrm>
            <a:off x="7332663" y="4986338"/>
            <a:ext cx="449262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tie</a:t>
            </a:r>
          </a:p>
        </p:txBody>
      </p:sp>
      <p:sp>
        <p:nvSpPr>
          <p:cNvPr id="704554" name="AutoShape 42"/>
          <p:cNvSpPr>
            <a:spLocks noChangeArrowheads="1"/>
          </p:cNvSpPr>
          <p:nvPr/>
        </p:nvSpPr>
        <p:spPr bwMode="auto">
          <a:xfrm>
            <a:off x="6621463" y="4986338"/>
            <a:ext cx="506412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belt</a:t>
            </a:r>
          </a:p>
        </p:txBody>
      </p:sp>
      <p:sp>
        <p:nvSpPr>
          <p:cNvPr id="704555" name="AutoShape 43"/>
          <p:cNvSpPr>
            <a:spLocks noChangeArrowheads="1"/>
          </p:cNvSpPr>
          <p:nvPr/>
        </p:nvSpPr>
        <p:spPr bwMode="auto">
          <a:xfrm>
            <a:off x="5816600" y="4986338"/>
            <a:ext cx="600075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shirt</a:t>
            </a:r>
          </a:p>
        </p:txBody>
      </p:sp>
      <p:sp>
        <p:nvSpPr>
          <p:cNvPr id="704556" name="AutoShape 44"/>
          <p:cNvSpPr>
            <a:spLocks noChangeArrowheads="1"/>
          </p:cNvSpPr>
          <p:nvPr/>
        </p:nvSpPr>
        <p:spPr bwMode="auto">
          <a:xfrm>
            <a:off x="4862513" y="4986338"/>
            <a:ext cx="74930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watch</a:t>
            </a:r>
          </a:p>
        </p:txBody>
      </p:sp>
      <p:sp>
        <p:nvSpPr>
          <p:cNvPr id="704557" name="AutoShape 45"/>
          <p:cNvSpPr>
            <a:spLocks noChangeArrowheads="1"/>
          </p:cNvSpPr>
          <p:nvPr/>
        </p:nvSpPr>
        <p:spPr bwMode="auto">
          <a:xfrm>
            <a:off x="3902075" y="4986338"/>
            <a:ext cx="7556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shoes</a:t>
            </a:r>
          </a:p>
        </p:txBody>
      </p:sp>
      <p:sp>
        <p:nvSpPr>
          <p:cNvPr id="704558" name="AutoShape 46"/>
          <p:cNvSpPr>
            <a:spLocks noChangeArrowheads="1"/>
          </p:cNvSpPr>
          <p:nvPr/>
        </p:nvSpPr>
        <p:spPr bwMode="auto">
          <a:xfrm>
            <a:off x="2940050" y="4986338"/>
            <a:ext cx="7572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pants</a:t>
            </a:r>
          </a:p>
        </p:txBody>
      </p:sp>
      <p:sp>
        <p:nvSpPr>
          <p:cNvPr id="704559" name="AutoShape 47"/>
          <p:cNvSpPr>
            <a:spLocks noChangeArrowheads="1"/>
          </p:cNvSpPr>
          <p:nvPr/>
        </p:nvSpPr>
        <p:spPr bwMode="auto">
          <a:xfrm>
            <a:off x="1349375" y="4986338"/>
            <a:ext cx="138588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undershorts</a:t>
            </a:r>
          </a:p>
        </p:txBody>
      </p:sp>
      <p:sp>
        <p:nvSpPr>
          <p:cNvPr id="704560" name="AutoShape 48"/>
          <p:cNvSpPr>
            <a:spLocks noChangeArrowheads="1"/>
          </p:cNvSpPr>
          <p:nvPr/>
        </p:nvSpPr>
        <p:spPr bwMode="auto">
          <a:xfrm>
            <a:off x="415925" y="4986338"/>
            <a:ext cx="728663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socks</a:t>
            </a:r>
          </a:p>
        </p:txBody>
      </p:sp>
      <p:sp>
        <p:nvSpPr>
          <p:cNvPr id="704561" name="Text Box 49"/>
          <p:cNvSpPr txBox="1">
            <a:spLocks noChangeArrowheads="1"/>
          </p:cNvSpPr>
          <p:nvPr/>
        </p:nvSpPr>
        <p:spPr bwMode="auto">
          <a:xfrm>
            <a:off x="407988" y="5775325"/>
            <a:ext cx="36952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Running time: </a:t>
            </a:r>
            <a:r>
              <a:rPr lang="el-GR" sz="2400" dirty="0">
                <a:sym typeface="Symbol" pitchFamily="-106" charset="2"/>
              </a:rPr>
              <a:t>Θ</a:t>
            </a:r>
            <a:r>
              <a:rPr lang="en-US" sz="2400" dirty="0">
                <a:sym typeface="Symbol" pitchFamily="-106" charset="2"/>
              </a:rPr>
              <a:t>(|V| + |E|)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F3940-F648-D846-BDBE-8612BBD0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32" grpId="0"/>
      <p:bldP spid="704533" grpId="0"/>
      <p:bldP spid="704534" grpId="0"/>
      <p:bldP spid="704535" grpId="0"/>
      <p:bldP spid="704536" grpId="0"/>
      <p:bldP spid="704537" grpId="0"/>
      <p:bldP spid="704538" grpId="0"/>
      <p:bldP spid="704539" grpId="0"/>
      <p:bldP spid="704540" grpId="0"/>
      <p:bldP spid="704541" grpId="0"/>
      <p:bldP spid="704542" grpId="0"/>
      <p:bldP spid="704543" grpId="0"/>
      <p:bldP spid="704546" grpId="0"/>
      <p:bldP spid="704547" grpId="0"/>
      <p:bldP spid="704548" grpId="0"/>
      <p:bldP spid="704549" grpId="0"/>
      <p:bldP spid="704550" grpId="0"/>
      <p:bldP spid="704551" grpId="0"/>
      <p:bldP spid="704552" grpId="0" animBg="1"/>
      <p:bldP spid="704553" grpId="0" animBg="1"/>
      <p:bldP spid="704554" grpId="0" animBg="1"/>
      <p:bldP spid="704555" grpId="0" animBg="1"/>
      <p:bldP spid="704556" grpId="0" animBg="1"/>
      <p:bldP spid="704557" grpId="0" animBg="1"/>
      <p:bldP spid="704558" grpId="0" animBg="1"/>
      <p:bldP spid="704559" grpId="0" animBg="1"/>
      <p:bldP spid="704560" grpId="0" animBg="1"/>
      <p:bldP spid="7045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8BD1E-2AA2-1C4A-BA5A-CD415F08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Weighted Graphs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64562" cy="50768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b="1" dirty="0"/>
              <a:t>Weighted graphs</a:t>
            </a:r>
            <a:r>
              <a:rPr lang="en-US" dirty="0"/>
              <a:t> = graphs for which each edge has an associated weight </a:t>
            </a:r>
            <a:r>
              <a:rPr lang="en-US" dirty="0">
                <a:latin typeface="Comic Sans MS" pitchFamily="-106" charset="0"/>
              </a:rPr>
              <a:t>w(u, v)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/>
              <a:t>			</a:t>
            </a:r>
            <a:r>
              <a:rPr lang="en-US" dirty="0">
                <a:latin typeface="Comic Sans MS" pitchFamily="-106" charset="0"/>
              </a:rPr>
              <a:t>w: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-&gt; R, weight function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Storing the weights of a graph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Adjacency list: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Store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u,v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  <a:r>
              <a:rPr lang="en-US" sz="2400" dirty="0">
                <a:sym typeface="Symbol" pitchFamily="-106" charset="2"/>
              </a:rPr>
              <a:t> along with vertex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dirty="0">
                <a:sym typeface="Symbol" pitchFamily="-106" charset="2"/>
              </a:rPr>
              <a:t> in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sz="2400" dirty="0">
                <a:sym typeface="Symbol" pitchFamily="-106" charset="2"/>
              </a:rPr>
              <a:t>’s adjacency list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Adjacency matrix: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Store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w(u, v)</a:t>
            </a:r>
            <a:r>
              <a:rPr lang="en-US" sz="2400" dirty="0">
                <a:sym typeface="Symbol" pitchFamily="-106" charset="2"/>
              </a:rPr>
              <a:t> at location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sz="2400" dirty="0">
                <a:sym typeface="Symbol" pitchFamily="-106" charset="2"/>
              </a:rPr>
              <a:t> in the matrix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223BD-C6BA-5641-93CA-33A0BA83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Searching in a Graph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643562"/>
          </a:xfrm>
        </p:spPr>
        <p:txBody>
          <a:bodyPr/>
          <a:lstStyle/>
          <a:p>
            <a:pPr eaLnBrk="1" hangingPunct="1"/>
            <a:r>
              <a:rPr lang="en-US" b="1" dirty="0"/>
              <a:t>Graph searching</a:t>
            </a:r>
            <a:r>
              <a:rPr lang="en-US" dirty="0"/>
              <a:t> = systematically follow the edges of the graph so as to visit the vertices of the graph</a:t>
            </a:r>
          </a:p>
          <a:p>
            <a:pPr eaLnBrk="1" hangingPunct="1"/>
            <a:r>
              <a:rPr lang="en-US" dirty="0"/>
              <a:t>Two basic graph searching algorithms:</a:t>
            </a:r>
          </a:p>
          <a:p>
            <a:pPr lvl="1" eaLnBrk="1" hangingPunct="1"/>
            <a:r>
              <a:rPr lang="en-US" dirty="0"/>
              <a:t>Breadth-first search</a:t>
            </a:r>
          </a:p>
          <a:p>
            <a:pPr lvl="1" eaLnBrk="1" hangingPunct="1"/>
            <a:r>
              <a:rPr lang="en-US" dirty="0"/>
              <a:t>Depth-first search</a:t>
            </a:r>
          </a:p>
          <a:p>
            <a:pPr eaLnBrk="1" hangingPunct="1"/>
            <a:r>
              <a:rPr lang="en-US" dirty="0"/>
              <a:t>The difference between them is in the order in which they explore the unvisited edges of the graph</a:t>
            </a:r>
          </a:p>
          <a:p>
            <a:pPr eaLnBrk="1" hangingPunct="1"/>
            <a:r>
              <a:rPr lang="en-US" dirty="0"/>
              <a:t>Graph algorithms are typically elaborations of the basic graph-searching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9E754-195D-1148-A711-B9D250E2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Breadth-First Search (BFS)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A graph </a:t>
            </a:r>
            <a:r>
              <a:rPr lang="en-US" dirty="0">
                <a:latin typeface="Comic Sans MS" pitchFamily="-106" charset="0"/>
              </a:rPr>
              <a:t>G = (V, E)</a:t>
            </a:r>
            <a:r>
              <a:rPr lang="en-US" dirty="0"/>
              <a:t> (directed or undirected)</a:t>
            </a:r>
          </a:p>
          <a:p>
            <a:pPr lvl="1" eaLnBrk="1" hangingPunct="1"/>
            <a:r>
              <a:rPr lang="en-US" dirty="0"/>
              <a:t>A </a:t>
            </a:r>
            <a:r>
              <a:rPr lang="en-US" b="1" dirty="0"/>
              <a:t>source</a:t>
            </a:r>
            <a:r>
              <a:rPr lang="en-US" dirty="0"/>
              <a:t> vertex </a:t>
            </a:r>
            <a:r>
              <a:rPr lang="en-US" dirty="0">
                <a:latin typeface="Comic Sans MS" pitchFamily="-106" charset="0"/>
              </a:rPr>
              <a:t>s </a:t>
            </a:r>
            <a:r>
              <a:rPr lang="en-US" dirty="0">
                <a:sym typeface="Symbol" pitchFamily="-106" charset="2"/>
              </a:rPr>
              <a:t>from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V</a:t>
            </a:r>
          </a:p>
          <a:p>
            <a:pPr eaLnBrk="1" hangingPunct="1"/>
            <a:r>
              <a:rPr lang="en-US" b="1" dirty="0"/>
              <a:t>Goal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Explore the edges of </a:t>
            </a:r>
            <a:r>
              <a:rPr lang="en-US" dirty="0">
                <a:latin typeface="Comic Sans MS" pitchFamily="-106" charset="0"/>
              </a:rPr>
              <a:t>G</a:t>
            </a:r>
            <a:r>
              <a:rPr lang="en-US" dirty="0"/>
              <a:t> to “discover” every vertex reachable from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, </a:t>
            </a:r>
            <a:r>
              <a:rPr lang="en-US" dirty="0">
                <a:solidFill>
                  <a:srgbClr val="336699"/>
                </a:solidFill>
              </a:rPr>
              <a:t>taking the ones closest to </a:t>
            </a:r>
            <a:r>
              <a:rPr lang="en-US" dirty="0">
                <a:solidFill>
                  <a:srgbClr val="336699"/>
                </a:solidFill>
                <a:latin typeface="Comic Sans MS" pitchFamily="-106" charset="0"/>
              </a:rPr>
              <a:t>s</a:t>
            </a:r>
            <a:r>
              <a:rPr lang="en-US" dirty="0">
                <a:solidFill>
                  <a:srgbClr val="336699"/>
                </a:solidFill>
              </a:rPr>
              <a:t> first</a:t>
            </a:r>
          </a:p>
          <a:p>
            <a:pPr eaLnBrk="1" hangingPunct="1"/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>
                <a:latin typeface="Comic Sans MS" pitchFamily="-106" charset="0"/>
              </a:rPr>
              <a:t>d[v]</a:t>
            </a:r>
            <a:r>
              <a:rPr lang="en-US" dirty="0"/>
              <a:t> = distance (smallest # of edges) from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 to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, for all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sym typeface="Symbol" pitchFamily="-106" charset="2"/>
              </a:rPr>
              <a:t>from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lvl="1" eaLnBrk="1" hangingPunct="1"/>
            <a:r>
              <a:rPr lang="en-US" dirty="0"/>
              <a:t>A “breadth-first tree” rooted at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 that contains all reachable vertices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BEEFD-6A4F-464D-A154-DA2DA3F8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8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 (cont.)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854700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Keeping track of progress:</a:t>
            </a:r>
          </a:p>
          <a:p>
            <a:pPr lvl="1">
              <a:lnSpc>
                <a:spcPct val="120000"/>
              </a:lnSpc>
            </a:pPr>
            <a:r>
              <a:rPr lang="en-US"/>
              <a:t>Color each vertex in either </a:t>
            </a:r>
            <a:r>
              <a:rPr lang="en-US" b="1"/>
              <a:t>white</a:t>
            </a:r>
            <a:r>
              <a:rPr lang="en-US"/>
              <a:t>, </a:t>
            </a:r>
            <a:r>
              <a:rPr lang="en-US" b="1"/>
              <a:t>gray</a:t>
            </a:r>
            <a:r>
              <a:rPr lang="en-US"/>
              <a:t> or </a:t>
            </a:r>
            <a:r>
              <a:rPr lang="en-US" b="1"/>
              <a:t>black</a:t>
            </a:r>
          </a:p>
          <a:p>
            <a:pPr lvl="1">
              <a:lnSpc>
                <a:spcPct val="120000"/>
              </a:lnSpc>
            </a:pPr>
            <a:r>
              <a:rPr lang="en-US"/>
              <a:t>Initially, all vertices are </a:t>
            </a:r>
            <a:r>
              <a:rPr lang="en-US" b="1"/>
              <a:t>white</a:t>
            </a:r>
          </a:p>
          <a:p>
            <a:pPr lvl="1">
              <a:lnSpc>
                <a:spcPct val="120000"/>
              </a:lnSpc>
            </a:pPr>
            <a:r>
              <a:rPr lang="en-US"/>
              <a:t>When being discovered a vertex becomes </a:t>
            </a:r>
            <a:r>
              <a:rPr lang="en-US" b="1"/>
              <a:t>gray</a:t>
            </a:r>
          </a:p>
          <a:p>
            <a:pPr lvl="1">
              <a:lnSpc>
                <a:spcPct val="120000"/>
              </a:lnSpc>
            </a:pPr>
            <a:r>
              <a:rPr lang="en-US"/>
              <a:t>After discovering all its adjacent vertices the node becomes </a:t>
            </a:r>
            <a:r>
              <a:rPr lang="en-US" b="1"/>
              <a:t>black</a:t>
            </a:r>
          </a:p>
          <a:p>
            <a:pPr lvl="1">
              <a:lnSpc>
                <a:spcPct val="120000"/>
              </a:lnSpc>
            </a:pPr>
            <a:r>
              <a:rPr lang="en-US"/>
              <a:t>Use FIFO queue </a:t>
            </a:r>
            <a:r>
              <a:rPr lang="en-US" i="1"/>
              <a:t>Q </a:t>
            </a:r>
            <a:r>
              <a:rPr lang="en-US"/>
              <a:t>to maintain the set of gray vertices</a:t>
            </a:r>
          </a:p>
        </p:txBody>
      </p:sp>
      <p:grpSp>
        <p:nvGrpSpPr>
          <p:cNvPr id="678916" name="Group 4"/>
          <p:cNvGrpSpPr>
            <a:grpSpLocks/>
          </p:cNvGrpSpPr>
          <p:nvPr/>
        </p:nvGrpSpPr>
        <p:grpSpPr bwMode="auto">
          <a:xfrm>
            <a:off x="6392863" y="3195638"/>
            <a:ext cx="2159000" cy="1376362"/>
            <a:chOff x="1447" y="2087"/>
            <a:chExt cx="1360" cy="867"/>
          </a:xfrm>
        </p:grpSpPr>
        <p:sp>
          <p:nvSpPr>
            <p:cNvPr id="678917" name="Oval 5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8918" name="Oval 6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78919" name="Oval 7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78920" name="Oval 8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78921" name="Line 9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2" name="Line 10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4" name="Line 12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5" name="Oval 13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78926" name="Line 14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7" name="Line 15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8" name="Line 16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8929" name="Group 17"/>
          <p:cNvGrpSpPr>
            <a:grpSpLocks/>
          </p:cNvGrpSpPr>
          <p:nvPr/>
        </p:nvGrpSpPr>
        <p:grpSpPr bwMode="auto">
          <a:xfrm>
            <a:off x="6392863" y="4948238"/>
            <a:ext cx="2159000" cy="1376362"/>
            <a:chOff x="1447" y="2087"/>
            <a:chExt cx="1360" cy="867"/>
          </a:xfrm>
        </p:grpSpPr>
        <p:sp>
          <p:nvSpPr>
            <p:cNvPr id="678930" name="Oval 18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8931" name="Oval 19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78932" name="Oval 20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78933" name="Oval 21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78934" name="Line 22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5" name="Line 23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6" name="Line 24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7" name="Line 25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8" name="Oval 26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78939" name="Line 27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0" name="Line 28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1" name="Line 29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8942" name="Text Box 30"/>
          <p:cNvSpPr txBox="1">
            <a:spLocks noChangeArrowheads="1"/>
          </p:cNvSpPr>
          <p:nvPr/>
        </p:nvSpPr>
        <p:spPr bwMode="auto">
          <a:xfrm>
            <a:off x="6096000" y="12334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source</a:t>
            </a:r>
          </a:p>
        </p:txBody>
      </p:sp>
      <p:grpSp>
        <p:nvGrpSpPr>
          <p:cNvPr id="678943" name="Group 31"/>
          <p:cNvGrpSpPr>
            <a:grpSpLocks/>
          </p:cNvGrpSpPr>
          <p:nvPr/>
        </p:nvGrpSpPr>
        <p:grpSpPr bwMode="auto">
          <a:xfrm>
            <a:off x="6392863" y="1600200"/>
            <a:ext cx="2159000" cy="1376363"/>
            <a:chOff x="1447" y="2087"/>
            <a:chExt cx="1360" cy="867"/>
          </a:xfrm>
        </p:grpSpPr>
        <p:sp>
          <p:nvSpPr>
            <p:cNvPr id="678944" name="Oval 32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8945" name="Oval 33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78946" name="Oval 34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78947" name="Oval 35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78948" name="Line 36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9" name="Line 37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0" name="Line 38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1" name="Line 39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2" name="Oval 40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78953" name="Line 41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4" name="Line 42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5" name="Line 43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AED88-BD07-E549-98FE-BE03A966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Tree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" y="1214438"/>
            <a:ext cx="7097765" cy="5418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BFS constructs a breadth-first tree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Initially contains the root (source vertex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)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When vertex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is discovered while scanning the adjacency list of a vertex 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⇒ vertex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and edge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 are added to the tree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is the </a:t>
            </a:r>
            <a:r>
              <a:rPr lang="en-US" b="1" dirty="0">
                <a:sym typeface="Symbol" pitchFamily="-106" charset="2"/>
              </a:rPr>
              <a:t>predecessor</a:t>
            </a:r>
            <a:r>
              <a:rPr lang="en-US" dirty="0">
                <a:sym typeface="Symbol" pitchFamily="-106" charset="2"/>
              </a:rPr>
              <a:t> (</a:t>
            </a:r>
            <a:r>
              <a:rPr lang="en-US" b="1" dirty="0">
                <a:sym typeface="Symbol" pitchFamily="-106" charset="2"/>
              </a:rPr>
              <a:t>parent</a:t>
            </a:r>
            <a:r>
              <a:rPr lang="en-US" dirty="0">
                <a:sym typeface="Symbol" pitchFamily="-106" charset="2"/>
              </a:rPr>
              <a:t>)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in the breadth-first tree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sym typeface="Symbol" pitchFamily="-106" charset="2"/>
              </a:rPr>
              <a:t>A vertex is discovered only once ⇒ it has only one parent</a:t>
            </a:r>
          </a:p>
        </p:txBody>
      </p:sp>
      <p:grpSp>
        <p:nvGrpSpPr>
          <p:cNvPr id="679940" name="Group 4"/>
          <p:cNvGrpSpPr>
            <a:grpSpLocks/>
          </p:cNvGrpSpPr>
          <p:nvPr/>
        </p:nvGrpSpPr>
        <p:grpSpPr bwMode="auto">
          <a:xfrm>
            <a:off x="6850063" y="3452813"/>
            <a:ext cx="2159000" cy="1376362"/>
            <a:chOff x="1447" y="2087"/>
            <a:chExt cx="1360" cy="867"/>
          </a:xfrm>
        </p:grpSpPr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79943" name="Oval 7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79944" name="Oval 8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79945" name="Line 9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49" name="Oval 13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79950" name="Line 14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52" name="Line 16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9953" name="Text Box 17"/>
          <p:cNvSpPr txBox="1">
            <a:spLocks noChangeArrowheads="1"/>
          </p:cNvSpPr>
          <p:nvPr/>
        </p:nvSpPr>
        <p:spPr bwMode="auto">
          <a:xfrm>
            <a:off x="7348538" y="271621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source</a:t>
            </a:r>
          </a:p>
        </p:txBody>
      </p:sp>
      <p:sp>
        <p:nvSpPr>
          <p:cNvPr id="679954" name="Line 18"/>
          <p:cNvSpPr>
            <a:spLocks noChangeShapeType="1"/>
          </p:cNvSpPr>
          <p:nvPr/>
        </p:nvSpPr>
        <p:spPr bwMode="auto">
          <a:xfrm flipH="1">
            <a:off x="7172325" y="3084513"/>
            <a:ext cx="250825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42DABF-4C70-D145-A1FA-0FA2008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Additional Data Structures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214438"/>
            <a:ext cx="7048130" cy="55165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/>
              <a:t>G = (V, E) represented using adjacency lists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</a:rPr>
              <a:t>color[u]</a:t>
            </a:r>
            <a:r>
              <a:rPr lang="en-US" sz="2400" dirty="0"/>
              <a:t> – the color of the vertex for all </a:t>
            </a:r>
            <a:r>
              <a:rPr lang="en-US" sz="2400" dirty="0">
                <a:latin typeface="Comic Sans MS" pitchFamily="-106" charset="0"/>
              </a:rPr>
              <a:t>u </a:t>
            </a:r>
            <a:r>
              <a:rPr lang="en-US" sz="2400" dirty="0">
                <a:sym typeface="Symbol" pitchFamily="-106" charset="2"/>
              </a:rPr>
              <a:t>in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V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𝛑[u]</a:t>
            </a:r>
            <a:r>
              <a:rPr lang="en-US" sz="2400" dirty="0">
                <a:sym typeface="Symbol" pitchFamily="-106" charset="2"/>
              </a:rPr>
              <a:t> – predecessor of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u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ym typeface="Symbol" pitchFamily="-106" charset="2"/>
              </a:rPr>
              <a:t>If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u = s</a:t>
            </a:r>
            <a:r>
              <a:rPr lang="en-US" sz="2000" dirty="0">
                <a:sym typeface="Symbol" pitchFamily="-106" charset="2"/>
              </a:rPr>
              <a:t> (root) or node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sz="2000" dirty="0">
                <a:sym typeface="Symbol" pitchFamily="-106" charset="2"/>
              </a:rPr>
              <a:t> has not yet been discovered then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[u] = 𝛑 NIL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d[u]</a:t>
            </a:r>
            <a:r>
              <a:rPr lang="en-US" sz="2400" dirty="0">
                <a:sym typeface="Symbol" pitchFamily="-106" charset="2"/>
              </a:rPr>
              <a:t> – the distance from the source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s</a:t>
            </a:r>
            <a:r>
              <a:rPr lang="en-US" sz="2400" dirty="0">
                <a:sym typeface="Symbol" pitchFamily="-106" charset="2"/>
              </a:rPr>
              <a:t> to vertex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u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Use a FIFO queue </a:t>
            </a:r>
            <a:r>
              <a:rPr lang="en-US" sz="2400" i="1" dirty="0">
                <a:sym typeface="Symbol" pitchFamily="-106" charset="2"/>
              </a:rPr>
              <a:t>Q </a:t>
            </a:r>
            <a:r>
              <a:rPr lang="en-US" sz="2400" dirty="0">
                <a:sym typeface="Symbol" pitchFamily="-106" charset="2"/>
              </a:rPr>
              <a:t>to maintain the set of gray vertices</a:t>
            </a:r>
          </a:p>
        </p:txBody>
      </p:sp>
      <p:grpSp>
        <p:nvGrpSpPr>
          <p:cNvPr id="680964" name="Group 4"/>
          <p:cNvGrpSpPr>
            <a:grpSpLocks/>
          </p:cNvGrpSpPr>
          <p:nvPr/>
        </p:nvGrpSpPr>
        <p:grpSpPr bwMode="auto">
          <a:xfrm>
            <a:off x="6499225" y="2850638"/>
            <a:ext cx="2159000" cy="1376362"/>
            <a:chOff x="1447" y="2087"/>
            <a:chExt cx="1360" cy="867"/>
          </a:xfrm>
        </p:grpSpPr>
        <p:sp>
          <p:nvSpPr>
            <p:cNvPr id="680965" name="Oval 5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0966" name="Oval 6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0967" name="Oval 7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0968" name="Oval 8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80969" name="Line 9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0" name="Line 10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1" name="Line 11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2" name="Line 12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3" name="Oval 13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0974" name="Line 14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5" name="Line 15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6" name="Line 16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0977" name="Text Box 17"/>
          <p:cNvSpPr txBox="1">
            <a:spLocks noChangeArrowheads="1"/>
          </p:cNvSpPr>
          <p:nvPr/>
        </p:nvSpPr>
        <p:spPr bwMode="auto">
          <a:xfrm>
            <a:off x="6451600" y="4222238"/>
            <a:ext cx="667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d=1</a:t>
            </a:r>
          </a:p>
          <a:p>
            <a:r>
              <a:rPr lang="en-US" dirty="0">
                <a:latin typeface="Comic Sans MS" pitchFamily="-106" charset="0"/>
                <a:sym typeface="Symbol" pitchFamily="-106" charset="2"/>
              </a:rPr>
              <a:t>𝛑 </a:t>
            </a:r>
            <a:r>
              <a:rPr lang="en-US" dirty="0">
                <a:sym typeface="Symbol" pitchFamily="-106" charset="2"/>
              </a:rPr>
              <a:t>=1</a:t>
            </a:r>
          </a:p>
        </p:txBody>
      </p:sp>
      <p:sp>
        <p:nvSpPr>
          <p:cNvPr id="680978" name="Text Box 18"/>
          <p:cNvSpPr txBox="1">
            <a:spLocks noChangeArrowheads="1"/>
          </p:cNvSpPr>
          <p:nvPr/>
        </p:nvSpPr>
        <p:spPr bwMode="auto">
          <a:xfrm>
            <a:off x="7473950" y="2293425"/>
            <a:ext cx="667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d=1</a:t>
            </a:r>
          </a:p>
          <a:p>
            <a:r>
              <a:rPr lang="en-US" dirty="0">
                <a:latin typeface="Comic Sans MS" pitchFamily="-106" charset="0"/>
                <a:sym typeface="Symbol" pitchFamily="-106" charset="2"/>
              </a:rPr>
              <a:t>𝛑 </a:t>
            </a:r>
            <a:r>
              <a:rPr lang="en-US" dirty="0">
                <a:sym typeface="Symbol" pitchFamily="-106" charset="2"/>
              </a:rPr>
              <a:t>=1</a:t>
            </a:r>
          </a:p>
        </p:txBody>
      </p:sp>
      <p:sp>
        <p:nvSpPr>
          <p:cNvPr id="680979" name="Text Box 19"/>
          <p:cNvSpPr txBox="1">
            <a:spLocks noChangeArrowheads="1"/>
          </p:cNvSpPr>
          <p:nvPr/>
        </p:nvSpPr>
        <p:spPr bwMode="auto">
          <a:xfrm>
            <a:off x="7427913" y="4231763"/>
            <a:ext cx="667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d=2</a:t>
            </a:r>
          </a:p>
          <a:p>
            <a:r>
              <a:rPr lang="en-US" dirty="0">
                <a:latin typeface="Comic Sans MS" pitchFamily="-106" charset="0"/>
                <a:sym typeface="Symbol" pitchFamily="-106" charset="2"/>
              </a:rPr>
              <a:t>𝛑 </a:t>
            </a:r>
            <a:r>
              <a:rPr lang="en-US" dirty="0">
                <a:sym typeface="Symbol" pitchFamily="-106" charset="2"/>
              </a:rPr>
              <a:t>=5</a:t>
            </a:r>
          </a:p>
        </p:txBody>
      </p:sp>
      <p:sp>
        <p:nvSpPr>
          <p:cNvPr id="680980" name="Text Box 20"/>
          <p:cNvSpPr txBox="1">
            <a:spLocks noChangeArrowheads="1"/>
          </p:cNvSpPr>
          <p:nvPr/>
        </p:nvSpPr>
        <p:spPr bwMode="auto">
          <a:xfrm>
            <a:off x="8310563" y="3711063"/>
            <a:ext cx="667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d=2</a:t>
            </a:r>
          </a:p>
          <a:p>
            <a:r>
              <a:rPr lang="en-US" dirty="0">
                <a:latin typeface="Comic Sans MS" pitchFamily="-106" charset="0"/>
                <a:sym typeface="Symbol" pitchFamily="-106" charset="2"/>
              </a:rPr>
              <a:t>𝛑 </a:t>
            </a:r>
            <a:r>
              <a:rPr lang="en-US" dirty="0">
                <a:sym typeface="Symbol" pitchFamily="-106" charset="2"/>
              </a:rPr>
              <a:t>=2</a:t>
            </a:r>
          </a:p>
        </p:txBody>
      </p:sp>
      <p:sp>
        <p:nvSpPr>
          <p:cNvPr id="680981" name="Text Box 21"/>
          <p:cNvSpPr txBox="1">
            <a:spLocks noChangeArrowheads="1"/>
          </p:cNvSpPr>
          <p:nvPr/>
        </p:nvSpPr>
        <p:spPr bwMode="auto">
          <a:xfrm>
            <a:off x="6972300" y="208705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source</a:t>
            </a:r>
          </a:p>
        </p:txBody>
      </p:sp>
      <p:sp>
        <p:nvSpPr>
          <p:cNvPr id="680982" name="Line 22"/>
          <p:cNvSpPr>
            <a:spLocks noChangeShapeType="1"/>
          </p:cNvSpPr>
          <p:nvPr/>
        </p:nvSpPr>
        <p:spPr bwMode="auto">
          <a:xfrm flipH="1">
            <a:off x="6796088" y="2455350"/>
            <a:ext cx="250825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5ACD2-B5F5-CB42-89AD-199034B8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2908</Words>
  <Application>Microsoft Macintosh PowerPoint</Application>
  <PresentationFormat>On-screen Show (4:3)</PresentationFormat>
  <Paragraphs>1132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Wingdings 3</vt:lpstr>
      <vt:lpstr>Default Design</vt:lpstr>
      <vt:lpstr>Analysis of Algorithms CS 477/677</vt:lpstr>
      <vt:lpstr>Graph Representation</vt:lpstr>
      <vt:lpstr>Graph Representation</vt:lpstr>
      <vt:lpstr>Weighted Graphs</vt:lpstr>
      <vt:lpstr>Searching in a Graph</vt:lpstr>
      <vt:lpstr>Breadth-First Search (BFS)</vt:lpstr>
      <vt:lpstr>Breadth-First Search (cont.)</vt:lpstr>
      <vt:lpstr>Breadth-First Tree</vt:lpstr>
      <vt:lpstr>BFS Additional Data Structures</vt:lpstr>
      <vt:lpstr>BFS(V, E, s)</vt:lpstr>
      <vt:lpstr>BFS(V, E, s)</vt:lpstr>
      <vt:lpstr>Example</vt:lpstr>
      <vt:lpstr>Analysis of BFS</vt:lpstr>
      <vt:lpstr>Analysis of BFS</vt:lpstr>
      <vt:lpstr>Shortest Paths Property</vt:lpstr>
      <vt:lpstr>Depth-First Search</vt:lpstr>
      <vt:lpstr>Depth-First Search</vt:lpstr>
      <vt:lpstr>DFS Additional Data Structures</vt:lpstr>
      <vt:lpstr>DFS(V, E)</vt:lpstr>
      <vt:lpstr>DFS-VISIT(u)</vt:lpstr>
      <vt:lpstr>Example</vt:lpstr>
      <vt:lpstr>Example (cont.)</vt:lpstr>
      <vt:lpstr>Edge Classification</vt:lpstr>
      <vt:lpstr>Edge Classification</vt:lpstr>
      <vt:lpstr>Analysis of DFS(V, E)</vt:lpstr>
      <vt:lpstr>Analysis of DFS-VISIT(u)</vt:lpstr>
      <vt:lpstr>Properties of DFS</vt:lpstr>
      <vt:lpstr>Parenthesis Theorem</vt:lpstr>
      <vt:lpstr>Other Properties of DFS</vt:lpstr>
      <vt:lpstr>Topological Sort</vt:lpstr>
      <vt:lpstr>Topological Sort</vt:lpstr>
      <vt:lpstr>Topological Sort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706</cp:revision>
  <cp:lastPrinted>2018-11-15T20:06:26Z</cp:lastPrinted>
  <dcterms:created xsi:type="dcterms:W3CDTF">2011-01-18T17:28:39Z</dcterms:created>
  <dcterms:modified xsi:type="dcterms:W3CDTF">2018-11-15T22:53:51Z</dcterms:modified>
</cp:coreProperties>
</file>