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754" r:id="rId3"/>
    <p:sldId id="755" r:id="rId4"/>
    <p:sldId id="756" r:id="rId5"/>
    <p:sldId id="757" r:id="rId6"/>
    <p:sldId id="758" r:id="rId7"/>
    <p:sldId id="759" r:id="rId8"/>
    <p:sldId id="760" r:id="rId9"/>
    <p:sldId id="768" r:id="rId10"/>
    <p:sldId id="769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6" r:id="rId28"/>
    <p:sldId id="787" r:id="rId29"/>
    <p:sldId id="788" r:id="rId30"/>
    <p:sldId id="789" r:id="rId31"/>
    <p:sldId id="790" r:id="rId32"/>
    <p:sldId id="791" r:id="rId33"/>
    <p:sldId id="792" r:id="rId34"/>
    <p:sldId id="793" r:id="rId35"/>
    <p:sldId id="794" r:id="rId36"/>
    <p:sldId id="53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82B4C-4A73-8448-9BE4-5E49237AAD53}" type="slidenum">
              <a:rPr lang="en-US"/>
              <a:pPr/>
              <a:t>10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B2CC7-DC84-E24F-8B97-CBDF6A17EEAF}" type="slidenum">
              <a:rPr lang="en-US"/>
              <a:pPr/>
              <a:t>11</a:t>
            </a:fld>
            <a:endParaRPr lang="en-US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29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F3E1A-1387-D441-B3E3-D730A98B59B1}" type="slidenum">
              <a:rPr lang="en-US"/>
              <a:pPr/>
              <a:t>12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92E7A-8D1A-964A-BCA6-217C1FB9DA0E}" type="slidenum">
              <a:rPr lang="en-US"/>
              <a:pPr/>
              <a:t>13</a:t>
            </a:fld>
            <a:endParaRPr 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5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B289F-A49D-8E49-963B-3289FBD38198}" type="slidenum">
              <a:rPr lang="en-US"/>
              <a:pPr/>
              <a:t>14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1AF60-1D2D-7740-84C1-6422B649AC17}" type="slidenum">
              <a:rPr lang="en-US"/>
              <a:pPr/>
              <a:t>15</a:t>
            </a:fld>
            <a:endParaRPr lang="en-US"/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84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6FEB8-AFD5-AD45-B8E7-1150AE4BB667}" type="slidenum">
              <a:rPr lang="en-US"/>
              <a:pPr/>
              <a:t>16</a:t>
            </a:fld>
            <a:endParaRPr lang="en-US"/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2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D614D-8809-584F-8A11-E40912BC5864}" type="slidenum">
              <a:rPr lang="en-US"/>
              <a:pPr/>
              <a:t>17</a:t>
            </a:fld>
            <a:endParaRPr lang="en-US"/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E9C11-5CF0-6649-AA95-CC4DA4E3DD66}" type="slidenum">
              <a:rPr lang="en-US"/>
              <a:pPr/>
              <a:t>18</a:t>
            </a:fld>
            <a:endParaRPr lang="en-US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5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4ADAD-FEFF-024B-996B-DFA3B1F09929}" type="slidenum">
              <a:rPr lang="en-US"/>
              <a:pPr/>
              <a:t>19</a:t>
            </a:fld>
            <a:endParaRPr lang="en-US"/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D5020-EFFC-2844-A5B5-15A23ED00D1B}" type="slidenum">
              <a:rPr lang="en-US"/>
              <a:pPr/>
              <a:t>2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2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BA4ED-3B0C-144D-A0E1-9C9B4C87F335}" type="slidenum">
              <a:rPr lang="en-US"/>
              <a:pPr/>
              <a:t>20</a:t>
            </a:fld>
            <a:endParaRPr 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2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705A6-60C4-1848-9D64-DDF55CEC39BD}" type="slidenum">
              <a:rPr lang="en-US"/>
              <a:pPr/>
              <a:t>21</a:t>
            </a:fld>
            <a:endParaRPr 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7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CA5BC-0BFC-644A-814F-28E4B9E92706}" type="slidenum">
              <a:rPr lang="en-US"/>
              <a:pPr/>
              <a:t>22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2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E9766-FB7D-1948-B0FC-C34419DB648B}" type="slidenum">
              <a:rPr lang="en-US"/>
              <a:pPr/>
              <a:t>23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6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1F42-E80D-D545-9644-9F1D179A63E6}" type="slidenum">
              <a:rPr lang="en-US"/>
              <a:pPr/>
              <a:t>24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5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7F3CE-4E29-2740-BFD3-BFD16F498CA7}" type="slidenum">
              <a:rPr lang="en-US"/>
              <a:pPr/>
              <a:t>25</a:t>
            </a:fld>
            <a:endParaRPr 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7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6103-965D-484E-8887-06A36C2137FA}" type="slidenum">
              <a:rPr lang="en-US"/>
              <a:pPr/>
              <a:t>26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9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A8134-85BB-094B-868F-34601ADCB385}" type="slidenum">
              <a:rPr lang="en-US"/>
              <a:pPr/>
              <a:t>27</a:t>
            </a:fld>
            <a:endParaRPr 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0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6D04B-31E6-F941-B02E-716C9EC3CE2A}" type="slidenum">
              <a:rPr lang="en-US"/>
              <a:pPr/>
              <a:t>28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7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D06F8-3D11-D140-9635-C5AB3BB67C0C}" type="slidenum">
              <a:rPr lang="en-US"/>
              <a:pPr/>
              <a:t>29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B49F2-8C96-654F-A083-6D8BC1A15B89}" type="slidenum">
              <a:rPr lang="en-US"/>
              <a:pPr/>
              <a:t>3</a:t>
            </a:fld>
            <a:endParaRPr lang="en-US"/>
          </a:p>
        </p:txBody>
      </p:sp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4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22D35-EC53-9C43-AD82-ED52132566AC}" type="slidenum">
              <a:rPr lang="en-US"/>
              <a:pPr/>
              <a:t>30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0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66BF9-C9F7-B242-B1D3-B7ADAF4E0C77}" type="slidenum">
              <a:rPr lang="en-US"/>
              <a:pPr/>
              <a:t>31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7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B2FA8-3E82-E148-AD5A-324DA698A8B5}" type="slidenum">
              <a:rPr lang="en-US"/>
              <a:pPr/>
              <a:t>32</a:t>
            </a:fld>
            <a:endParaRPr 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5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420F6-4A80-CD45-9499-BB7AABF8EB93}" type="slidenum">
              <a:rPr lang="en-US"/>
              <a:pPr/>
              <a:t>33</a:t>
            </a:fld>
            <a:endParaRPr lang="en-US"/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17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C1DA3-BFE4-C446-9405-579AFBB16821}" type="slidenum">
              <a:rPr lang="en-US"/>
              <a:pPr/>
              <a:t>34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7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8637-910E-3B44-BEA8-2DC191E88693}" type="slidenum">
              <a:rPr lang="en-US"/>
              <a:pPr/>
              <a:t>35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1F770-F35D-C940-8EC8-89B4A1315A3E}" type="slidenum">
              <a:rPr lang="en-US"/>
              <a:pPr/>
              <a:t>4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9DD2D-CE55-DD43-8BC9-36C085135536}" type="slidenum">
              <a:rPr lang="en-US"/>
              <a:pPr/>
              <a:t>5</a:t>
            </a:fld>
            <a:endParaRPr lang="en-US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3A3D3-FAD7-344C-8D10-8E9DAD4BE238}" type="slidenum">
              <a:rPr lang="en-US"/>
              <a:pPr/>
              <a:t>6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37D13-1A0C-DE4B-8BDF-CA2ABBD8D686}" type="slidenum">
              <a:rPr lang="en-US"/>
              <a:pPr/>
              <a:t>7</a:t>
            </a:fld>
            <a:endParaRPr lang="en-US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6D744-C039-584C-B768-77A541FB3E06}" type="slidenum">
              <a:rPr lang="en-US"/>
              <a:pPr/>
              <a:t>8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B5DAE-E58D-DF4B-87BA-646181067FC2}" type="slidenum">
              <a:rPr lang="en-US"/>
              <a:pPr/>
              <a:t>9</a:t>
            </a:fld>
            <a:endParaRPr lang="en-US"/>
          </a:p>
        </p:txBody>
      </p:sp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71563"/>
            <a:ext cx="8142287" cy="210502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sz="2400" dirty="0"/>
              <a:t>A connected, undirected graph: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/>
              <a:t>Vertices = houses, Edges = roads</a:t>
            </a:r>
          </a:p>
          <a:p>
            <a:pPr marL="533400" indent="-533400"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b="1" dirty="0"/>
              <a:t>weight </a:t>
            </a:r>
            <a:r>
              <a:rPr lang="en-US" sz="2400" dirty="0">
                <a:latin typeface="Comic Sans MS" pitchFamily="-106" charset="0"/>
              </a:rPr>
              <a:t>w(u, v)</a:t>
            </a:r>
            <a:r>
              <a:rPr lang="en-US" sz="2400" dirty="0"/>
              <a:t> on each edge </a:t>
            </a:r>
            <a:r>
              <a:rPr lang="en-US" sz="2400" dirty="0">
                <a:latin typeface="Comic Sans MS" pitchFamily="-106" charset="0"/>
              </a:rPr>
              <a:t>(u, v)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∈</a:t>
            </a:r>
            <a:r>
              <a:rPr lang="en-US" sz="2400" dirty="0"/>
              <a:t> 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6950" y="3314700"/>
            <a:ext cx="4043363" cy="2108200"/>
            <a:chOff x="3028" y="2088"/>
            <a:chExt cx="2547" cy="1328"/>
          </a:xfrm>
        </p:grpSpPr>
        <p:sp>
          <p:nvSpPr>
            <p:cNvPr id="722949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2950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2951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2952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2953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2954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2955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2956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2957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2958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59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0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1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2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3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4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5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6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7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8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69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70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71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972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2973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2974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2975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2976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2977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2978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2979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2980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2981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2982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2983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2984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2985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722986" name="Picture 42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87" name="Picture 43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88" name="Picture 44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89" name="Picture 45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0" name="Picture 46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1" name="Picture 47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2" name="Picture 48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3" name="Picture 49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2994" name="Picture 50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722995" name="Rectangle 51"/>
          <p:cNvSpPr>
            <a:spLocks noChangeArrowheads="1"/>
          </p:cNvSpPr>
          <p:nvPr/>
        </p:nvSpPr>
        <p:spPr bwMode="auto">
          <a:xfrm>
            <a:off x="446088" y="3167063"/>
            <a:ext cx="8450262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Find T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⊆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E such that: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 connects all vertices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Comic Sans MS" pitchFamily="-106" charset="0"/>
              </a:rPr>
              <a:t>w(T) = </a:t>
            </a:r>
            <a:r>
              <a:rPr lang="el-GR" sz="2400" dirty="0">
                <a:solidFill>
                  <a:srgbClr val="262626"/>
                </a:solidFill>
                <a:latin typeface="Comic Sans MS" pitchFamily="-106" charset="0"/>
              </a:rPr>
              <a:t>Σ</a:t>
            </a:r>
            <a:r>
              <a:rPr lang="en-US" sz="2400" baseline="-25000" dirty="0">
                <a:solidFill>
                  <a:srgbClr val="262626"/>
                </a:solidFill>
                <a:latin typeface="Comic Sans MS" pitchFamily="-106" charset="0"/>
              </a:rPr>
              <a:t>(</a:t>
            </a:r>
            <a:r>
              <a:rPr lang="en-US" sz="2400" baseline="-25000" dirty="0" err="1">
                <a:solidFill>
                  <a:srgbClr val="262626"/>
                </a:solidFill>
                <a:latin typeface="Comic Sans MS" pitchFamily="-106" charset="0"/>
              </a:rPr>
              <a:t>u,v</a:t>
            </a:r>
            <a:r>
              <a:rPr lang="en-US" sz="2400" baseline="-25000" dirty="0">
                <a:solidFill>
                  <a:srgbClr val="262626"/>
                </a:solidFill>
                <a:latin typeface="Comic Sans MS" pitchFamily="-106" charset="0"/>
              </a:rPr>
              <a:t>)</a:t>
            </a:r>
            <a:r>
              <a:rPr lang="en-US" sz="2400" baseline="-25000" dirty="0">
                <a:solidFill>
                  <a:srgbClr val="262626"/>
                </a:solidFill>
                <a:latin typeface="Comic Sans MS" pitchFamily="-106" charset="0"/>
                <a:sym typeface="Symbol" pitchFamily="-106" charset="2"/>
              </a:rPr>
              <a:t>∈T</a:t>
            </a:r>
            <a:r>
              <a:rPr lang="en-US" sz="2400" dirty="0">
                <a:solidFill>
                  <a:srgbClr val="262626"/>
                </a:solidFill>
                <a:latin typeface="Comic Sans MS" pitchFamily="-106" charset="0"/>
              </a:rPr>
              <a:t> w(u, v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) is </a:t>
            </a: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minimized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C9D91-C29D-F14F-BD6D-3504DC6D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1975" cy="2476500"/>
          </a:xfrm>
        </p:spPr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/>
              <a:t>T forms a tree = </a:t>
            </a:r>
            <a:r>
              <a:rPr lang="en-US" b="1"/>
              <a:t>spanning tree </a:t>
            </a:r>
            <a:endParaRPr lang="en-US"/>
          </a:p>
          <a:p>
            <a:pPr marL="533400" indent="-533400">
              <a:lnSpc>
                <a:spcPct val="130000"/>
              </a:lnSpc>
            </a:pPr>
            <a:r>
              <a:rPr lang="en-US"/>
              <a:t>A spanning tree whose weight is minimum over all spanning trees is called a </a:t>
            </a:r>
            <a:r>
              <a:rPr lang="en-US" b="1" i="1"/>
              <a:t>minimum spanning tree</a:t>
            </a:r>
            <a:r>
              <a:rPr lang="en-US"/>
              <a:t>, or </a:t>
            </a:r>
            <a:r>
              <a:rPr lang="en-US" b="1" i="1"/>
              <a:t>MST</a:t>
            </a:r>
            <a:r>
              <a:rPr lang="en-US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36863" y="4000500"/>
            <a:ext cx="3721100" cy="2108200"/>
            <a:chOff x="1670" y="2241"/>
            <a:chExt cx="2344" cy="1328"/>
          </a:xfrm>
        </p:grpSpPr>
        <p:sp>
          <p:nvSpPr>
            <p:cNvPr id="723973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4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5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6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7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8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79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980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723982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723983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723984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723985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723986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723987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723988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723989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723990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723991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2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3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4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5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6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7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8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99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0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1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2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3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4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0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4006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4007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4008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4009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724010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24011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4012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4013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4014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4015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724016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24017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24018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724019" name="Text Box 51"/>
          <p:cNvSpPr txBox="1">
            <a:spLocks noChangeArrowheads="1"/>
          </p:cNvSpPr>
          <p:nvPr/>
        </p:nvSpPr>
        <p:spPr bwMode="auto">
          <a:xfrm>
            <a:off x="1687513" y="5711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i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71A8-5AEB-8B46-B8A6-16D85C41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Properties of MSTs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933" y="1214438"/>
            <a:ext cx="8181975" cy="5448300"/>
          </a:xfrm>
        </p:spPr>
        <p:txBody>
          <a:bodyPr/>
          <a:lstStyle/>
          <a:p>
            <a:pPr marL="533400" indent="-533400">
              <a:lnSpc>
                <a:spcPct val="130000"/>
              </a:lnSpc>
            </a:pPr>
            <a:r>
              <a:rPr lang="en-US" dirty="0"/>
              <a:t>Minimum spanning trees are not unique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dirty="0"/>
              <a:t>Can replace (b, c) with (a, h) to obtain a different spanning tree with the same cost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MST have no cycles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dirty="0"/>
              <a:t>We can take out an edge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dirty="0"/>
              <a:t>of a cycle, and still have all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dirty="0"/>
              <a:t>vertices connected while reducing the cost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# of edges in a MST: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dirty="0"/>
              <a:t>|V| - 1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00663" y="2756553"/>
            <a:ext cx="3721100" cy="2108200"/>
            <a:chOff x="1670" y="2241"/>
            <a:chExt cx="2344" cy="1328"/>
          </a:xfrm>
        </p:grpSpPr>
        <p:sp>
          <p:nvSpPr>
            <p:cNvPr id="724997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998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999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0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1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2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3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004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725006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725007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725008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725009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725010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725011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725012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725013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725014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725015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16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17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18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19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0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1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2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3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4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5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6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7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8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2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5030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5031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5032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5033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725034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25035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5036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5037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5038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5039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725040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25041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25042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725043" name="Text Box 51"/>
          <p:cNvSpPr txBox="1">
            <a:spLocks noChangeArrowheads="1"/>
          </p:cNvSpPr>
          <p:nvPr/>
        </p:nvSpPr>
        <p:spPr bwMode="auto">
          <a:xfrm>
            <a:off x="1687513" y="5711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i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C87BE-243C-1749-A23B-DE49CE82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Growing a MST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4541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b="1"/>
              <a:t>Minimum-spanning-tree problem</a:t>
            </a:r>
            <a:r>
              <a:rPr lang="en-US" sz="2400"/>
              <a:t>: find a MST for a connected, undirected graph, with a weight function associated with its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01405" y="2342924"/>
            <a:ext cx="3721100" cy="2108200"/>
            <a:chOff x="1670" y="2241"/>
            <a:chExt cx="2344" cy="1328"/>
          </a:xfrm>
        </p:grpSpPr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4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5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6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7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028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726030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726031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726032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726033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726034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726035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h</a:t>
                </a:r>
              </a:p>
            </p:txBody>
          </p:sp>
          <p:sp>
            <p:nvSpPr>
              <p:cNvPr id="726036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726037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726038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726039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0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1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2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3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4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5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6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7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8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49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50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51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52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53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6054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6055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6056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26057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726058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26059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6060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26061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26062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26063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726064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26065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26066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726067" name="Rectangle 51"/>
          <p:cNvSpPr>
            <a:spLocks noChangeArrowheads="1"/>
          </p:cNvSpPr>
          <p:nvPr/>
        </p:nvSpPr>
        <p:spPr bwMode="auto">
          <a:xfrm>
            <a:off x="423863" y="2582863"/>
            <a:ext cx="5858762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262626"/>
                </a:solidFill>
                <a:latin typeface="Century Gothic"/>
                <a:cs typeface="Century Gothic"/>
              </a:rPr>
              <a:t>A generic solution: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Build a set A of edges (initially empty)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Incrementally add edges to A such that they would belong to a MST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An edge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omic Sans MS"/>
              </a:rPr>
              <a:t>(u, v)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is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safe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for A if and only if A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{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omic Sans MS"/>
              </a:rPr>
              <a:t>(u, v)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} is also a subset of some MST</a:t>
            </a:r>
          </a:p>
        </p:txBody>
      </p:sp>
      <p:sp>
        <p:nvSpPr>
          <p:cNvPr id="726068" name="Rectangle 52"/>
          <p:cNvSpPr>
            <a:spLocks noChangeArrowheads="1"/>
          </p:cNvSpPr>
          <p:nvPr/>
        </p:nvSpPr>
        <p:spPr bwMode="auto">
          <a:xfrm>
            <a:off x="6223173" y="4545930"/>
            <a:ext cx="25619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latin typeface="Century Gothic"/>
                <a:cs typeface="Century Gothic"/>
              </a:rPr>
              <a:t>We will add only safe edges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87A6E-DFBB-5146-85D2-44D4350A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GENERIC-MST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dirty="0"/>
              <a:t>A ←  </a:t>
            </a:r>
            <a:r>
              <a:rPr lang="en-US" dirty="0">
                <a:sym typeface="Symbol" pitchFamily="-106" charset="2"/>
              </a:rPr>
              <a:t>∅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while </a:t>
            </a:r>
            <a:r>
              <a:rPr lang="en-US" dirty="0"/>
              <a:t>A is not a spanning tree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do </a:t>
            </a:r>
            <a:r>
              <a:rPr lang="en-US" dirty="0"/>
              <a:t>find an edge </a:t>
            </a:r>
            <a:r>
              <a:rPr lang="en-US" dirty="0">
                <a:latin typeface="Comic Sans MS" pitchFamily="-106" charset="0"/>
              </a:rPr>
              <a:t>(u, v) </a:t>
            </a:r>
            <a:r>
              <a:rPr lang="en-US" dirty="0"/>
              <a:t>that is safe for A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dirty="0"/>
              <a:t>              A ← A </a:t>
            </a:r>
            <a:r>
              <a:rPr lang="en-US" dirty="0">
                <a:sym typeface="Symbol" pitchFamily="-106" charset="2"/>
              </a:rPr>
              <a:t>⋃</a:t>
            </a:r>
            <a:r>
              <a:rPr lang="en-US" dirty="0"/>
              <a:t> {(u, v)} 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/>
              <a:t>A</a:t>
            </a:r>
          </a:p>
          <a:p>
            <a:pPr marL="533400" indent="-533400">
              <a:lnSpc>
                <a:spcPct val="140000"/>
              </a:lnSpc>
            </a:pPr>
            <a:endParaRPr lang="en-US" dirty="0"/>
          </a:p>
          <a:p>
            <a:pPr marL="533400" indent="-533400">
              <a:lnSpc>
                <a:spcPct val="140000"/>
              </a:lnSpc>
            </a:pPr>
            <a:r>
              <a:rPr lang="en-US" dirty="0"/>
              <a:t>How do we find safe edges?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78438" y="3471863"/>
            <a:ext cx="3721100" cy="2108200"/>
            <a:chOff x="3303" y="2273"/>
            <a:chExt cx="2344" cy="1328"/>
          </a:xfrm>
        </p:grpSpPr>
        <p:sp>
          <p:nvSpPr>
            <p:cNvPr id="727045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7046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7047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7048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7049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7050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7051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7052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7053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7054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5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6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7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8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59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0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1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2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3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4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5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6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7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068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7069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7070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7071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7072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7073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7074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7075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7076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7077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7078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7079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7080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7081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0066D-C778-DE4F-B865-E9913D8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27613" y="1008063"/>
            <a:ext cx="4073525" cy="2311400"/>
            <a:chOff x="3167" y="635"/>
            <a:chExt cx="2566" cy="1456"/>
          </a:xfrm>
        </p:grpSpPr>
        <p:sp>
          <p:nvSpPr>
            <p:cNvPr id="728067" name="Freeform 3"/>
            <p:cNvSpPr>
              <a:spLocks/>
            </p:cNvSpPr>
            <p:nvPr/>
          </p:nvSpPr>
          <p:spPr bwMode="auto">
            <a:xfrm>
              <a:off x="4201" y="706"/>
              <a:ext cx="1483" cy="1373"/>
            </a:xfrm>
            <a:custGeom>
              <a:avLst/>
              <a:gdLst/>
              <a:ahLst/>
              <a:cxnLst>
                <a:cxn ang="0">
                  <a:pos x="785" y="19"/>
                </a:cxn>
                <a:cxn ang="0">
                  <a:pos x="722" y="41"/>
                </a:cxn>
                <a:cxn ang="0">
                  <a:pos x="686" y="77"/>
                </a:cxn>
                <a:cxn ang="0">
                  <a:pos x="664" y="118"/>
                </a:cxn>
                <a:cxn ang="0">
                  <a:pos x="605" y="307"/>
                </a:cxn>
                <a:cxn ang="0">
                  <a:pos x="569" y="419"/>
                </a:cxn>
                <a:cxn ang="0">
                  <a:pos x="551" y="446"/>
                </a:cxn>
                <a:cxn ang="0">
                  <a:pos x="533" y="473"/>
                </a:cxn>
                <a:cxn ang="0">
                  <a:pos x="470" y="622"/>
                </a:cxn>
                <a:cxn ang="0">
                  <a:pos x="443" y="658"/>
                </a:cxn>
                <a:cxn ang="0">
                  <a:pos x="416" y="676"/>
                </a:cxn>
                <a:cxn ang="0">
                  <a:pos x="371" y="725"/>
                </a:cxn>
                <a:cxn ang="0">
                  <a:pos x="299" y="802"/>
                </a:cxn>
                <a:cxn ang="0">
                  <a:pos x="281" y="824"/>
                </a:cxn>
                <a:cxn ang="0">
                  <a:pos x="268" y="869"/>
                </a:cxn>
                <a:cxn ang="0">
                  <a:pos x="155" y="991"/>
                </a:cxn>
                <a:cxn ang="0">
                  <a:pos x="88" y="1036"/>
                </a:cxn>
                <a:cxn ang="0">
                  <a:pos x="61" y="1054"/>
                </a:cxn>
                <a:cxn ang="0">
                  <a:pos x="43" y="1076"/>
                </a:cxn>
                <a:cxn ang="0">
                  <a:pos x="20" y="1144"/>
                </a:cxn>
                <a:cxn ang="0">
                  <a:pos x="74" y="1310"/>
                </a:cxn>
                <a:cxn ang="0">
                  <a:pos x="263" y="1373"/>
                </a:cxn>
                <a:cxn ang="0">
                  <a:pos x="574" y="1346"/>
                </a:cxn>
                <a:cxn ang="0">
                  <a:pos x="875" y="1351"/>
                </a:cxn>
                <a:cxn ang="0">
                  <a:pos x="1127" y="1297"/>
                </a:cxn>
                <a:cxn ang="0">
                  <a:pos x="1208" y="1256"/>
                </a:cxn>
                <a:cxn ang="0">
                  <a:pos x="1231" y="1238"/>
                </a:cxn>
                <a:cxn ang="0">
                  <a:pos x="1244" y="1220"/>
                </a:cxn>
                <a:cxn ang="0">
                  <a:pos x="1258" y="1211"/>
                </a:cxn>
                <a:cxn ang="0">
                  <a:pos x="1267" y="1198"/>
                </a:cxn>
                <a:cxn ang="0">
                  <a:pos x="1280" y="1189"/>
                </a:cxn>
                <a:cxn ang="0">
                  <a:pos x="1312" y="1157"/>
                </a:cxn>
                <a:cxn ang="0">
                  <a:pos x="1370" y="1072"/>
                </a:cxn>
                <a:cxn ang="0">
                  <a:pos x="1397" y="1022"/>
                </a:cxn>
                <a:cxn ang="0">
                  <a:pos x="1429" y="937"/>
                </a:cxn>
                <a:cxn ang="0">
                  <a:pos x="1465" y="829"/>
                </a:cxn>
                <a:cxn ang="0">
                  <a:pos x="1460" y="550"/>
                </a:cxn>
                <a:cxn ang="0">
                  <a:pos x="1415" y="379"/>
                </a:cxn>
                <a:cxn ang="0">
                  <a:pos x="1388" y="338"/>
                </a:cxn>
                <a:cxn ang="0">
                  <a:pos x="1370" y="311"/>
                </a:cxn>
                <a:cxn ang="0">
                  <a:pos x="1312" y="221"/>
                </a:cxn>
                <a:cxn ang="0">
                  <a:pos x="1217" y="163"/>
                </a:cxn>
                <a:cxn ang="0">
                  <a:pos x="1091" y="113"/>
                </a:cxn>
                <a:cxn ang="0">
                  <a:pos x="1037" y="82"/>
                </a:cxn>
                <a:cxn ang="0">
                  <a:pos x="983" y="59"/>
                </a:cxn>
                <a:cxn ang="0">
                  <a:pos x="785" y="19"/>
                </a:cxn>
              </a:cxnLst>
              <a:rect l="0" t="0" r="r" b="b"/>
              <a:pathLst>
                <a:path w="1483" h="1373">
                  <a:moveTo>
                    <a:pt x="785" y="19"/>
                  </a:moveTo>
                  <a:cubicBezTo>
                    <a:pt x="761" y="23"/>
                    <a:pt x="745" y="34"/>
                    <a:pt x="722" y="41"/>
                  </a:cubicBezTo>
                  <a:cubicBezTo>
                    <a:pt x="709" y="55"/>
                    <a:pt x="702" y="67"/>
                    <a:pt x="686" y="77"/>
                  </a:cubicBezTo>
                  <a:cubicBezTo>
                    <a:pt x="682" y="92"/>
                    <a:pt x="664" y="118"/>
                    <a:pt x="664" y="118"/>
                  </a:cubicBezTo>
                  <a:cubicBezTo>
                    <a:pt x="646" y="181"/>
                    <a:pt x="623" y="244"/>
                    <a:pt x="605" y="307"/>
                  </a:cubicBezTo>
                  <a:cubicBezTo>
                    <a:pt x="595" y="343"/>
                    <a:pt x="590" y="388"/>
                    <a:pt x="569" y="419"/>
                  </a:cubicBezTo>
                  <a:cubicBezTo>
                    <a:pt x="561" y="446"/>
                    <a:pt x="571" y="421"/>
                    <a:pt x="551" y="446"/>
                  </a:cubicBezTo>
                  <a:cubicBezTo>
                    <a:pt x="544" y="454"/>
                    <a:pt x="533" y="473"/>
                    <a:pt x="533" y="473"/>
                  </a:cubicBezTo>
                  <a:cubicBezTo>
                    <a:pt x="518" y="527"/>
                    <a:pt x="511" y="581"/>
                    <a:pt x="470" y="622"/>
                  </a:cubicBezTo>
                  <a:cubicBezTo>
                    <a:pt x="466" y="634"/>
                    <a:pt x="452" y="650"/>
                    <a:pt x="443" y="658"/>
                  </a:cubicBezTo>
                  <a:cubicBezTo>
                    <a:pt x="435" y="665"/>
                    <a:pt x="416" y="676"/>
                    <a:pt x="416" y="676"/>
                  </a:cubicBezTo>
                  <a:cubicBezTo>
                    <a:pt x="403" y="694"/>
                    <a:pt x="390" y="713"/>
                    <a:pt x="371" y="725"/>
                  </a:cubicBezTo>
                  <a:cubicBezTo>
                    <a:pt x="357" y="747"/>
                    <a:pt x="319" y="782"/>
                    <a:pt x="299" y="802"/>
                  </a:cubicBezTo>
                  <a:cubicBezTo>
                    <a:pt x="286" y="843"/>
                    <a:pt x="308" y="784"/>
                    <a:pt x="281" y="824"/>
                  </a:cubicBezTo>
                  <a:cubicBezTo>
                    <a:pt x="273" y="835"/>
                    <a:pt x="275" y="856"/>
                    <a:pt x="268" y="869"/>
                  </a:cubicBezTo>
                  <a:cubicBezTo>
                    <a:pt x="240" y="919"/>
                    <a:pt x="202" y="960"/>
                    <a:pt x="155" y="991"/>
                  </a:cubicBezTo>
                  <a:cubicBezTo>
                    <a:pt x="133" y="1006"/>
                    <a:pt x="110" y="1021"/>
                    <a:pt x="88" y="1036"/>
                  </a:cubicBezTo>
                  <a:cubicBezTo>
                    <a:pt x="79" y="1042"/>
                    <a:pt x="61" y="1054"/>
                    <a:pt x="61" y="1054"/>
                  </a:cubicBezTo>
                  <a:cubicBezTo>
                    <a:pt x="48" y="1089"/>
                    <a:pt x="67" y="1045"/>
                    <a:pt x="43" y="1076"/>
                  </a:cubicBezTo>
                  <a:cubicBezTo>
                    <a:pt x="31" y="1092"/>
                    <a:pt x="27" y="1125"/>
                    <a:pt x="20" y="1144"/>
                  </a:cubicBezTo>
                  <a:cubicBezTo>
                    <a:pt x="11" y="1210"/>
                    <a:pt x="0" y="1287"/>
                    <a:pt x="74" y="1310"/>
                  </a:cubicBezTo>
                  <a:cubicBezTo>
                    <a:pt x="120" y="1356"/>
                    <a:pt x="202" y="1359"/>
                    <a:pt x="263" y="1373"/>
                  </a:cubicBezTo>
                  <a:cubicBezTo>
                    <a:pt x="394" y="1368"/>
                    <a:pt x="462" y="1362"/>
                    <a:pt x="574" y="1346"/>
                  </a:cubicBezTo>
                  <a:cubicBezTo>
                    <a:pt x="686" y="1350"/>
                    <a:pt x="761" y="1354"/>
                    <a:pt x="875" y="1351"/>
                  </a:cubicBezTo>
                  <a:cubicBezTo>
                    <a:pt x="962" y="1341"/>
                    <a:pt x="1044" y="1323"/>
                    <a:pt x="1127" y="1297"/>
                  </a:cubicBezTo>
                  <a:cubicBezTo>
                    <a:pt x="1153" y="1280"/>
                    <a:pt x="1183" y="1273"/>
                    <a:pt x="1208" y="1256"/>
                  </a:cubicBezTo>
                  <a:cubicBezTo>
                    <a:pt x="1237" y="1215"/>
                    <a:pt x="1196" y="1268"/>
                    <a:pt x="1231" y="1238"/>
                  </a:cubicBezTo>
                  <a:cubicBezTo>
                    <a:pt x="1237" y="1233"/>
                    <a:pt x="1239" y="1225"/>
                    <a:pt x="1244" y="1220"/>
                  </a:cubicBezTo>
                  <a:cubicBezTo>
                    <a:pt x="1248" y="1216"/>
                    <a:pt x="1253" y="1214"/>
                    <a:pt x="1258" y="1211"/>
                  </a:cubicBezTo>
                  <a:cubicBezTo>
                    <a:pt x="1261" y="1207"/>
                    <a:pt x="1263" y="1202"/>
                    <a:pt x="1267" y="1198"/>
                  </a:cubicBezTo>
                  <a:cubicBezTo>
                    <a:pt x="1271" y="1194"/>
                    <a:pt x="1277" y="1193"/>
                    <a:pt x="1280" y="1189"/>
                  </a:cubicBezTo>
                  <a:cubicBezTo>
                    <a:pt x="1309" y="1155"/>
                    <a:pt x="1284" y="1167"/>
                    <a:pt x="1312" y="1157"/>
                  </a:cubicBezTo>
                  <a:cubicBezTo>
                    <a:pt x="1324" y="1117"/>
                    <a:pt x="1353" y="1104"/>
                    <a:pt x="1370" y="1072"/>
                  </a:cubicBezTo>
                  <a:cubicBezTo>
                    <a:pt x="1381" y="1052"/>
                    <a:pt x="1377" y="1036"/>
                    <a:pt x="1397" y="1022"/>
                  </a:cubicBezTo>
                  <a:cubicBezTo>
                    <a:pt x="1405" y="993"/>
                    <a:pt x="1412" y="962"/>
                    <a:pt x="1429" y="937"/>
                  </a:cubicBezTo>
                  <a:cubicBezTo>
                    <a:pt x="1439" y="901"/>
                    <a:pt x="1452" y="864"/>
                    <a:pt x="1465" y="829"/>
                  </a:cubicBezTo>
                  <a:cubicBezTo>
                    <a:pt x="1468" y="743"/>
                    <a:pt x="1483" y="633"/>
                    <a:pt x="1460" y="550"/>
                  </a:cubicBezTo>
                  <a:cubicBezTo>
                    <a:pt x="1453" y="495"/>
                    <a:pt x="1443" y="428"/>
                    <a:pt x="1415" y="379"/>
                  </a:cubicBezTo>
                  <a:cubicBezTo>
                    <a:pt x="1407" y="365"/>
                    <a:pt x="1397" y="352"/>
                    <a:pt x="1388" y="338"/>
                  </a:cubicBezTo>
                  <a:cubicBezTo>
                    <a:pt x="1382" y="329"/>
                    <a:pt x="1370" y="311"/>
                    <a:pt x="1370" y="311"/>
                  </a:cubicBezTo>
                  <a:cubicBezTo>
                    <a:pt x="1360" y="279"/>
                    <a:pt x="1340" y="240"/>
                    <a:pt x="1312" y="221"/>
                  </a:cubicBezTo>
                  <a:cubicBezTo>
                    <a:pt x="1296" y="198"/>
                    <a:pt x="1246" y="169"/>
                    <a:pt x="1217" y="163"/>
                  </a:cubicBezTo>
                  <a:cubicBezTo>
                    <a:pt x="1178" y="137"/>
                    <a:pt x="1131" y="136"/>
                    <a:pt x="1091" y="113"/>
                  </a:cubicBezTo>
                  <a:cubicBezTo>
                    <a:pt x="1070" y="101"/>
                    <a:pt x="1059" y="88"/>
                    <a:pt x="1037" y="82"/>
                  </a:cubicBezTo>
                  <a:cubicBezTo>
                    <a:pt x="1020" y="70"/>
                    <a:pt x="1001" y="68"/>
                    <a:pt x="983" y="59"/>
                  </a:cubicBezTo>
                  <a:cubicBezTo>
                    <a:pt x="924" y="28"/>
                    <a:pt x="853" y="0"/>
                    <a:pt x="785" y="19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68" name="Freeform 4"/>
            <p:cNvSpPr>
              <a:spLocks/>
            </p:cNvSpPr>
            <p:nvPr/>
          </p:nvSpPr>
          <p:spPr bwMode="auto">
            <a:xfrm>
              <a:off x="3167" y="635"/>
              <a:ext cx="1513" cy="1456"/>
            </a:xfrm>
            <a:custGeom>
              <a:avLst/>
              <a:gdLst/>
              <a:ahLst/>
              <a:cxnLst>
                <a:cxn ang="0">
                  <a:pos x="267" y="175"/>
                </a:cxn>
                <a:cxn ang="0">
                  <a:pos x="357" y="139"/>
                </a:cxn>
                <a:cxn ang="0">
                  <a:pos x="447" y="99"/>
                </a:cxn>
                <a:cxn ang="0">
                  <a:pos x="568" y="63"/>
                </a:cxn>
                <a:cxn ang="0">
                  <a:pos x="717" y="22"/>
                </a:cxn>
                <a:cxn ang="0">
                  <a:pos x="784" y="0"/>
                </a:cxn>
                <a:cxn ang="0">
                  <a:pos x="982" y="18"/>
                </a:cxn>
                <a:cxn ang="0">
                  <a:pos x="1041" y="31"/>
                </a:cxn>
                <a:cxn ang="0">
                  <a:pos x="1207" y="36"/>
                </a:cxn>
                <a:cxn ang="0">
                  <a:pos x="1333" y="72"/>
                </a:cxn>
                <a:cxn ang="0">
                  <a:pos x="1360" y="94"/>
                </a:cxn>
                <a:cxn ang="0">
                  <a:pos x="1365" y="108"/>
                </a:cxn>
                <a:cxn ang="0">
                  <a:pos x="1428" y="171"/>
                </a:cxn>
                <a:cxn ang="0">
                  <a:pos x="1450" y="211"/>
                </a:cxn>
                <a:cxn ang="0">
                  <a:pos x="1473" y="256"/>
                </a:cxn>
                <a:cxn ang="0">
                  <a:pos x="1491" y="310"/>
                </a:cxn>
                <a:cxn ang="0">
                  <a:pos x="1504" y="360"/>
                </a:cxn>
                <a:cxn ang="0">
                  <a:pos x="1446" y="598"/>
                </a:cxn>
                <a:cxn ang="0">
                  <a:pos x="1419" y="652"/>
                </a:cxn>
                <a:cxn ang="0">
                  <a:pos x="1329" y="756"/>
                </a:cxn>
                <a:cxn ang="0">
                  <a:pos x="1275" y="819"/>
                </a:cxn>
                <a:cxn ang="0">
                  <a:pos x="1198" y="877"/>
                </a:cxn>
                <a:cxn ang="0">
                  <a:pos x="1068" y="922"/>
                </a:cxn>
                <a:cxn ang="0">
                  <a:pos x="928" y="1075"/>
                </a:cxn>
                <a:cxn ang="0">
                  <a:pos x="910" y="1120"/>
                </a:cxn>
                <a:cxn ang="0">
                  <a:pos x="883" y="1215"/>
                </a:cxn>
                <a:cxn ang="0">
                  <a:pos x="843" y="1305"/>
                </a:cxn>
                <a:cxn ang="0">
                  <a:pos x="780" y="1381"/>
                </a:cxn>
                <a:cxn ang="0">
                  <a:pos x="744" y="1408"/>
                </a:cxn>
                <a:cxn ang="0">
                  <a:pos x="600" y="1449"/>
                </a:cxn>
                <a:cxn ang="0">
                  <a:pos x="415" y="1426"/>
                </a:cxn>
                <a:cxn ang="0">
                  <a:pos x="357" y="1426"/>
                </a:cxn>
                <a:cxn ang="0">
                  <a:pos x="262" y="1377"/>
                </a:cxn>
                <a:cxn ang="0">
                  <a:pos x="235" y="1359"/>
                </a:cxn>
                <a:cxn ang="0">
                  <a:pos x="222" y="1350"/>
                </a:cxn>
                <a:cxn ang="0">
                  <a:pos x="177" y="1296"/>
                </a:cxn>
                <a:cxn ang="0">
                  <a:pos x="132" y="1242"/>
                </a:cxn>
                <a:cxn ang="0">
                  <a:pos x="82" y="1143"/>
                </a:cxn>
                <a:cxn ang="0">
                  <a:pos x="64" y="1116"/>
                </a:cxn>
                <a:cxn ang="0">
                  <a:pos x="55" y="1102"/>
                </a:cxn>
                <a:cxn ang="0">
                  <a:pos x="37" y="1062"/>
                </a:cxn>
                <a:cxn ang="0">
                  <a:pos x="6" y="954"/>
                </a:cxn>
                <a:cxn ang="0">
                  <a:pos x="10" y="756"/>
                </a:cxn>
                <a:cxn ang="0">
                  <a:pos x="28" y="760"/>
                </a:cxn>
                <a:cxn ang="0">
                  <a:pos x="33" y="742"/>
                </a:cxn>
                <a:cxn ang="0">
                  <a:pos x="46" y="652"/>
                </a:cxn>
                <a:cxn ang="0">
                  <a:pos x="69" y="643"/>
                </a:cxn>
                <a:cxn ang="0">
                  <a:pos x="132" y="369"/>
                </a:cxn>
                <a:cxn ang="0">
                  <a:pos x="159" y="310"/>
                </a:cxn>
                <a:cxn ang="0">
                  <a:pos x="217" y="220"/>
                </a:cxn>
                <a:cxn ang="0">
                  <a:pos x="267" y="175"/>
                </a:cxn>
              </a:cxnLst>
              <a:rect l="0" t="0" r="r" b="b"/>
              <a:pathLst>
                <a:path w="1513" h="1456">
                  <a:moveTo>
                    <a:pt x="267" y="175"/>
                  </a:moveTo>
                  <a:cubicBezTo>
                    <a:pt x="295" y="155"/>
                    <a:pt x="323" y="144"/>
                    <a:pt x="357" y="139"/>
                  </a:cubicBezTo>
                  <a:cubicBezTo>
                    <a:pt x="387" y="124"/>
                    <a:pt x="413" y="107"/>
                    <a:pt x="447" y="99"/>
                  </a:cubicBezTo>
                  <a:cubicBezTo>
                    <a:pt x="480" y="76"/>
                    <a:pt x="529" y="73"/>
                    <a:pt x="568" y="63"/>
                  </a:cubicBezTo>
                  <a:cubicBezTo>
                    <a:pt x="618" y="51"/>
                    <a:pt x="668" y="36"/>
                    <a:pt x="717" y="22"/>
                  </a:cubicBezTo>
                  <a:cubicBezTo>
                    <a:pt x="737" y="8"/>
                    <a:pt x="761" y="7"/>
                    <a:pt x="784" y="0"/>
                  </a:cubicBezTo>
                  <a:cubicBezTo>
                    <a:pt x="853" y="3"/>
                    <a:pt x="915" y="10"/>
                    <a:pt x="982" y="18"/>
                  </a:cubicBezTo>
                  <a:cubicBezTo>
                    <a:pt x="1002" y="20"/>
                    <a:pt x="1021" y="30"/>
                    <a:pt x="1041" y="31"/>
                  </a:cubicBezTo>
                  <a:cubicBezTo>
                    <a:pt x="1096" y="34"/>
                    <a:pt x="1152" y="34"/>
                    <a:pt x="1207" y="36"/>
                  </a:cubicBezTo>
                  <a:cubicBezTo>
                    <a:pt x="1250" y="45"/>
                    <a:pt x="1292" y="56"/>
                    <a:pt x="1333" y="72"/>
                  </a:cubicBezTo>
                  <a:cubicBezTo>
                    <a:pt x="1342" y="80"/>
                    <a:pt x="1353" y="85"/>
                    <a:pt x="1360" y="94"/>
                  </a:cubicBezTo>
                  <a:cubicBezTo>
                    <a:pt x="1363" y="98"/>
                    <a:pt x="1362" y="104"/>
                    <a:pt x="1365" y="108"/>
                  </a:cubicBezTo>
                  <a:cubicBezTo>
                    <a:pt x="1383" y="131"/>
                    <a:pt x="1411" y="145"/>
                    <a:pt x="1428" y="171"/>
                  </a:cubicBezTo>
                  <a:cubicBezTo>
                    <a:pt x="1432" y="186"/>
                    <a:pt x="1450" y="211"/>
                    <a:pt x="1450" y="211"/>
                  </a:cubicBezTo>
                  <a:cubicBezTo>
                    <a:pt x="1455" y="227"/>
                    <a:pt x="1473" y="256"/>
                    <a:pt x="1473" y="256"/>
                  </a:cubicBezTo>
                  <a:cubicBezTo>
                    <a:pt x="1477" y="276"/>
                    <a:pt x="1482" y="292"/>
                    <a:pt x="1491" y="310"/>
                  </a:cubicBezTo>
                  <a:cubicBezTo>
                    <a:pt x="1495" y="327"/>
                    <a:pt x="1504" y="360"/>
                    <a:pt x="1504" y="360"/>
                  </a:cubicBezTo>
                  <a:cubicBezTo>
                    <a:pt x="1513" y="444"/>
                    <a:pt x="1484" y="525"/>
                    <a:pt x="1446" y="598"/>
                  </a:cubicBezTo>
                  <a:cubicBezTo>
                    <a:pt x="1435" y="619"/>
                    <a:pt x="1436" y="635"/>
                    <a:pt x="1419" y="652"/>
                  </a:cubicBezTo>
                  <a:cubicBezTo>
                    <a:pt x="1405" y="690"/>
                    <a:pt x="1355" y="724"/>
                    <a:pt x="1329" y="756"/>
                  </a:cubicBezTo>
                  <a:cubicBezTo>
                    <a:pt x="1311" y="778"/>
                    <a:pt x="1298" y="803"/>
                    <a:pt x="1275" y="819"/>
                  </a:cubicBezTo>
                  <a:cubicBezTo>
                    <a:pt x="1258" y="844"/>
                    <a:pt x="1228" y="869"/>
                    <a:pt x="1198" y="877"/>
                  </a:cubicBezTo>
                  <a:cubicBezTo>
                    <a:pt x="1165" y="900"/>
                    <a:pt x="1108" y="913"/>
                    <a:pt x="1068" y="922"/>
                  </a:cubicBezTo>
                  <a:cubicBezTo>
                    <a:pt x="1001" y="965"/>
                    <a:pt x="973" y="1011"/>
                    <a:pt x="928" y="1075"/>
                  </a:cubicBezTo>
                  <a:cubicBezTo>
                    <a:pt x="924" y="1093"/>
                    <a:pt x="921" y="1105"/>
                    <a:pt x="910" y="1120"/>
                  </a:cubicBezTo>
                  <a:cubicBezTo>
                    <a:pt x="903" y="1153"/>
                    <a:pt x="894" y="1183"/>
                    <a:pt x="883" y="1215"/>
                  </a:cubicBezTo>
                  <a:cubicBezTo>
                    <a:pt x="879" y="1242"/>
                    <a:pt x="866" y="1289"/>
                    <a:pt x="843" y="1305"/>
                  </a:cubicBezTo>
                  <a:cubicBezTo>
                    <a:pt x="831" y="1337"/>
                    <a:pt x="808" y="1362"/>
                    <a:pt x="780" y="1381"/>
                  </a:cubicBezTo>
                  <a:cubicBezTo>
                    <a:pt x="770" y="1397"/>
                    <a:pt x="762" y="1402"/>
                    <a:pt x="744" y="1408"/>
                  </a:cubicBezTo>
                  <a:cubicBezTo>
                    <a:pt x="710" y="1442"/>
                    <a:pt x="644" y="1442"/>
                    <a:pt x="600" y="1449"/>
                  </a:cubicBezTo>
                  <a:cubicBezTo>
                    <a:pt x="531" y="1446"/>
                    <a:pt x="474" y="1456"/>
                    <a:pt x="415" y="1426"/>
                  </a:cubicBezTo>
                  <a:cubicBezTo>
                    <a:pt x="395" y="1440"/>
                    <a:pt x="382" y="1430"/>
                    <a:pt x="357" y="1426"/>
                  </a:cubicBezTo>
                  <a:cubicBezTo>
                    <a:pt x="327" y="1406"/>
                    <a:pt x="297" y="1387"/>
                    <a:pt x="262" y="1377"/>
                  </a:cubicBezTo>
                  <a:cubicBezTo>
                    <a:pt x="253" y="1371"/>
                    <a:pt x="244" y="1365"/>
                    <a:pt x="235" y="1359"/>
                  </a:cubicBezTo>
                  <a:cubicBezTo>
                    <a:pt x="231" y="1356"/>
                    <a:pt x="222" y="1350"/>
                    <a:pt x="222" y="1350"/>
                  </a:cubicBezTo>
                  <a:cubicBezTo>
                    <a:pt x="210" y="1331"/>
                    <a:pt x="193" y="1312"/>
                    <a:pt x="177" y="1296"/>
                  </a:cubicBezTo>
                  <a:cubicBezTo>
                    <a:pt x="168" y="1272"/>
                    <a:pt x="157" y="1250"/>
                    <a:pt x="132" y="1242"/>
                  </a:cubicBezTo>
                  <a:cubicBezTo>
                    <a:pt x="111" y="1210"/>
                    <a:pt x="101" y="1176"/>
                    <a:pt x="82" y="1143"/>
                  </a:cubicBezTo>
                  <a:cubicBezTo>
                    <a:pt x="77" y="1134"/>
                    <a:pt x="70" y="1125"/>
                    <a:pt x="64" y="1116"/>
                  </a:cubicBezTo>
                  <a:cubicBezTo>
                    <a:pt x="61" y="1111"/>
                    <a:pt x="55" y="1102"/>
                    <a:pt x="55" y="1102"/>
                  </a:cubicBezTo>
                  <a:cubicBezTo>
                    <a:pt x="50" y="1087"/>
                    <a:pt x="46" y="1075"/>
                    <a:pt x="37" y="1062"/>
                  </a:cubicBezTo>
                  <a:cubicBezTo>
                    <a:pt x="29" y="1025"/>
                    <a:pt x="17" y="990"/>
                    <a:pt x="6" y="954"/>
                  </a:cubicBezTo>
                  <a:cubicBezTo>
                    <a:pt x="0" y="888"/>
                    <a:pt x="1" y="822"/>
                    <a:pt x="10" y="756"/>
                  </a:cubicBezTo>
                  <a:cubicBezTo>
                    <a:pt x="16" y="757"/>
                    <a:pt x="23" y="763"/>
                    <a:pt x="28" y="760"/>
                  </a:cubicBezTo>
                  <a:cubicBezTo>
                    <a:pt x="33" y="757"/>
                    <a:pt x="32" y="748"/>
                    <a:pt x="33" y="742"/>
                  </a:cubicBezTo>
                  <a:cubicBezTo>
                    <a:pt x="39" y="712"/>
                    <a:pt x="41" y="682"/>
                    <a:pt x="46" y="652"/>
                  </a:cubicBezTo>
                  <a:cubicBezTo>
                    <a:pt x="68" y="680"/>
                    <a:pt x="61" y="666"/>
                    <a:pt x="69" y="643"/>
                  </a:cubicBezTo>
                  <a:cubicBezTo>
                    <a:pt x="80" y="569"/>
                    <a:pt x="88" y="433"/>
                    <a:pt x="132" y="369"/>
                  </a:cubicBezTo>
                  <a:cubicBezTo>
                    <a:pt x="138" y="348"/>
                    <a:pt x="147" y="328"/>
                    <a:pt x="159" y="310"/>
                  </a:cubicBezTo>
                  <a:cubicBezTo>
                    <a:pt x="169" y="279"/>
                    <a:pt x="184" y="233"/>
                    <a:pt x="217" y="220"/>
                  </a:cubicBezTo>
                  <a:cubicBezTo>
                    <a:pt x="230" y="201"/>
                    <a:pt x="251" y="191"/>
                    <a:pt x="267" y="17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69" name="Text Box 5"/>
            <p:cNvSpPr txBox="1">
              <a:spLocks noChangeArrowheads="1"/>
            </p:cNvSpPr>
            <p:nvPr/>
          </p:nvSpPr>
          <p:spPr bwMode="auto">
            <a:xfrm>
              <a:off x="3218" y="1701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728070" name="Text Box 6"/>
            <p:cNvSpPr txBox="1">
              <a:spLocks noChangeArrowheads="1"/>
            </p:cNvSpPr>
            <p:nvPr/>
          </p:nvSpPr>
          <p:spPr bwMode="auto">
            <a:xfrm>
              <a:off x="5262" y="744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V - S</a:t>
              </a:r>
            </a:p>
          </p:txBody>
        </p:sp>
      </p:grpSp>
      <p:sp>
        <p:nvSpPr>
          <p:cNvPr id="7280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Safe Edges</a:t>
            </a:r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50838" y="1309688"/>
            <a:ext cx="8616950" cy="5076825"/>
          </a:xfrm>
        </p:spPr>
        <p:txBody>
          <a:bodyPr/>
          <a:lstStyle/>
          <a:p>
            <a:pPr marL="533400" indent="-533400">
              <a:lnSpc>
                <a:spcPct val="140000"/>
              </a:lnSpc>
            </a:pPr>
            <a:r>
              <a:rPr lang="en-US" dirty="0"/>
              <a:t>Let’s look at edge </a:t>
            </a:r>
            <a:r>
              <a:rPr lang="en-US" dirty="0">
                <a:latin typeface="Comic Sans MS" pitchFamily="-106" charset="0"/>
              </a:rPr>
              <a:t>(h, g)</a:t>
            </a:r>
          </a:p>
          <a:p>
            <a:pPr marL="914400" lvl="1" indent="-457200">
              <a:lnSpc>
                <a:spcPct val="140000"/>
              </a:lnSpc>
            </a:pPr>
            <a:r>
              <a:rPr lang="en-US" dirty="0"/>
              <a:t>Is it safe for A initially?</a:t>
            </a:r>
          </a:p>
          <a:p>
            <a:pPr marL="533400" indent="-533400">
              <a:lnSpc>
                <a:spcPct val="140000"/>
              </a:lnSpc>
            </a:pPr>
            <a:r>
              <a:rPr lang="en-US" dirty="0"/>
              <a:t>Later on:</a:t>
            </a:r>
          </a:p>
          <a:p>
            <a:pPr marL="914400" lvl="1" indent="-457200">
              <a:lnSpc>
                <a:spcPct val="140000"/>
              </a:lnSpc>
            </a:pPr>
            <a:r>
              <a:rPr lang="en-US" dirty="0"/>
              <a:t>Let S </a:t>
            </a:r>
            <a:r>
              <a:rPr lang="en-US" dirty="0">
                <a:sym typeface="Symbol" pitchFamily="-106" charset="2"/>
              </a:rPr>
              <a:t>⊂ </a:t>
            </a:r>
            <a:r>
              <a:rPr lang="en-US" dirty="0"/>
              <a:t>V be any set of vertices that includes </a:t>
            </a:r>
            <a:r>
              <a:rPr lang="en-US" dirty="0">
                <a:latin typeface="Comic Sans MS" pitchFamily="-106" charset="0"/>
              </a:rPr>
              <a:t>h</a:t>
            </a:r>
            <a:r>
              <a:rPr lang="en-US" dirty="0"/>
              <a:t> but not </a:t>
            </a:r>
            <a:r>
              <a:rPr lang="en-US" dirty="0">
                <a:latin typeface="Comic Sans MS" pitchFamily="-106" charset="0"/>
              </a:rPr>
              <a:t>g</a:t>
            </a:r>
            <a:r>
              <a:rPr lang="en-US" dirty="0"/>
              <a:t> (so that </a:t>
            </a:r>
            <a:r>
              <a:rPr lang="en-US" dirty="0">
                <a:latin typeface="Comic Sans MS" pitchFamily="-106" charset="0"/>
              </a:rPr>
              <a:t>g</a:t>
            </a:r>
            <a:r>
              <a:rPr lang="en-US" dirty="0"/>
              <a:t> is in V - S)</a:t>
            </a:r>
          </a:p>
          <a:p>
            <a:pPr marL="914400" lvl="1" indent="-457200">
              <a:lnSpc>
                <a:spcPct val="140000"/>
              </a:lnSpc>
            </a:pPr>
            <a:r>
              <a:rPr lang="en-US" dirty="0"/>
              <a:t>In any MST, there has to be one edge (at least) that connects S with V - S </a:t>
            </a:r>
          </a:p>
          <a:p>
            <a:pPr marL="914400" lvl="1" indent="-457200">
              <a:lnSpc>
                <a:spcPct val="140000"/>
              </a:lnSpc>
            </a:pPr>
            <a:r>
              <a:rPr lang="en-US" dirty="0"/>
              <a:t>Why not choose the edge with minimum weight </a:t>
            </a:r>
            <a:r>
              <a:rPr lang="en-US" dirty="0">
                <a:latin typeface="Comic Sans MS" pitchFamily="-106" charset="0"/>
              </a:rPr>
              <a:t>(</a:t>
            </a:r>
            <a:r>
              <a:rPr lang="en-US" dirty="0" err="1">
                <a:latin typeface="Comic Sans MS" pitchFamily="-106" charset="0"/>
              </a:rPr>
              <a:t>h,g</a:t>
            </a:r>
            <a:r>
              <a:rPr lang="en-US" dirty="0">
                <a:latin typeface="Comic Sans MS" pitchFamily="-106" charset="0"/>
              </a:rPr>
              <a:t>)</a:t>
            </a:r>
            <a:r>
              <a:rPr lang="en-US" dirty="0"/>
              <a:t>? 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33975" y="1171575"/>
            <a:ext cx="3721100" cy="2108200"/>
            <a:chOff x="3234" y="738"/>
            <a:chExt cx="2344" cy="1328"/>
          </a:xfrm>
        </p:grpSpPr>
        <p:sp>
          <p:nvSpPr>
            <p:cNvPr id="728074" name="Oval 10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8075" name="Oval 11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8076" name="Oval 12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8077" name="Oval 13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8078" name="Oval 14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8079" name="Oval 15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8080" name="Oval 16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8081" name="Oval 17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8082" name="Oval 18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8083" name="Line 19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4" name="Line 20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5" name="Line 21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6" name="Line 22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7" name="Line 23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8" name="Line 24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89" name="Line 25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0" name="Line 26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1" name="Line 27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2" name="Line 28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3" name="Line 29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4" name="Line 30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5" name="Line 31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6" name="Line 32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097" name="Text Box 33"/>
            <p:cNvSpPr txBox="1">
              <a:spLocks noChangeArrowheads="1"/>
            </p:cNvSpPr>
            <p:nvPr/>
          </p:nvSpPr>
          <p:spPr bwMode="auto">
            <a:xfrm>
              <a:off x="3420" y="100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8098" name="Text Box 34"/>
            <p:cNvSpPr txBox="1">
              <a:spLocks noChangeArrowheads="1"/>
            </p:cNvSpPr>
            <p:nvPr/>
          </p:nvSpPr>
          <p:spPr bwMode="auto">
            <a:xfrm>
              <a:off x="4020" y="73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8099" name="Text Box 35"/>
            <p:cNvSpPr txBox="1">
              <a:spLocks noChangeArrowheads="1"/>
            </p:cNvSpPr>
            <p:nvPr/>
          </p:nvSpPr>
          <p:spPr bwMode="auto">
            <a:xfrm>
              <a:off x="4627" y="75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8100" name="Text Box 36"/>
            <p:cNvSpPr txBox="1">
              <a:spLocks noChangeArrowheads="1"/>
            </p:cNvSpPr>
            <p:nvPr/>
          </p:nvSpPr>
          <p:spPr bwMode="auto">
            <a:xfrm>
              <a:off x="3431" y="15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8101" name="Text Box 37"/>
            <p:cNvSpPr txBox="1">
              <a:spLocks noChangeArrowheads="1"/>
            </p:cNvSpPr>
            <p:nvPr/>
          </p:nvSpPr>
          <p:spPr bwMode="auto">
            <a:xfrm>
              <a:off x="3567" y="128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8102" name="Text Box 38"/>
            <p:cNvSpPr txBox="1">
              <a:spLocks noChangeArrowheads="1"/>
            </p:cNvSpPr>
            <p:nvPr/>
          </p:nvSpPr>
          <p:spPr bwMode="auto">
            <a:xfrm>
              <a:off x="4026" y="1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8103" name="Text Box 39"/>
            <p:cNvSpPr txBox="1">
              <a:spLocks noChangeArrowheads="1"/>
            </p:cNvSpPr>
            <p:nvPr/>
          </p:nvSpPr>
          <p:spPr bwMode="auto">
            <a:xfrm>
              <a:off x="4621" y="184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8104" name="Text Box 40"/>
            <p:cNvSpPr txBox="1">
              <a:spLocks noChangeArrowheads="1"/>
            </p:cNvSpPr>
            <p:nvPr/>
          </p:nvSpPr>
          <p:spPr bwMode="auto">
            <a:xfrm>
              <a:off x="3820" y="15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8105" name="Text Box 41"/>
            <p:cNvSpPr txBox="1">
              <a:spLocks noChangeArrowheads="1"/>
            </p:cNvSpPr>
            <p:nvPr/>
          </p:nvSpPr>
          <p:spPr bwMode="auto">
            <a:xfrm>
              <a:off x="4211" y="110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8106" name="Text Box 42"/>
            <p:cNvSpPr txBox="1">
              <a:spLocks noChangeArrowheads="1"/>
            </p:cNvSpPr>
            <p:nvPr/>
          </p:nvSpPr>
          <p:spPr bwMode="auto">
            <a:xfrm>
              <a:off x="4562" y="133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8107" name="Text Box 43"/>
            <p:cNvSpPr txBox="1">
              <a:spLocks noChangeArrowheads="1"/>
            </p:cNvSpPr>
            <p:nvPr/>
          </p:nvSpPr>
          <p:spPr bwMode="auto">
            <a:xfrm>
              <a:off x="4994" y="129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8108" name="Text Box 44"/>
            <p:cNvSpPr txBox="1">
              <a:spLocks noChangeArrowheads="1"/>
            </p:cNvSpPr>
            <p:nvPr/>
          </p:nvSpPr>
          <p:spPr bwMode="auto">
            <a:xfrm>
              <a:off x="5219" y="9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8109" name="Text Box 45"/>
            <p:cNvSpPr txBox="1">
              <a:spLocks noChangeArrowheads="1"/>
            </p:cNvSpPr>
            <p:nvPr/>
          </p:nvSpPr>
          <p:spPr bwMode="auto">
            <a:xfrm>
              <a:off x="5201" y="159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8110" name="Text Box 46"/>
            <p:cNvSpPr txBox="1">
              <a:spLocks noChangeArrowheads="1"/>
            </p:cNvSpPr>
            <p:nvPr/>
          </p:nvSpPr>
          <p:spPr bwMode="auto">
            <a:xfrm>
              <a:off x="4220" y="14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374F7-0C6E-CA4D-98F4-435B320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FB51-C25E-C448-ABE8-DEC9915B9735}" type="slidenum">
              <a:rPr lang="en-US"/>
              <a:pPr/>
              <a:t>16</a:t>
            </a:fld>
            <a:endParaRPr lang="en-US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07437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b="1" dirty="0"/>
              <a:t>cut </a:t>
            </a:r>
            <a:r>
              <a:rPr lang="en-US" sz="2400" dirty="0"/>
              <a:t>(S, V - S)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is a partition of vertices into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disjoint sets S and V - 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edge </a:t>
            </a:r>
            <a:r>
              <a:rPr lang="en-US" sz="2400" b="1" dirty="0"/>
              <a:t>crosses</a:t>
            </a:r>
            <a:r>
              <a:rPr lang="en-US" sz="2400" dirty="0"/>
              <a:t> the cut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(S, V - S) if one endpoint is in S and the other in V – 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 cut </a:t>
            </a:r>
            <a:r>
              <a:rPr lang="en-US" sz="2400" b="1" dirty="0"/>
              <a:t>respects</a:t>
            </a:r>
            <a:r>
              <a:rPr lang="en-US" sz="2400" dirty="0"/>
              <a:t> a set </a:t>
            </a:r>
            <a:r>
              <a:rPr lang="en-US" sz="2400" dirty="0">
                <a:latin typeface="Comic Sans MS" pitchFamily="-106" charset="0"/>
              </a:rPr>
              <a:t>A</a:t>
            </a:r>
            <a:r>
              <a:rPr lang="en-US" sz="2400" dirty="0"/>
              <a:t> of edges </a:t>
            </a:r>
            <a:r>
              <a:rPr lang="en-US" sz="2400" dirty="0">
                <a:sym typeface="Symbol" pitchFamily="-106" charset="2"/>
              </a:rPr>
              <a:t>⟺</a:t>
            </a:r>
            <a:r>
              <a:rPr lang="en-US" sz="2400" dirty="0"/>
              <a:t> no edge in A crosses the cut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edge is a </a:t>
            </a:r>
            <a:r>
              <a:rPr lang="en-US" sz="2400" b="1" dirty="0"/>
              <a:t>light edge </a:t>
            </a:r>
            <a:r>
              <a:rPr lang="en-US" sz="2400" dirty="0"/>
              <a:t>crossing a cut </a:t>
            </a:r>
            <a:r>
              <a:rPr lang="en-US" sz="2400" dirty="0">
                <a:sym typeface="Symbol" pitchFamily="-106" charset="2"/>
              </a:rPr>
              <a:t>⟺</a:t>
            </a:r>
            <a:r>
              <a:rPr lang="en-US" sz="2400" dirty="0"/>
              <a:t> its weight is minimum over all edges crossing the cut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For a given cut, there can be several light edges crossing it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95850" y="1171575"/>
            <a:ext cx="3721100" cy="2108200"/>
            <a:chOff x="3234" y="738"/>
            <a:chExt cx="2344" cy="1328"/>
          </a:xfrm>
        </p:grpSpPr>
        <p:sp>
          <p:nvSpPr>
            <p:cNvPr id="729093" name="Oval 5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29094" name="Oval 6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29095" name="Oval 7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9096" name="Oval 8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29097" name="Oval 9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29098" name="Oval 10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9099" name="Oval 11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9100" name="Oval 12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9101" name="Oval 13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9102" name="Line 14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3" name="Line 15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4" name="Line 16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5" name="Line 17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6" name="Line 18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7" name="Line 19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8" name="Line 20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09" name="Line 21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0" name="Line 22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1" name="Line 23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2" name="Line 24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3" name="Line 25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4" name="Line 26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5" name="Line 27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116" name="Text Box 28"/>
            <p:cNvSpPr txBox="1">
              <a:spLocks noChangeArrowheads="1"/>
            </p:cNvSpPr>
            <p:nvPr/>
          </p:nvSpPr>
          <p:spPr bwMode="auto">
            <a:xfrm>
              <a:off x="3420" y="100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9117" name="Text Box 29"/>
            <p:cNvSpPr txBox="1">
              <a:spLocks noChangeArrowheads="1"/>
            </p:cNvSpPr>
            <p:nvPr/>
          </p:nvSpPr>
          <p:spPr bwMode="auto">
            <a:xfrm>
              <a:off x="4020" y="73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9118" name="Text Box 30"/>
            <p:cNvSpPr txBox="1">
              <a:spLocks noChangeArrowheads="1"/>
            </p:cNvSpPr>
            <p:nvPr/>
          </p:nvSpPr>
          <p:spPr bwMode="auto">
            <a:xfrm>
              <a:off x="4627" y="75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9119" name="Text Box 31"/>
            <p:cNvSpPr txBox="1">
              <a:spLocks noChangeArrowheads="1"/>
            </p:cNvSpPr>
            <p:nvPr/>
          </p:nvSpPr>
          <p:spPr bwMode="auto">
            <a:xfrm>
              <a:off x="3431" y="15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9120" name="Text Box 32"/>
            <p:cNvSpPr txBox="1">
              <a:spLocks noChangeArrowheads="1"/>
            </p:cNvSpPr>
            <p:nvPr/>
          </p:nvSpPr>
          <p:spPr bwMode="auto">
            <a:xfrm>
              <a:off x="3567" y="128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9121" name="Text Box 33"/>
            <p:cNvSpPr txBox="1">
              <a:spLocks noChangeArrowheads="1"/>
            </p:cNvSpPr>
            <p:nvPr/>
          </p:nvSpPr>
          <p:spPr bwMode="auto">
            <a:xfrm>
              <a:off x="4026" y="1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9122" name="Text Box 34"/>
            <p:cNvSpPr txBox="1">
              <a:spLocks noChangeArrowheads="1"/>
            </p:cNvSpPr>
            <p:nvPr/>
          </p:nvSpPr>
          <p:spPr bwMode="auto">
            <a:xfrm>
              <a:off x="4621" y="184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9123" name="Text Box 35"/>
            <p:cNvSpPr txBox="1">
              <a:spLocks noChangeArrowheads="1"/>
            </p:cNvSpPr>
            <p:nvPr/>
          </p:nvSpPr>
          <p:spPr bwMode="auto">
            <a:xfrm>
              <a:off x="3820" y="15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9124" name="Text Box 36"/>
            <p:cNvSpPr txBox="1">
              <a:spLocks noChangeArrowheads="1"/>
            </p:cNvSpPr>
            <p:nvPr/>
          </p:nvSpPr>
          <p:spPr bwMode="auto">
            <a:xfrm>
              <a:off x="4211" y="110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9125" name="Text Box 37"/>
            <p:cNvSpPr txBox="1">
              <a:spLocks noChangeArrowheads="1"/>
            </p:cNvSpPr>
            <p:nvPr/>
          </p:nvSpPr>
          <p:spPr bwMode="auto">
            <a:xfrm>
              <a:off x="4562" y="133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9126" name="Text Box 38"/>
            <p:cNvSpPr txBox="1">
              <a:spLocks noChangeArrowheads="1"/>
            </p:cNvSpPr>
            <p:nvPr/>
          </p:nvSpPr>
          <p:spPr bwMode="auto">
            <a:xfrm>
              <a:off x="4994" y="129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9127" name="Text Box 39"/>
            <p:cNvSpPr txBox="1">
              <a:spLocks noChangeArrowheads="1"/>
            </p:cNvSpPr>
            <p:nvPr/>
          </p:nvSpPr>
          <p:spPr bwMode="auto">
            <a:xfrm>
              <a:off x="5219" y="9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9128" name="Text Box 40"/>
            <p:cNvSpPr txBox="1">
              <a:spLocks noChangeArrowheads="1"/>
            </p:cNvSpPr>
            <p:nvPr/>
          </p:nvSpPr>
          <p:spPr bwMode="auto">
            <a:xfrm>
              <a:off x="5201" y="159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9129" name="Text Box 41"/>
            <p:cNvSpPr txBox="1">
              <a:spLocks noChangeArrowheads="1"/>
            </p:cNvSpPr>
            <p:nvPr/>
          </p:nvSpPr>
          <p:spPr bwMode="auto">
            <a:xfrm>
              <a:off x="4220" y="14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729130" name="Freeform 42"/>
          <p:cNvSpPr>
            <a:spLocks/>
          </p:cNvSpPr>
          <p:nvPr/>
        </p:nvSpPr>
        <p:spPr bwMode="auto">
          <a:xfrm>
            <a:off x="4562475" y="1179513"/>
            <a:ext cx="4257675" cy="14001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63" y="769"/>
              </a:cxn>
              <a:cxn ang="0">
                <a:pos x="117" y="792"/>
              </a:cxn>
              <a:cxn ang="0">
                <a:pos x="198" y="846"/>
              </a:cxn>
              <a:cxn ang="0">
                <a:pos x="266" y="882"/>
              </a:cxn>
              <a:cxn ang="0">
                <a:pos x="428" y="855"/>
              </a:cxn>
              <a:cxn ang="0">
                <a:pos x="563" y="823"/>
              </a:cxn>
              <a:cxn ang="0">
                <a:pos x="617" y="805"/>
              </a:cxn>
              <a:cxn ang="0">
                <a:pos x="711" y="747"/>
              </a:cxn>
              <a:cxn ang="0">
                <a:pos x="792" y="711"/>
              </a:cxn>
              <a:cxn ang="0">
                <a:pos x="846" y="666"/>
              </a:cxn>
              <a:cxn ang="0">
                <a:pos x="882" y="612"/>
              </a:cxn>
              <a:cxn ang="0">
                <a:pos x="914" y="562"/>
              </a:cxn>
              <a:cxn ang="0">
                <a:pos x="932" y="535"/>
              </a:cxn>
              <a:cxn ang="0">
                <a:pos x="941" y="522"/>
              </a:cxn>
              <a:cxn ang="0">
                <a:pos x="959" y="495"/>
              </a:cxn>
              <a:cxn ang="0">
                <a:pos x="963" y="481"/>
              </a:cxn>
              <a:cxn ang="0">
                <a:pos x="1004" y="427"/>
              </a:cxn>
              <a:cxn ang="0">
                <a:pos x="1031" y="387"/>
              </a:cxn>
              <a:cxn ang="0">
                <a:pos x="1040" y="373"/>
              </a:cxn>
              <a:cxn ang="0">
                <a:pos x="1067" y="333"/>
              </a:cxn>
              <a:cxn ang="0">
                <a:pos x="1085" y="306"/>
              </a:cxn>
              <a:cxn ang="0">
                <a:pos x="1112" y="265"/>
              </a:cxn>
              <a:cxn ang="0">
                <a:pos x="1188" y="157"/>
              </a:cxn>
              <a:cxn ang="0">
                <a:pos x="1211" y="117"/>
              </a:cxn>
              <a:cxn ang="0">
                <a:pos x="1247" y="67"/>
              </a:cxn>
              <a:cxn ang="0">
                <a:pos x="1301" y="18"/>
              </a:cxn>
              <a:cxn ang="0">
                <a:pos x="1377" y="0"/>
              </a:cxn>
              <a:cxn ang="0">
                <a:pos x="1436" y="13"/>
              </a:cxn>
              <a:cxn ang="0">
                <a:pos x="1490" y="49"/>
              </a:cxn>
              <a:cxn ang="0">
                <a:pos x="1499" y="63"/>
              </a:cxn>
              <a:cxn ang="0">
                <a:pos x="1512" y="72"/>
              </a:cxn>
              <a:cxn ang="0">
                <a:pos x="1557" y="121"/>
              </a:cxn>
              <a:cxn ang="0">
                <a:pos x="1593" y="175"/>
              </a:cxn>
              <a:cxn ang="0">
                <a:pos x="1616" y="216"/>
              </a:cxn>
              <a:cxn ang="0">
                <a:pos x="1634" y="234"/>
              </a:cxn>
              <a:cxn ang="0">
                <a:pos x="1638" y="247"/>
              </a:cxn>
              <a:cxn ang="0">
                <a:pos x="1656" y="274"/>
              </a:cxn>
              <a:cxn ang="0">
                <a:pos x="1719" y="369"/>
              </a:cxn>
              <a:cxn ang="0">
                <a:pos x="1760" y="477"/>
              </a:cxn>
              <a:cxn ang="0">
                <a:pos x="1818" y="598"/>
              </a:cxn>
              <a:cxn ang="0">
                <a:pos x="1845" y="634"/>
              </a:cxn>
              <a:cxn ang="0">
                <a:pos x="1886" y="675"/>
              </a:cxn>
              <a:cxn ang="0">
                <a:pos x="2057" y="751"/>
              </a:cxn>
              <a:cxn ang="0">
                <a:pos x="2151" y="787"/>
              </a:cxn>
              <a:cxn ang="0">
                <a:pos x="2358" y="859"/>
              </a:cxn>
              <a:cxn ang="0">
                <a:pos x="2682" y="846"/>
              </a:cxn>
            </a:cxnLst>
            <a:rect l="0" t="0" r="r" b="b"/>
            <a:pathLst>
              <a:path w="2682" h="882">
                <a:moveTo>
                  <a:pt x="0" y="756"/>
                </a:moveTo>
                <a:cubicBezTo>
                  <a:pt x="21" y="762"/>
                  <a:pt x="41" y="766"/>
                  <a:pt x="63" y="769"/>
                </a:cubicBezTo>
                <a:cubicBezTo>
                  <a:pt x="82" y="776"/>
                  <a:pt x="98" y="785"/>
                  <a:pt x="117" y="792"/>
                </a:cubicBezTo>
                <a:cubicBezTo>
                  <a:pt x="135" y="808"/>
                  <a:pt x="175" y="837"/>
                  <a:pt x="198" y="846"/>
                </a:cubicBezTo>
                <a:cubicBezTo>
                  <a:pt x="220" y="866"/>
                  <a:pt x="239" y="872"/>
                  <a:pt x="266" y="882"/>
                </a:cubicBezTo>
                <a:cubicBezTo>
                  <a:pt x="352" y="877"/>
                  <a:pt x="361" y="874"/>
                  <a:pt x="428" y="855"/>
                </a:cubicBezTo>
                <a:cubicBezTo>
                  <a:pt x="466" y="829"/>
                  <a:pt x="519" y="829"/>
                  <a:pt x="563" y="823"/>
                </a:cubicBezTo>
                <a:cubicBezTo>
                  <a:pt x="580" y="818"/>
                  <a:pt x="602" y="814"/>
                  <a:pt x="617" y="805"/>
                </a:cubicBezTo>
                <a:cubicBezTo>
                  <a:pt x="650" y="787"/>
                  <a:pt x="674" y="758"/>
                  <a:pt x="711" y="747"/>
                </a:cubicBezTo>
                <a:cubicBezTo>
                  <a:pt x="738" y="729"/>
                  <a:pt x="761" y="720"/>
                  <a:pt x="792" y="711"/>
                </a:cubicBezTo>
                <a:cubicBezTo>
                  <a:pt x="812" y="698"/>
                  <a:pt x="826" y="680"/>
                  <a:pt x="846" y="666"/>
                </a:cubicBezTo>
                <a:cubicBezTo>
                  <a:pt x="859" y="647"/>
                  <a:pt x="865" y="629"/>
                  <a:pt x="882" y="612"/>
                </a:cubicBezTo>
                <a:cubicBezTo>
                  <a:pt x="889" y="592"/>
                  <a:pt x="897" y="573"/>
                  <a:pt x="914" y="562"/>
                </a:cubicBezTo>
                <a:cubicBezTo>
                  <a:pt x="920" y="553"/>
                  <a:pt x="926" y="544"/>
                  <a:pt x="932" y="535"/>
                </a:cubicBezTo>
                <a:cubicBezTo>
                  <a:pt x="935" y="531"/>
                  <a:pt x="941" y="522"/>
                  <a:pt x="941" y="522"/>
                </a:cubicBezTo>
                <a:cubicBezTo>
                  <a:pt x="951" y="488"/>
                  <a:pt x="936" y="529"/>
                  <a:pt x="959" y="495"/>
                </a:cubicBezTo>
                <a:cubicBezTo>
                  <a:pt x="962" y="491"/>
                  <a:pt x="960" y="485"/>
                  <a:pt x="963" y="481"/>
                </a:cubicBezTo>
                <a:cubicBezTo>
                  <a:pt x="975" y="463"/>
                  <a:pt x="991" y="446"/>
                  <a:pt x="1004" y="427"/>
                </a:cubicBezTo>
                <a:cubicBezTo>
                  <a:pt x="1013" y="414"/>
                  <a:pt x="1022" y="400"/>
                  <a:pt x="1031" y="387"/>
                </a:cubicBezTo>
                <a:cubicBezTo>
                  <a:pt x="1034" y="382"/>
                  <a:pt x="1040" y="373"/>
                  <a:pt x="1040" y="373"/>
                </a:cubicBezTo>
                <a:cubicBezTo>
                  <a:pt x="1045" y="356"/>
                  <a:pt x="1057" y="347"/>
                  <a:pt x="1067" y="333"/>
                </a:cubicBezTo>
                <a:cubicBezTo>
                  <a:pt x="1077" y="299"/>
                  <a:pt x="1062" y="340"/>
                  <a:pt x="1085" y="306"/>
                </a:cubicBezTo>
                <a:cubicBezTo>
                  <a:pt x="1095" y="291"/>
                  <a:pt x="1097" y="280"/>
                  <a:pt x="1112" y="265"/>
                </a:cubicBezTo>
                <a:cubicBezTo>
                  <a:pt x="1121" y="224"/>
                  <a:pt x="1153" y="181"/>
                  <a:pt x="1188" y="157"/>
                </a:cubicBezTo>
                <a:cubicBezTo>
                  <a:pt x="1194" y="143"/>
                  <a:pt x="1211" y="117"/>
                  <a:pt x="1211" y="117"/>
                </a:cubicBezTo>
                <a:cubicBezTo>
                  <a:pt x="1218" y="94"/>
                  <a:pt x="1228" y="79"/>
                  <a:pt x="1247" y="67"/>
                </a:cubicBezTo>
                <a:cubicBezTo>
                  <a:pt x="1256" y="38"/>
                  <a:pt x="1273" y="26"/>
                  <a:pt x="1301" y="18"/>
                </a:cubicBezTo>
                <a:cubicBezTo>
                  <a:pt x="1328" y="0"/>
                  <a:pt x="1340" y="3"/>
                  <a:pt x="1377" y="0"/>
                </a:cubicBezTo>
                <a:cubicBezTo>
                  <a:pt x="1397" y="3"/>
                  <a:pt x="1416" y="7"/>
                  <a:pt x="1436" y="13"/>
                </a:cubicBezTo>
                <a:cubicBezTo>
                  <a:pt x="1456" y="35"/>
                  <a:pt x="1461" y="42"/>
                  <a:pt x="1490" y="49"/>
                </a:cubicBezTo>
                <a:cubicBezTo>
                  <a:pt x="1493" y="54"/>
                  <a:pt x="1495" y="59"/>
                  <a:pt x="1499" y="63"/>
                </a:cubicBezTo>
                <a:cubicBezTo>
                  <a:pt x="1503" y="67"/>
                  <a:pt x="1509" y="68"/>
                  <a:pt x="1512" y="72"/>
                </a:cubicBezTo>
                <a:cubicBezTo>
                  <a:pt x="1531" y="94"/>
                  <a:pt x="1533" y="105"/>
                  <a:pt x="1557" y="121"/>
                </a:cubicBezTo>
                <a:cubicBezTo>
                  <a:pt x="1565" y="143"/>
                  <a:pt x="1577" y="159"/>
                  <a:pt x="1593" y="175"/>
                </a:cubicBezTo>
                <a:cubicBezTo>
                  <a:pt x="1598" y="190"/>
                  <a:pt x="1616" y="216"/>
                  <a:pt x="1616" y="216"/>
                </a:cubicBezTo>
                <a:cubicBezTo>
                  <a:pt x="1626" y="249"/>
                  <a:pt x="1611" y="211"/>
                  <a:pt x="1634" y="234"/>
                </a:cubicBezTo>
                <a:cubicBezTo>
                  <a:pt x="1637" y="237"/>
                  <a:pt x="1636" y="243"/>
                  <a:pt x="1638" y="247"/>
                </a:cubicBezTo>
                <a:cubicBezTo>
                  <a:pt x="1643" y="256"/>
                  <a:pt x="1650" y="265"/>
                  <a:pt x="1656" y="274"/>
                </a:cubicBezTo>
                <a:cubicBezTo>
                  <a:pt x="1677" y="306"/>
                  <a:pt x="1698" y="337"/>
                  <a:pt x="1719" y="369"/>
                </a:cubicBezTo>
                <a:cubicBezTo>
                  <a:pt x="1740" y="401"/>
                  <a:pt x="1739" y="444"/>
                  <a:pt x="1760" y="477"/>
                </a:cubicBezTo>
                <a:cubicBezTo>
                  <a:pt x="1772" y="517"/>
                  <a:pt x="1788" y="568"/>
                  <a:pt x="1818" y="598"/>
                </a:cubicBezTo>
                <a:cubicBezTo>
                  <a:pt x="1824" y="616"/>
                  <a:pt x="1830" y="623"/>
                  <a:pt x="1845" y="634"/>
                </a:cubicBezTo>
                <a:cubicBezTo>
                  <a:pt x="1851" y="652"/>
                  <a:pt x="1868" y="669"/>
                  <a:pt x="1886" y="675"/>
                </a:cubicBezTo>
                <a:cubicBezTo>
                  <a:pt x="1932" y="721"/>
                  <a:pt x="1996" y="734"/>
                  <a:pt x="2057" y="751"/>
                </a:cubicBezTo>
                <a:cubicBezTo>
                  <a:pt x="2084" y="770"/>
                  <a:pt x="2120" y="777"/>
                  <a:pt x="2151" y="787"/>
                </a:cubicBezTo>
                <a:cubicBezTo>
                  <a:pt x="2203" y="820"/>
                  <a:pt x="2297" y="845"/>
                  <a:pt x="2358" y="859"/>
                </a:cubicBezTo>
                <a:cubicBezTo>
                  <a:pt x="2466" y="856"/>
                  <a:pt x="2573" y="846"/>
                  <a:pt x="2682" y="846"/>
                </a:cubicBezTo>
              </a:path>
            </a:pathLst>
          </a:custGeom>
          <a:noFill/>
          <a:ln w="19050">
            <a:solidFill>
              <a:srgbClr val="DD011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9131" name="Text Box 43"/>
          <p:cNvSpPr txBox="1">
            <a:spLocks noChangeArrowheads="1"/>
          </p:cNvSpPr>
          <p:nvPr/>
        </p:nvSpPr>
        <p:spPr bwMode="auto">
          <a:xfrm>
            <a:off x="4387850" y="2025650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ym typeface="Wingdings 3" pitchFamily="-106" charset="2"/>
              </a:rPr>
              <a:t>S</a:t>
            </a:r>
          </a:p>
        </p:txBody>
      </p:sp>
      <p:sp>
        <p:nvSpPr>
          <p:cNvPr id="729132" name="Text Box 44"/>
          <p:cNvSpPr txBox="1">
            <a:spLocks noChangeArrowheads="1"/>
          </p:cNvSpPr>
          <p:nvPr/>
        </p:nvSpPr>
        <p:spPr bwMode="auto">
          <a:xfrm>
            <a:off x="4210050" y="2462213"/>
            <a:ext cx="823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Wingdings 3" pitchFamily="-106" charset="2"/>
              </a:rPr>
              <a:t>V- S </a:t>
            </a:r>
          </a:p>
        </p:txBody>
      </p:sp>
      <p:sp>
        <p:nvSpPr>
          <p:cNvPr id="729133" name="Text Box 45"/>
          <p:cNvSpPr txBox="1">
            <a:spLocks noChangeArrowheads="1"/>
          </p:cNvSpPr>
          <p:nvPr/>
        </p:nvSpPr>
        <p:spPr bwMode="auto">
          <a:xfrm>
            <a:off x="8613775" y="2120900"/>
            <a:ext cx="560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ym typeface="Wingdings 3" pitchFamily="-106" charset="2"/>
              </a:rPr>
              <a:t>S</a:t>
            </a:r>
          </a:p>
        </p:txBody>
      </p:sp>
      <p:sp>
        <p:nvSpPr>
          <p:cNvPr id="729134" name="Text Box 46"/>
          <p:cNvSpPr txBox="1">
            <a:spLocks noChangeArrowheads="1"/>
          </p:cNvSpPr>
          <p:nvPr/>
        </p:nvSpPr>
        <p:spPr bwMode="auto">
          <a:xfrm>
            <a:off x="8270875" y="2628900"/>
            <a:ext cx="823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Wingdings 3" pitchFamily="-106" charset="2"/>
              </a:rPr>
              <a:t></a:t>
            </a:r>
            <a:r>
              <a:rPr lang="en-US" i="1">
                <a:sym typeface="Wingdings 3" pitchFamily="-106" charset="2"/>
              </a:rPr>
              <a:t> </a:t>
            </a:r>
            <a:r>
              <a:rPr lang="en-US">
                <a:sym typeface="Wingdings 3" pitchFamily="-106" charset="2"/>
              </a:rPr>
              <a:t>V- S</a:t>
            </a:r>
          </a:p>
        </p:txBody>
      </p:sp>
    </p:spTree>
    <p:extLst>
      <p:ext uri="{BB962C8B-B14F-4D97-AF65-F5344CB8AC3E}">
        <p14:creationId xmlns:p14="http://schemas.microsoft.com/office/powerpoint/2010/main" val="19889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AE41-9936-D248-A804-8BAF9B0A9FFD}" type="slidenum">
              <a:rPr lang="en-US"/>
              <a:pPr/>
              <a:t>17</a:t>
            </a:fld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In GENERIC-MST:</a:t>
            </a:r>
          </a:p>
          <a:p>
            <a:r>
              <a:rPr lang="en-US">
                <a:latin typeface="Comic Sans MS" pitchFamily="-106" charset="0"/>
              </a:rPr>
              <a:t>A</a:t>
            </a:r>
            <a:r>
              <a:rPr lang="en-US"/>
              <a:t> is a forest containing connected components</a:t>
            </a:r>
          </a:p>
          <a:p>
            <a:pPr lvl="1"/>
            <a:r>
              <a:rPr lang="en-US"/>
              <a:t>Initially, each component is a single vertex</a:t>
            </a:r>
          </a:p>
          <a:p>
            <a:r>
              <a:rPr lang="en-US"/>
              <a:t>Any safe edge merges two of these components into one</a:t>
            </a:r>
          </a:p>
          <a:p>
            <a:pPr lvl="1"/>
            <a:r>
              <a:rPr lang="en-US"/>
              <a:t>Each component is a tree</a:t>
            </a:r>
          </a:p>
          <a:p>
            <a:r>
              <a:rPr lang="en-US"/>
              <a:t>Since an MST has exactly |V| - 1 edges: after iterating |V| - 1 times, we have only one component</a:t>
            </a:r>
          </a:p>
        </p:txBody>
      </p:sp>
    </p:spTree>
    <p:extLst>
      <p:ext uri="{BB962C8B-B14F-4D97-AF65-F5344CB8AC3E}">
        <p14:creationId xmlns:p14="http://schemas.microsoft.com/office/powerpoint/2010/main" val="257533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93C0-530F-7745-9DE2-1535BFCF6E95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83413" y="1914525"/>
            <a:ext cx="1631950" cy="2287588"/>
            <a:chOff x="4399" y="1206"/>
            <a:chExt cx="1028" cy="1441"/>
          </a:xfrm>
        </p:grpSpPr>
        <p:sp>
          <p:nvSpPr>
            <p:cNvPr id="735235" name="Line 3"/>
            <p:cNvSpPr>
              <a:spLocks noChangeShapeType="1"/>
            </p:cNvSpPr>
            <p:nvPr/>
          </p:nvSpPr>
          <p:spPr bwMode="auto">
            <a:xfrm>
              <a:off x="4551" y="1206"/>
              <a:ext cx="454" cy="716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36" name="Text Box 4"/>
            <p:cNvSpPr txBox="1">
              <a:spLocks noChangeArrowheads="1"/>
            </p:cNvSpPr>
            <p:nvPr/>
          </p:nvSpPr>
          <p:spPr bwMode="auto">
            <a:xfrm>
              <a:off x="4399" y="2243"/>
              <a:ext cx="10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We would add</a:t>
              </a:r>
            </a:p>
            <a:p>
              <a:r>
                <a:rPr lang="en-US"/>
                <a:t>edge </a:t>
              </a:r>
              <a:r>
                <a:rPr lang="en-US">
                  <a:latin typeface="Comic Sans MS" pitchFamily="-106" charset="0"/>
                </a:rPr>
                <a:t>(c, f)</a:t>
              </a:r>
            </a:p>
          </p:txBody>
        </p:sp>
        <p:sp>
          <p:nvSpPr>
            <p:cNvPr id="735237" name="Freeform 5"/>
            <p:cNvSpPr>
              <a:spLocks/>
            </p:cNvSpPr>
            <p:nvPr/>
          </p:nvSpPr>
          <p:spPr bwMode="auto">
            <a:xfrm>
              <a:off x="4698" y="1782"/>
              <a:ext cx="135" cy="500"/>
            </a:xfrm>
            <a:custGeom>
              <a:avLst/>
              <a:gdLst/>
              <a:ahLst/>
              <a:cxnLst>
                <a:cxn ang="0">
                  <a:pos x="18" y="500"/>
                </a:cxn>
                <a:cxn ang="0">
                  <a:pos x="0" y="333"/>
                </a:cxn>
                <a:cxn ang="0">
                  <a:pos x="5" y="207"/>
                </a:cxn>
                <a:cxn ang="0">
                  <a:pos x="72" y="50"/>
                </a:cxn>
                <a:cxn ang="0">
                  <a:pos x="99" y="32"/>
                </a:cxn>
                <a:cxn ang="0">
                  <a:pos x="126" y="14"/>
                </a:cxn>
                <a:cxn ang="0">
                  <a:pos x="135" y="0"/>
                </a:cxn>
              </a:cxnLst>
              <a:rect l="0" t="0" r="r" b="b"/>
              <a:pathLst>
                <a:path w="135" h="500">
                  <a:moveTo>
                    <a:pt x="18" y="500"/>
                  </a:moveTo>
                  <a:cubicBezTo>
                    <a:pt x="13" y="444"/>
                    <a:pt x="10" y="388"/>
                    <a:pt x="0" y="333"/>
                  </a:cubicBezTo>
                  <a:cubicBezTo>
                    <a:pt x="2" y="291"/>
                    <a:pt x="2" y="249"/>
                    <a:pt x="5" y="207"/>
                  </a:cubicBezTo>
                  <a:cubicBezTo>
                    <a:pt x="9" y="153"/>
                    <a:pt x="29" y="87"/>
                    <a:pt x="72" y="50"/>
                  </a:cubicBezTo>
                  <a:cubicBezTo>
                    <a:pt x="80" y="43"/>
                    <a:pt x="91" y="40"/>
                    <a:pt x="99" y="32"/>
                  </a:cubicBezTo>
                  <a:cubicBezTo>
                    <a:pt x="116" y="15"/>
                    <a:pt x="107" y="20"/>
                    <a:pt x="126" y="14"/>
                  </a:cubicBezTo>
                  <a:cubicBezTo>
                    <a:pt x="129" y="9"/>
                    <a:pt x="135" y="0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565775" y="1892300"/>
            <a:ext cx="2295525" cy="1338263"/>
            <a:chOff x="3506" y="1192"/>
            <a:chExt cx="1446" cy="843"/>
          </a:xfrm>
        </p:grpSpPr>
        <p:sp>
          <p:nvSpPr>
            <p:cNvPr id="735239" name="Line 7"/>
            <p:cNvSpPr>
              <a:spLocks noChangeShapeType="1"/>
            </p:cNvSpPr>
            <p:nvPr/>
          </p:nvSpPr>
          <p:spPr bwMode="auto">
            <a:xfrm flipV="1">
              <a:off x="3506" y="1192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40" name="Line 8"/>
            <p:cNvSpPr>
              <a:spLocks noChangeShapeType="1"/>
            </p:cNvSpPr>
            <p:nvPr/>
          </p:nvSpPr>
          <p:spPr bwMode="auto">
            <a:xfrm flipV="1">
              <a:off x="3998" y="202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41" name="Line 9"/>
            <p:cNvSpPr>
              <a:spLocks noChangeShapeType="1"/>
            </p:cNvSpPr>
            <p:nvPr/>
          </p:nvSpPr>
          <p:spPr bwMode="auto">
            <a:xfrm flipV="1">
              <a:off x="4605" y="2035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42" name="Line 10"/>
            <p:cNvSpPr>
              <a:spLocks noChangeShapeType="1"/>
            </p:cNvSpPr>
            <p:nvPr/>
          </p:nvSpPr>
          <p:spPr bwMode="auto">
            <a:xfrm flipH="1">
              <a:off x="4235" y="1201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230813" y="1412875"/>
            <a:ext cx="3721100" cy="2108200"/>
            <a:chOff x="3303" y="2273"/>
            <a:chExt cx="2344" cy="1328"/>
          </a:xfrm>
        </p:grpSpPr>
        <p:sp>
          <p:nvSpPr>
            <p:cNvPr id="735244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35245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35246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35247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35248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35249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35250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35251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35252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35253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4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5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6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7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8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59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0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1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2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3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4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5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6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267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35268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35269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35270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35271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35272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35273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35274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35275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35276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35277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35278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35279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35280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73528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 of Kruskal</a:t>
            </a:r>
          </a:p>
        </p:txBody>
      </p:sp>
      <p:sp>
        <p:nvSpPr>
          <p:cNvPr id="73528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0838" y="1508125"/>
            <a:ext cx="5022850" cy="34766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>
                <a:sym typeface="Symbol" pitchFamily="-106" charset="2"/>
              </a:rPr>
              <a:t>Start with each vertex being its own component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pitchFamily="-106" charset="2"/>
              </a:rPr>
              <a:t>Repeatedly merge two components into one by choosing the light edge that connects them</a:t>
            </a:r>
          </a:p>
        </p:txBody>
      </p:sp>
      <p:sp>
        <p:nvSpPr>
          <p:cNvPr id="735283" name="Rectangle 51"/>
          <p:cNvSpPr>
            <a:spLocks noChangeArrowheads="1"/>
          </p:cNvSpPr>
          <p:nvPr/>
        </p:nvSpPr>
        <p:spPr bwMode="auto">
          <a:xfrm>
            <a:off x="431800" y="4257675"/>
            <a:ext cx="8653958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Scan the set of edges in monotonically increasing order by weight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Uses a </a:t>
            </a:r>
            <a:r>
              <a:rPr lang="en-US" sz="2400" b="1" dirty="0">
                <a:solidFill>
                  <a:srgbClr val="006699"/>
                </a:solidFill>
                <a:latin typeface="Century Gothic"/>
                <a:cs typeface="Century Gothic"/>
                <a:sym typeface="Symbol" pitchFamily="-106" charset="2"/>
              </a:rPr>
              <a:t>disjoint-set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data structure to determine whether an edge connects vertices in different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911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7970-53EA-1F4B-87CC-18F11C4AC3C9}" type="slidenum">
              <a:rPr lang="en-US"/>
              <a:pPr/>
              <a:t>19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Disjoint Data Sets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36650"/>
            <a:ext cx="8786812" cy="53990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MAKE-SET(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) – creates a new set whose only member is </a:t>
            </a:r>
            <a:r>
              <a:rPr lang="en-US" dirty="0">
                <a:latin typeface="Comic Sans MS" pitchFamily="-106" charset="0"/>
              </a:rPr>
              <a:t>u</a:t>
            </a:r>
          </a:p>
          <a:p>
            <a:pPr>
              <a:lnSpc>
                <a:spcPct val="120000"/>
              </a:lnSpc>
            </a:pPr>
            <a:r>
              <a:rPr lang="en-US" dirty="0"/>
              <a:t>FIND-SET(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) – returns a representative element from the set that contains </a:t>
            </a:r>
            <a:r>
              <a:rPr lang="en-US" dirty="0">
                <a:latin typeface="Comic Sans MS" pitchFamily="-106" charset="0"/>
              </a:rPr>
              <a:t>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 be any of the elements of the set that has a particular 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E.g.: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baseline="-25000" dirty="0">
                <a:latin typeface="Comic Sans MS" pitchFamily="-106" charset="0"/>
              </a:rPr>
              <a:t>u</a:t>
            </a:r>
            <a:r>
              <a:rPr lang="en-US" dirty="0">
                <a:latin typeface="Comic Sans MS" pitchFamily="-106" charset="0"/>
              </a:rPr>
              <a:t> = {r, s, t, u}, </a:t>
            </a:r>
            <a:r>
              <a:rPr lang="en-US" dirty="0"/>
              <a:t>the property may be that the element is the first one alphabetically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dirty="0"/>
              <a:t>		     FIND-SET</a:t>
            </a:r>
            <a:r>
              <a:rPr lang="en-US" dirty="0">
                <a:latin typeface="Comic Sans MS" pitchFamily="-106" charset="0"/>
              </a:rPr>
              <a:t>(u) = r   </a:t>
            </a:r>
            <a:r>
              <a:rPr lang="en-US" dirty="0"/>
              <a:t>FIND-SET(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) = </a:t>
            </a:r>
            <a:r>
              <a:rPr lang="en-US" dirty="0">
                <a:latin typeface="Comic Sans MS" pitchFamily="-106" charset="0"/>
              </a:rPr>
              <a:t>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FIND-SET has to return the same value for a given set</a:t>
            </a:r>
          </a:p>
        </p:txBody>
      </p:sp>
    </p:spTree>
    <p:extLst>
      <p:ext uri="{BB962C8B-B14F-4D97-AF65-F5344CB8AC3E}">
        <p14:creationId xmlns:p14="http://schemas.microsoft.com/office/powerpoint/2010/main" val="10953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Strongly Connected Components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24837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Given directed graph G = (V, E):</a:t>
            </a:r>
          </a:p>
          <a:p>
            <a:pPr>
              <a:buFontTx/>
              <a:buNone/>
            </a:pPr>
            <a:r>
              <a:rPr lang="en-US" dirty="0"/>
              <a:t>	A </a:t>
            </a:r>
            <a:r>
              <a:rPr lang="en-US" b="1" dirty="0"/>
              <a:t>strongly connected component </a:t>
            </a:r>
            <a:r>
              <a:rPr lang="en-US" dirty="0"/>
              <a:t>(</a:t>
            </a:r>
            <a:r>
              <a:rPr lang="en-US" b="1" dirty="0"/>
              <a:t>SCC</a:t>
            </a:r>
            <a:r>
              <a:rPr lang="en-US" dirty="0"/>
              <a:t>) of G is a maximal set of vertices C </a:t>
            </a:r>
            <a:r>
              <a:rPr lang="en-US" dirty="0">
                <a:sym typeface="Symbol" pitchFamily="-106" charset="2"/>
              </a:rPr>
              <a:t>⊆</a:t>
            </a:r>
            <a:r>
              <a:rPr lang="en-US" dirty="0"/>
              <a:t> V such that for every pair of vertices </a:t>
            </a:r>
            <a:r>
              <a:rPr lang="en-US" dirty="0">
                <a:latin typeface="Comic Sans MS" pitchFamily="-106" charset="0"/>
              </a:rPr>
              <a:t>u, v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C, we have both     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</a:t>
            </a:r>
            <a:r>
              <a:rPr lang="en-US" dirty="0">
                <a:latin typeface="Comic Sans MS" pitchFamily="-106" charset="0"/>
              </a:rPr>
              <a:t> v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075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9763" y="3806825"/>
            <a:ext cx="7808912" cy="221932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0DF69-C893-9949-9C7D-2DEFCF86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C077-3EDE-2947-933D-25C11004E8DA}" type="slidenum">
              <a:rPr lang="en-US"/>
              <a:pPr/>
              <a:t>20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Disjoint Data Sets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36650"/>
            <a:ext cx="8229600" cy="5399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UNION(</a:t>
            </a:r>
            <a:r>
              <a:rPr lang="en-US">
                <a:latin typeface="Comic Sans MS" pitchFamily="-106" charset="0"/>
              </a:rPr>
              <a:t>u, v</a:t>
            </a:r>
            <a:r>
              <a:rPr lang="en-US"/>
              <a:t>) – unites the dynamic sets that contain 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 and </a:t>
            </a:r>
            <a:r>
              <a:rPr lang="en-US">
                <a:latin typeface="Comic Sans MS" pitchFamily="-106" charset="0"/>
              </a:rPr>
              <a:t>v</a:t>
            </a:r>
            <a:r>
              <a:rPr lang="en-US"/>
              <a:t>, say </a:t>
            </a:r>
            <a:r>
              <a:rPr lang="en-US">
                <a:latin typeface="Comic Sans MS" pitchFamily="-106" charset="0"/>
              </a:rPr>
              <a:t>S</a:t>
            </a:r>
            <a:r>
              <a:rPr lang="en-US" baseline="-25000">
                <a:latin typeface="Comic Sans MS" pitchFamily="-106" charset="0"/>
              </a:rPr>
              <a:t>u</a:t>
            </a:r>
            <a:r>
              <a:rPr lang="en-US"/>
              <a:t> and </a:t>
            </a:r>
            <a:r>
              <a:rPr lang="en-US">
                <a:latin typeface="Comic Sans MS" pitchFamily="-106" charset="0"/>
              </a:rPr>
              <a:t>S</a:t>
            </a:r>
            <a:r>
              <a:rPr lang="en-US" baseline="-25000">
                <a:latin typeface="Comic Sans MS" pitchFamily="-106" charset="0"/>
              </a:rPr>
              <a:t>v</a:t>
            </a: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rgbClr val="DD0111"/>
                </a:solidFill>
                <a:latin typeface="Monotype Corsiva" pitchFamily="-106" charset="0"/>
              </a:rPr>
              <a:t>E.g.:</a:t>
            </a:r>
            <a:r>
              <a:rPr lang="en-US">
                <a:latin typeface="Comic Sans MS" pitchFamily="-106" charset="0"/>
              </a:rPr>
              <a:t> S</a:t>
            </a:r>
            <a:r>
              <a:rPr lang="en-US" baseline="-25000">
                <a:latin typeface="Comic Sans MS" pitchFamily="-106" charset="0"/>
              </a:rPr>
              <a:t>u</a:t>
            </a:r>
            <a:r>
              <a:rPr lang="en-US">
                <a:latin typeface="Comic Sans MS" pitchFamily="-106" charset="0"/>
              </a:rPr>
              <a:t> =  {r, s, t, u},  S</a:t>
            </a:r>
            <a:r>
              <a:rPr lang="en-US" baseline="-25000">
                <a:latin typeface="Comic Sans MS" pitchFamily="-106" charset="0"/>
              </a:rPr>
              <a:t>v</a:t>
            </a:r>
            <a:r>
              <a:rPr lang="en-US">
                <a:latin typeface="Comic Sans MS" pitchFamily="-106" charset="0"/>
              </a:rPr>
              <a:t> = {v, x, y}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>
                <a:latin typeface="Comic Sans MS" pitchFamily="-106" charset="0"/>
              </a:rPr>
              <a:t>	</a:t>
            </a:r>
            <a:r>
              <a:rPr lang="en-US"/>
              <a:t>UNION </a:t>
            </a:r>
            <a:r>
              <a:rPr lang="en-US">
                <a:latin typeface="Comic Sans MS" pitchFamily="-106" charset="0"/>
              </a:rPr>
              <a:t>(u, v) = {r, s, t, u, v, x, y}</a:t>
            </a:r>
          </a:p>
        </p:txBody>
      </p:sp>
    </p:spTree>
    <p:extLst>
      <p:ext uri="{BB962C8B-B14F-4D97-AF65-F5344CB8AC3E}">
        <p14:creationId xmlns:p14="http://schemas.microsoft.com/office/powerpoint/2010/main" val="322596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6044-B925-4546-A7A9-37CE9D9AAB17}" type="slidenum">
              <a:rPr lang="en-US"/>
              <a:pPr/>
              <a:t>21</a:t>
            </a:fld>
            <a:endParaRPr 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KRUSKAL(</a:t>
            </a:r>
            <a:r>
              <a:rPr lang="en-US">
                <a:latin typeface="Comic Sans MS" pitchFamily="-106" charset="0"/>
              </a:rPr>
              <a:t>V, E, w</a:t>
            </a:r>
            <a:r>
              <a:rPr lang="en-US"/>
              <a:t>)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9025"/>
            <a:ext cx="8229600" cy="5516563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A ←  </a:t>
            </a:r>
            <a:r>
              <a:rPr lang="en-US" dirty="0">
                <a:sym typeface="Symbol" pitchFamily="-106" charset="2"/>
              </a:rPr>
              <a:t>∅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vertex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do </a:t>
            </a:r>
            <a:r>
              <a:rPr lang="en-US" dirty="0"/>
              <a:t>MAKE-SET(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sort E into increasing order by weight </a:t>
            </a:r>
            <a:r>
              <a:rPr lang="en-US" dirty="0">
                <a:latin typeface="Comic Sans MS" pitchFamily="-106" charset="0"/>
              </a:rPr>
              <a:t>w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taken from the sorted list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/>
              <a:t>FIND-SET(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) </a:t>
            </a:r>
            <a:r>
              <a:rPr lang="en-US" dirty="0">
                <a:sym typeface="Symbol" pitchFamily="-106" charset="2"/>
              </a:rPr>
              <a:t>≠</a:t>
            </a:r>
            <a:r>
              <a:rPr lang="en-US" dirty="0"/>
              <a:t> FIND-SET(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/>
              <a:t>A ← A </a:t>
            </a:r>
            <a:r>
              <a:rPr lang="en-US" dirty="0">
                <a:sym typeface="Symbol" pitchFamily="-106" charset="2"/>
              </a:rPr>
              <a:t>⋃</a:t>
            </a:r>
            <a:r>
              <a:rPr lang="en-US" dirty="0"/>
              <a:t> {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} 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UNION(</a:t>
            </a:r>
            <a:r>
              <a:rPr lang="en-US" dirty="0">
                <a:latin typeface="Comic Sans MS" pitchFamily="-106" charset="0"/>
              </a:rPr>
              <a:t>u, 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/>
              <a:t>A</a:t>
            </a:r>
          </a:p>
          <a:p>
            <a:pPr marL="533400" indent="-533400">
              <a:buFontTx/>
              <a:buNone/>
            </a:pPr>
            <a:r>
              <a:rPr lang="en-US" sz="2400" dirty="0"/>
              <a:t>Running time: O(|</a:t>
            </a:r>
            <a:r>
              <a:rPr lang="en-US" sz="2400" dirty="0">
                <a:latin typeface="Comic Sans MS" pitchFamily="-106" charset="0"/>
              </a:rPr>
              <a:t>E| </a:t>
            </a:r>
            <a:r>
              <a:rPr lang="en-US" sz="2400" dirty="0" err="1">
                <a:latin typeface="Comic Sans MS" pitchFamily="-106" charset="0"/>
              </a:rPr>
              <a:t>lg|V</a:t>
            </a:r>
            <a:r>
              <a:rPr lang="en-US" sz="2400" dirty="0">
                <a:latin typeface="Comic Sans MS" pitchFamily="-106" charset="0"/>
              </a:rPr>
              <a:t>|</a:t>
            </a:r>
            <a:r>
              <a:rPr lang="en-US" sz="2400" dirty="0"/>
              <a:t>) – dependent on the implementation of the disjoint-set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1203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DB37-DBB6-6245-9B26-9BBC0F057EE2}" type="slidenum">
              <a:rPr lang="en-US"/>
              <a:pPr/>
              <a:t>22</a:t>
            </a:fld>
            <a:endParaRPr lang="en-US"/>
          </a:p>
        </p:txBody>
      </p:sp>
      <p:sp>
        <p:nvSpPr>
          <p:cNvPr id="739330" name="Line 2"/>
          <p:cNvSpPr>
            <a:spLocks noChangeShapeType="1"/>
          </p:cNvSpPr>
          <p:nvPr/>
        </p:nvSpPr>
        <p:spPr bwMode="auto">
          <a:xfrm>
            <a:off x="505217" y="2724724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55425" y="1290638"/>
            <a:ext cx="2318362" cy="531971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 dirty="0"/>
              <a:t>Add (h, g)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(c,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(g, f)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(a, b)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(c, f)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Ignore (</a:t>
            </a:r>
            <a:r>
              <a:rPr lang="en-US" sz="2000" dirty="0" err="1"/>
              <a:t>i</a:t>
            </a:r>
            <a:r>
              <a:rPr lang="en-US" sz="2000" dirty="0"/>
              <a:t>, g)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(c, d)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Ignore (</a:t>
            </a:r>
            <a:r>
              <a:rPr lang="en-US" sz="2000" dirty="0" err="1"/>
              <a:t>i</a:t>
            </a:r>
            <a:r>
              <a:rPr lang="en-US" sz="2000" dirty="0"/>
              <a:t>, h)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Add (a, h)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 Ignore (b, c)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 Add (d, e)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 Ignore (e, f)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Ignore (b, h)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Ignore (d, f)</a:t>
            </a:r>
          </a:p>
        </p:txBody>
      </p:sp>
      <p:sp>
        <p:nvSpPr>
          <p:cNvPr id="739333" name="Line 5"/>
          <p:cNvSpPr>
            <a:spLocks noChangeShapeType="1"/>
          </p:cNvSpPr>
          <p:nvPr/>
        </p:nvSpPr>
        <p:spPr bwMode="auto">
          <a:xfrm flipV="1">
            <a:off x="495692" y="1972249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4" name="Line 6"/>
          <p:cNvSpPr>
            <a:spLocks noChangeShapeType="1"/>
          </p:cNvSpPr>
          <p:nvPr/>
        </p:nvSpPr>
        <p:spPr bwMode="auto">
          <a:xfrm flipV="1">
            <a:off x="2256230" y="1810324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5" name="Line 7"/>
          <p:cNvSpPr>
            <a:spLocks noChangeShapeType="1"/>
          </p:cNvSpPr>
          <p:nvPr/>
        </p:nvSpPr>
        <p:spPr bwMode="auto">
          <a:xfrm flipV="1">
            <a:off x="1276742" y="3296224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6" name="Line 8"/>
          <p:cNvSpPr>
            <a:spLocks noChangeShapeType="1"/>
          </p:cNvSpPr>
          <p:nvPr/>
        </p:nvSpPr>
        <p:spPr bwMode="auto">
          <a:xfrm flipV="1">
            <a:off x="2240355" y="3310512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7" name="Line 9"/>
          <p:cNvSpPr>
            <a:spLocks noChangeShapeType="1"/>
          </p:cNvSpPr>
          <p:nvPr/>
        </p:nvSpPr>
        <p:spPr bwMode="auto">
          <a:xfrm flipH="1">
            <a:off x="1652980" y="1986537"/>
            <a:ext cx="242887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8" name="Line 10"/>
          <p:cNvSpPr>
            <a:spLocks noChangeShapeType="1"/>
          </p:cNvSpPr>
          <p:nvPr/>
        </p:nvSpPr>
        <p:spPr bwMode="auto">
          <a:xfrm>
            <a:off x="2146692" y="1978599"/>
            <a:ext cx="728663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39" name="Line 11"/>
          <p:cNvSpPr>
            <a:spLocks noChangeShapeType="1"/>
          </p:cNvSpPr>
          <p:nvPr/>
        </p:nvSpPr>
        <p:spPr bwMode="auto">
          <a:xfrm>
            <a:off x="3153167" y="1951612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0730" y="1492824"/>
            <a:ext cx="3721100" cy="2108200"/>
            <a:chOff x="3303" y="2273"/>
            <a:chExt cx="2344" cy="1328"/>
          </a:xfrm>
        </p:grpSpPr>
        <p:sp>
          <p:nvSpPr>
            <p:cNvPr id="739341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39342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39343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39344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39345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39347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39348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39349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39350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1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2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3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4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5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6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7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8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59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0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1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2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3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364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39365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39366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39367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39368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39369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39370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39371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39372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39373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39374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39375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39376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39377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739378" name="Rectangle 50"/>
          <p:cNvSpPr>
            <a:spLocks noChangeArrowheads="1"/>
          </p:cNvSpPr>
          <p:nvPr/>
        </p:nvSpPr>
        <p:spPr bwMode="auto">
          <a:xfrm>
            <a:off x="260349" y="3802063"/>
            <a:ext cx="2368155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1: (h, g)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2: (c,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), (g,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4: (a, b), (c,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6: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g)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7: (c, d), (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h)</a:t>
            </a:r>
          </a:p>
        </p:txBody>
      </p:sp>
      <p:sp>
        <p:nvSpPr>
          <p:cNvPr id="739379" name="Rectangle 51"/>
          <p:cNvSpPr>
            <a:spLocks noChangeArrowheads="1"/>
          </p:cNvSpPr>
          <p:nvPr/>
        </p:nvSpPr>
        <p:spPr bwMode="auto">
          <a:xfrm>
            <a:off x="1938338" y="3802063"/>
            <a:ext cx="2368154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8: (a, h), (b, c) 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9: (d, e)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10: (e, f)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11: (b, h)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14: (d, f)</a:t>
            </a:r>
          </a:p>
        </p:txBody>
      </p:sp>
      <p:sp>
        <p:nvSpPr>
          <p:cNvPr id="739380" name="Rectangle 52"/>
          <p:cNvSpPr>
            <a:spLocks noChangeArrowheads="1"/>
          </p:cNvSpPr>
          <p:nvPr/>
        </p:nvSpPr>
        <p:spPr bwMode="auto">
          <a:xfrm>
            <a:off x="5948925" y="1265811"/>
            <a:ext cx="3383078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h}, {a}, {b}, {c}, {d}, {e}, {f}, {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h}, {c,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{a}, {b}, {d}, {e}, {f}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f}, {c,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{a}, {b},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f}, {c,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}, {a, b}, {d},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d}, {a,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d}, {a,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b}, {e}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b, e}</a:t>
            </a: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{g, h, f, c,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, d, a, b, e}</a:t>
            </a:r>
          </a:p>
        </p:txBody>
      </p:sp>
      <p:sp>
        <p:nvSpPr>
          <p:cNvPr id="739381" name="Rectangle 53"/>
          <p:cNvSpPr>
            <a:spLocks noChangeArrowheads="1"/>
          </p:cNvSpPr>
          <p:nvPr/>
        </p:nvSpPr>
        <p:spPr bwMode="auto">
          <a:xfrm>
            <a:off x="134938" y="5767388"/>
            <a:ext cx="3853301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>
                <a:latin typeface="Century Gothic"/>
                <a:cs typeface="Century Gothic"/>
              </a:rPr>
              <a:t>{a}, {b}, {c}, {d}, {e}, {f}, {g}, {h},</a:t>
            </a:r>
            <a:r>
              <a:rPr lang="en-US" i="1">
                <a:latin typeface="Century Gothic"/>
                <a:cs typeface="Century Gothic"/>
              </a:rPr>
              <a:t> </a:t>
            </a:r>
            <a:r>
              <a:rPr lang="en-US">
                <a:latin typeface="Century Gothic"/>
                <a:cs typeface="Century Gothic"/>
              </a:rPr>
              <a:t>{i}</a:t>
            </a:r>
          </a:p>
        </p:txBody>
      </p:sp>
    </p:spTree>
    <p:extLst>
      <p:ext uri="{BB962C8B-B14F-4D97-AF65-F5344CB8AC3E}">
        <p14:creationId xmlns:p14="http://schemas.microsoft.com/office/powerpoint/2010/main" val="23407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0" grpId="0" animBg="1"/>
      <p:bldP spid="739333" grpId="0" animBg="1"/>
      <p:bldP spid="739334" grpId="0" animBg="1"/>
      <p:bldP spid="739335" grpId="0" animBg="1"/>
      <p:bldP spid="739336" grpId="0" animBg="1"/>
      <p:bldP spid="739337" grpId="0" animBg="1"/>
      <p:bldP spid="739338" grpId="0" animBg="1"/>
      <p:bldP spid="7393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Algorithm of Prim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600" y="1231900"/>
            <a:ext cx="9105750" cy="507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dirty="0"/>
              <a:t>The edges in set A always form a single tree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Starts from an arbitrary “root”: V</a:t>
            </a:r>
            <a:r>
              <a:rPr lang="en-US" sz="2400" baseline="-25000" dirty="0"/>
              <a:t>A</a:t>
            </a:r>
            <a:r>
              <a:rPr lang="en-US" sz="2400" dirty="0"/>
              <a:t> = {a}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At each step: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Find a light edge crossing cut (V</a:t>
            </a:r>
            <a:r>
              <a:rPr lang="en-US" sz="2000" baseline="-25000" dirty="0"/>
              <a:t>A</a:t>
            </a:r>
            <a:r>
              <a:rPr lang="en-US" sz="2000" dirty="0"/>
              <a:t>, V - V</a:t>
            </a:r>
            <a:r>
              <a:rPr lang="en-US" sz="2000" baseline="-25000" dirty="0"/>
              <a:t>A</a:t>
            </a:r>
            <a:r>
              <a:rPr lang="en-US" sz="2000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Add this edge to A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Repeat until the tree spans all vertices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Greedy strategy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At each step the edge added contributes the minimum amount 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sz="2000" dirty="0"/>
              <a:t>possible to the weight of the tree</a:t>
            </a:r>
          </a:p>
        </p:txBody>
      </p:sp>
      <p:sp>
        <p:nvSpPr>
          <p:cNvPr id="740356" name="Line 4"/>
          <p:cNvSpPr>
            <a:spLocks noChangeShapeType="1"/>
          </p:cNvSpPr>
          <p:nvPr/>
        </p:nvSpPr>
        <p:spPr bwMode="auto">
          <a:xfrm flipV="1">
            <a:off x="5663775" y="3407395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46275" y="2913683"/>
            <a:ext cx="3721100" cy="2108200"/>
            <a:chOff x="3303" y="2273"/>
            <a:chExt cx="2344" cy="1328"/>
          </a:xfrm>
        </p:grpSpPr>
        <p:sp>
          <p:nvSpPr>
            <p:cNvPr id="740358" name="Oval 6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40359" name="Oval 7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40360" name="Oval 8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40361" name="Oval 9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40362" name="Oval 10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40363" name="Oval 11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40364" name="Oval 12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40365" name="Oval 13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40366" name="Oval 14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40367" name="Line 15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68" name="Line 16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69" name="Line 17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1" name="Line 19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2" name="Line 20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3" name="Line 21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4" name="Line 22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5" name="Line 23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6" name="Line 24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7" name="Line 25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8" name="Line 26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79" name="Line 27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80" name="Line 28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381" name="Text Box 29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40382" name="Text Box 30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40383" name="Text Box 31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40384" name="Text Box 32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40385" name="Text Box 33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40386" name="Text Box 34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40387" name="Text Box 35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40388" name="Text Box 36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40389" name="Text Box 37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40390" name="Text Box 38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40391" name="Text Box 39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40392" name="Text Box 40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40393" name="Text Box 41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40394" name="Text Box 42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740395" name="Oval 43"/>
          <p:cNvSpPr>
            <a:spLocks noChangeArrowheads="1"/>
          </p:cNvSpPr>
          <p:nvPr/>
        </p:nvSpPr>
        <p:spPr bwMode="auto">
          <a:xfrm>
            <a:off x="6011438" y="301687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396" name="Oval 44"/>
          <p:cNvSpPr>
            <a:spLocks noChangeArrowheads="1"/>
          </p:cNvSpPr>
          <p:nvPr/>
        </p:nvSpPr>
        <p:spPr bwMode="auto">
          <a:xfrm>
            <a:off x="5330400" y="375188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 animBg="1"/>
      <p:bldP spid="740395" grpId="0" animBg="1"/>
      <p:bldP spid="7403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Light Edges Quickly?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913" y="1004888"/>
            <a:ext cx="8780462" cy="55499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Use a priority queue Q: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Contains all vertices not yet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included in the tree (V – V</a:t>
            </a:r>
            <a:r>
              <a:rPr lang="en-US" sz="2400" baseline="-25000" dirty="0"/>
              <a:t>A</a:t>
            </a:r>
            <a:r>
              <a:rPr lang="en-US" sz="2400" dirty="0"/>
              <a:t>)</a:t>
            </a:r>
            <a:endParaRPr lang="en-US" sz="2400" baseline="-25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V = {a}, Q = {b, h, c, d, e, f, g, </a:t>
            </a:r>
            <a:r>
              <a:rPr lang="en-US" sz="2000" dirty="0" err="1"/>
              <a:t>i</a:t>
            </a:r>
            <a:r>
              <a:rPr lang="en-US" sz="2000" dirty="0"/>
              <a:t>}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With each vertex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we associate a key: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	key[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] = minimum weight of any edge </a:t>
            </a:r>
            <a:r>
              <a:rPr lang="en-US" sz="2400" dirty="0">
                <a:latin typeface="Comic Sans MS" pitchFamily="-106" charset="0"/>
              </a:rPr>
              <a:t>(u, v)</a:t>
            </a:r>
            <a:r>
              <a:rPr lang="en-US" sz="2400" dirty="0"/>
              <a:t> 				   connecting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to a vertex in the tree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Key of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is </a:t>
            </a:r>
            <a:r>
              <a:rPr lang="en-US" sz="2000" dirty="0">
                <a:sym typeface="Symbol" pitchFamily="-106" charset="2"/>
              </a:rPr>
              <a:t>∞ </a:t>
            </a:r>
            <a:r>
              <a:rPr lang="en-US" sz="2000" dirty="0"/>
              <a:t>if v is not adjacent to any vertices in V</a:t>
            </a:r>
            <a:r>
              <a:rPr lang="en-US" sz="2000" baseline="-25000" dirty="0"/>
              <a:t>A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After adding a new node to V</a:t>
            </a:r>
            <a:r>
              <a:rPr lang="en-US" sz="2000" baseline="-25000" dirty="0"/>
              <a:t>A</a:t>
            </a:r>
            <a:r>
              <a:rPr lang="en-US" sz="2000" dirty="0"/>
              <a:t> we update the weights of all the nodes adjacent to it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We added node a </a:t>
            </a:r>
            <a:r>
              <a:rPr lang="en-US" sz="2000" dirty="0">
                <a:sym typeface="Symbol" pitchFamily="-106" charset="2"/>
              </a:rPr>
              <a:t>⇒ </a:t>
            </a:r>
            <a:r>
              <a:rPr lang="en-US" sz="2000" dirty="0"/>
              <a:t>key[b] = 4, key[h] = 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9063" y="1110057"/>
            <a:ext cx="3721100" cy="2108200"/>
            <a:chOff x="3303" y="2273"/>
            <a:chExt cx="2344" cy="1328"/>
          </a:xfrm>
        </p:grpSpPr>
        <p:sp>
          <p:nvSpPr>
            <p:cNvPr id="741381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41382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41383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41384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41385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41386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41387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41388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41389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41390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1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2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3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4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5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6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7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8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399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0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1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2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3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404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41405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41406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41407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41408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41409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41410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41411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41412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41413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41414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41415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41416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41417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6</a:t>
              </a:r>
            </a:p>
          </p:txBody>
        </p:sp>
      </p:grpSp>
      <p:sp>
        <p:nvSpPr>
          <p:cNvPr id="741418" name="Oval 42"/>
          <p:cNvSpPr>
            <a:spLocks noChangeArrowheads="1"/>
          </p:cNvSpPr>
          <p:nvPr/>
        </p:nvSpPr>
        <p:spPr bwMode="auto">
          <a:xfrm>
            <a:off x="5181600" y="1951432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PRIM(</a:t>
            </a:r>
            <a:r>
              <a:rPr lang="en-US">
                <a:latin typeface="Comic Sans MS" pitchFamily="-106" charset="0"/>
              </a:rPr>
              <a:t>V, E, w, r</a:t>
            </a:r>
            <a:r>
              <a:rPr lang="en-US"/>
              <a:t>)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62038"/>
            <a:ext cx="8472488" cy="55975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omic Sans MS" pitchFamily="-106" charset="0"/>
              </a:rPr>
              <a:t> Q ← 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∅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b="1" dirty="0"/>
              <a:t> for </a:t>
            </a:r>
            <a:r>
              <a:rPr lang="en-US" sz="2000" dirty="0"/>
              <a:t>each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</a:t>
            </a:r>
            <a:r>
              <a:rPr lang="en-US" sz="2000" dirty="0">
                <a:sym typeface="Symbol" pitchFamily="-106" charset="2"/>
              </a:rPr>
              <a:t>∈</a:t>
            </a:r>
            <a:r>
              <a:rPr lang="en-US" sz="2000" dirty="0"/>
              <a:t> V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</a:t>
            </a:r>
            <a:r>
              <a:rPr lang="en-US" sz="2000" b="1" dirty="0"/>
              <a:t>do </a:t>
            </a:r>
            <a:r>
              <a:rPr lang="en-US" sz="2000" dirty="0">
                <a:latin typeface="Comic Sans MS" pitchFamily="-106" charset="0"/>
              </a:rPr>
              <a:t>key[u]</a:t>
            </a:r>
            <a:r>
              <a:rPr lang="en-US" sz="2000" dirty="0"/>
              <a:t> ← 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</a:t>
            </a:r>
            <a:r>
              <a:rPr lang="en-US" sz="2000" dirty="0">
                <a:latin typeface="Comic Sans MS" pitchFamily="-106" charset="0"/>
              </a:rPr>
              <a:t>π[u]</a:t>
            </a:r>
            <a:r>
              <a:rPr lang="en-US" sz="2000" dirty="0"/>
              <a:t> ← 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INSERT(</a:t>
            </a:r>
            <a:r>
              <a:rPr lang="en-US" sz="2000" dirty="0">
                <a:latin typeface="Comic Sans MS" pitchFamily="-106" charset="0"/>
              </a:rPr>
              <a:t>Q, u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DECREASE-KEY(</a:t>
            </a:r>
            <a:r>
              <a:rPr lang="en-US" sz="2000" dirty="0">
                <a:latin typeface="Comic Sans MS" pitchFamily="-106" charset="0"/>
              </a:rPr>
              <a:t>Q, r, 0</a:t>
            </a:r>
            <a:r>
              <a:rPr lang="en-US" sz="2000" dirty="0"/>
              <a:t>)</a:t>
            </a:r>
            <a:endParaRPr lang="en-US" sz="2000" dirty="0">
              <a:latin typeface="Comic Sans MS" pitchFamily="-106" charset="0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while </a:t>
            </a:r>
            <a:r>
              <a:rPr lang="en-US" sz="2000" dirty="0">
                <a:latin typeface="Comic Sans MS" pitchFamily="-106" charset="0"/>
              </a:rPr>
              <a:t>Q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≠ ∅</a:t>
            </a:r>
            <a:r>
              <a:rPr lang="en-US" sz="2000" dirty="0"/>
              <a:t> 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</a:t>
            </a:r>
            <a:r>
              <a:rPr lang="en-US" sz="2000" b="1" dirty="0"/>
              <a:t>do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← EXTRACT-MIN(</a:t>
            </a:r>
            <a:r>
              <a:rPr lang="en-US" sz="2000" dirty="0">
                <a:latin typeface="Comic Sans MS" pitchFamily="-106" charset="0"/>
              </a:rPr>
              <a:t>Q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</a:t>
            </a:r>
            <a:r>
              <a:rPr lang="en-US" sz="2000" b="1" dirty="0"/>
              <a:t>for </a:t>
            </a:r>
            <a:r>
              <a:rPr lang="en-US" sz="2000" dirty="0"/>
              <a:t>each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</a:t>
            </a:r>
            <a:r>
              <a:rPr lang="en-US" sz="2000" dirty="0">
                <a:sym typeface="Symbol" pitchFamily="-106" charset="2"/>
              </a:rPr>
              <a:t>∈</a:t>
            </a:r>
            <a:r>
              <a:rPr lang="en-US" sz="2000" dirty="0"/>
              <a:t> </a:t>
            </a:r>
            <a:r>
              <a:rPr lang="en-US" sz="2000" dirty="0" err="1">
                <a:latin typeface="Comic Sans MS" pitchFamily="-106" charset="0"/>
              </a:rPr>
              <a:t>Adj</a:t>
            </a:r>
            <a:r>
              <a:rPr lang="en-US" sz="2000" dirty="0"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</a:t>
            </a:r>
            <a:r>
              <a:rPr lang="en-US" sz="2000" b="1" dirty="0"/>
              <a:t>do if </a:t>
            </a:r>
            <a:r>
              <a:rPr lang="en-US" sz="2000" dirty="0">
                <a:latin typeface="Comic Sans MS" pitchFamily="-106" charset="0"/>
              </a:rPr>
              <a:t>v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sz="2000" dirty="0">
                <a:latin typeface="Comic Sans MS" pitchFamily="-106" charset="0"/>
              </a:rPr>
              <a:t> Q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w(u, v) &lt; key[v]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         </a:t>
            </a:r>
            <a:r>
              <a:rPr lang="en-US" sz="2000" b="1" dirty="0"/>
              <a:t>then </a:t>
            </a:r>
            <a:r>
              <a:rPr lang="en-US" sz="2000" dirty="0">
                <a:latin typeface="Comic Sans MS" pitchFamily="-106" charset="0"/>
              </a:rPr>
              <a:t>π[v] ← u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                  DECREASE-KEY(</a:t>
            </a:r>
            <a:r>
              <a:rPr lang="en-US" sz="2000" dirty="0">
                <a:latin typeface="Comic Sans MS" pitchFamily="-106" charset="0"/>
              </a:rPr>
              <a:t>Q, v, w(u, v)</a:t>
            </a:r>
            <a:r>
              <a:rPr lang="en-US" sz="2000" dirty="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0" y="1195388"/>
            <a:ext cx="3721100" cy="2108200"/>
            <a:chOff x="3303" y="2273"/>
            <a:chExt cx="2344" cy="1328"/>
          </a:xfrm>
        </p:grpSpPr>
        <p:sp>
          <p:nvSpPr>
            <p:cNvPr id="901125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1126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1127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1128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1129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1130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1131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1132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1133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1134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5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6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7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8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39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0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1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2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3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4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5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6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7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148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1149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1150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1151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1152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1153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1154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1155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1156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1157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1158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1159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1160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1161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1162" name="Oval 42"/>
          <p:cNvSpPr>
            <a:spLocks noChangeArrowheads="1"/>
          </p:cNvSpPr>
          <p:nvPr/>
        </p:nvSpPr>
        <p:spPr bwMode="auto">
          <a:xfrm>
            <a:off x="4946650" y="20335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38800" y="1003300"/>
            <a:ext cx="3030538" cy="2498725"/>
            <a:chOff x="673" y="637"/>
            <a:chExt cx="1909" cy="1574"/>
          </a:xfrm>
        </p:grpSpPr>
        <p:sp>
          <p:nvSpPr>
            <p:cNvPr id="901164" name="Text Box 44"/>
            <p:cNvSpPr txBox="1">
              <a:spLocks noChangeArrowheads="1"/>
            </p:cNvSpPr>
            <p:nvPr/>
          </p:nvSpPr>
          <p:spPr bwMode="auto">
            <a:xfrm>
              <a:off x="682" y="637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5" name="Text Box 45"/>
            <p:cNvSpPr txBox="1">
              <a:spLocks noChangeArrowheads="1"/>
            </p:cNvSpPr>
            <p:nvPr/>
          </p:nvSpPr>
          <p:spPr bwMode="auto">
            <a:xfrm>
              <a:off x="1306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6" name="Text Box 46"/>
            <p:cNvSpPr txBox="1">
              <a:spLocks noChangeArrowheads="1"/>
            </p:cNvSpPr>
            <p:nvPr/>
          </p:nvSpPr>
          <p:spPr bwMode="auto">
            <a:xfrm>
              <a:off x="1924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7" name="Text Box 47"/>
            <p:cNvSpPr txBox="1">
              <a:spLocks noChangeArrowheads="1"/>
            </p:cNvSpPr>
            <p:nvPr/>
          </p:nvSpPr>
          <p:spPr bwMode="auto">
            <a:xfrm>
              <a:off x="985" y="113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8" name="Text Box 48"/>
            <p:cNvSpPr txBox="1">
              <a:spLocks noChangeArrowheads="1"/>
            </p:cNvSpPr>
            <p:nvPr/>
          </p:nvSpPr>
          <p:spPr bwMode="auto">
            <a:xfrm>
              <a:off x="2363" y="111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69" name="Text Box 49"/>
            <p:cNvSpPr txBox="1">
              <a:spLocks noChangeArrowheads="1"/>
            </p:cNvSpPr>
            <p:nvPr/>
          </p:nvSpPr>
          <p:spPr bwMode="auto">
            <a:xfrm>
              <a:off x="673" y="198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70" name="Text Box 50"/>
            <p:cNvSpPr txBox="1">
              <a:spLocks noChangeArrowheads="1"/>
            </p:cNvSpPr>
            <p:nvPr/>
          </p:nvSpPr>
          <p:spPr bwMode="auto">
            <a:xfrm>
              <a:off x="1306" y="195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1171" name="Text Box 51"/>
            <p:cNvSpPr txBox="1">
              <a:spLocks noChangeArrowheads="1"/>
            </p:cNvSpPr>
            <p:nvPr/>
          </p:nvSpPr>
          <p:spPr bwMode="auto">
            <a:xfrm>
              <a:off x="1930" y="195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sp>
        <p:nvSpPr>
          <p:cNvPr id="901172" name="Text Box 52"/>
          <p:cNvSpPr txBox="1">
            <a:spLocks noChangeArrowheads="1"/>
          </p:cNvSpPr>
          <p:nvPr/>
        </p:nvSpPr>
        <p:spPr bwMode="auto">
          <a:xfrm>
            <a:off x="4954588" y="1698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01173" name="Rectangle 53"/>
          <p:cNvSpPr>
            <a:spLocks noChangeArrowheads="1"/>
          </p:cNvSpPr>
          <p:nvPr/>
        </p:nvSpPr>
        <p:spPr bwMode="auto">
          <a:xfrm>
            <a:off x="5367338" y="3260725"/>
            <a:ext cx="3756025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0  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∞ ∞  ∞ ∞ ∞ ∞ ∞ ∞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Q = {a, b, c, d, e, f, g, h, </a:t>
            </a:r>
            <a:r>
              <a:rPr lang="en-US" sz="2000" dirty="0" err="1">
                <a:solidFill>
                  <a:srgbClr val="262626"/>
                </a:solidFill>
                <a:latin typeface="Century Gothic"/>
                <a:cs typeface="Century Gothic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}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V</a:t>
            </a:r>
            <a:r>
              <a:rPr lang="en-US" sz="20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∅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3475" y="1214438"/>
            <a:ext cx="4195763" cy="207327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    0  </a:t>
            </a:r>
            <a:r>
              <a:rPr lang="en-US" sz="2400" dirty="0">
                <a:sym typeface="Symbol" pitchFamily="-106" charset="2"/>
              </a:rPr>
              <a:t>∞ ∞  ∞ ∞ ∞ ∞ ∞ ∞ </a:t>
            </a:r>
          </a:p>
          <a:p>
            <a:pPr>
              <a:buFontTx/>
              <a:buNone/>
            </a:pPr>
            <a:r>
              <a:rPr lang="en-US" sz="2400" dirty="0"/>
              <a:t>Q = {a, b, c, d, e, f, g, h, </a:t>
            </a:r>
            <a:r>
              <a:rPr lang="en-US" sz="2400" dirty="0" err="1"/>
              <a:t>i</a:t>
            </a:r>
            <a:r>
              <a:rPr lang="en-US" sz="2400" dirty="0"/>
              <a:t>} </a:t>
            </a:r>
          </a:p>
          <a:p>
            <a:pPr>
              <a:buFontTx/>
              <a:buNone/>
            </a:pPr>
            <a:r>
              <a:rPr lang="en-US" sz="2400" dirty="0"/>
              <a:t>V</a:t>
            </a:r>
            <a:r>
              <a:rPr lang="en-US" sz="2400" baseline="-25000" dirty="0"/>
              <a:t>A</a:t>
            </a:r>
            <a:r>
              <a:rPr lang="en-US" sz="2400" dirty="0"/>
              <a:t> = </a:t>
            </a:r>
            <a:r>
              <a:rPr lang="en-US" sz="2400" dirty="0">
                <a:sym typeface="Symbol" pitchFamily="-106" charset="2"/>
              </a:rPr>
              <a:t>∅</a:t>
            </a:r>
          </a:p>
          <a:p>
            <a:pPr>
              <a:buFontTx/>
              <a:buNone/>
            </a:pPr>
            <a:r>
              <a:rPr lang="en-US" sz="2400" dirty="0">
                <a:sym typeface="Symbol" pitchFamily="-106" charset="2"/>
              </a:rPr>
              <a:t>Extract-MIN(Q) ⇒ 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2588" y="1203325"/>
            <a:ext cx="3721100" cy="2108200"/>
            <a:chOff x="3303" y="2273"/>
            <a:chExt cx="2344" cy="1328"/>
          </a:xfrm>
        </p:grpSpPr>
        <p:sp>
          <p:nvSpPr>
            <p:cNvPr id="903173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3174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3175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3176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3177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3178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3179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3180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3181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3182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3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4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5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6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7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8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89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0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1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2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3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4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5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196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3197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3198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3199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3200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3201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3202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3203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3204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3205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3206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3207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3208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3209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3210" name="Oval 42"/>
          <p:cNvSpPr>
            <a:spLocks noChangeArrowheads="1"/>
          </p:cNvSpPr>
          <p:nvPr/>
        </p:nvSpPr>
        <p:spPr bwMode="auto">
          <a:xfrm>
            <a:off x="376238" y="2041525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3211" name="Line 43"/>
          <p:cNvSpPr>
            <a:spLocks noChangeShapeType="1"/>
          </p:cNvSpPr>
          <p:nvPr/>
        </p:nvSpPr>
        <p:spPr bwMode="auto">
          <a:xfrm flipV="1">
            <a:off x="798513" y="4341813"/>
            <a:ext cx="407987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81013" y="3848100"/>
            <a:ext cx="3721100" cy="2108200"/>
            <a:chOff x="3303" y="2273"/>
            <a:chExt cx="2344" cy="1328"/>
          </a:xfrm>
        </p:grpSpPr>
        <p:sp>
          <p:nvSpPr>
            <p:cNvPr id="903213" name="Oval 4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3214" name="Oval 4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3215" name="Oval 4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3216" name="Oval 4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3217" name="Oval 4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3218" name="Oval 5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3219" name="Oval 5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3220" name="Oval 5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3221" name="Oval 5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3222" name="Line 5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3" name="Line 5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4" name="Line 5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5" name="Line 5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6" name="Line 5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7" name="Line 5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8" name="Line 6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29" name="Line 6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0" name="Line 6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1" name="Line 6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2" name="Line 6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3" name="Line 6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4" name="Line 6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5" name="Line 6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236" name="Text Box 6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3237" name="Text Box 69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3238" name="Text Box 70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3239" name="Text Box 71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3240" name="Text Box 72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3241" name="Text Box 7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3242" name="Text Box 74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3243" name="Text Box 75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3244" name="Text Box 76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3245" name="Text Box 77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3246" name="Text Box 78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3247" name="Text Box 79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3248" name="Text Box 80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3249" name="Text Box 81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3250" name="Oval 82"/>
          <p:cNvSpPr>
            <a:spLocks noChangeArrowheads="1"/>
          </p:cNvSpPr>
          <p:nvPr/>
        </p:nvSpPr>
        <p:spPr bwMode="auto">
          <a:xfrm>
            <a:off x="1146175" y="39512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3251" name="Oval 83"/>
          <p:cNvSpPr>
            <a:spLocks noChangeArrowheads="1"/>
          </p:cNvSpPr>
          <p:nvPr/>
        </p:nvSpPr>
        <p:spPr bwMode="auto">
          <a:xfrm>
            <a:off x="474663" y="4695825"/>
            <a:ext cx="439737" cy="4333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03252" name="Rectangle 84"/>
          <p:cNvSpPr>
            <a:spLocks noChangeArrowheads="1"/>
          </p:cNvSpPr>
          <p:nvPr/>
        </p:nvSpPr>
        <p:spPr bwMode="auto">
          <a:xfrm>
            <a:off x="4323474" y="3743325"/>
            <a:ext cx="4910419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[b] = 4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[b] =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[h] = 8	𝛑 [h] = a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4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∞ ∞ ∞ ∞ ∞ 8 ∞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{b, c, d, e, f, g, h,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b</a:t>
            </a:r>
          </a:p>
        </p:txBody>
      </p: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1068388" y="1011238"/>
            <a:ext cx="3030537" cy="2498725"/>
            <a:chOff x="673" y="637"/>
            <a:chExt cx="1909" cy="1574"/>
          </a:xfrm>
        </p:grpSpPr>
        <p:sp>
          <p:nvSpPr>
            <p:cNvPr id="903254" name="Text Box 86"/>
            <p:cNvSpPr txBox="1">
              <a:spLocks noChangeArrowheads="1"/>
            </p:cNvSpPr>
            <p:nvPr/>
          </p:nvSpPr>
          <p:spPr bwMode="auto">
            <a:xfrm>
              <a:off x="682" y="637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5" name="Text Box 87"/>
            <p:cNvSpPr txBox="1">
              <a:spLocks noChangeArrowheads="1"/>
            </p:cNvSpPr>
            <p:nvPr/>
          </p:nvSpPr>
          <p:spPr bwMode="auto">
            <a:xfrm>
              <a:off x="1306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6" name="Text Box 88"/>
            <p:cNvSpPr txBox="1">
              <a:spLocks noChangeArrowheads="1"/>
            </p:cNvSpPr>
            <p:nvPr/>
          </p:nvSpPr>
          <p:spPr bwMode="auto">
            <a:xfrm>
              <a:off x="1924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7" name="Text Box 89"/>
            <p:cNvSpPr txBox="1">
              <a:spLocks noChangeArrowheads="1"/>
            </p:cNvSpPr>
            <p:nvPr/>
          </p:nvSpPr>
          <p:spPr bwMode="auto">
            <a:xfrm>
              <a:off x="985" y="113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8" name="Text Box 90"/>
            <p:cNvSpPr txBox="1">
              <a:spLocks noChangeArrowheads="1"/>
            </p:cNvSpPr>
            <p:nvPr/>
          </p:nvSpPr>
          <p:spPr bwMode="auto">
            <a:xfrm>
              <a:off x="2363" y="111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59" name="Text Box 91"/>
            <p:cNvSpPr txBox="1">
              <a:spLocks noChangeArrowheads="1"/>
            </p:cNvSpPr>
            <p:nvPr/>
          </p:nvSpPr>
          <p:spPr bwMode="auto">
            <a:xfrm>
              <a:off x="673" y="198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0" name="Text Box 92"/>
            <p:cNvSpPr txBox="1">
              <a:spLocks noChangeArrowheads="1"/>
            </p:cNvSpPr>
            <p:nvPr/>
          </p:nvSpPr>
          <p:spPr bwMode="auto">
            <a:xfrm>
              <a:off x="1306" y="195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1" name="Text Box 93"/>
            <p:cNvSpPr txBox="1">
              <a:spLocks noChangeArrowheads="1"/>
            </p:cNvSpPr>
            <p:nvPr/>
          </p:nvSpPr>
          <p:spPr bwMode="auto">
            <a:xfrm>
              <a:off x="1930" y="195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1179513" y="3656013"/>
            <a:ext cx="3030537" cy="2500312"/>
            <a:chOff x="673" y="638"/>
            <a:chExt cx="1909" cy="1575"/>
          </a:xfrm>
        </p:grpSpPr>
        <p:sp>
          <p:nvSpPr>
            <p:cNvPr id="903263" name="Text Box 95"/>
            <p:cNvSpPr txBox="1">
              <a:spLocks noChangeArrowheads="1"/>
            </p:cNvSpPr>
            <p:nvPr/>
          </p:nvSpPr>
          <p:spPr bwMode="auto">
            <a:xfrm>
              <a:off x="682" y="6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3264" name="Text Box 96"/>
            <p:cNvSpPr txBox="1">
              <a:spLocks noChangeArrowheads="1"/>
            </p:cNvSpPr>
            <p:nvPr/>
          </p:nvSpPr>
          <p:spPr bwMode="auto">
            <a:xfrm>
              <a:off x="1306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5" name="Text Box 97"/>
            <p:cNvSpPr txBox="1">
              <a:spLocks noChangeArrowheads="1"/>
            </p:cNvSpPr>
            <p:nvPr/>
          </p:nvSpPr>
          <p:spPr bwMode="auto">
            <a:xfrm>
              <a:off x="1924" y="63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6" name="Text Box 98"/>
            <p:cNvSpPr txBox="1">
              <a:spLocks noChangeArrowheads="1"/>
            </p:cNvSpPr>
            <p:nvPr/>
          </p:nvSpPr>
          <p:spPr bwMode="auto">
            <a:xfrm>
              <a:off x="985" y="1130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7" name="Text Box 99"/>
            <p:cNvSpPr txBox="1">
              <a:spLocks noChangeArrowheads="1"/>
            </p:cNvSpPr>
            <p:nvPr/>
          </p:nvSpPr>
          <p:spPr bwMode="auto">
            <a:xfrm>
              <a:off x="2363" y="111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68" name="Text Box 100"/>
            <p:cNvSpPr txBox="1">
              <a:spLocks noChangeArrowheads="1"/>
            </p:cNvSpPr>
            <p:nvPr/>
          </p:nvSpPr>
          <p:spPr bwMode="auto">
            <a:xfrm>
              <a:off x="673" y="19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3269" name="Text Box 101"/>
            <p:cNvSpPr txBox="1">
              <a:spLocks noChangeArrowheads="1"/>
            </p:cNvSpPr>
            <p:nvPr/>
          </p:nvSpPr>
          <p:spPr bwMode="auto">
            <a:xfrm>
              <a:off x="1306" y="195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3270" name="Text Box 102"/>
            <p:cNvSpPr txBox="1">
              <a:spLocks noChangeArrowheads="1"/>
            </p:cNvSpPr>
            <p:nvPr/>
          </p:nvSpPr>
          <p:spPr bwMode="auto">
            <a:xfrm>
              <a:off x="1930" y="195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211" grpId="0" animBg="1"/>
      <p:bldP spid="9032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9163" y="3773488"/>
            <a:ext cx="3030537" cy="2581275"/>
            <a:chOff x="579" y="2365"/>
            <a:chExt cx="1909" cy="162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79" y="2365"/>
              <a:ext cx="1909" cy="1626"/>
              <a:chOff x="579" y="2365"/>
              <a:chExt cx="1909" cy="1626"/>
            </a:xfrm>
          </p:grpSpPr>
          <p:sp>
            <p:nvSpPr>
              <p:cNvPr id="905220" name="Text Box 4"/>
              <p:cNvSpPr txBox="1">
                <a:spLocks noChangeArrowheads="1"/>
              </p:cNvSpPr>
              <p:nvPr/>
            </p:nvSpPr>
            <p:spPr bwMode="auto">
              <a:xfrm>
                <a:off x="588" y="236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4</a:t>
                </a:r>
              </a:p>
            </p:txBody>
          </p:sp>
          <p:sp>
            <p:nvSpPr>
              <p:cNvPr id="905221" name="Text Box 5"/>
              <p:cNvSpPr txBox="1">
                <a:spLocks noChangeArrowheads="1"/>
              </p:cNvSpPr>
              <p:nvPr/>
            </p:nvSpPr>
            <p:spPr bwMode="auto">
              <a:xfrm>
                <a:off x="1830" y="2368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5222" name="Text Box 6"/>
              <p:cNvSpPr txBox="1">
                <a:spLocks noChangeArrowheads="1"/>
              </p:cNvSpPr>
              <p:nvPr/>
            </p:nvSpPr>
            <p:spPr bwMode="auto">
              <a:xfrm>
                <a:off x="2269" y="2880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5223" name="Text Box 7"/>
              <p:cNvSpPr txBox="1">
                <a:spLocks noChangeArrowheads="1"/>
              </p:cNvSpPr>
              <p:nvPr/>
            </p:nvSpPr>
            <p:spPr bwMode="auto">
              <a:xfrm>
                <a:off x="579" y="376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8</a:t>
                </a:r>
              </a:p>
            </p:txBody>
          </p:sp>
          <p:sp>
            <p:nvSpPr>
              <p:cNvPr id="905224" name="Text Box 8"/>
              <p:cNvSpPr txBox="1">
                <a:spLocks noChangeArrowheads="1"/>
              </p:cNvSpPr>
              <p:nvPr/>
            </p:nvSpPr>
            <p:spPr bwMode="auto">
              <a:xfrm>
                <a:off x="1212" y="3737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5225" name="Text Box 9"/>
              <p:cNvSpPr txBox="1">
                <a:spLocks noChangeArrowheads="1"/>
              </p:cNvSpPr>
              <p:nvPr/>
            </p:nvSpPr>
            <p:spPr bwMode="auto">
              <a:xfrm>
                <a:off x="1836" y="3730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5226" name="Text Box 10"/>
              <p:cNvSpPr txBox="1">
                <a:spLocks noChangeArrowheads="1"/>
              </p:cNvSpPr>
              <p:nvPr/>
            </p:nvSpPr>
            <p:spPr bwMode="auto">
              <a:xfrm>
                <a:off x="1246" y="2365"/>
                <a:ext cx="196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8</a:t>
                </a:r>
              </a:p>
            </p:txBody>
          </p:sp>
        </p:grpSp>
        <p:sp>
          <p:nvSpPr>
            <p:cNvPr id="905227" name="Text Box 11"/>
            <p:cNvSpPr txBox="1">
              <a:spLocks noChangeArrowheads="1"/>
            </p:cNvSpPr>
            <p:nvPr/>
          </p:nvSpPr>
          <p:spPr bwMode="auto">
            <a:xfrm>
              <a:off x="910" y="288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sp>
        <p:nvSpPr>
          <p:cNvPr id="905228" name="Line 12"/>
          <p:cNvSpPr>
            <a:spLocks noChangeShapeType="1"/>
          </p:cNvSpPr>
          <p:nvPr/>
        </p:nvSpPr>
        <p:spPr bwMode="auto">
          <a:xfrm flipH="1">
            <a:off x="1730375" y="4560888"/>
            <a:ext cx="242888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29" name="Line 13"/>
          <p:cNvSpPr>
            <a:spLocks noChangeShapeType="1"/>
          </p:cNvSpPr>
          <p:nvPr/>
        </p:nvSpPr>
        <p:spPr bwMode="auto">
          <a:xfrm flipV="1">
            <a:off x="1293813" y="1793875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05231" name="Line 15"/>
          <p:cNvSpPr>
            <a:spLocks noChangeShapeType="1"/>
          </p:cNvSpPr>
          <p:nvPr/>
        </p:nvSpPr>
        <p:spPr bwMode="auto">
          <a:xfrm flipV="1">
            <a:off x="484188" y="1966913"/>
            <a:ext cx="407987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66688" y="1473200"/>
            <a:ext cx="3721100" cy="2108200"/>
            <a:chOff x="3303" y="2273"/>
            <a:chExt cx="2344" cy="1328"/>
          </a:xfrm>
        </p:grpSpPr>
        <p:sp>
          <p:nvSpPr>
            <p:cNvPr id="905233" name="Oval 1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5234" name="Oval 1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5235" name="Oval 1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5236" name="Oval 2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5237" name="Oval 2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5238" name="Oval 2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5239" name="Oval 2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5240" name="Oval 2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5241" name="Oval 2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5242" name="Line 2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3" name="Line 2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4" name="Line 2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5" name="Line 2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6" name="Line 3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7" name="Line 3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8" name="Line 3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49" name="Line 3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0" name="Line 3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1" name="Line 3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2" name="Line 3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3" name="Line 3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4" name="Line 3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5" name="Line 3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56" name="Text Box 40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5257" name="Text Box 41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5258" name="Text Box 42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5259" name="Text Box 43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5260" name="Text Box 44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5261" name="Text Box 4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5262" name="Text Box 46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5263" name="Text Box 47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5264" name="Text Box 48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5265" name="Text Box 49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5266" name="Text Box 50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5267" name="Text Box 51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5268" name="Text Box 52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5269" name="Text Box 53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5270" name="Oval 54"/>
          <p:cNvSpPr>
            <a:spLocks noChangeArrowheads="1"/>
          </p:cNvSpPr>
          <p:nvPr/>
        </p:nvSpPr>
        <p:spPr bwMode="auto">
          <a:xfrm>
            <a:off x="841375" y="1576388"/>
            <a:ext cx="439738" cy="44291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71" name="Oval 55"/>
          <p:cNvSpPr>
            <a:spLocks noChangeArrowheads="1"/>
          </p:cNvSpPr>
          <p:nvPr/>
        </p:nvSpPr>
        <p:spPr bwMode="auto">
          <a:xfrm>
            <a:off x="160338" y="23114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72" name="Rectangle 56"/>
          <p:cNvSpPr>
            <a:spLocks noChangeArrowheads="1"/>
          </p:cNvSpPr>
          <p:nvPr/>
        </p:nvSpPr>
        <p:spPr bwMode="auto">
          <a:xfrm>
            <a:off x="4070350" y="1196975"/>
            <a:ext cx="487283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[c] = 8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[c] =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[h] = 8	𝛑 [h] = a - </a:t>
            </a:r>
            <a:r>
              <a:rPr lang="en-US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unchanged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8  ∞ ∞ ∞ ∞ 8 ∞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{c, d, e, f, g, h,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c</a:t>
            </a:r>
          </a:p>
        </p:txBody>
      </p:sp>
      <p:sp>
        <p:nvSpPr>
          <p:cNvPr id="905273" name="Oval 57"/>
          <p:cNvSpPr>
            <a:spLocks noChangeArrowheads="1"/>
          </p:cNvSpPr>
          <p:nvPr/>
        </p:nvSpPr>
        <p:spPr bwMode="auto">
          <a:xfrm>
            <a:off x="1811338" y="15763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74" name="Line 58"/>
          <p:cNvSpPr>
            <a:spLocks noChangeShapeType="1"/>
          </p:cNvSpPr>
          <p:nvPr/>
        </p:nvSpPr>
        <p:spPr bwMode="auto">
          <a:xfrm flipV="1">
            <a:off x="1374775" y="435768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275" name="Line 59"/>
          <p:cNvSpPr>
            <a:spLocks noChangeShapeType="1"/>
          </p:cNvSpPr>
          <p:nvPr/>
        </p:nvSpPr>
        <p:spPr bwMode="auto">
          <a:xfrm flipV="1">
            <a:off x="565150" y="4530725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47650" y="4037013"/>
            <a:ext cx="3721100" cy="2108200"/>
            <a:chOff x="3303" y="2273"/>
            <a:chExt cx="2344" cy="1328"/>
          </a:xfrm>
        </p:grpSpPr>
        <p:sp>
          <p:nvSpPr>
            <p:cNvPr id="905277" name="Oval 61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5278" name="Oval 62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5279" name="Oval 63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5280" name="Oval 64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5281" name="Oval 65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5282" name="Oval 66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5283" name="Oval 67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5284" name="Oval 68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5285" name="Oval 69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5286" name="Line 70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87" name="Line 71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88" name="Line 72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89" name="Line 73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0" name="Line 74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1" name="Line 75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2" name="Line 76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3" name="Line 77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4" name="Line 78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5" name="Line 79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6" name="Line 80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7" name="Line 81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8" name="Line 82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299" name="Line 83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300" name="Text Box 84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5301" name="Text Box 85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5302" name="Text Box 86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5303" name="Text Box 87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5304" name="Text Box 88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5305" name="Text Box 89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5306" name="Text Box 90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5307" name="Text Box 91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5308" name="Text Box 92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5309" name="Text Box 93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5310" name="Text Box 94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5311" name="Text Box 95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5312" name="Text Box 96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5313" name="Text Box 97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5314" name="Oval 98"/>
          <p:cNvSpPr>
            <a:spLocks noChangeArrowheads="1"/>
          </p:cNvSpPr>
          <p:nvPr/>
        </p:nvSpPr>
        <p:spPr bwMode="auto">
          <a:xfrm>
            <a:off x="912813" y="41402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315" name="Oval 99"/>
          <p:cNvSpPr>
            <a:spLocks noChangeArrowheads="1"/>
          </p:cNvSpPr>
          <p:nvPr/>
        </p:nvSpPr>
        <p:spPr bwMode="auto">
          <a:xfrm>
            <a:off x="241300" y="487521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316" name="Rectangle 100"/>
          <p:cNvSpPr>
            <a:spLocks noChangeArrowheads="1"/>
          </p:cNvSpPr>
          <p:nvPr/>
        </p:nvSpPr>
        <p:spPr bwMode="auto">
          <a:xfrm>
            <a:off x="4070350" y="3792477"/>
            <a:ext cx="487282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[d] = 7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[d] = 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[f] = 4	𝛑 [f] = 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] = 2	 𝛑 [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] = c</a:t>
            </a:r>
            <a:endParaRPr lang="en-US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7 ∞  4 ∞  8 2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e, f, g, h,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endParaRPr lang="en-US" sz="2400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</p:txBody>
      </p:sp>
      <p:sp>
        <p:nvSpPr>
          <p:cNvPr id="905317" name="Oval 101"/>
          <p:cNvSpPr>
            <a:spLocks noChangeArrowheads="1"/>
          </p:cNvSpPr>
          <p:nvPr/>
        </p:nvSpPr>
        <p:spPr bwMode="auto">
          <a:xfrm>
            <a:off x="1892300" y="4151313"/>
            <a:ext cx="439738" cy="4318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318" name="Oval 102"/>
          <p:cNvSpPr>
            <a:spLocks noChangeArrowheads="1"/>
          </p:cNvSpPr>
          <p:nvPr/>
        </p:nvSpPr>
        <p:spPr bwMode="auto">
          <a:xfrm>
            <a:off x="1404938" y="48910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5319" name="Text Box 103"/>
          <p:cNvSpPr txBox="1">
            <a:spLocks noChangeArrowheads="1"/>
          </p:cNvSpPr>
          <p:nvPr/>
        </p:nvSpPr>
        <p:spPr bwMode="auto">
          <a:xfrm>
            <a:off x="1863725" y="1260475"/>
            <a:ext cx="347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6" charset="2"/>
              </a:rPr>
              <a:t>∞</a:t>
            </a:r>
          </a:p>
        </p:txBody>
      </p:sp>
      <p:sp>
        <p:nvSpPr>
          <p:cNvPr id="905320" name="Text Box 104"/>
          <p:cNvSpPr txBox="1">
            <a:spLocks noChangeArrowheads="1"/>
          </p:cNvSpPr>
          <p:nvPr/>
        </p:nvSpPr>
        <p:spPr bwMode="auto">
          <a:xfrm>
            <a:off x="1354138" y="2041525"/>
            <a:ext cx="347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6" charset="2"/>
              </a:rPr>
              <a:t>∞</a:t>
            </a:r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858838" y="1260475"/>
            <a:ext cx="3030537" cy="2519363"/>
            <a:chOff x="541" y="686"/>
            <a:chExt cx="1909" cy="1587"/>
          </a:xfrm>
        </p:grpSpPr>
        <p:sp>
          <p:nvSpPr>
            <p:cNvPr id="905322" name="Text Box 106"/>
            <p:cNvSpPr txBox="1">
              <a:spLocks noChangeArrowheads="1"/>
            </p:cNvSpPr>
            <p:nvPr/>
          </p:nvSpPr>
          <p:spPr bwMode="auto">
            <a:xfrm>
              <a:off x="550" y="6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5323" name="Text Box 107"/>
            <p:cNvSpPr txBox="1">
              <a:spLocks noChangeArrowheads="1"/>
            </p:cNvSpPr>
            <p:nvPr/>
          </p:nvSpPr>
          <p:spPr bwMode="auto">
            <a:xfrm>
              <a:off x="1792" y="686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5324" name="Text Box 108"/>
            <p:cNvSpPr txBox="1">
              <a:spLocks noChangeArrowheads="1"/>
            </p:cNvSpPr>
            <p:nvPr/>
          </p:nvSpPr>
          <p:spPr bwMode="auto">
            <a:xfrm>
              <a:off x="2231" y="116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5325" name="Text Box 109"/>
            <p:cNvSpPr txBox="1">
              <a:spLocks noChangeArrowheads="1"/>
            </p:cNvSpPr>
            <p:nvPr/>
          </p:nvSpPr>
          <p:spPr bwMode="auto">
            <a:xfrm>
              <a:off x="541" y="20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5326" name="Text Box 110"/>
            <p:cNvSpPr txBox="1">
              <a:spLocks noChangeArrowheads="1"/>
            </p:cNvSpPr>
            <p:nvPr/>
          </p:nvSpPr>
          <p:spPr bwMode="auto">
            <a:xfrm>
              <a:off x="1174" y="201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5327" name="Text Box 111"/>
            <p:cNvSpPr txBox="1">
              <a:spLocks noChangeArrowheads="1"/>
            </p:cNvSpPr>
            <p:nvPr/>
          </p:nvSpPr>
          <p:spPr bwMode="auto">
            <a:xfrm>
              <a:off x="1798" y="2012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</p:grpSp>
      <p:sp>
        <p:nvSpPr>
          <p:cNvPr id="905328" name="Text Box 112"/>
          <p:cNvSpPr txBox="1">
            <a:spLocks noChangeArrowheads="1"/>
          </p:cNvSpPr>
          <p:nvPr/>
        </p:nvSpPr>
        <p:spPr bwMode="auto">
          <a:xfrm>
            <a:off x="1889125" y="1211263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8</a:t>
            </a:r>
          </a:p>
        </p:txBody>
      </p:sp>
      <p:sp>
        <p:nvSpPr>
          <p:cNvPr id="905329" name="Text Box 113"/>
          <p:cNvSpPr txBox="1">
            <a:spLocks noChangeArrowheads="1"/>
          </p:cNvSpPr>
          <p:nvPr/>
        </p:nvSpPr>
        <p:spPr bwMode="auto">
          <a:xfrm>
            <a:off x="2936875" y="3775075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7</a:t>
            </a:r>
          </a:p>
        </p:txBody>
      </p:sp>
      <p:sp>
        <p:nvSpPr>
          <p:cNvPr id="905330" name="Text Box 114"/>
          <p:cNvSpPr txBox="1">
            <a:spLocks noChangeArrowheads="1"/>
          </p:cNvSpPr>
          <p:nvPr/>
        </p:nvSpPr>
        <p:spPr bwMode="auto">
          <a:xfrm>
            <a:off x="2919413" y="6084888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4</a:t>
            </a:r>
          </a:p>
        </p:txBody>
      </p:sp>
      <p:sp>
        <p:nvSpPr>
          <p:cNvPr id="905331" name="Text Box 115"/>
          <p:cNvSpPr txBox="1">
            <a:spLocks noChangeArrowheads="1"/>
          </p:cNvSpPr>
          <p:nvPr/>
        </p:nvSpPr>
        <p:spPr bwMode="auto">
          <a:xfrm>
            <a:off x="1449388" y="4506913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8" grpId="0" animBg="1"/>
      <p:bldP spid="905229" grpId="0" animBg="1"/>
      <p:bldP spid="905273" grpId="0" animBg="1"/>
      <p:bldP spid="905274" grpId="0" animBg="1"/>
      <p:bldP spid="905275" grpId="0" animBg="1"/>
      <p:bldP spid="905314" grpId="0" animBg="1"/>
      <p:bldP spid="905315" grpId="0" animBg="1"/>
      <p:bldP spid="905317" grpId="0" animBg="1"/>
      <p:bldP spid="905318" grpId="0" animBg="1"/>
      <p:bldP spid="905328" grpId="0" animBg="1"/>
      <p:bldP spid="905329" grpId="0" animBg="1"/>
      <p:bldP spid="905330" grpId="0" animBg="1"/>
      <p:bldP spid="9053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Line 2"/>
          <p:cNvSpPr>
            <a:spLocks noChangeShapeType="1"/>
          </p:cNvSpPr>
          <p:nvPr/>
        </p:nvSpPr>
        <p:spPr bwMode="auto">
          <a:xfrm flipV="1">
            <a:off x="2311400" y="6022975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267" name="Line 3"/>
          <p:cNvSpPr>
            <a:spLocks noChangeShapeType="1"/>
          </p:cNvSpPr>
          <p:nvPr/>
        </p:nvSpPr>
        <p:spPr bwMode="auto">
          <a:xfrm flipH="1">
            <a:off x="1736725" y="2078038"/>
            <a:ext cx="242888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268" name="Line 4"/>
          <p:cNvSpPr>
            <a:spLocks noChangeShapeType="1"/>
          </p:cNvSpPr>
          <p:nvPr/>
        </p:nvSpPr>
        <p:spPr bwMode="auto">
          <a:xfrm>
            <a:off x="2235200" y="2038350"/>
            <a:ext cx="728663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07270" name="Line 6"/>
          <p:cNvSpPr>
            <a:spLocks noChangeShapeType="1"/>
          </p:cNvSpPr>
          <p:nvPr/>
        </p:nvSpPr>
        <p:spPr bwMode="auto">
          <a:xfrm flipV="1">
            <a:off x="1381125" y="187483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271" name="Line 7"/>
          <p:cNvSpPr>
            <a:spLocks noChangeShapeType="1"/>
          </p:cNvSpPr>
          <p:nvPr/>
        </p:nvSpPr>
        <p:spPr bwMode="auto">
          <a:xfrm flipV="1">
            <a:off x="571500" y="2047875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4000" y="1554163"/>
            <a:ext cx="3721100" cy="2108200"/>
            <a:chOff x="3303" y="2273"/>
            <a:chExt cx="2344" cy="1328"/>
          </a:xfrm>
        </p:grpSpPr>
        <p:sp>
          <p:nvSpPr>
            <p:cNvPr id="907273" name="Oval 9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7274" name="Oval 10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7275" name="Oval 11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7276" name="Oval 12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7277" name="Oval 13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7278" name="Oval 14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7279" name="Oval 15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7280" name="Oval 16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7281" name="Oval 17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7282" name="Line 18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3" name="Line 19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4" name="Line 20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5" name="Line 21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6" name="Line 22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7" name="Line 23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8" name="Line 24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89" name="Line 25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0" name="Line 26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1" name="Line 27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2" name="Line 28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3" name="Line 29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4" name="Line 30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5" name="Line 31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296" name="Text Box 32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7297" name="Text Box 33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7298" name="Text Box 34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7299" name="Text Box 35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7300" name="Text Box 36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7301" name="Text Box 37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7302" name="Text Box 38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7303" name="Text Box 39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7304" name="Text Box 40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7305" name="Text Box 41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7306" name="Text Box 42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7307" name="Text Box 43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7308" name="Text Box 44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7309" name="Text Box 45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7310" name="Oval 46"/>
          <p:cNvSpPr>
            <a:spLocks noChangeArrowheads="1"/>
          </p:cNvSpPr>
          <p:nvPr/>
        </p:nvSpPr>
        <p:spPr bwMode="auto">
          <a:xfrm>
            <a:off x="919163" y="165735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1" name="Oval 47"/>
          <p:cNvSpPr>
            <a:spLocks noChangeArrowheads="1"/>
          </p:cNvSpPr>
          <p:nvPr/>
        </p:nvSpPr>
        <p:spPr bwMode="auto">
          <a:xfrm>
            <a:off x="247650" y="239236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2" name="Rectangle 48"/>
          <p:cNvSpPr>
            <a:spLocks noChangeArrowheads="1"/>
          </p:cNvSpPr>
          <p:nvPr/>
        </p:nvSpPr>
        <p:spPr bwMode="auto">
          <a:xfrm>
            <a:off x="4157663" y="1179513"/>
            <a:ext cx="4862512" cy="230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[h] = 7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[h] =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endParaRPr lang="en-US" sz="2400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[g] = 6	𝛑 [g] =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endParaRPr lang="en-US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7 ∞  4 6  7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e, f, g, h}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f</a:t>
            </a:r>
          </a:p>
        </p:txBody>
      </p:sp>
      <p:sp>
        <p:nvSpPr>
          <p:cNvPr id="907313" name="Oval 49"/>
          <p:cNvSpPr>
            <a:spLocks noChangeArrowheads="1"/>
          </p:cNvSpPr>
          <p:nvPr/>
        </p:nvSpPr>
        <p:spPr bwMode="auto">
          <a:xfrm>
            <a:off x="1898650" y="165735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4" name="Oval 50"/>
          <p:cNvSpPr>
            <a:spLocks noChangeArrowheads="1"/>
          </p:cNvSpPr>
          <p:nvPr/>
        </p:nvSpPr>
        <p:spPr bwMode="auto">
          <a:xfrm>
            <a:off x="1411288" y="2398713"/>
            <a:ext cx="439737" cy="44291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5" name="Oval 51"/>
          <p:cNvSpPr>
            <a:spLocks noChangeArrowheads="1"/>
          </p:cNvSpPr>
          <p:nvPr/>
        </p:nvSpPr>
        <p:spPr bwMode="auto">
          <a:xfrm>
            <a:off x="2868613" y="313055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6" name="Line 52"/>
          <p:cNvSpPr>
            <a:spLocks noChangeShapeType="1"/>
          </p:cNvSpPr>
          <p:nvPr/>
        </p:nvSpPr>
        <p:spPr bwMode="auto">
          <a:xfrm flipH="1">
            <a:off x="1727200" y="4732338"/>
            <a:ext cx="242888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7" name="Line 53"/>
          <p:cNvSpPr>
            <a:spLocks noChangeShapeType="1"/>
          </p:cNvSpPr>
          <p:nvPr/>
        </p:nvSpPr>
        <p:spPr bwMode="auto">
          <a:xfrm>
            <a:off x="2225675" y="4692650"/>
            <a:ext cx="728663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8" name="Line 54"/>
          <p:cNvSpPr>
            <a:spLocks noChangeShapeType="1"/>
          </p:cNvSpPr>
          <p:nvPr/>
        </p:nvSpPr>
        <p:spPr bwMode="auto">
          <a:xfrm flipV="1">
            <a:off x="1371600" y="452913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19" name="Line 55"/>
          <p:cNvSpPr>
            <a:spLocks noChangeShapeType="1"/>
          </p:cNvSpPr>
          <p:nvPr/>
        </p:nvSpPr>
        <p:spPr bwMode="auto">
          <a:xfrm flipV="1">
            <a:off x="561975" y="4702175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44475" y="4208463"/>
            <a:ext cx="3721100" cy="2108200"/>
            <a:chOff x="3303" y="2273"/>
            <a:chExt cx="2344" cy="1328"/>
          </a:xfrm>
        </p:grpSpPr>
        <p:sp>
          <p:nvSpPr>
            <p:cNvPr id="907321" name="Oval 5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7322" name="Oval 5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7323" name="Oval 5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7324" name="Oval 6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7325" name="Oval 6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7326" name="Oval 6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7327" name="Oval 6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7328" name="Oval 6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7329" name="Oval 6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7330" name="Line 6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1" name="Line 6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2" name="Line 6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3" name="Line 6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4" name="Line 7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5" name="Line 7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6" name="Line 7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7" name="Line 7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8" name="Line 7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39" name="Line 7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0" name="Line 7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1" name="Line 7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2" name="Line 7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3" name="Line 7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344" name="Text Box 80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7345" name="Text Box 81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7346" name="Text Box 82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7347" name="Text Box 83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7348" name="Text Box 84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7349" name="Text Box 8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7350" name="Text Box 86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7351" name="Text Box 87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7352" name="Text Box 88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7353" name="Text Box 89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7354" name="Text Box 90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7355" name="Text Box 91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7356" name="Text Box 92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7357" name="Text Box 93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7358" name="Oval 94"/>
          <p:cNvSpPr>
            <a:spLocks noChangeArrowheads="1"/>
          </p:cNvSpPr>
          <p:nvPr/>
        </p:nvSpPr>
        <p:spPr bwMode="auto">
          <a:xfrm>
            <a:off x="909638" y="431165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59" name="Oval 95"/>
          <p:cNvSpPr>
            <a:spLocks noChangeArrowheads="1"/>
          </p:cNvSpPr>
          <p:nvPr/>
        </p:nvSpPr>
        <p:spPr bwMode="auto">
          <a:xfrm>
            <a:off x="238125" y="504666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60" name="Rectangle 96"/>
          <p:cNvSpPr>
            <a:spLocks noChangeArrowheads="1"/>
          </p:cNvSpPr>
          <p:nvPr/>
        </p:nvSpPr>
        <p:spPr bwMode="auto">
          <a:xfrm>
            <a:off x="4157663" y="3809653"/>
            <a:ext cx="486251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[g] = 2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[g] = f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[d] = 7	𝛑 [d] = c </a:t>
            </a:r>
            <a:r>
              <a:rPr lang="en-US" sz="20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unchanged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[e] = 10	𝛑 [e] = f</a:t>
            </a:r>
            <a:endParaRPr lang="en-US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	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7 10 2  7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e, g, h}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g</a:t>
            </a:r>
          </a:p>
        </p:txBody>
      </p:sp>
      <p:sp>
        <p:nvSpPr>
          <p:cNvPr id="907361" name="Oval 97"/>
          <p:cNvSpPr>
            <a:spLocks noChangeArrowheads="1"/>
          </p:cNvSpPr>
          <p:nvPr/>
        </p:nvSpPr>
        <p:spPr bwMode="auto">
          <a:xfrm>
            <a:off x="1889125" y="431165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62" name="Oval 98"/>
          <p:cNvSpPr>
            <a:spLocks noChangeArrowheads="1"/>
          </p:cNvSpPr>
          <p:nvPr/>
        </p:nvSpPr>
        <p:spPr bwMode="auto">
          <a:xfrm>
            <a:off x="1401763" y="506253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63" name="Oval 99"/>
          <p:cNvSpPr>
            <a:spLocks noChangeArrowheads="1"/>
          </p:cNvSpPr>
          <p:nvPr/>
        </p:nvSpPr>
        <p:spPr bwMode="auto">
          <a:xfrm>
            <a:off x="2859088" y="5813425"/>
            <a:ext cx="430212" cy="41433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7364" name="Oval 100"/>
          <p:cNvSpPr>
            <a:spLocks noChangeArrowheads="1"/>
          </p:cNvSpPr>
          <p:nvPr/>
        </p:nvSpPr>
        <p:spPr bwMode="auto">
          <a:xfrm>
            <a:off x="1885950" y="579755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936625" y="1304925"/>
            <a:ext cx="3030538" cy="2581275"/>
            <a:chOff x="579" y="2365"/>
            <a:chExt cx="1909" cy="1626"/>
          </a:xfrm>
        </p:grpSpPr>
        <p:grpSp>
          <p:nvGrpSpPr>
            <p:cNvPr id="5" name="Group 102"/>
            <p:cNvGrpSpPr>
              <a:grpSpLocks/>
            </p:cNvGrpSpPr>
            <p:nvPr/>
          </p:nvGrpSpPr>
          <p:grpSpPr bwMode="auto">
            <a:xfrm>
              <a:off x="579" y="2365"/>
              <a:ext cx="1909" cy="1626"/>
              <a:chOff x="579" y="2365"/>
              <a:chExt cx="1909" cy="1626"/>
            </a:xfrm>
          </p:grpSpPr>
          <p:sp>
            <p:nvSpPr>
              <p:cNvPr id="907367" name="Text Box 103"/>
              <p:cNvSpPr txBox="1">
                <a:spLocks noChangeArrowheads="1"/>
              </p:cNvSpPr>
              <p:nvPr/>
            </p:nvSpPr>
            <p:spPr bwMode="auto">
              <a:xfrm>
                <a:off x="588" y="236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4</a:t>
                </a:r>
              </a:p>
            </p:txBody>
          </p:sp>
          <p:sp>
            <p:nvSpPr>
              <p:cNvPr id="907368" name="Text Box 104"/>
              <p:cNvSpPr txBox="1">
                <a:spLocks noChangeArrowheads="1"/>
              </p:cNvSpPr>
              <p:nvPr/>
            </p:nvSpPr>
            <p:spPr bwMode="auto">
              <a:xfrm>
                <a:off x="1830" y="237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7</a:t>
                </a:r>
              </a:p>
            </p:txBody>
          </p:sp>
          <p:sp>
            <p:nvSpPr>
              <p:cNvPr id="907369" name="Text Box 105"/>
              <p:cNvSpPr txBox="1">
                <a:spLocks noChangeArrowheads="1"/>
              </p:cNvSpPr>
              <p:nvPr/>
            </p:nvSpPr>
            <p:spPr bwMode="auto">
              <a:xfrm>
                <a:off x="2269" y="2880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7370" name="Text Box 106"/>
              <p:cNvSpPr txBox="1">
                <a:spLocks noChangeArrowheads="1"/>
              </p:cNvSpPr>
              <p:nvPr/>
            </p:nvSpPr>
            <p:spPr bwMode="auto">
              <a:xfrm>
                <a:off x="579" y="376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8</a:t>
                </a:r>
              </a:p>
            </p:txBody>
          </p:sp>
          <p:sp>
            <p:nvSpPr>
              <p:cNvPr id="907371" name="Text Box 107"/>
              <p:cNvSpPr txBox="1">
                <a:spLocks noChangeArrowheads="1"/>
              </p:cNvSpPr>
              <p:nvPr/>
            </p:nvSpPr>
            <p:spPr bwMode="auto">
              <a:xfrm>
                <a:off x="1212" y="3737"/>
                <a:ext cx="21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ym typeface="Symbol" pitchFamily="-106" charset="2"/>
                  </a:rPr>
                  <a:t>∞</a:t>
                </a:r>
              </a:p>
            </p:txBody>
          </p:sp>
          <p:sp>
            <p:nvSpPr>
              <p:cNvPr id="907372" name="Text Box 108"/>
              <p:cNvSpPr txBox="1">
                <a:spLocks noChangeArrowheads="1"/>
              </p:cNvSpPr>
              <p:nvPr/>
            </p:nvSpPr>
            <p:spPr bwMode="auto">
              <a:xfrm>
                <a:off x="1836" y="373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4</a:t>
                </a:r>
              </a:p>
            </p:txBody>
          </p:sp>
          <p:sp>
            <p:nvSpPr>
              <p:cNvPr id="907373" name="Text Box 109"/>
              <p:cNvSpPr txBox="1">
                <a:spLocks noChangeArrowheads="1"/>
              </p:cNvSpPr>
              <p:nvPr/>
            </p:nvSpPr>
            <p:spPr bwMode="auto">
              <a:xfrm>
                <a:off x="1246" y="2365"/>
                <a:ext cx="196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pitchFamily="-106" charset="2"/>
                  </a:rPr>
                  <a:t>8</a:t>
                </a:r>
              </a:p>
            </p:txBody>
          </p:sp>
        </p:grpSp>
        <p:sp>
          <p:nvSpPr>
            <p:cNvPr id="907374" name="Text Box 110"/>
            <p:cNvSpPr txBox="1">
              <a:spLocks noChangeArrowheads="1"/>
            </p:cNvSpPr>
            <p:nvPr/>
          </p:nvSpPr>
          <p:spPr bwMode="auto">
            <a:xfrm>
              <a:off x="910" y="2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907375" name="Text Box 111"/>
          <p:cNvSpPr txBox="1">
            <a:spLocks noChangeArrowheads="1"/>
          </p:cNvSpPr>
          <p:nvPr/>
        </p:nvSpPr>
        <p:spPr bwMode="auto">
          <a:xfrm>
            <a:off x="984250" y="3589338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7</a:t>
            </a:r>
          </a:p>
        </p:txBody>
      </p:sp>
      <p:sp>
        <p:nvSpPr>
          <p:cNvPr id="907376" name="Text Box 112"/>
          <p:cNvSpPr txBox="1">
            <a:spLocks noChangeArrowheads="1"/>
          </p:cNvSpPr>
          <p:nvPr/>
        </p:nvSpPr>
        <p:spPr bwMode="auto">
          <a:xfrm>
            <a:off x="1968500" y="3586163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6</a:t>
            </a:r>
          </a:p>
        </p:txBody>
      </p: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938213" y="3917950"/>
            <a:ext cx="3030537" cy="2686050"/>
            <a:chOff x="591" y="2468"/>
            <a:chExt cx="1909" cy="1692"/>
          </a:xfrm>
        </p:grpSpPr>
        <p:sp>
          <p:nvSpPr>
            <p:cNvPr id="907378" name="Text Box 114"/>
            <p:cNvSpPr txBox="1">
              <a:spLocks noChangeArrowheads="1"/>
            </p:cNvSpPr>
            <p:nvPr/>
          </p:nvSpPr>
          <p:spPr bwMode="auto">
            <a:xfrm>
              <a:off x="600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7379" name="Text Box 115"/>
            <p:cNvSpPr txBox="1">
              <a:spLocks noChangeArrowheads="1"/>
            </p:cNvSpPr>
            <p:nvPr/>
          </p:nvSpPr>
          <p:spPr bwMode="auto">
            <a:xfrm>
              <a:off x="184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7380" name="Text Box 116"/>
            <p:cNvSpPr txBox="1">
              <a:spLocks noChangeArrowheads="1"/>
            </p:cNvSpPr>
            <p:nvPr/>
          </p:nvSpPr>
          <p:spPr bwMode="auto">
            <a:xfrm>
              <a:off x="2281" y="2983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907381" name="Text Box 117"/>
            <p:cNvSpPr txBox="1">
              <a:spLocks noChangeArrowheads="1"/>
            </p:cNvSpPr>
            <p:nvPr/>
          </p:nvSpPr>
          <p:spPr bwMode="auto">
            <a:xfrm>
              <a:off x="591" y="39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7382" name="Text Box 118"/>
            <p:cNvSpPr txBox="1">
              <a:spLocks noChangeArrowheads="1"/>
            </p:cNvSpPr>
            <p:nvPr/>
          </p:nvSpPr>
          <p:spPr bwMode="auto">
            <a:xfrm>
              <a:off x="1224" y="39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6</a:t>
              </a:r>
            </a:p>
          </p:txBody>
        </p:sp>
        <p:sp>
          <p:nvSpPr>
            <p:cNvPr id="907383" name="Text Box 119"/>
            <p:cNvSpPr txBox="1">
              <a:spLocks noChangeArrowheads="1"/>
            </p:cNvSpPr>
            <p:nvPr/>
          </p:nvSpPr>
          <p:spPr bwMode="auto">
            <a:xfrm>
              <a:off x="1848" y="39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7384" name="Text Box 120"/>
            <p:cNvSpPr txBox="1">
              <a:spLocks noChangeArrowheads="1"/>
            </p:cNvSpPr>
            <p:nvPr/>
          </p:nvSpPr>
          <p:spPr bwMode="auto">
            <a:xfrm>
              <a:off x="1258" y="2468"/>
              <a:ext cx="19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7385" name="Text Box 121"/>
            <p:cNvSpPr txBox="1">
              <a:spLocks noChangeArrowheads="1"/>
            </p:cNvSpPr>
            <p:nvPr/>
          </p:nvSpPr>
          <p:spPr bwMode="auto">
            <a:xfrm>
              <a:off x="922" y="30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907386" name="Text Box 122"/>
          <p:cNvSpPr txBox="1">
            <a:spLocks noChangeArrowheads="1"/>
          </p:cNvSpPr>
          <p:nvPr/>
        </p:nvSpPr>
        <p:spPr bwMode="auto">
          <a:xfrm>
            <a:off x="1941513" y="6269038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2</a:t>
            </a:r>
          </a:p>
        </p:txBody>
      </p:sp>
      <p:sp>
        <p:nvSpPr>
          <p:cNvPr id="907387" name="Text Box 123"/>
          <p:cNvSpPr txBox="1">
            <a:spLocks noChangeArrowheads="1"/>
          </p:cNvSpPr>
          <p:nvPr/>
        </p:nvSpPr>
        <p:spPr bwMode="auto">
          <a:xfrm>
            <a:off x="3670300" y="4705350"/>
            <a:ext cx="438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3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6" grpId="0" animBg="1"/>
      <p:bldP spid="907268" grpId="0" animBg="1"/>
      <p:bldP spid="907315" grpId="0" animBg="1"/>
      <p:bldP spid="907316" grpId="0" animBg="1"/>
      <p:bldP spid="907317" grpId="0" animBg="1"/>
      <p:bldP spid="907318" grpId="0" animBg="1"/>
      <p:bldP spid="907319" grpId="0" animBg="1"/>
      <p:bldP spid="907358" grpId="0" animBg="1"/>
      <p:bldP spid="907359" grpId="0" animBg="1"/>
      <p:bldP spid="907361" grpId="0" animBg="1"/>
      <p:bldP spid="907362" grpId="0" animBg="1"/>
      <p:bldP spid="907363" grpId="0" animBg="1"/>
      <p:bldP spid="907364" grpId="0" animBg="1"/>
      <p:bldP spid="907375" grpId="0" animBg="1"/>
      <p:bldP spid="907376" grpId="0" animBg="1"/>
      <p:bldP spid="907386" grpId="0" animBg="1"/>
      <p:bldP spid="9073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Line 2"/>
          <p:cNvSpPr>
            <a:spLocks noChangeShapeType="1"/>
          </p:cNvSpPr>
          <p:nvPr/>
        </p:nvSpPr>
        <p:spPr bwMode="auto">
          <a:xfrm flipV="1">
            <a:off x="2333625" y="4479925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5" name="Line 3"/>
          <p:cNvSpPr>
            <a:spLocks noChangeShapeType="1"/>
          </p:cNvSpPr>
          <p:nvPr/>
        </p:nvSpPr>
        <p:spPr bwMode="auto">
          <a:xfrm flipV="1">
            <a:off x="1346200" y="597693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6" name="Line 4"/>
          <p:cNvSpPr>
            <a:spLocks noChangeShapeType="1"/>
          </p:cNvSpPr>
          <p:nvPr/>
        </p:nvSpPr>
        <p:spPr bwMode="auto">
          <a:xfrm flipV="1">
            <a:off x="2333625" y="3328988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7" name="Line 5"/>
          <p:cNvSpPr>
            <a:spLocks noChangeShapeType="1"/>
          </p:cNvSpPr>
          <p:nvPr/>
        </p:nvSpPr>
        <p:spPr bwMode="auto">
          <a:xfrm flipV="1">
            <a:off x="1366838" y="3321050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8" name="Line 6"/>
          <p:cNvSpPr>
            <a:spLocks noChangeShapeType="1"/>
          </p:cNvSpPr>
          <p:nvPr/>
        </p:nvSpPr>
        <p:spPr bwMode="auto">
          <a:xfrm flipV="1">
            <a:off x="2309813" y="5988050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19" name="Line 7"/>
          <p:cNvSpPr>
            <a:spLocks noChangeShapeType="1"/>
          </p:cNvSpPr>
          <p:nvPr/>
        </p:nvSpPr>
        <p:spPr bwMode="auto">
          <a:xfrm flipH="1">
            <a:off x="1746250" y="2032000"/>
            <a:ext cx="242888" cy="385763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20" name="Line 8"/>
          <p:cNvSpPr>
            <a:spLocks noChangeShapeType="1"/>
          </p:cNvSpPr>
          <p:nvPr/>
        </p:nvSpPr>
        <p:spPr bwMode="auto">
          <a:xfrm>
            <a:off x="2244725" y="1992313"/>
            <a:ext cx="728663" cy="1157287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09322" name="Line 10"/>
          <p:cNvSpPr>
            <a:spLocks noChangeShapeType="1"/>
          </p:cNvSpPr>
          <p:nvPr/>
        </p:nvSpPr>
        <p:spPr bwMode="auto">
          <a:xfrm flipV="1">
            <a:off x="1390650" y="1828800"/>
            <a:ext cx="550863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23" name="Line 11"/>
          <p:cNvSpPr>
            <a:spLocks noChangeShapeType="1"/>
          </p:cNvSpPr>
          <p:nvPr/>
        </p:nvSpPr>
        <p:spPr bwMode="auto">
          <a:xfrm flipV="1">
            <a:off x="581025" y="2001838"/>
            <a:ext cx="407988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3525" y="1508125"/>
            <a:ext cx="3721100" cy="2108200"/>
            <a:chOff x="3303" y="2273"/>
            <a:chExt cx="2344" cy="1328"/>
          </a:xfrm>
        </p:grpSpPr>
        <p:sp>
          <p:nvSpPr>
            <p:cNvPr id="909325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9326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9327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9328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9329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9330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9331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9332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9333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9334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5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6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7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8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39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0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1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2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3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4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5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6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7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48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9349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9350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9351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9352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9353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9354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9355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9356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9357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9358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9359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9360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9361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9362" name="Oval 50"/>
          <p:cNvSpPr>
            <a:spLocks noChangeArrowheads="1"/>
          </p:cNvSpPr>
          <p:nvPr/>
        </p:nvSpPr>
        <p:spPr bwMode="auto">
          <a:xfrm>
            <a:off x="928688" y="1611313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3" name="Oval 51"/>
          <p:cNvSpPr>
            <a:spLocks noChangeArrowheads="1"/>
          </p:cNvSpPr>
          <p:nvPr/>
        </p:nvSpPr>
        <p:spPr bwMode="auto">
          <a:xfrm>
            <a:off x="257175" y="2346325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4" name="Rectangle 52"/>
          <p:cNvSpPr>
            <a:spLocks noChangeArrowheads="1"/>
          </p:cNvSpPr>
          <p:nvPr/>
        </p:nvSpPr>
        <p:spPr bwMode="auto">
          <a:xfrm>
            <a:off x="4157663" y="1591366"/>
            <a:ext cx="4986337" cy="228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key [h] = 1	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𝛑 [h] = g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      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7 10 1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e, h}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f, g}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h</a:t>
            </a:r>
          </a:p>
        </p:txBody>
      </p:sp>
      <p:sp>
        <p:nvSpPr>
          <p:cNvPr id="909365" name="Oval 53"/>
          <p:cNvSpPr>
            <a:spLocks noChangeArrowheads="1"/>
          </p:cNvSpPr>
          <p:nvPr/>
        </p:nvSpPr>
        <p:spPr bwMode="auto">
          <a:xfrm>
            <a:off x="1908175" y="1611313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6" name="Oval 54"/>
          <p:cNvSpPr>
            <a:spLocks noChangeArrowheads="1"/>
          </p:cNvSpPr>
          <p:nvPr/>
        </p:nvSpPr>
        <p:spPr bwMode="auto">
          <a:xfrm>
            <a:off x="1420813" y="23622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7" name="Oval 55"/>
          <p:cNvSpPr>
            <a:spLocks noChangeArrowheads="1"/>
          </p:cNvSpPr>
          <p:nvPr/>
        </p:nvSpPr>
        <p:spPr bwMode="auto">
          <a:xfrm>
            <a:off x="2878138" y="3084513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8" name="Line 56"/>
          <p:cNvSpPr>
            <a:spLocks noChangeShapeType="1"/>
          </p:cNvSpPr>
          <p:nvPr/>
        </p:nvSpPr>
        <p:spPr bwMode="auto">
          <a:xfrm flipH="1">
            <a:off x="1725613" y="4687888"/>
            <a:ext cx="242887" cy="38576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69" name="Line 57"/>
          <p:cNvSpPr>
            <a:spLocks noChangeShapeType="1"/>
          </p:cNvSpPr>
          <p:nvPr/>
        </p:nvSpPr>
        <p:spPr bwMode="auto">
          <a:xfrm>
            <a:off x="2224088" y="4648200"/>
            <a:ext cx="728662" cy="115728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70" name="Line 58"/>
          <p:cNvSpPr>
            <a:spLocks noChangeShapeType="1"/>
          </p:cNvSpPr>
          <p:nvPr/>
        </p:nvSpPr>
        <p:spPr bwMode="auto">
          <a:xfrm flipV="1">
            <a:off x="1370013" y="4484688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371" name="Line 59"/>
          <p:cNvSpPr>
            <a:spLocks noChangeShapeType="1"/>
          </p:cNvSpPr>
          <p:nvPr/>
        </p:nvSpPr>
        <p:spPr bwMode="auto">
          <a:xfrm flipV="1">
            <a:off x="560388" y="4657725"/>
            <a:ext cx="407987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242888" y="4164013"/>
            <a:ext cx="3721100" cy="2108200"/>
            <a:chOff x="3303" y="2273"/>
            <a:chExt cx="2344" cy="1328"/>
          </a:xfrm>
        </p:grpSpPr>
        <p:sp>
          <p:nvSpPr>
            <p:cNvPr id="909373" name="Oval 61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09374" name="Oval 62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09375" name="Oval 63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09376" name="Oval 64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09377" name="Oval 65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09378" name="Oval 66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09379" name="Oval 67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09380" name="Oval 68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09381" name="Oval 69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09382" name="Line 70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3" name="Line 71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4" name="Line 72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5" name="Line 73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6" name="Line 74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7" name="Line 75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8" name="Line 76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89" name="Line 77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0" name="Line 78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1" name="Line 79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2" name="Line 80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3" name="Line 81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4" name="Line 82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5" name="Line 83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396" name="Text Box 84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9397" name="Text Box 85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9398" name="Text Box 86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9399" name="Text Box 87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9400" name="Text Box 88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09401" name="Text Box 89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09402" name="Text Box 90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9403" name="Text Box 91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9404" name="Text Box 92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9405" name="Text Box 93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9406" name="Text Box 94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09407" name="Text Box 95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09408" name="Text Box 96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09409" name="Text Box 97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09410" name="Oval 98"/>
          <p:cNvSpPr>
            <a:spLocks noChangeArrowheads="1"/>
          </p:cNvSpPr>
          <p:nvPr/>
        </p:nvSpPr>
        <p:spPr bwMode="auto">
          <a:xfrm>
            <a:off x="908050" y="426720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1" name="Oval 99"/>
          <p:cNvSpPr>
            <a:spLocks noChangeArrowheads="1"/>
          </p:cNvSpPr>
          <p:nvPr/>
        </p:nvSpPr>
        <p:spPr bwMode="auto">
          <a:xfrm>
            <a:off x="236538" y="5002213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2" name="Rectangle 100"/>
          <p:cNvSpPr>
            <a:spLocks noChangeArrowheads="1"/>
          </p:cNvSpPr>
          <p:nvPr/>
        </p:nvSpPr>
        <p:spPr bwMode="auto">
          <a:xfrm>
            <a:off x="4157663" y="4269155"/>
            <a:ext cx="4986337" cy="20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        7 10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{d, e}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f, g, h}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d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262626"/>
              </a:solidFill>
              <a:latin typeface="Century Gothic"/>
              <a:cs typeface="Century Gothic"/>
              <a:sym typeface="Symbol" pitchFamily="-106" charset="2"/>
            </a:endParaRPr>
          </a:p>
        </p:txBody>
      </p:sp>
      <p:sp>
        <p:nvSpPr>
          <p:cNvPr id="909413" name="Oval 101"/>
          <p:cNvSpPr>
            <a:spLocks noChangeArrowheads="1"/>
          </p:cNvSpPr>
          <p:nvPr/>
        </p:nvSpPr>
        <p:spPr bwMode="auto">
          <a:xfrm>
            <a:off x="1887538" y="42672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4" name="Oval 102"/>
          <p:cNvSpPr>
            <a:spLocks noChangeArrowheads="1"/>
          </p:cNvSpPr>
          <p:nvPr/>
        </p:nvSpPr>
        <p:spPr bwMode="auto">
          <a:xfrm>
            <a:off x="1400175" y="50180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5" name="Oval 103"/>
          <p:cNvSpPr>
            <a:spLocks noChangeArrowheads="1"/>
          </p:cNvSpPr>
          <p:nvPr/>
        </p:nvSpPr>
        <p:spPr bwMode="auto">
          <a:xfrm>
            <a:off x="2857500" y="5740400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6" name="Oval 104"/>
          <p:cNvSpPr>
            <a:spLocks noChangeArrowheads="1"/>
          </p:cNvSpPr>
          <p:nvPr/>
        </p:nvSpPr>
        <p:spPr bwMode="auto">
          <a:xfrm>
            <a:off x="1884363" y="57531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7" name="Oval 105"/>
          <p:cNvSpPr>
            <a:spLocks noChangeArrowheads="1"/>
          </p:cNvSpPr>
          <p:nvPr/>
        </p:nvSpPr>
        <p:spPr bwMode="auto">
          <a:xfrm>
            <a:off x="922338" y="309403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8" name="Oval 106"/>
          <p:cNvSpPr>
            <a:spLocks noChangeArrowheads="1"/>
          </p:cNvSpPr>
          <p:nvPr/>
        </p:nvSpPr>
        <p:spPr bwMode="auto">
          <a:xfrm>
            <a:off x="1905000" y="3108325"/>
            <a:ext cx="449263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19" name="Oval 107"/>
          <p:cNvSpPr>
            <a:spLocks noChangeArrowheads="1"/>
          </p:cNvSpPr>
          <p:nvPr/>
        </p:nvSpPr>
        <p:spPr bwMode="auto">
          <a:xfrm>
            <a:off x="920750" y="5759450"/>
            <a:ext cx="430213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9420" name="Oval 108"/>
          <p:cNvSpPr>
            <a:spLocks noChangeArrowheads="1"/>
          </p:cNvSpPr>
          <p:nvPr/>
        </p:nvSpPr>
        <p:spPr bwMode="auto">
          <a:xfrm>
            <a:off x="2851150" y="426243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938213" y="1219200"/>
            <a:ext cx="3121025" cy="2686050"/>
            <a:chOff x="591" y="2468"/>
            <a:chExt cx="1966" cy="1692"/>
          </a:xfrm>
        </p:grpSpPr>
        <p:sp>
          <p:nvSpPr>
            <p:cNvPr id="909422" name="Text Box 110"/>
            <p:cNvSpPr txBox="1">
              <a:spLocks noChangeArrowheads="1"/>
            </p:cNvSpPr>
            <p:nvPr/>
          </p:nvSpPr>
          <p:spPr bwMode="auto">
            <a:xfrm>
              <a:off x="600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9423" name="Text Box 111"/>
            <p:cNvSpPr txBox="1">
              <a:spLocks noChangeArrowheads="1"/>
            </p:cNvSpPr>
            <p:nvPr/>
          </p:nvSpPr>
          <p:spPr bwMode="auto">
            <a:xfrm>
              <a:off x="184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9424" name="Text Box 112"/>
            <p:cNvSpPr txBox="1">
              <a:spLocks noChangeArrowheads="1"/>
            </p:cNvSpPr>
            <p:nvPr/>
          </p:nvSpPr>
          <p:spPr bwMode="auto">
            <a:xfrm>
              <a:off x="2281" y="298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10</a:t>
              </a:r>
            </a:p>
          </p:txBody>
        </p:sp>
        <p:sp>
          <p:nvSpPr>
            <p:cNvPr id="909425" name="Text Box 113"/>
            <p:cNvSpPr txBox="1">
              <a:spLocks noChangeArrowheads="1"/>
            </p:cNvSpPr>
            <p:nvPr/>
          </p:nvSpPr>
          <p:spPr bwMode="auto">
            <a:xfrm>
              <a:off x="591" y="39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9426" name="Text Box 114"/>
            <p:cNvSpPr txBox="1">
              <a:spLocks noChangeArrowheads="1"/>
            </p:cNvSpPr>
            <p:nvPr/>
          </p:nvSpPr>
          <p:spPr bwMode="auto">
            <a:xfrm>
              <a:off x="1224" y="39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909427" name="Text Box 115"/>
            <p:cNvSpPr txBox="1">
              <a:spLocks noChangeArrowheads="1"/>
            </p:cNvSpPr>
            <p:nvPr/>
          </p:nvSpPr>
          <p:spPr bwMode="auto">
            <a:xfrm>
              <a:off x="1848" y="39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9428" name="Text Box 116"/>
            <p:cNvSpPr txBox="1">
              <a:spLocks noChangeArrowheads="1"/>
            </p:cNvSpPr>
            <p:nvPr/>
          </p:nvSpPr>
          <p:spPr bwMode="auto">
            <a:xfrm>
              <a:off x="1258" y="2468"/>
              <a:ext cx="19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9429" name="Text Box 117"/>
            <p:cNvSpPr txBox="1">
              <a:spLocks noChangeArrowheads="1"/>
            </p:cNvSpPr>
            <p:nvPr/>
          </p:nvSpPr>
          <p:spPr bwMode="auto">
            <a:xfrm>
              <a:off x="922" y="30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909430" name="Text Box 118"/>
          <p:cNvSpPr txBox="1">
            <a:spLocks noChangeArrowheads="1"/>
          </p:cNvSpPr>
          <p:nvPr/>
        </p:nvSpPr>
        <p:spPr bwMode="auto">
          <a:xfrm>
            <a:off x="946150" y="3570288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1</a:t>
            </a:r>
          </a:p>
        </p:txBody>
      </p: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931863" y="3881438"/>
            <a:ext cx="3121025" cy="2686050"/>
            <a:chOff x="591" y="2468"/>
            <a:chExt cx="1966" cy="1692"/>
          </a:xfrm>
        </p:grpSpPr>
        <p:sp>
          <p:nvSpPr>
            <p:cNvPr id="909432" name="Text Box 120"/>
            <p:cNvSpPr txBox="1">
              <a:spLocks noChangeArrowheads="1"/>
            </p:cNvSpPr>
            <p:nvPr/>
          </p:nvSpPr>
          <p:spPr bwMode="auto">
            <a:xfrm>
              <a:off x="600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9433" name="Text Box 121"/>
            <p:cNvSpPr txBox="1">
              <a:spLocks noChangeArrowheads="1"/>
            </p:cNvSpPr>
            <p:nvPr/>
          </p:nvSpPr>
          <p:spPr bwMode="auto">
            <a:xfrm>
              <a:off x="184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09434" name="Text Box 122"/>
            <p:cNvSpPr txBox="1">
              <a:spLocks noChangeArrowheads="1"/>
            </p:cNvSpPr>
            <p:nvPr/>
          </p:nvSpPr>
          <p:spPr bwMode="auto">
            <a:xfrm>
              <a:off x="2281" y="298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10</a:t>
              </a:r>
            </a:p>
          </p:txBody>
        </p:sp>
        <p:sp>
          <p:nvSpPr>
            <p:cNvPr id="909435" name="Text Box 123"/>
            <p:cNvSpPr txBox="1">
              <a:spLocks noChangeArrowheads="1"/>
            </p:cNvSpPr>
            <p:nvPr/>
          </p:nvSpPr>
          <p:spPr bwMode="auto">
            <a:xfrm>
              <a:off x="591" y="39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909436" name="Text Box 124"/>
            <p:cNvSpPr txBox="1">
              <a:spLocks noChangeArrowheads="1"/>
            </p:cNvSpPr>
            <p:nvPr/>
          </p:nvSpPr>
          <p:spPr bwMode="auto">
            <a:xfrm>
              <a:off x="1224" y="39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909437" name="Text Box 125"/>
            <p:cNvSpPr txBox="1">
              <a:spLocks noChangeArrowheads="1"/>
            </p:cNvSpPr>
            <p:nvPr/>
          </p:nvSpPr>
          <p:spPr bwMode="auto">
            <a:xfrm>
              <a:off x="1848" y="39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09438" name="Text Box 126"/>
            <p:cNvSpPr txBox="1">
              <a:spLocks noChangeArrowheads="1"/>
            </p:cNvSpPr>
            <p:nvPr/>
          </p:nvSpPr>
          <p:spPr bwMode="auto">
            <a:xfrm>
              <a:off x="1258" y="2468"/>
              <a:ext cx="19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09439" name="Text Box 127"/>
            <p:cNvSpPr txBox="1">
              <a:spLocks noChangeArrowheads="1"/>
            </p:cNvSpPr>
            <p:nvPr/>
          </p:nvSpPr>
          <p:spPr bwMode="auto">
            <a:xfrm>
              <a:off x="922" y="30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4" grpId="0" animBg="1"/>
      <p:bldP spid="909315" grpId="0" animBg="1"/>
      <p:bldP spid="909317" grpId="0" animBg="1"/>
      <p:bldP spid="909318" grpId="0" animBg="1"/>
      <p:bldP spid="909368" grpId="0" animBg="1"/>
      <p:bldP spid="909369" grpId="0" animBg="1"/>
      <p:bldP spid="909370" grpId="0" animBg="1"/>
      <p:bldP spid="909371" grpId="0" animBg="1"/>
      <p:bldP spid="909410" grpId="0" animBg="1"/>
      <p:bldP spid="909411" grpId="0" animBg="1"/>
      <p:bldP spid="909413" grpId="0" animBg="1"/>
      <p:bldP spid="909414" grpId="0" animBg="1"/>
      <p:bldP spid="909415" grpId="0" animBg="1"/>
      <p:bldP spid="909416" grpId="0" animBg="1"/>
      <p:bldP spid="909417" grpId="0" animBg="1"/>
      <p:bldP spid="909419" grpId="0" animBg="1"/>
      <p:bldP spid="909420" grpId="0" animBg="1"/>
      <p:bldP spid="9094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Transpose of a Graph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15362" cy="2773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i="1" dirty="0"/>
              <a:t>G</a:t>
            </a:r>
            <a:r>
              <a:rPr lang="en-US" baseline="30000" dirty="0"/>
              <a:t>T</a:t>
            </a:r>
            <a:r>
              <a:rPr lang="en-US" dirty="0"/>
              <a:t> = </a:t>
            </a:r>
            <a:r>
              <a:rPr lang="en-US" b="1" dirty="0"/>
              <a:t>transpose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G</a:t>
            </a:r>
            <a:r>
              <a:rPr lang="en-US" baseline="30000" dirty="0"/>
              <a:t>T</a:t>
            </a:r>
            <a:r>
              <a:rPr lang="en-US" dirty="0"/>
              <a:t> is G with all edges reversed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</a:t>
            </a:r>
            <a:r>
              <a:rPr lang="en-US" baseline="30000" dirty="0"/>
              <a:t>T</a:t>
            </a:r>
            <a:r>
              <a:rPr lang="en-US" dirty="0"/>
              <a:t> = (V, E</a:t>
            </a:r>
            <a:r>
              <a:rPr lang="en-US" baseline="30000" dirty="0"/>
              <a:t>T</a:t>
            </a:r>
            <a:r>
              <a:rPr lang="en-US" dirty="0"/>
              <a:t>), E</a:t>
            </a:r>
            <a:r>
              <a:rPr lang="en-US" baseline="30000" dirty="0"/>
              <a:t>T</a:t>
            </a:r>
            <a:r>
              <a:rPr lang="en-US" dirty="0"/>
              <a:t> = {</a:t>
            </a:r>
            <a:r>
              <a:rPr lang="en-US" dirty="0">
                <a:latin typeface="Comic Sans MS" pitchFamily="-106" charset="0"/>
              </a:rPr>
              <a:t>(u, v) : (v, u)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E}</a:t>
            </a:r>
          </a:p>
          <a:p>
            <a:pPr>
              <a:lnSpc>
                <a:spcPct val="110000"/>
              </a:lnSpc>
            </a:pPr>
            <a:r>
              <a:rPr lang="en-US" dirty="0"/>
              <a:t>If using adjacency lists: we can create G</a:t>
            </a:r>
            <a:r>
              <a:rPr lang="en-US" baseline="30000" dirty="0"/>
              <a:t>T</a:t>
            </a:r>
            <a:r>
              <a:rPr lang="en-US" dirty="0"/>
              <a:t> in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ym typeface="Symbol" pitchFamily="-106" charset="2"/>
              </a:rPr>
              <a:t>	</a:t>
            </a:r>
            <a:r>
              <a:rPr lang="el-GR" dirty="0">
                <a:sym typeface="Symbol" pitchFamily="-106" charset="2"/>
              </a:rPr>
              <a:t>Θ</a:t>
            </a:r>
            <a:r>
              <a:rPr lang="en-US" dirty="0"/>
              <a:t>(|V| + |E|) time</a:t>
            </a:r>
          </a:p>
        </p:txBody>
      </p:sp>
      <p:grpSp>
        <p:nvGrpSpPr>
          <p:cNvPr id="708612" name="Group 4"/>
          <p:cNvGrpSpPr>
            <a:grpSpLocks/>
          </p:cNvGrpSpPr>
          <p:nvPr/>
        </p:nvGrpSpPr>
        <p:grpSpPr bwMode="auto">
          <a:xfrm>
            <a:off x="1657350" y="4070350"/>
            <a:ext cx="2159000" cy="1376363"/>
            <a:chOff x="828" y="2753"/>
            <a:chExt cx="1360" cy="867"/>
          </a:xfrm>
        </p:grpSpPr>
        <p:sp>
          <p:nvSpPr>
            <p:cNvPr id="70861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861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861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861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1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1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2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2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862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2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2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8625" name="Group 17"/>
          <p:cNvGrpSpPr>
            <a:grpSpLocks/>
          </p:cNvGrpSpPr>
          <p:nvPr/>
        </p:nvGrpSpPr>
        <p:grpSpPr bwMode="auto">
          <a:xfrm>
            <a:off x="5233988" y="4070350"/>
            <a:ext cx="2159000" cy="1376363"/>
            <a:chOff x="828" y="2753"/>
            <a:chExt cx="1360" cy="867"/>
          </a:xfrm>
        </p:grpSpPr>
        <p:sp>
          <p:nvSpPr>
            <p:cNvPr id="708626" name="Oval 18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8627" name="Oval 19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8628" name="Oval 20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8629" name="Oval 21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8630" name="Line 22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1" name="Line 23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2" name="Line 24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3" name="Line 25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4" name="Oval 26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8635" name="Line 27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6" name="Line 28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637" name="Line 29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DBB83-9787-2542-84A2-8A4521D2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8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Line 2"/>
          <p:cNvSpPr>
            <a:spLocks noChangeShapeType="1"/>
          </p:cNvSpPr>
          <p:nvPr/>
        </p:nvSpPr>
        <p:spPr bwMode="auto">
          <a:xfrm>
            <a:off x="3148013" y="2989263"/>
            <a:ext cx="406400" cy="43497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3" name="Line 3"/>
          <p:cNvSpPr>
            <a:spLocks noChangeShapeType="1"/>
          </p:cNvSpPr>
          <p:nvPr/>
        </p:nvSpPr>
        <p:spPr bwMode="auto">
          <a:xfrm flipV="1">
            <a:off x="2239963" y="2830513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4" name="Line 4"/>
          <p:cNvSpPr>
            <a:spLocks noChangeShapeType="1"/>
          </p:cNvSpPr>
          <p:nvPr/>
        </p:nvSpPr>
        <p:spPr bwMode="auto">
          <a:xfrm flipV="1">
            <a:off x="1249363" y="4318000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V="1">
            <a:off x="2208213" y="4338638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11367" name="Line 7"/>
          <p:cNvSpPr>
            <a:spLocks noChangeShapeType="1"/>
          </p:cNvSpPr>
          <p:nvPr/>
        </p:nvSpPr>
        <p:spPr bwMode="auto">
          <a:xfrm flipH="1">
            <a:off x="1624013" y="3038475"/>
            <a:ext cx="242887" cy="385763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8" name="Line 8"/>
          <p:cNvSpPr>
            <a:spLocks noChangeShapeType="1"/>
          </p:cNvSpPr>
          <p:nvPr/>
        </p:nvSpPr>
        <p:spPr bwMode="auto">
          <a:xfrm>
            <a:off x="2122488" y="2998788"/>
            <a:ext cx="728662" cy="1157287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69" name="Line 9"/>
          <p:cNvSpPr>
            <a:spLocks noChangeShapeType="1"/>
          </p:cNvSpPr>
          <p:nvPr/>
        </p:nvSpPr>
        <p:spPr bwMode="auto">
          <a:xfrm flipV="1">
            <a:off x="1268413" y="2835275"/>
            <a:ext cx="550862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370" name="Line 10"/>
          <p:cNvSpPr>
            <a:spLocks noChangeShapeType="1"/>
          </p:cNvSpPr>
          <p:nvPr/>
        </p:nvSpPr>
        <p:spPr bwMode="auto">
          <a:xfrm flipV="1">
            <a:off x="458788" y="3008313"/>
            <a:ext cx="407987" cy="40005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1288" y="2514600"/>
            <a:ext cx="3721100" cy="2108200"/>
            <a:chOff x="3303" y="2273"/>
            <a:chExt cx="2344" cy="1328"/>
          </a:xfrm>
        </p:grpSpPr>
        <p:sp>
          <p:nvSpPr>
            <p:cNvPr id="911372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11373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11374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11375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11376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911377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911378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911379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911380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911381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2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3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4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5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6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7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8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89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0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1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2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3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4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395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11396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11397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11398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11399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911400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11401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11402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11403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11404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11405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911406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11407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11408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</p:grpSp>
      <p:sp>
        <p:nvSpPr>
          <p:cNvPr id="911409" name="Oval 49"/>
          <p:cNvSpPr>
            <a:spLocks noChangeArrowheads="1"/>
          </p:cNvSpPr>
          <p:nvPr/>
        </p:nvSpPr>
        <p:spPr bwMode="auto">
          <a:xfrm>
            <a:off x="806450" y="26177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0" name="Oval 50"/>
          <p:cNvSpPr>
            <a:spLocks noChangeArrowheads="1"/>
          </p:cNvSpPr>
          <p:nvPr/>
        </p:nvSpPr>
        <p:spPr bwMode="auto">
          <a:xfrm>
            <a:off x="134938" y="3352800"/>
            <a:ext cx="449262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1" name="Rectangle 51"/>
          <p:cNvSpPr>
            <a:spLocks noChangeArrowheads="1"/>
          </p:cNvSpPr>
          <p:nvPr/>
        </p:nvSpPr>
        <p:spPr bwMode="auto">
          <a:xfrm>
            <a:off x="4053333" y="2452777"/>
            <a:ext cx="5090667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key [e] = 9	 𝛑 [e] = 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        9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{e}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f, g, h, d}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Extract-MIN(Q) ⇒ 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Q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∅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 V</a:t>
            </a:r>
            <a:r>
              <a:rPr lang="en-US" sz="2400" baseline="-25000" dirty="0">
                <a:solidFill>
                  <a:srgbClr val="262626"/>
                </a:solidFill>
                <a:latin typeface="Century Gothic"/>
                <a:cs typeface="Century Gothic"/>
              </a:rPr>
              <a:t>A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 = 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{a, b, c, </a:t>
            </a:r>
            <a:r>
              <a:rPr lang="en-US" sz="2400" dirty="0" err="1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  <a:sym typeface="Symbol" pitchFamily="-106" charset="2"/>
              </a:rPr>
              <a:t>, f, g, h, d, e}</a:t>
            </a:r>
          </a:p>
        </p:txBody>
      </p:sp>
      <p:sp>
        <p:nvSpPr>
          <p:cNvPr id="911412" name="Oval 52"/>
          <p:cNvSpPr>
            <a:spLocks noChangeArrowheads="1"/>
          </p:cNvSpPr>
          <p:nvPr/>
        </p:nvSpPr>
        <p:spPr bwMode="auto">
          <a:xfrm>
            <a:off x="1785938" y="26177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3" name="Oval 53"/>
          <p:cNvSpPr>
            <a:spLocks noChangeArrowheads="1"/>
          </p:cNvSpPr>
          <p:nvPr/>
        </p:nvSpPr>
        <p:spPr bwMode="auto">
          <a:xfrm>
            <a:off x="1298575" y="3368675"/>
            <a:ext cx="449263" cy="4429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4" name="Oval 54"/>
          <p:cNvSpPr>
            <a:spLocks noChangeArrowheads="1"/>
          </p:cNvSpPr>
          <p:nvPr/>
        </p:nvSpPr>
        <p:spPr bwMode="auto">
          <a:xfrm>
            <a:off x="2755900" y="4090988"/>
            <a:ext cx="449263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5" name="Oval 55"/>
          <p:cNvSpPr>
            <a:spLocks noChangeArrowheads="1"/>
          </p:cNvSpPr>
          <p:nvPr/>
        </p:nvSpPr>
        <p:spPr bwMode="auto">
          <a:xfrm>
            <a:off x="1782763" y="41036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6" name="Oval 56"/>
          <p:cNvSpPr>
            <a:spLocks noChangeArrowheads="1"/>
          </p:cNvSpPr>
          <p:nvPr/>
        </p:nvSpPr>
        <p:spPr bwMode="auto">
          <a:xfrm>
            <a:off x="804863" y="4090988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7" name="Oval 57"/>
          <p:cNvSpPr>
            <a:spLocks noChangeArrowheads="1"/>
          </p:cNvSpPr>
          <p:nvPr/>
        </p:nvSpPr>
        <p:spPr bwMode="auto">
          <a:xfrm>
            <a:off x="2757488" y="2633663"/>
            <a:ext cx="428625" cy="422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18" name="Oval 58"/>
          <p:cNvSpPr>
            <a:spLocks noChangeArrowheads="1"/>
          </p:cNvSpPr>
          <p:nvPr/>
        </p:nvSpPr>
        <p:spPr bwMode="auto">
          <a:xfrm>
            <a:off x="3430588" y="3363913"/>
            <a:ext cx="449262" cy="4429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825500" y="2214563"/>
            <a:ext cx="3121025" cy="2686050"/>
            <a:chOff x="591" y="2468"/>
            <a:chExt cx="1966" cy="1692"/>
          </a:xfrm>
        </p:grpSpPr>
        <p:sp>
          <p:nvSpPr>
            <p:cNvPr id="911420" name="Text Box 60"/>
            <p:cNvSpPr txBox="1">
              <a:spLocks noChangeArrowheads="1"/>
            </p:cNvSpPr>
            <p:nvPr/>
          </p:nvSpPr>
          <p:spPr bwMode="auto">
            <a:xfrm>
              <a:off x="600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11421" name="Text Box 61"/>
            <p:cNvSpPr txBox="1">
              <a:spLocks noChangeArrowheads="1"/>
            </p:cNvSpPr>
            <p:nvPr/>
          </p:nvSpPr>
          <p:spPr bwMode="auto">
            <a:xfrm>
              <a:off x="184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7</a:t>
              </a:r>
            </a:p>
          </p:txBody>
        </p:sp>
        <p:sp>
          <p:nvSpPr>
            <p:cNvPr id="911422" name="Text Box 62"/>
            <p:cNvSpPr txBox="1">
              <a:spLocks noChangeArrowheads="1"/>
            </p:cNvSpPr>
            <p:nvPr/>
          </p:nvSpPr>
          <p:spPr bwMode="auto">
            <a:xfrm>
              <a:off x="2281" y="298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10</a:t>
              </a:r>
            </a:p>
          </p:txBody>
        </p:sp>
        <p:sp>
          <p:nvSpPr>
            <p:cNvPr id="911423" name="Text Box 63"/>
            <p:cNvSpPr txBox="1">
              <a:spLocks noChangeArrowheads="1"/>
            </p:cNvSpPr>
            <p:nvPr/>
          </p:nvSpPr>
          <p:spPr bwMode="auto">
            <a:xfrm>
              <a:off x="591" y="39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911424" name="Text Box 64"/>
            <p:cNvSpPr txBox="1">
              <a:spLocks noChangeArrowheads="1"/>
            </p:cNvSpPr>
            <p:nvPr/>
          </p:nvSpPr>
          <p:spPr bwMode="auto">
            <a:xfrm>
              <a:off x="1224" y="39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911425" name="Text Box 65"/>
            <p:cNvSpPr txBox="1">
              <a:spLocks noChangeArrowheads="1"/>
            </p:cNvSpPr>
            <p:nvPr/>
          </p:nvSpPr>
          <p:spPr bwMode="auto">
            <a:xfrm>
              <a:off x="1848" y="39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4</a:t>
              </a:r>
            </a:p>
          </p:txBody>
        </p:sp>
        <p:sp>
          <p:nvSpPr>
            <p:cNvPr id="911426" name="Text Box 66"/>
            <p:cNvSpPr txBox="1">
              <a:spLocks noChangeArrowheads="1"/>
            </p:cNvSpPr>
            <p:nvPr/>
          </p:nvSpPr>
          <p:spPr bwMode="auto">
            <a:xfrm>
              <a:off x="1258" y="2468"/>
              <a:ext cx="19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8</a:t>
              </a:r>
            </a:p>
          </p:txBody>
        </p:sp>
        <p:sp>
          <p:nvSpPr>
            <p:cNvPr id="911427" name="Text Box 67"/>
            <p:cNvSpPr txBox="1">
              <a:spLocks noChangeArrowheads="1"/>
            </p:cNvSpPr>
            <p:nvPr/>
          </p:nvSpPr>
          <p:spPr bwMode="auto">
            <a:xfrm>
              <a:off x="922" y="30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pitchFamily="-106" charset="2"/>
                </a:rPr>
                <a:t>2</a:t>
              </a:r>
            </a:p>
          </p:txBody>
        </p:sp>
      </p:grpSp>
      <p:sp>
        <p:nvSpPr>
          <p:cNvPr id="911428" name="Text Box 68"/>
          <p:cNvSpPr txBox="1">
            <a:spLocks noChangeArrowheads="1"/>
          </p:cNvSpPr>
          <p:nvPr/>
        </p:nvSpPr>
        <p:spPr bwMode="auto">
          <a:xfrm>
            <a:off x="3590925" y="2978150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pitchFamily="-106" charset="2"/>
              </a:rPr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2" grpId="0" animBg="1"/>
      <p:bldP spid="911418" grpId="0" animBg="1"/>
      <p:bldP spid="9114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PRIM(</a:t>
            </a:r>
            <a:r>
              <a:rPr lang="en-US">
                <a:latin typeface="Comic Sans MS" pitchFamily="-106" charset="0"/>
              </a:rPr>
              <a:t>V, E, w, r</a:t>
            </a:r>
            <a:r>
              <a:rPr lang="en-US"/>
              <a:t>)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62038"/>
            <a:ext cx="8472488" cy="55975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omic Sans MS" pitchFamily="-106" charset="0"/>
              </a:rPr>
              <a:t> Q ← 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∅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b="1" dirty="0"/>
              <a:t> for </a:t>
            </a:r>
            <a:r>
              <a:rPr lang="en-US" sz="2000" dirty="0"/>
              <a:t>each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</a:t>
            </a:r>
            <a:r>
              <a:rPr lang="en-US" sz="2000" dirty="0">
                <a:sym typeface="Symbol" pitchFamily="-106" charset="2"/>
              </a:rPr>
              <a:t>∈</a:t>
            </a:r>
            <a:r>
              <a:rPr lang="en-US" sz="2000" dirty="0"/>
              <a:t> V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</a:t>
            </a:r>
            <a:r>
              <a:rPr lang="en-US" sz="2000" b="1" dirty="0"/>
              <a:t>do </a:t>
            </a:r>
            <a:r>
              <a:rPr lang="en-US" sz="2000" dirty="0">
                <a:latin typeface="Comic Sans MS" pitchFamily="-106" charset="0"/>
              </a:rPr>
              <a:t>key[u]</a:t>
            </a:r>
            <a:r>
              <a:rPr lang="en-US" sz="2000" dirty="0"/>
              <a:t> ← 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</a:t>
            </a:r>
            <a:r>
              <a:rPr lang="en-US" sz="2000" dirty="0">
                <a:latin typeface="Comic Sans MS" pitchFamily="-106" charset="0"/>
              </a:rPr>
              <a:t>π[u]</a:t>
            </a:r>
            <a:r>
              <a:rPr lang="en-US" sz="2000" dirty="0"/>
              <a:t> ← 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INSERT(</a:t>
            </a:r>
            <a:r>
              <a:rPr lang="en-US" sz="2000" dirty="0">
                <a:latin typeface="Comic Sans MS" pitchFamily="-106" charset="0"/>
              </a:rPr>
              <a:t>Q, u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DECREASE-KEY(</a:t>
            </a:r>
            <a:r>
              <a:rPr lang="en-US" sz="2000" dirty="0">
                <a:latin typeface="Comic Sans MS" pitchFamily="-106" charset="0"/>
              </a:rPr>
              <a:t>Q, r, 0</a:t>
            </a:r>
            <a:r>
              <a:rPr lang="en-US" sz="2000" dirty="0"/>
              <a:t>)         </a:t>
            </a:r>
            <a:r>
              <a:rPr lang="en-US" sz="2000" dirty="0">
                <a:ea typeface="Arial" pitchFamily="-106" charset="0"/>
                <a:cs typeface="Arial" pitchFamily="-106" charset="0"/>
              </a:rPr>
              <a:t>► </a:t>
            </a:r>
            <a:r>
              <a:rPr lang="en-US" sz="2000" dirty="0">
                <a:latin typeface="Comic Sans MS" pitchFamily="-106" charset="0"/>
              </a:rPr>
              <a:t>key[r]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while </a:t>
            </a:r>
            <a:r>
              <a:rPr lang="en-US" sz="2000" dirty="0">
                <a:latin typeface="Comic Sans MS" pitchFamily="-106" charset="0"/>
              </a:rPr>
              <a:t>Q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≠ ∅</a:t>
            </a:r>
            <a:r>
              <a:rPr lang="en-US" sz="2000" dirty="0"/>
              <a:t> 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</a:t>
            </a:r>
            <a:r>
              <a:rPr lang="en-US" sz="2000" b="1" dirty="0"/>
              <a:t>do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← EXTRACT-MIN(</a:t>
            </a:r>
            <a:r>
              <a:rPr lang="en-US" sz="2000" dirty="0">
                <a:latin typeface="Comic Sans MS" pitchFamily="-106" charset="0"/>
              </a:rPr>
              <a:t>Q</a:t>
            </a:r>
            <a:r>
              <a:rPr lang="en-US" sz="2000" dirty="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</a:t>
            </a:r>
            <a:r>
              <a:rPr lang="en-US" sz="2000" b="1" dirty="0"/>
              <a:t>for </a:t>
            </a:r>
            <a:r>
              <a:rPr lang="en-US" sz="2000" dirty="0"/>
              <a:t>each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</a:t>
            </a:r>
            <a:r>
              <a:rPr lang="en-US" sz="2000" dirty="0">
                <a:sym typeface="Symbol" pitchFamily="-106" charset="2"/>
              </a:rPr>
              <a:t>∈</a:t>
            </a:r>
            <a:r>
              <a:rPr lang="en-US" sz="2000" dirty="0"/>
              <a:t> </a:t>
            </a:r>
            <a:r>
              <a:rPr lang="en-US" sz="2000" dirty="0" err="1">
                <a:latin typeface="Comic Sans MS" pitchFamily="-106" charset="0"/>
              </a:rPr>
              <a:t>Adj</a:t>
            </a:r>
            <a:r>
              <a:rPr lang="en-US" sz="2000" dirty="0"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</a:t>
            </a:r>
            <a:r>
              <a:rPr lang="en-US" sz="2000" b="1" dirty="0"/>
              <a:t>do if </a:t>
            </a:r>
            <a:r>
              <a:rPr lang="en-US" sz="2000" dirty="0">
                <a:latin typeface="Comic Sans MS" pitchFamily="-106" charset="0"/>
              </a:rPr>
              <a:t>v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sz="2000" dirty="0">
                <a:latin typeface="Comic Sans MS" pitchFamily="-106" charset="0"/>
              </a:rPr>
              <a:t> Q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w(u, v) &lt; key[v]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         </a:t>
            </a:r>
            <a:r>
              <a:rPr lang="en-US" sz="2000" b="1" dirty="0"/>
              <a:t>then </a:t>
            </a:r>
            <a:r>
              <a:rPr lang="en-US" sz="2000" dirty="0">
                <a:latin typeface="Comic Sans MS" pitchFamily="-106" charset="0"/>
              </a:rPr>
              <a:t>π[v] ← u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000" dirty="0"/>
              <a:t>                                         DECREASE-KEY(</a:t>
            </a:r>
            <a:r>
              <a:rPr lang="en-US" sz="2000" dirty="0">
                <a:latin typeface="Comic Sans MS" pitchFamily="-106" charset="0"/>
              </a:rPr>
              <a:t>Q, v, w(u, v)</a:t>
            </a:r>
            <a:r>
              <a:rPr lang="en-US" sz="2000" dirty="0"/>
              <a:t>)</a:t>
            </a:r>
          </a:p>
        </p:txBody>
      </p:sp>
      <p:sp>
        <p:nvSpPr>
          <p:cNvPr id="748548" name="AutoShape 4"/>
          <p:cNvSpPr>
            <a:spLocks/>
          </p:cNvSpPr>
          <p:nvPr/>
        </p:nvSpPr>
        <p:spPr bwMode="auto">
          <a:xfrm>
            <a:off x="3798888" y="1193800"/>
            <a:ext cx="206375" cy="1993900"/>
          </a:xfrm>
          <a:prstGeom prst="rightBrace">
            <a:avLst>
              <a:gd name="adj1" fmla="val 805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49" name="Text Box 5"/>
          <p:cNvSpPr txBox="1">
            <a:spLocks noChangeArrowheads="1"/>
          </p:cNvSpPr>
          <p:nvPr/>
        </p:nvSpPr>
        <p:spPr bwMode="auto">
          <a:xfrm>
            <a:off x="4056063" y="1925638"/>
            <a:ext cx="3375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pitchFamily="-106" charset="0"/>
              </a:rPr>
              <a:t>O(V)</a:t>
            </a:r>
            <a:r>
              <a:rPr lang="en-US" dirty="0"/>
              <a:t> </a:t>
            </a:r>
            <a:r>
              <a:rPr lang="en-US" dirty="0">
                <a:latin typeface="Century Gothic"/>
                <a:cs typeface="Century Gothic"/>
              </a:rPr>
              <a:t>if Q is implemented as a min-heap</a:t>
            </a:r>
          </a:p>
        </p:txBody>
      </p:sp>
      <p:sp>
        <p:nvSpPr>
          <p:cNvPr id="748550" name="Line 6"/>
          <p:cNvSpPr>
            <a:spLocks noChangeShapeType="1"/>
          </p:cNvSpPr>
          <p:nvPr/>
        </p:nvSpPr>
        <p:spPr bwMode="auto">
          <a:xfrm flipH="1" flipV="1">
            <a:off x="2555875" y="3886200"/>
            <a:ext cx="227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1" name="Text Box 7"/>
          <p:cNvSpPr txBox="1">
            <a:spLocks noChangeArrowheads="1"/>
          </p:cNvSpPr>
          <p:nvPr/>
        </p:nvSpPr>
        <p:spPr bwMode="auto">
          <a:xfrm>
            <a:off x="4951413" y="3706813"/>
            <a:ext cx="214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Executed V times</a:t>
            </a:r>
          </a:p>
        </p:txBody>
      </p:sp>
      <p:sp>
        <p:nvSpPr>
          <p:cNvPr id="748552" name="Line 8"/>
          <p:cNvSpPr>
            <a:spLocks noChangeShapeType="1"/>
          </p:cNvSpPr>
          <p:nvPr/>
        </p:nvSpPr>
        <p:spPr bwMode="auto">
          <a:xfrm flipH="1">
            <a:off x="4765675" y="42957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3" name="Text Box 9"/>
          <p:cNvSpPr txBox="1">
            <a:spLocks noChangeArrowheads="1"/>
          </p:cNvSpPr>
          <p:nvPr/>
        </p:nvSpPr>
        <p:spPr bwMode="auto">
          <a:xfrm>
            <a:off x="5260975" y="4116388"/>
            <a:ext cx="1762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Takes</a:t>
            </a:r>
            <a:r>
              <a:rPr lang="en-US" dirty="0"/>
              <a:t> </a:t>
            </a:r>
            <a:r>
              <a:rPr lang="en-US" dirty="0">
                <a:latin typeface="Comic Sans MS" pitchFamily="-106" charset="0"/>
              </a:rPr>
              <a:t>O(</a:t>
            </a:r>
            <a:r>
              <a:rPr lang="en-US" dirty="0" err="1">
                <a:latin typeface="Comic Sans MS" pitchFamily="-106" charset="0"/>
              </a:rPr>
              <a:t>lgV</a:t>
            </a:r>
            <a:r>
              <a:rPr lang="en-US" dirty="0">
                <a:latin typeface="Comic Sans MS" pitchFamily="-106" charset="0"/>
              </a:rPr>
              <a:t>)</a:t>
            </a: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7092950" y="3568700"/>
            <a:ext cx="16462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Min-heap operations:</a:t>
            </a:r>
          </a:p>
          <a:p>
            <a:r>
              <a:rPr lang="en-US" dirty="0">
                <a:latin typeface="Comic Sans MS" pitchFamily="-106" charset="0"/>
              </a:rPr>
              <a:t>O(</a:t>
            </a:r>
            <a:r>
              <a:rPr lang="en-US" dirty="0" err="1">
                <a:latin typeface="Comic Sans MS" pitchFamily="-106" charset="0"/>
              </a:rPr>
              <a:t>VlgV</a:t>
            </a:r>
            <a:r>
              <a:rPr lang="en-US" dirty="0">
                <a:latin typeface="Comic Sans MS" pitchFamily="-106" charset="0"/>
              </a:rPr>
              <a:t>)</a:t>
            </a:r>
          </a:p>
        </p:txBody>
      </p:sp>
      <p:sp>
        <p:nvSpPr>
          <p:cNvPr id="748555" name="AutoShape 11"/>
          <p:cNvSpPr>
            <a:spLocks/>
          </p:cNvSpPr>
          <p:nvPr/>
        </p:nvSpPr>
        <p:spPr bwMode="auto">
          <a:xfrm>
            <a:off x="6970713" y="3694113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6" name="Text Box 12"/>
          <p:cNvSpPr txBox="1">
            <a:spLocks noChangeArrowheads="1"/>
          </p:cNvSpPr>
          <p:nvPr/>
        </p:nvSpPr>
        <p:spPr bwMode="auto">
          <a:xfrm>
            <a:off x="5375275" y="4530725"/>
            <a:ext cx="251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Executed O(E) times</a:t>
            </a:r>
          </a:p>
        </p:txBody>
      </p:sp>
      <p:sp>
        <p:nvSpPr>
          <p:cNvPr id="748557" name="Line 13"/>
          <p:cNvSpPr>
            <a:spLocks noChangeShapeType="1"/>
          </p:cNvSpPr>
          <p:nvPr/>
        </p:nvSpPr>
        <p:spPr bwMode="auto">
          <a:xfrm flipH="1">
            <a:off x="4783138" y="472598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8" name="Line 14"/>
          <p:cNvSpPr>
            <a:spLocks noChangeShapeType="1"/>
          </p:cNvSpPr>
          <p:nvPr/>
        </p:nvSpPr>
        <p:spPr bwMode="auto">
          <a:xfrm flipH="1">
            <a:off x="6075363" y="51482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59" name="Text Box 15"/>
          <p:cNvSpPr txBox="1">
            <a:spLocks noChangeArrowheads="1"/>
          </p:cNvSpPr>
          <p:nvPr/>
        </p:nvSpPr>
        <p:spPr bwMode="auto">
          <a:xfrm>
            <a:off x="6578600" y="4968875"/>
            <a:ext cx="1270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Constant</a:t>
            </a:r>
          </a:p>
        </p:txBody>
      </p:sp>
      <p:sp>
        <p:nvSpPr>
          <p:cNvPr id="748560" name="Line 16"/>
          <p:cNvSpPr>
            <a:spLocks noChangeShapeType="1"/>
          </p:cNvSpPr>
          <p:nvPr/>
        </p:nvSpPr>
        <p:spPr bwMode="auto">
          <a:xfrm rot="16200000" flipH="1">
            <a:off x="5210969" y="5712619"/>
            <a:ext cx="293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61" name="Text Box 17"/>
          <p:cNvSpPr txBox="1">
            <a:spLocks noChangeArrowheads="1"/>
          </p:cNvSpPr>
          <p:nvPr/>
        </p:nvSpPr>
        <p:spPr bwMode="auto">
          <a:xfrm>
            <a:off x="6578600" y="5397500"/>
            <a:ext cx="158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Takes</a:t>
            </a:r>
            <a:r>
              <a:rPr lang="en-US" dirty="0"/>
              <a:t> </a:t>
            </a:r>
            <a:r>
              <a:rPr lang="en-US" dirty="0">
                <a:latin typeface="Comic Sans MS" pitchFamily="-106" charset="0"/>
              </a:rPr>
              <a:t>O(</a:t>
            </a:r>
            <a:r>
              <a:rPr lang="en-US" dirty="0" err="1">
                <a:latin typeface="Comic Sans MS" pitchFamily="-106" charset="0"/>
              </a:rPr>
              <a:t>lgV</a:t>
            </a:r>
            <a:r>
              <a:rPr lang="en-US" dirty="0">
                <a:latin typeface="Comic Sans MS" pitchFamily="-106" charset="0"/>
              </a:rPr>
              <a:t>)</a:t>
            </a:r>
          </a:p>
        </p:txBody>
      </p:sp>
      <p:sp>
        <p:nvSpPr>
          <p:cNvPr id="748562" name="Line 18"/>
          <p:cNvSpPr>
            <a:spLocks noChangeShapeType="1"/>
          </p:cNvSpPr>
          <p:nvPr/>
        </p:nvSpPr>
        <p:spPr bwMode="auto">
          <a:xfrm>
            <a:off x="5356225" y="5565775"/>
            <a:ext cx="1163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63" name="Text Box 19"/>
          <p:cNvSpPr txBox="1">
            <a:spLocks noChangeArrowheads="1"/>
          </p:cNvSpPr>
          <p:nvPr/>
        </p:nvSpPr>
        <p:spPr bwMode="auto">
          <a:xfrm>
            <a:off x="8204200" y="4913313"/>
            <a:ext cx="1074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O(ElgV)</a:t>
            </a:r>
          </a:p>
        </p:txBody>
      </p:sp>
      <p:sp>
        <p:nvSpPr>
          <p:cNvPr id="748564" name="AutoShape 20"/>
          <p:cNvSpPr>
            <a:spLocks/>
          </p:cNvSpPr>
          <p:nvPr/>
        </p:nvSpPr>
        <p:spPr bwMode="auto">
          <a:xfrm>
            <a:off x="8121650" y="4548188"/>
            <a:ext cx="152400" cy="1177925"/>
          </a:xfrm>
          <a:prstGeom prst="rightBrace">
            <a:avLst>
              <a:gd name="adj1" fmla="val 644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65" name="Text Box 21"/>
          <p:cNvSpPr txBox="1">
            <a:spLocks noChangeArrowheads="1"/>
          </p:cNvSpPr>
          <p:nvPr/>
        </p:nvSpPr>
        <p:spPr bwMode="auto">
          <a:xfrm>
            <a:off x="4251325" y="1192213"/>
            <a:ext cx="4332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Total time: </a:t>
            </a:r>
            <a:r>
              <a:rPr lang="en-US" dirty="0">
                <a:latin typeface="Comic Sans MS" pitchFamily="-106" charset="0"/>
              </a:rPr>
              <a:t>O(</a:t>
            </a:r>
            <a:r>
              <a:rPr lang="en-US" dirty="0" err="1">
                <a:latin typeface="Comic Sans MS" pitchFamily="-106" charset="0"/>
              </a:rPr>
              <a:t>VlgV</a:t>
            </a:r>
            <a:r>
              <a:rPr lang="en-US" dirty="0">
                <a:latin typeface="Comic Sans MS" pitchFamily="-106" charset="0"/>
              </a:rPr>
              <a:t> + </a:t>
            </a:r>
            <a:r>
              <a:rPr lang="en-US" dirty="0" err="1">
                <a:latin typeface="Comic Sans MS" pitchFamily="-106" charset="0"/>
              </a:rPr>
              <a:t>ElgV</a:t>
            </a:r>
            <a:r>
              <a:rPr lang="en-US" dirty="0">
                <a:latin typeface="Comic Sans MS" pitchFamily="-106" charset="0"/>
              </a:rPr>
              <a:t>) = O(</a:t>
            </a:r>
            <a:r>
              <a:rPr lang="en-US" dirty="0" err="1">
                <a:latin typeface="Comic Sans MS" pitchFamily="-106" charset="0"/>
              </a:rPr>
              <a:t>ElgV</a:t>
            </a:r>
            <a:r>
              <a:rPr lang="en-US" dirty="0">
                <a:latin typeface="Comic Sans MS" pitchFamily="-106" charset="0"/>
              </a:rPr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8" grpId="0" animBg="1"/>
      <p:bldP spid="748549" grpId="0"/>
      <p:bldP spid="748550" grpId="0" animBg="1"/>
      <p:bldP spid="748551" grpId="0"/>
      <p:bldP spid="748552" grpId="0" animBg="1"/>
      <p:bldP spid="748553" grpId="0"/>
      <p:bldP spid="748554" grpId="0"/>
      <p:bldP spid="748555" grpId="0" animBg="1"/>
      <p:bldP spid="748556" grpId="0"/>
      <p:bldP spid="748557" grpId="0" animBg="1"/>
      <p:bldP spid="748558" grpId="0" animBg="1"/>
      <p:bldP spid="748559" grpId="0"/>
      <p:bldP spid="748560" grpId="0" animBg="1"/>
      <p:bldP spid="748561" grpId="0"/>
      <p:bldP spid="748562" grpId="0" animBg="1"/>
      <p:bldP spid="748563" grpId="0"/>
      <p:bldP spid="748564" grpId="0" animBg="1"/>
      <p:bldP spid="74856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42255" cy="5076825"/>
          </a:xfrm>
        </p:spPr>
        <p:txBody>
          <a:bodyPr/>
          <a:lstStyle/>
          <a:p>
            <a:r>
              <a:rPr lang="en-US" dirty="0"/>
              <a:t>Let A be a subset of some MST, (S, V - S) be a </a:t>
            </a:r>
            <a:r>
              <a:rPr lang="en-US" b="1" dirty="0"/>
              <a:t>cut</a:t>
            </a:r>
            <a:r>
              <a:rPr lang="en-US" dirty="0"/>
              <a:t> that respects A, and 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be a </a:t>
            </a:r>
            <a:r>
              <a:rPr lang="en-US" b="1" dirty="0"/>
              <a:t>light edge</a:t>
            </a:r>
            <a:r>
              <a:rPr lang="en-US" dirty="0"/>
              <a:t> crossing (S, V - S). Then </a:t>
            </a:r>
            <a:r>
              <a:rPr lang="en-US" dirty="0">
                <a:solidFill>
                  <a:srgbClr val="CC0000"/>
                </a:solidFill>
                <a:latin typeface="Comic Sans MS" pitchFamily="-106" charset="0"/>
              </a:rPr>
              <a:t>(u, v)</a:t>
            </a:r>
            <a:r>
              <a:rPr lang="en-US" dirty="0">
                <a:solidFill>
                  <a:srgbClr val="CC0000"/>
                </a:solidFill>
              </a:rPr>
              <a:t> is safe for A.</a:t>
            </a:r>
          </a:p>
          <a:p>
            <a:pPr>
              <a:buFontTx/>
              <a:buNone/>
            </a:pPr>
            <a:r>
              <a:rPr lang="en-US" b="1" dirty="0"/>
              <a:t>Proof:</a:t>
            </a:r>
          </a:p>
          <a:p>
            <a:r>
              <a:rPr lang="en-US" dirty="0"/>
              <a:t>Let T be a MST that includes A</a:t>
            </a:r>
          </a:p>
          <a:p>
            <a:pPr lvl="1"/>
            <a:r>
              <a:rPr lang="en-US" dirty="0"/>
              <a:t>Edges in A are shaded</a:t>
            </a:r>
          </a:p>
          <a:p>
            <a:r>
              <a:rPr lang="en-US" dirty="0"/>
              <a:t>Assume T does not include</a:t>
            </a:r>
          </a:p>
          <a:p>
            <a:pPr>
              <a:buFontTx/>
              <a:buNone/>
            </a:pPr>
            <a:r>
              <a:rPr lang="en-US" dirty="0"/>
              <a:t>the edge </a:t>
            </a:r>
            <a:r>
              <a:rPr lang="en-US" dirty="0">
                <a:latin typeface="Comic Sans MS" pitchFamily="-106" charset="0"/>
              </a:rPr>
              <a:t>(u, v)</a:t>
            </a:r>
          </a:p>
          <a:p>
            <a:r>
              <a:rPr lang="en-US" b="1" dirty="0"/>
              <a:t>Idea</a:t>
            </a:r>
            <a:r>
              <a:rPr lang="en-US" dirty="0"/>
              <a:t>: construct another MST T’</a:t>
            </a:r>
          </a:p>
          <a:p>
            <a:pPr>
              <a:buFontTx/>
              <a:buNone/>
            </a:pPr>
            <a:r>
              <a:rPr lang="en-US" dirty="0"/>
              <a:t>that includes A </a:t>
            </a:r>
            <a:r>
              <a:rPr lang="en-US" dirty="0">
                <a:sym typeface="Symbol" pitchFamily="-106" charset="2"/>
              </a:rPr>
              <a:t>⋃ {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05438" y="2652713"/>
            <a:ext cx="3554412" cy="3690937"/>
            <a:chOff x="3405" y="1671"/>
            <a:chExt cx="2239" cy="2325"/>
          </a:xfrm>
        </p:grpSpPr>
        <p:sp>
          <p:nvSpPr>
            <p:cNvPr id="730117" name="Freeform 5"/>
            <p:cNvSpPr>
              <a:spLocks/>
            </p:cNvSpPr>
            <p:nvPr/>
          </p:nvSpPr>
          <p:spPr bwMode="auto">
            <a:xfrm>
              <a:off x="3691" y="2651"/>
              <a:ext cx="1894" cy="1345"/>
            </a:xfrm>
            <a:custGeom>
              <a:avLst/>
              <a:gdLst/>
              <a:ahLst/>
              <a:cxnLst>
                <a:cxn ang="0">
                  <a:pos x="628" y="558"/>
                </a:cxn>
                <a:cxn ang="0">
                  <a:pos x="434" y="576"/>
                </a:cxn>
                <a:cxn ang="0">
                  <a:pos x="218" y="634"/>
                </a:cxn>
                <a:cxn ang="0">
                  <a:pos x="178" y="652"/>
                </a:cxn>
                <a:cxn ang="0">
                  <a:pos x="52" y="774"/>
                </a:cxn>
                <a:cxn ang="0">
                  <a:pos x="25" y="837"/>
                </a:cxn>
                <a:cxn ang="0">
                  <a:pos x="47" y="967"/>
                </a:cxn>
                <a:cxn ang="0">
                  <a:pos x="97" y="1008"/>
                </a:cxn>
                <a:cxn ang="0">
                  <a:pos x="268" y="1075"/>
                </a:cxn>
                <a:cxn ang="0">
                  <a:pos x="565" y="1053"/>
                </a:cxn>
                <a:cxn ang="0">
                  <a:pos x="943" y="1084"/>
                </a:cxn>
                <a:cxn ang="0">
                  <a:pos x="1073" y="1125"/>
                </a:cxn>
                <a:cxn ang="0">
                  <a:pos x="1172" y="1174"/>
                </a:cxn>
                <a:cxn ang="0">
                  <a:pos x="1217" y="1188"/>
                </a:cxn>
                <a:cxn ang="0">
                  <a:pos x="1258" y="1210"/>
                </a:cxn>
                <a:cxn ang="0">
                  <a:pos x="1325" y="1246"/>
                </a:cxn>
                <a:cxn ang="0">
                  <a:pos x="1379" y="1282"/>
                </a:cxn>
                <a:cxn ang="0">
                  <a:pos x="1487" y="1327"/>
                </a:cxn>
                <a:cxn ang="0">
                  <a:pos x="1582" y="1345"/>
                </a:cxn>
                <a:cxn ang="0">
                  <a:pos x="1690" y="1332"/>
                </a:cxn>
                <a:cxn ang="0">
                  <a:pos x="1703" y="1323"/>
                </a:cxn>
                <a:cxn ang="0">
                  <a:pos x="1721" y="1318"/>
                </a:cxn>
                <a:cxn ang="0">
                  <a:pos x="1744" y="1300"/>
                </a:cxn>
                <a:cxn ang="0">
                  <a:pos x="1789" y="1255"/>
                </a:cxn>
                <a:cxn ang="0">
                  <a:pos x="1798" y="1242"/>
                </a:cxn>
                <a:cxn ang="0">
                  <a:pos x="1811" y="1233"/>
                </a:cxn>
                <a:cxn ang="0">
                  <a:pos x="1825" y="1206"/>
                </a:cxn>
                <a:cxn ang="0">
                  <a:pos x="1847" y="1165"/>
                </a:cxn>
                <a:cxn ang="0">
                  <a:pos x="1847" y="1165"/>
                </a:cxn>
                <a:cxn ang="0">
                  <a:pos x="1870" y="1098"/>
                </a:cxn>
                <a:cxn ang="0">
                  <a:pos x="1883" y="1039"/>
                </a:cxn>
                <a:cxn ang="0">
                  <a:pos x="1829" y="639"/>
                </a:cxn>
                <a:cxn ang="0">
                  <a:pos x="1802" y="540"/>
                </a:cxn>
                <a:cxn ang="0">
                  <a:pos x="1789" y="148"/>
                </a:cxn>
                <a:cxn ang="0">
                  <a:pos x="1735" y="40"/>
                </a:cxn>
                <a:cxn ang="0">
                  <a:pos x="1645" y="0"/>
                </a:cxn>
                <a:cxn ang="0">
                  <a:pos x="1541" y="13"/>
                </a:cxn>
                <a:cxn ang="0">
                  <a:pos x="1393" y="81"/>
                </a:cxn>
                <a:cxn ang="0">
                  <a:pos x="1352" y="103"/>
                </a:cxn>
                <a:cxn ang="0">
                  <a:pos x="1285" y="144"/>
                </a:cxn>
                <a:cxn ang="0">
                  <a:pos x="1222" y="189"/>
                </a:cxn>
                <a:cxn ang="0">
                  <a:pos x="1159" y="234"/>
                </a:cxn>
                <a:cxn ang="0">
                  <a:pos x="1051" y="310"/>
                </a:cxn>
                <a:cxn ang="0">
                  <a:pos x="925" y="387"/>
                </a:cxn>
                <a:cxn ang="0">
                  <a:pos x="871" y="414"/>
                </a:cxn>
                <a:cxn ang="0">
                  <a:pos x="776" y="477"/>
                </a:cxn>
                <a:cxn ang="0">
                  <a:pos x="686" y="531"/>
                </a:cxn>
                <a:cxn ang="0">
                  <a:pos x="628" y="558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18" name="Line 6"/>
            <p:cNvSpPr>
              <a:spLocks noChangeShapeType="1"/>
            </p:cNvSpPr>
            <p:nvPr/>
          </p:nvSpPr>
          <p:spPr bwMode="auto">
            <a:xfrm>
              <a:off x="4284" y="2381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19" name="Line 7"/>
            <p:cNvSpPr>
              <a:spLocks noChangeShapeType="1"/>
            </p:cNvSpPr>
            <p:nvPr/>
          </p:nvSpPr>
          <p:spPr bwMode="auto">
            <a:xfrm flipV="1">
              <a:off x="4883" y="2197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0" name="Line 8"/>
            <p:cNvSpPr>
              <a:spLocks noChangeShapeType="1"/>
            </p:cNvSpPr>
            <p:nvPr/>
          </p:nvSpPr>
          <p:spPr bwMode="auto">
            <a:xfrm flipV="1">
              <a:off x="4108" y="3375"/>
              <a:ext cx="603" cy="131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1" name="Line 9"/>
            <p:cNvSpPr>
              <a:spLocks noChangeShapeType="1"/>
            </p:cNvSpPr>
            <p:nvPr/>
          </p:nvSpPr>
          <p:spPr bwMode="auto">
            <a:xfrm flipV="1">
              <a:off x="4937" y="2970"/>
              <a:ext cx="234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2" name="Line 10"/>
            <p:cNvSpPr>
              <a:spLocks noChangeShapeType="1"/>
            </p:cNvSpPr>
            <p:nvPr/>
          </p:nvSpPr>
          <p:spPr bwMode="auto">
            <a:xfrm>
              <a:off x="4946" y="3411"/>
              <a:ext cx="229" cy="27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3" name="Freeform 11"/>
            <p:cNvSpPr>
              <a:spLocks/>
            </p:cNvSpPr>
            <p:nvPr/>
          </p:nvSpPr>
          <p:spPr bwMode="auto">
            <a:xfrm>
              <a:off x="3405" y="1671"/>
              <a:ext cx="2239" cy="1395"/>
            </a:xfrm>
            <a:custGeom>
              <a:avLst/>
              <a:gdLst/>
              <a:ahLst/>
              <a:cxnLst>
                <a:cxn ang="0">
                  <a:pos x="309" y="81"/>
                </a:cxn>
                <a:cxn ang="0">
                  <a:pos x="286" y="103"/>
                </a:cxn>
                <a:cxn ang="0">
                  <a:pos x="259" y="157"/>
                </a:cxn>
                <a:cxn ang="0">
                  <a:pos x="232" y="211"/>
                </a:cxn>
                <a:cxn ang="0">
                  <a:pos x="205" y="306"/>
                </a:cxn>
                <a:cxn ang="0">
                  <a:pos x="160" y="580"/>
                </a:cxn>
                <a:cxn ang="0">
                  <a:pos x="115" y="688"/>
                </a:cxn>
                <a:cxn ang="0">
                  <a:pos x="16" y="967"/>
                </a:cxn>
                <a:cxn ang="0">
                  <a:pos x="142" y="1323"/>
                </a:cxn>
                <a:cxn ang="0">
                  <a:pos x="525" y="1368"/>
                </a:cxn>
                <a:cxn ang="0">
                  <a:pos x="669" y="1287"/>
                </a:cxn>
                <a:cxn ang="0">
                  <a:pos x="763" y="1224"/>
                </a:cxn>
                <a:cxn ang="0">
                  <a:pos x="939" y="1143"/>
                </a:cxn>
                <a:cxn ang="0">
                  <a:pos x="988" y="1107"/>
                </a:cxn>
                <a:cxn ang="0">
                  <a:pos x="1083" y="1071"/>
                </a:cxn>
                <a:cxn ang="0">
                  <a:pos x="1231" y="1012"/>
                </a:cxn>
                <a:cxn ang="0">
                  <a:pos x="1416" y="945"/>
                </a:cxn>
                <a:cxn ang="0">
                  <a:pos x="1641" y="891"/>
                </a:cxn>
                <a:cxn ang="0">
                  <a:pos x="1933" y="810"/>
                </a:cxn>
                <a:cxn ang="0">
                  <a:pos x="1987" y="783"/>
                </a:cxn>
                <a:cxn ang="0">
                  <a:pos x="2032" y="760"/>
                </a:cxn>
                <a:cxn ang="0">
                  <a:pos x="2104" y="711"/>
                </a:cxn>
                <a:cxn ang="0">
                  <a:pos x="2163" y="648"/>
                </a:cxn>
                <a:cxn ang="0">
                  <a:pos x="2185" y="607"/>
                </a:cxn>
                <a:cxn ang="0">
                  <a:pos x="2212" y="540"/>
                </a:cxn>
                <a:cxn ang="0">
                  <a:pos x="2221" y="373"/>
                </a:cxn>
                <a:cxn ang="0">
                  <a:pos x="1735" y="261"/>
                </a:cxn>
                <a:cxn ang="0">
                  <a:pos x="1308" y="225"/>
                </a:cxn>
                <a:cxn ang="0">
                  <a:pos x="1114" y="153"/>
                </a:cxn>
                <a:cxn ang="0">
                  <a:pos x="867" y="72"/>
                </a:cxn>
                <a:cxn ang="0">
                  <a:pos x="520" y="0"/>
                </a:cxn>
                <a:cxn ang="0">
                  <a:pos x="349" y="49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24" name="Oval 12"/>
            <p:cNvSpPr>
              <a:spLocks noChangeArrowheads="1"/>
            </p:cNvSpPr>
            <p:nvPr/>
          </p:nvSpPr>
          <p:spPr bwMode="auto">
            <a:xfrm>
              <a:off x="3580" y="2726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730125" name="Oval 13"/>
            <p:cNvSpPr>
              <a:spLocks noChangeArrowheads="1"/>
            </p:cNvSpPr>
            <p:nvPr/>
          </p:nvSpPr>
          <p:spPr bwMode="auto">
            <a:xfrm>
              <a:off x="4009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26" name="Oval 14"/>
            <p:cNvSpPr>
              <a:spLocks noChangeArrowheads="1"/>
            </p:cNvSpPr>
            <p:nvPr/>
          </p:nvSpPr>
          <p:spPr bwMode="auto">
            <a:xfrm>
              <a:off x="4621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27" name="Oval 15"/>
            <p:cNvSpPr>
              <a:spLocks noChangeArrowheads="1"/>
            </p:cNvSpPr>
            <p:nvPr/>
          </p:nvSpPr>
          <p:spPr bwMode="auto">
            <a:xfrm>
              <a:off x="5201" y="2005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28" name="Oval 16"/>
            <p:cNvSpPr>
              <a:spLocks noChangeArrowheads="1"/>
            </p:cNvSpPr>
            <p:nvPr/>
          </p:nvSpPr>
          <p:spPr bwMode="auto">
            <a:xfrm>
              <a:off x="5108" y="2744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29" name="Oval 17"/>
            <p:cNvSpPr>
              <a:spLocks noChangeArrowheads="1"/>
            </p:cNvSpPr>
            <p:nvPr/>
          </p:nvSpPr>
          <p:spPr bwMode="auto">
            <a:xfrm>
              <a:off x="3715" y="179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30" name="Line 18"/>
            <p:cNvSpPr>
              <a:spLocks noChangeShapeType="1"/>
            </p:cNvSpPr>
            <p:nvPr/>
          </p:nvSpPr>
          <p:spPr bwMode="auto">
            <a:xfrm>
              <a:off x="4273" y="2386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1" name="Line 19"/>
            <p:cNvSpPr>
              <a:spLocks noChangeShapeType="1"/>
            </p:cNvSpPr>
            <p:nvPr/>
          </p:nvSpPr>
          <p:spPr bwMode="auto">
            <a:xfrm flipV="1">
              <a:off x="3787" y="2488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2" name="Line 20"/>
            <p:cNvSpPr>
              <a:spLocks noChangeShapeType="1"/>
            </p:cNvSpPr>
            <p:nvPr/>
          </p:nvSpPr>
          <p:spPr bwMode="auto">
            <a:xfrm>
              <a:off x="3913" y="2044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3" name="Line 21"/>
            <p:cNvSpPr>
              <a:spLocks noChangeShapeType="1"/>
            </p:cNvSpPr>
            <p:nvPr/>
          </p:nvSpPr>
          <p:spPr bwMode="auto">
            <a:xfrm flipV="1">
              <a:off x="4881" y="2196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4" name="Oval 22"/>
            <p:cNvSpPr>
              <a:spLocks noChangeArrowheads="1"/>
            </p:cNvSpPr>
            <p:nvPr/>
          </p:nvSpPr>
          <p:spPr bwMode="auto">
            <a:xfrm>
              <a:off x="4714" y="318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35" name="Oval 23"/>
            <p:cNvSpPr>
              <a:spLocks noChangeArrowheads="1"/>
            </p:cNvSpPr>
            <p:nvPr/>
          </p:nvSpPr>
          <p:spPr bwMode="auto">
            <a:xfrm>
              <a:off x="5118" y="366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0136" name="Oval 24"/>
            <p:cNvSpPr>
              <a:spLocks noChangeArrowheads="1"/>
            </p:cNvSpPr>
            <p:nvPr/>
          </p:nvSpPr>
          <p:spPr bwMode="auto">
            <a:xfrm>
              <a:off x="3837" y="340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30137" name="Line 25"/>
            <p:cNvSpPr>
              <a:spLocks noChangeShapeType="1"/>
            </p:cNvSpPr>
            <p:nvPr/>
          </p:nvSpPr>
          <p:spPr bwMode="auto">
            <a:xfrm>
              <a:off x="4845" y="2471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8" name="Line 26"/>
            <p:cNvSpPr>
              <a:spLocks noChangeShapeType="1"/>
            </p:cNvSpPr>
            <p:nvPr/>
          </p:nvSpPr>
          <p:spPr bwMode="auto">
            <a:xfrm flipV="1">
              <a:off x="4094" y="3371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39" name="Line 27"/>
            <p:cNvSpPr>
              <a:spLocks noChangeShapeType="1"/>
            </p:cNvSpPr>
            <p:nvPr/>
          </p:nvSpPr>
          <p:spPr bwMode="auto">
            <a:xfrm flipV="1">
              <a:off x="4935" y="2979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40" name="Line 28"/>
            <p:cNvSpPr>
              <a:spLocks noChangeShapeType="1"/>
            </p:cNvSpPr>
            <p:nvPr/>
          </p:nvSpPr>
          <p:spPr bwMode="auto">
            <a:xfrm>
              <a:off x="4940" y="3407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141" name="Text Box 29"/>
            <p:cNvSpPr txBox="1">
              <a:spLocks noChangeArrowheads="1"/>
            </p:cNvSpPr>
            <p:nvPr/>
          </p:nvSpPr>
          <p:spPr bwMode="auto">
            <a:xfrm>
              <a:off x="4324" y="192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30142" name="Text Box 30"/>
            <p:cNvSpPr txBox="1">
              <a:spLocks noChangeArrowheads="1"/>
            </p:cNvSpPr>
            <p:nvPr/>
          </p:nvSpPr>
          <p:spPr bwMode="auto">
            <a:xfrm>
              <a:off x="4527" y="3591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 - S</a:t>
              </a:r>
            </a:p>
          </p:txBody>
        </p:sp>
        <p:sp>
          <p:nvSpPr>
            <p:cNvPr id="730143" name="Line 31"/>
            <p:cNvSpPr>
              <a:spLocks noChangeShapeType="1"/>
            </p:cNvSpPr>
            <p:nvPr/>
          </p:nvSpPr>
          <p:spPr bwMode="auto">
            <a:xfrm>
              <a:off x="3729" y="2979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74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– Proof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33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T contains a unique path </a:t>
            </a:r>
            <a:r>
              <a:rPr lang="en-US" sz="2400" dirty="0">
                <a:latin typeface="Comic Sans MS" pitchFamily="-106" charset="0"/>
              </a:rPr>
              <a:t>p </a:t>
            </a:r>
            <a:r>
              <a:rPr lang="en-US" sz="2400" dirty="0"/>
              <a:t>between u and v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</a:rPr>
              <a:t>(u, v)</a:t>
            </a:r>
            <a:r>
              <a:rPr lang="en-US" sz="2400" dirty="0"/>
              <a:t> forms a cycle with edges on p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</a:rPr>
              <a:t>(u, v) </a:t>
            </a:r>
            <a:r>
              <a:rPr lang="en-US" sz="2400" dirty="0"/>
              <a:t>crosses the cut </a:t>
            </a:r>
            <a:r>
              <a:rPr lang="en-US" sz="2400" dirty="0">
                <a:sym typeface="Symbol" pitchFamily="-106" charset="2"/>
              </a:rPr>
              <a:t>⇒ p</a:t>
            </a:r>
            <a:r>
              <a:rPr lang="en-US" sz="2400" dirty="0"/>
              <a:t>ath p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/>
              <a:t>	must cross the cut (S, V - S) at least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/>
              <a:t>	once: let </a:t>
            </a:r>
            <a:r>
              <a:rPr lang="en-US" sz="2400" dirty="0">
                <a:latin typeface="Comic Sans MS" pitchFamily="-106" charset="0"/>
              </a:rPr>
              <a:t>(x, y)</a:t>
            </a:r>
            <a:r>
              <a:rPr lang="en-US" sz="2400" dirty="0"/>
              <a:t> be that edge</a:t>
            </a:r>
            <a:endParaRPr lang="en-US" sz="2400" dirty="0">
              <a:latin typeface="Comic Sans MS" pitchFamily="-106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Let’s remove (x, y)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⇒ </a:t>
            </a:r>
            <a:r>
              <a:rPr lang="en-US" sz="2400" dirty="0">
                <a:sym typeface="Symbol" pitchFamily="-106" charset="2"/>
              </a:rPr>
              <a:t>breaks T into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 	two components.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Adding (u, v) reconnects the components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	T’ = T - {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(x, y)</a:t>
            </a:r>
            <a:r>
              <a:rPr lang="en-US" sz="2400" dirty="0">
                <a:sym typeface="Symbol" pitchFamily="-106" charset="2"/>
              </a:rPr>
              <a:t>} ⋃ {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sz="2400" dirty="0">
                <a:sym typeface="Symbol" pitchFamily="-106" charset="2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37935" y="1586367"/>
            <a:ext cx="3554412" cy="3690938"/>
            <a:chOff x="3437" y="1018"/>
            <a:chExt cx="2239" cy="2325"/>
          </a:xfrm>
        </p:grpSpPr>
        <p:sp>
          <p:nvSpPr>
            <p:cNvPr id="731141" name="Freeform 5"/>
            <p:cNvSpPr>
              <a:spLocks/>
            </p:cNvSpPr>
            <p:nvPr/>
          </p:nvSpPr>
          <p:spPr bwMode="auto">
            <a:xfrm>
              <a:off x="3723" y="1998"/>
              <a:ext cx="1894" cy="1345"/>
            </a:xfrm>
            <a:custGeom>
              <a:avLst/>
              <a:gdLst/>
              <a:ahLst/>
              <a:cxnLst>
                <a:cxn ang="0">
                  <a:pos x="628" y="558"/>
                </a:cxn>
                <a:cxn ang="0">
                  <a:pos x="434" y="576"/>
                </a:cxn>
                <a:cxn ang="0">
                  <a:pos x="218" y="634"/>
                </a:cxn>
                <a:cxn ang="0">
                  <a:pos x="178" y="652"/>
                </a:cxn>
                <a:cxn ang="0">
                  <a:pos x="52" y="774"/>
                </a:cxn>
                <a:cxn ang="0">
                  <a:pos x="25" y="837"/>
                </a:cxn>
                <a:cxn ang="0">
                  <a:pos x="47" y="967"/>
                </a:cxn>
                <a:cxn ang="0">
                  <a:pos x="97" y="1008"/>
                </a:cxn>
                <a:cxn ang="0">
                  <a:pos x="268" y="1075"/>
                </a:cxn>
                <a:cxn ang="0">
                  <a:pos x="565" y="1053"/>
                </a:cxn>
                <a:cxn ang="0">
                  <a:pos x="943" y="1084"/>
                </a:cxn>
                <a:cxn ang="0">
                  <a:pos x="1073" y="1125"/>
                </a:cxn>
                <a:cxn ang="0">
                  <a:pos x="1172" y="1174"/>
                </a:cxn>
                <a:cxn ang="0">
                  <a:pos x="1217" y="1188"/>
                </a:cxn>
                <a:cxn ang="0">
                  <a:pos x="1258" y="1210"/>
                </a:cxn>
                <a:cxn ang="0">
                  <a:pos x="1325" y="1246"/>
                </a:cxn>
                <a:cxn ang="0">
                  <a:pos x="1379" y="1282"/>
                </a:cxn>
                <a:cxn ang="0">
                  <a:pos x="1487" y="1327"/>
                </a:cxn>
                <a:cxn ang="0">
                  <a:pos x="1582" y="1345"/>
                </a:cxn>
                <a:cxn ang="0">
                  <a:pos x="1690" y="1332"/>
                </a:cxn>
                <a:cxn ang="0">
                  <a:pos x="1703" y="1323"/>
                </a:cxn>
                <a:cxn ang="0">
                  <a:pos x="1721" y="1318"/>
                </a:cxn>
                <a:cxn ang="0">
                  <a:pos x="1744" y="1300"/>
                </a:cxn>
                <a:cxn ang="0">
                  <a:pos x="1789" y="1255"/>
                </a:cxn>
                <a:cxn ang="0">
                  <a:pos x="1798" y="1242"/>
                </a:cxn>
                <a:cxn ang="0">
                  <a:pos x="1811" y="1233"/>
                </a:cxn>
                <a:cxn ang="0">
                  <a:pos x="1825" y="1206"/>
                </a:cxn>
                <a:cxn ang="0">
                  <a:pos x="1847" y="1165"/>
                </a:cxn>
                <a:cxn ang="0">
                  <a:pos x="1847" y="1165"/>
                </a:cxn>
                <a:cxn ang="0">
                  <a:pos x="1870" y="1098"/>
                </a:cxn>
                <a:cxn ang="0">
                  <a:pos x="1883" y="1039"/>
                </a:cxn>
                <a:cxn ang="0">
                  <a:pos x="1829" y="639"/>
                </a:cxn>
                <a:cxn ang="0">
                  <a:pos x="1802" y="540"/>
                </a:cxn>
                <a:cxn ang="0">
                  <a:pos x="1789" y="148"/>
                </a:cxn>
                <a:cxn ang="0">
                  <a:pos x="1735" y="40"/>
                </a:cxn>
                <a:cxn ang="0">
                  <a:pos x="1645" y="0"/>
                </a:cxn>
                <a:cxn ang="0">
                  <a:pos x="1541" y="13"/>
                </a:cxn>
                <a:cxn ang="0">
                  <a:pos x="1393" y="81"/>
                </a:cxn>
                <a:cxn ang="0">
                  <a:pos x="1352" y="103"/>
                </a:cxn>
                <a:cxn ang="0">
                  <a:pos x="1285" y="144"/>
                </a:cxn>
                <a:cxn ang="0">
                  <a:pos x="1222" y="189"/>
                </a:cxn>
                <a:cxn ang="0">
                  <a:pos x="1159" y="234"/>
                </a:cxn>
                <a:cxn ang="0">
                  <a:pos x="1051" y="310"/>
                </a:cxn>
                <a:cxn ang="0">
                  <a:pos x="925" y="387"/>
                </a:cxn>
                <a:cxn ang="0">
                  <a:pos x="871" y="414"/>
                </a:cxn>
                <a:cxn ang="0">
                  <a:pos x="776" y="477"/>
                </a:cxn>
                <a:cxn ang="0">
                  <a:pos x="686" y="531"/>
                </a:cxn>
                <a:cxn ang="0">
                  <a:pos x="628" y="558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2" name="Line 6"/>
            <p:cNvSpPr>
              <a:spLocks noChangeShapeType="1"/>
            </p:cNvSpPr>
            <p:nvPr/>
          </p:nvSpPr>
          <p:spPr bwMode="auto">
            <a:xfrm>
              <a:off x="4316" y="1728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3" name="Line 7"/>
            <p:cNvSpPr>
              <a:spLocks noChangeShapeType="1"/>
            </p:cNvSpPr>
            <p:nvPr/>
          </p:nvSpPr>
          <p:spPr bwMode="auto">
            <a:xfrm flipV="1">
              <a:off x="4915" y="1544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4" name="Line 8"/>
            <p:cNvSpPr>
              <a:spLocks noChangeShapeType="1"/>
            </p:cNvSpPr>
            <p:nvPr/>
          </p:nvSpPr>
          <p:spPr bwMode="auto">
            <a:xfrm flipV="1">
              <a:off x="4140" y="2722"/>
              <a:ext cx="603" cy="131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5" name="Line 9"/>
            <p:cNvSpPr>
              <a:spLocks noChangeShapeType="1"/>
            </p:cNvSpPr>
            <p:nvPr/>
          </p:nvSpPr>
          <p:spPr bwMode="auto">
            <a:xfrm flipV="1">
              <a:off x="4969" y="2317"/>
              <a:ext cx="234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6" name="Line 10"/>
            <p:cNvSpPr>
              <a:spLocks noChangeShapeType="1"/>
            </p:cNvSpPr>
            <p:nvPr/>
          </p:nvSpPr>
          <p:spPr bwMode="auto">
            <a:xfrm>
              <a:off x="4978" y="2758"/>
              <a:ext cx="229" cy="27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7" name="Freeform 11"/>
            <p:cNvSpPr>
              <a:spLocks/>
            </p:cNvSpPr>
            <p:nvPr/>
          </p:nvSpPr>
          <p:spPr bwMode="auto">
            <a:xfrm>
              <a:off x="3437" y="1018"/>
              <a:ext cx="2239" cy="1395"/>
            </a:xfrm>
            <a:custGeom>
              <a:avLst/>
              <a:gdLst/>
              <a:ahLst/>
              <a:cxnLst>
                <a:cxn ang="0">
                  <a:pos x="309" y="81"/>
                </a:cxn>
                <a:cxn ang="0">
                  <a:pos x="286" y="103"/>
                </a:cxn>
                <a:cxn ang="0">
                  <a:pos x="259" y="157"/>
                </a:cxn>
                <a:cxn ang="0">
                  <a:pos x="232" y="211"/>
                </a:cxn>
                <a:cxn ang="0">
                  <a:pos x="205" y="306"/>
                </a:cxn>
                <a:cxn ang="0">
                  <a:pos x="160" y="580"/>
                </a:cxn>
                <a:cxn ang="0">
                  <a:pos x="115" y="688"/>
                </a:cxn>
                <a:cxn ang="0">
                  <a:pos x="16" y="967"/>
                </a:cxn>
                <a:cxn ang="0">
                  <a:pos x="142" y="1323"/>
                </a:cxn>
                <a:cxn ang="0">
                  <a:pos x="525" y="1368"/>
                </a:cxn>
                <a:cxn ang="0">
                  <a:pos x="669" y="1287"/>
                </a:cxn>
                <a:cxn ang="0">
                  <a:pos x="763" y="1224"/>
                </a:cxn>
                <a:cxn ang="0">
                  <a:pos x="939" y="1143"/>
                </a:cxn>
                <a:cxn ang="0">
                  <a:pos x="988" y="1107"/>
                </a:cxn>
                <a:cxn ang="0">
                  <a:pos x="1083" y="1071"/>
                </a:cxn>
                <a:cxn ang="0">
                  <a:pos x="1231" y="1012"/>
                </a:cxn>
                <a:cxn ang="0">
                  <a:pos x="1416" y="945"/>
                </a:cxn>
                <a:cxn ang="0">
                  <a:pos x="1641" y="891"/>
                </a:cxn>
                <a:cxn ang="0">
                  <a:pos x="1933" y="810"/>
                </a:cxn>
                <a:cxn ang="0">
                  <a:pos x="1987" y="783"/>
                </a:cxn>
                <a:cxn ang="0">
                  <a:pos x="2032" y="760"/>
                </a:cxn>
                <a:cxn ang="0">
                  <a:pos x="2104" y="711"/>
                </a:cxn>
                <a:cxn ang="0">
                  <a:pos x="2163" y="648"/>
                </a:cxn>
                <a:cxn ang="0">
                  <a:pos x="2185" y="607"/>
                </a:cxn>
                <a:cxn ang="0">
                  <a:pos x="2212" y="540"/>
                </a:cxn>
                <a:cxn ang="0">
                  <a:pos x="2221" y="373"/>
                </a:cxn>
                <a:cxn ang="0">
                  <a:pos x="1735" y="261"/>
                </a:cxn>
                <a:cxn ang="0">
                  <a:pos x="1308" y="225"/>
                </a:cxn>
                <a:cxn ang="0">
                  <a:pos x="1114" y="153"/>
                </a:cxn>
                <a:cxn ang="0">
                  <a:pos x="867" y="72"/>
                </a:cxn>
                <a:cxn ang="0">
                  <a:pos x="520" y="0"/>
                </a:cxn>
                <a:cxn ang="0">
                  <a:pos x="349" y="49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48" name="Oval 12"/>
            <p:cNvSpPr>
              <a:spLocks noChangeArrowheads="1"/>
            </p:cNvSpPr>
            <p:nvPr/>
          </p:nvSpPr>
          <p:spPr bwMode="auto">
            <a:xfrm>
              <a:off x="3612" y="207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731149" name="Oval 13"/>
            <p:cNvSpPr>
              <a:spLocks noChangeArrowheads="1"/>
            </p:cNvSpPr>
            <p:nvPr/>
          </p:nvSpPr>
          <p:spPr bwMode="auto">
            <a:xfrm>
              <a:off x="4041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0" name="Oval 14"/>
            <p:cNvSpPr>
              <a:spLocks noChangeArrowheads="1"/>
            </p:cNvSpPr>
            <p:nvPr/>
          </p:nvSpPr>
          <p:spPr bwMode="auto">
            <a:xfrm>
              <a:off x="4653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1" name="Oval 15"/>
            <p:cNvSpPr>
              <a:spLocks noChangeArrowheads="1"/>
            </p:cNvSpPr>
            <p:nvPr/>
          </p:nvSpPr>
          <p:spPr bwMode="auto">
            <a:xfrm>
              <a:off x="5233" y="135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2" name="Oval 16"/>
            <p:cNvSpPr>
              <a:spLocks noChangeArrowheads="1"/>
            </p:cNvSpPr>
            <p:nvPr/>
          </p:nvSpPr>
          <p:spPr bwMode="auto">
            <a:xfrm>
              <a:off x="5140" y="209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3" name="Oval 17"/>
            <p:cNvSpPr>
              <a:spLocks noChangeArrowheads="1"/>
            </p:cNvSpPr>
            <p:nvPr/>
          </p:nvSpPr>
          <p:spPr bwMode="auto">
            <a:xfrm>
              <a:off x="3747" y="113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4" name="Line 18"/>
            <p:cNvSpPr>
              <a:spLocks noChangeShapeType="1"/>
            </p:cNvSpPr>
            <p:nvPr/>
          </p:nvSpPr>
          <p:spPr bwMode="auto">
            <a:xfrm>
              <a:off x="4305" y="17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55" name="Line 19"/>
            <p:cNvSpPr>
              <a:spLocks noChangeShapeType="1"/>
            </p:cNvSpPr>
            <p:nvPr/>
          </p:nvSpPr>
          <p:spPr bwMode="auto">
            <a:xfrm flipV="1">
              <a:off x="3819" y="1835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56" name="Line 20"/>
            <p:cNvSpPr>
              <a:spLocks noChangeShapeType="1"/>
            </p:cNvSpPr>
            <p:nvPr/>
          </p:nvSpPr>
          <p:spPr bwMode="auto">
            <a:xfrm>
              <a:off x="3945" y="139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57" name="Line 21"/>
            <p:cNvSpPr>
              <a:spLocks noChangeShapeType="1"/>
            </p:cNvSpPr>
            <p:nvPr/>
          </p:nvSpPr>
          <p:spPr bwMode="auto">
            <a:xfrm flipV="1">
              <a:off x="4913" y="1543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58" name="Oval 22"/>
            <p:cNvSpPr>
              <a:spLocks noChangeArrowheads="1"/>
            </p:cNvSpPr>
            <p:nvPr/>
          </p:nvSpPr>
          <p:spPr bwMode="auto">
            <a:xfrm>
              <a:off x="4746" y="253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59" name="Oval 23"/>
            <p:cNvSpPr>
              <a:spLocks noChangeArrowheads="1"/>
            </p:cNvSpPr>
            <p:nvPr/>
          </p:nvSpPr>
          <p:spPr bwMode="auto">
            <a:xfrm>
              <a:off x="5150" y="300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1160" name="Oval 24"/>
            <p:cNvSpPr>
              <a:spLocks noChangeArrowheads="1"/>
            </p:cNvSpPr>
            <p:nvPr/>
          </p:nvSpPr>
          <p:spPr bwMode="auto">
            <a:xfrm>
              <a:off x="3869" y="275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31161" name="Line 25"/>
            <p:cNvSpPr>
              <a:spLocks noChangeShapeType="1"/>
            </p:cNvSpPr>
            <p:nvPr/>
          </p:nvSpPr>
          <p:spPr bwMode="auto">
            <a:xfrm>
              <a:off x="4877" y="1818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62" name="Line 26"/>
            <p:cNvSpPr>
              <a:spLocks noChangeShapeType="1"/>
            </p:cNvSpPr>
            <p:nvPr/>
          </p:nvSpPr>
          <p:spPr bwMode="auto">
            <a:xfrm flipV="1">
              <a:off x="4126" y="2718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63" name="Line 27"/>
            <p:cNvSpPr>
              <a:spLocks noChangeShapeType="1"/>
            </p:cNvSpPr>
            <p:nvPr/>
          </p:nvSpPr>
          <p:spPr bwMode="auto">
            <a:xfrm flipV="1">
              <a:off x="4967" y="2326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64" name="Line 28"/>
            <p:cNvSpPr>
              <a:spLocks noChangeShapeType="1"/>
            </p:cNvSpPr>
            <p:nvPr/>
          </p:nvSpPr>
          <p:spPr bwMode="auto">
            <a:xfrm>
              <a:off x="4972" y="2754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65" name="Text Box 29"/>
            <p:cNvSpPr txBox="1">
              <a:spLocks noChangeArrowheads="1"/>
            </p:cNvSpPr>
            <p:nvPr/>
          </p:nvSpPr>
          <p:spPr bwMode="auto">
            <a:xfrm>
              <a:off x="4356" y="127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31166" name="Text Box 30"/>
            <p:cNvSpPr txBox="1">
              <a:spLocks noChangeArrowheads="1"/>
            </p:cNvSpPr>
            <p:nvPr/>
          </p:nvSpPr>
          <p:spPr bwMode="auto">
            <a:xfrm>
              <a:off x="4559" y="2938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 - S</a:t>
              </a:r>
            </a:p>
          </p:txBody>
        </p:sp>
        <p:sp>
          <p:nvSpPr>
            <p:cNvPr id="731167" name="Line 31"/>
            <p:cNvSpPr>
              <a:spLocks noChangeShapeType="1"/>
            </p:cNvSpPr>
            <p:nvPr/>
          </p:nvSpPr>
          <p:spPr bwMode="auto">
            <a:xfrm>
              <a:off x="3761" y="2326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547710" y="2537280"/>
            <a:ext cx="1050925" cy="1147762"/>
            <a:chOff x="4703" y="1617"/>
            <a:chExt cx="662" cy="723"/>
          </a:xfrm>
        </p:grpSpPr>
        <p:sp>
          <p:nvSpPr>
            <p:cNvPr id="731169" name="Text Box 33"/>
            <p:cNvSpPr txBox="1">
              <a:spLocks noChangeArrowheads="1"/>
            </p:cNvSpPr>
            <p:nvPr/>
          </p:nvSpPr>
          <p:spPr bwMode="auto">
            <a:xfrm>
              <a:off x="4703" y="1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31170" name="Text Box 34"/>
            <p:cNvSpPr txBox="1">
              <a:spLocks noChangeArrowheads="1"/>
            </p:cNvSpPr>
            <p:nvPr/>
          </p:nvSpPr>
          <p:spPr bwMode="auto">
            <a:xfrm>
              <a:off x="5177" y="21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268185" y="3027817"/>
            <a:ext cx="1728787" cy="1198563"/>
            <a:chOff x="3897" y="1926"/>
            <a:chExt cx="1089" cy="755"/>
          </a:xfrm>
        </p:grpSpPr>
        <p:sp>
          <p:nvSpPr>
            <p:cNvPr id="731172" name="Freeform 36"/>
            <p:cNvSpPr>
              <a:spLocks/>
            </p:cNvSpPr>
            <p:nvPr/>
          </p:nvSpPr>
          <p:spPr bwMode="auto">
            <a:xfrm>
              <a:off x="3897" y="1926"/>
              <a:ext cx="1089" cy="755"/>
            </a:xfrm>
            <a:custGeom>
              <a:avLst/>
              <a:gdLst/>
              <a:ahLst/>
              <a:cxnLst>
                <a:cxn ang="0">
                  <a:pos x="0" y="383"/>
                </a:cxn>
                <a:cxn ang="0">
                  <a:pos x="86" y="320"/>
                </a:cxn>
                <a:cxn ang="0">
                  <a:pos x="113" y="284"/>
                </a:cxn>
                <a:cxn ang="0">
                  <a:pos x="140" y="248"/>
                </a:cxn>
                <a:cxn ang="0">
                  <a:pos x="158" y="225"/>
                </a:cxn>
                <a:cxn ang="0">
                  <a:pos x="185" y="189"/>
                </a:cxn>
                <a:cxn ang="0">
                  <a:pos x="194" y="176"/>
                </a:cxn>
                <a:cxn ang="0">
                  <a:pos x="207" y="167"/>
                </a:cxn>
                <a:cxn ang="0">
                  <a:pos x="225" y="144"/>
                </a:cxn>
                <a:cxn ang="0">
                  <a:pos x="248" y="126"/>
                </a:cxn>
                <a:cxn ang="0">
                  <a:pos x="257" y="113"/>
                </a:cxn>
                <a:cxn ang="0">
                  <a:pos x="270" y="104"/>
                </a:cxn>
                <a:cxn ang="0">
                  <a:pos x="347" y="59"/>
                </a:cxn>
                <a:cxn ang="0">
                  <a:pos x="473" y="9"/>
                </a:cxn>
                <a:cxn ang="0">
                  <a:pos x="567" y="0"/>
                </a:cxn>
                <a:cxn ang="0">
                  <a:pos x="806" y="27"/>
                </a:cxn>
                <a:cxn ang="0">
                  <a:pos x="846" y="45"/>
                </a:cxn>
                <a:cxn ang="0">
                  <a:pos x="950" y="95"/>
                </a:cxn>
                <a:cxn ang="0">
                  <a:pos x="1031" y="162"/>
                </a:cxn>
                <a:cxn ang="0">
                  <a:pos x="1058" y="203"/>
                </a:cxn>
                <a:cxn ang="0">
                  <a:pos x="1089" y="297"/>
                </a:cxn>
                <a:cxn ang="0">
                  <a:pos x="1085" y="329"/>
                </a:cxn>
                <a:cxn ang="0">
                  <a:pos x="1058" y="369"/>
                </a:cxn>
                <a:cxn ang="0">
                  <a:pos x="954" y="473"/>
                </a:cxn>
                <a:cxn ang="0">
                  <a:pos x="851" y="536"/>
                </a:cxn>
                <a:cxn ang="0">
                  <a:pos x="756" y="599"/>
                </a:cxn>
                <a:cxn ang="0">
                  <a:pos x="657" y="662"/>
                </a:cxn>
                <a:cxn ang="0">
                  <a:pos x="630" y="680"/>
                </a:cxn>
                <a:cxn ang="0">
                  <a:pos x="621" y="693"/>
                </a:cxn>
                <a:cxn ang="0">
                  <a:pos x="554" y="729"/>
                </a:cxn>
                <a:cxn ang="0">
                  <a:pos x="450" y="752"/>
                </a:cxn>
                <a:cxn ang="0">
                  <a:pos x="212" y="702"/>
                </a:cxn>
                <a:cxn ang="0">
                  <a:pos x="176" y="662"/>
                </a:cxn>
                <a:cxn ang="0">
                  <a:pos x="158" y="635"/>
                </a:cxn>
                <a:cxn ang="0">
                  <a:pos x="153" y="617"/>
                </a:cxn>
                <a:cxn ang="0">
                  <a:pos x="135" y="590"/>
                </a:cxn>
                <a:cxn ang="0">
                  <a:pos x="117" y="549"/>
                </a:cxn>
                <a:cxn ang="0">
                  <a:pos x="86" y="500"/>
                </a:cxn>
              </a:cxnLst>
              <a:rect l="0" t="0" r="r" b="b"/>
              <a:pathLst>
                <a:path w="1089" h="755">
                  <a:moveTo>
                    <a:pt x="0" y="383"/>
                  </a:moveTo>
                  <a:cubicBezTo>
                    <a:pt x="26" y="357"/>
                    <a:pt x="54" y="340"/>
                    <a:pt x="86" y="320"/>
                  </a:cubicBezTo>
                  <a:cubicBezTo>
                    <a:pt x="91" y="302"/>
                    <a:pt x="102" y="299"/>
                    <a:pt x="113" y="284"/>
                  </a:cubicBezTo>
                  <a:cubicBezTo>
                    <a:pt x="118" y="265"/>
                    <a:pt x="124" y="259"/>
                    <a:pt x="140" y="248"/>
                  </a:cubicBezTo>
                  <a:cubicBezTo>
                    <a:pt x="150" y="215"/>
                    <a:pt x="135" y="253"/>
                    <a:pt x="158" y="225"/>
                  </a:cubicBezTo>
                  <a:cubicBezTo>
                    <a:pt x="170" y="210"/>
                    <a:pt x="163" y="203"/>
                    <a:pt x="185" y="189"/>
                  </a:cubicBezTo>
                  <a:cubicBezTo>
                    <a:pt x="188" y="185"/>
                    <a:pt x="190" y="180"/>
                    <a:pt x="194" y="176"/>
                  </a:cubicBezTo>
                  <a:cubicBezTo>
                    <a:pt x="198" y="172"/>
                    <a:pt x="204" y="171"/>
                    <a:pt x="207" y="167"/>
                  </a:cubicBezTo>
                  <a:cubicBezTo>
                    <a:pt x="231" y="136"/>
                    <a:pt x="189" y="169"/>
                    <a:pt x="225" y="144"/>
                  </a:cubicBezTo>
                  <a:cubicBezTo>
                    <a:pt x="250" y="108"/>
                    <a:pt x="217" y="150"/>
                    <a:pt x="248" y="126"/>
                  </a:cubicBezTo>
                  <a:cubicBezTo>
                    <a:pt x="252" y="123"/>
                    <a:pt x="253" y="117"/>
                    <a:pt x="257" y="113"/>
                  </a:cubicBezTo>
                  <a:cubicBezTo>
                    <a:pt x="261" y="109"/>
                    <a:pt x="266" y="107"/>
                    <a:pt x="270" y="104"/>
                  </a:cubicBezTo>
                  <a:cubicBezTo>
                    <a:pt x="285" y="80"/>
                    <a:pt x="319" y="67"/>
                    <a:pt x="347" y="59"/>
                  </a:cubicBezTo>
                  <a:cubicBezTo>
                    <a:pt x="382" y="36"/>
                    <a:pt x="430" y="14"/>
                    <a:pt x="473" y="9"/>
                  </a:cubicBezTo>
                  <a:cubicBezTo>
                    <a:pt x="504" y="5"/>
                    <a:pt x="567" y="0"/>
                    <a:pt x="567" y="0"/>
                  </a:cubicBezTo>
                  <a:cubicBezTo>
                    <a:pt x="654" y="3"/>
                    <a:pt x="725" y="3"/>
                    <a:pt x="806" y="27"/>
                  </a:cubicBezTo>
                  <a:cubicBezTo>
                    <a:pt x="821" y="31"/>
                    <a:pt x="831" y="41"/>
                    <a:pt x="846" y="45"/>
                  </a:cubicBezTo>
                  <a:cubicBezTo>
                    <a:pt x="877" y="69"/>
                    <a:pt x="913" y="82"/>
                    <a:pt x="950" y="95"/>
                  </a:cubicBezTo>
                  <a:cubicBezTo>
                    <a:pt x="976" y="121"/>
                    <a:pt x="1005" y="138"/>
                    <a:pt x="1031" y="162"/>
                  </a:cubicBezTo>
                  <a:cubicBezTo>
                    <a:pt x="1036" y="181"/>
                    <a:pt x="1044" y="189"/>
                    <a:pt x="1058" y="203"/>
                  </a:cubicBezTo>
                  <a:cubicBezTo>
                    <a:pt x="1068" y="235"/>
                    <a:pt x="1079" y="265"/>
                    <a:pt x="1089" y="297"/>
                  </a:cubicBezTo>
                  <a:cubicBezTo>
                    <a:pt x="1088" y="308"/>
                    <a:pt x="1089" y="319"/>
                    <a:pt x="1085" y="329"/>
                  </a:cubicBezTo>
                  <a:cubicBezTo>
                    <a:pt x="1079" y="344"/>
                    <a:pt x="1063" y="354"/>
                    <a:pt x="1058" y="369"/>
                  </a:cubicBezTo>
                  <a:cubicBezTo>
                    <a:pt x="1045" y="405"/>
                    <a:pt x="990" y="460"/>
                    <a:pt x="954" y="473"/>
                  </a:cubicBezTo>
                  <a:cubicBezTo>
                    <a:pt x="933" y="503"/>
                    <a:pt x="886" y="523"/>
                    <a:pt x="851" y="536"/>
                  </a:cubicBezTo>
                  <a:cubicBezTo>
                    <a:pt x="833" y="552"/>
                    <a:pt x="777" y="591"/>
                    <a:pt x="756" y="599"/>
                  </a:cubicBezTo>
                  <a:cubicBezTo>
                    <a:pt x="729" y="626"/>
                    <a:pt x="691" y="645"/>
                    <a:pt x="657" y="662"/>
                  </a:cubicBezTo>
                  <a:cubicBezTo>
                    <a:pt x="635" y="694"/>
                    <a:pt x="665" y="657"/>
                    <a:pt x="630" y="680"/>
                  </a:cubicBezTo>
                  <a:cubicBezTo>
                    <a:pt x="626" y="683"/>
                    <a:pt x="625" y="690"/>
                    <a:pt x="621" y="693"/>
                  </a:cubicBezTo>
                  <a:cubicBezTo>
                    <a:pt x="604" y="707"/>
                    <a:pt x="575" y="723"/>
                    <a:pt x="554" y="729"/>
                  </a:cubicBezTo>
                  <a:cubicBezTo>
                    <a:pt x="527" y="746"/>
                    <a:pt x="482" y="748"/>
                    <a:pt x="450" y="752"/>
                  </a:cubicBezTo>
                  <a:cubicBezTo>
                    <a:pt x="386" y="749"/>
                    <a:pt x="269" y="755"/>
                    <a:pt x="212" y="702"/>
                  </a:cubicBezTo>
                  <a:cubicBezTo>
                    <a:pt x="198" y="689"/>
                    <a:pt x="189" y="675"/>
                    <a:pt x="176" y="662"/>
                  </a:cubicBezTo>
                  <a:cubicBezTo>
                    <a:pt x="160" y="617"/>
                    <a:pt x="186" y="682"/>
                    <a:pt x="158" y="635"/>
                  </a:cubicBezTo>
                  <a:cubicBezTo>
                    <a:pt x="155" y="630"/>
                    <a:pt x="156" y="623"/>
                    <a:pt x="153" y="617"/>
                  </a:cubicBezTo>
                  <a:cubicBezTo>
                    <a:pt x="148" y="607"/>
                    <a:pt x="135" y="590"/>
                    <a:pt x="135" y="590"/>
                  </a:cubicBezTo>
                  <a:cubicBezTo>
                    <a:pt x="130" y="574"/>
                    <a:pt x="126" y="563"/>
                    <a:pt x="117" y="549"/>
                  </a:cubicBezTo>
                  <a:cubicBezTo>
                    <a:pt x="111" y="530"/>
                    <a:pt x="100" y="514"/>
                    <a:pt x="86" y="5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173" name="Text Box 37"/>
            <p:cNvSpPr txBox="1">
              <a:spLocks noChangeArrowheads="1"/>
            </p:cNvSpPr>
            <p:nvPr/>
          </p:nvSpPr>
          <p:spPr bwMode="auto">
            <a:xfrm>
              <a:off x="4041" y="2362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3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– Proof (cont.)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337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T’ = T - {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(x, y)</a:t>
            </a:r>
            <a:r>
              <a:rPr lang="en-US" dirty="0">
                <a:sym typeface="Symbol" pitchFamily="-106" charset="2"/>
              </a:rPr>
              <a:t>} ⋃ {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}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Have to show that T’ is a MST: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is a light edge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⇒ </a:t>
            </a:r>
            <a:r>
              <a:rPr lang="en-US" dirty="0">
                <a:latin typeface="Comic Sans MS" pitchFamily="-106" charset="0"/>
              </a:rPr>
              <a:t>w(u, v) ≤ w(x, y)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w(T ’) = w(T) - w(x, y) + w(u, v)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   ≤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w(T)</a:t>
            </a:r>
            <a:r>
              <a:rPr lang="en-US" dirty="0">
                <a:sym typeface="Symbol" pitchFamily="-106" charset="2"/>
              </a:rPr>
              <a:t> </a:t>
            </a:r>
            <a:endParaRPr lang="en-US" sz="3200" dirty="0">
              <a:sym typeface="Symbol" pitchFamily="-106" charset="2"/>
            </a:endParaRPr>
          </a:p>
          <a:p>
            <a:pPr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Since T  is a minimum spanning tree: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w(T)</a:t>
            </a:r>
            <a:r>
              <a:rPr lang="en-US" dirty="0">
                <a:sym typeface="Symbol" pitchFamily="-106" charset="2"/>
              </a:rPr>
              <a:t> ≤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w(T ’)</a:t>
            </a:r>
            <a:r>
              <a:rPr lang="en-US" dirty="0">
                <a:sym typeface="Symbol" pitchFamily="-106" charset="2"/>
              </a:rPr>
              <a:t> ⇒ T’  must be an MST as well</a:t>
            </a:r>
            <a:endParaRPr lang="en-US" sz="2400" dirty="0">
              <a:sym typeface="Symbol" pitchFamily="-106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56238" y="1616075"/>
            <a:ext cx="3554412" cy="3690938"/>
            <a:chOff x="3437" y="1018"/>
            <a:chExt cx="2239" cy="2325"/>
          </a:xfrm>
        </p:grpSpPr>
        <p:sp>
          <p:nvSpPr>
            <p:cNvPr id="732165" name="Freeform 5"/>
            <p:cNvSpPr>
              <a:spLocks/>
            </p:cNvSpPr>
            <p:nvPr/>
          </p:nvSpPr>
          <p:spPr bwMode="auto">
            <a:xfrm>
              <a:off x="3723" y="1998"/>
              <a:ext cx="1894" cy="1345"/>
            </a:xfrm>
            <a:custGeom>
              <a:avLst/>
              <a:gdLst/>
              <a:ahLst/>
              <a:cxnLst>
                <a:cxn ang="0">
                  <a:pos x="628" y="558"/>
                </a:cxn>
                <a:cxn ang="0">
                  <a:pos x="434" y="576"/>
                </a:cxn>
                <a:cxn ang="0">
                  <a:pos x="218" y="634"/>
                </a:cxn>
                <a:cxn ang="0">
                  <a:pos x="178" y="652"/>
                </a:cxn>
                <a:cxn ang="0">
                  <a:pos x="52" y="774"/>
                </a:cxn>
                <a:cxn ang="0">
                  <a:pos x="25" y="837"/>
                </a:cxn>
                <a:cxn ang="0">
                  <a:pos x="47" y="967"/>
                </a:cxn>
                <a:cxn ang="0">
                  <a:pos x="97" y="1008"/>
                </a:cxn>
                <a:cxn ang="0">
                  <a:pos x="268" y="1075"/>
                </a:cxn>
                <a:cxn ang="0">
                  <a:pos x="565" y="1053"/>
                </a:cxn>
                <a:cxn ang="0">
                  <a:pos x="943" y="1084"/>
                </a:cxn>
                <a:cxn ang="0">
                  <a:pos x="1073" y="1125"/>
                </a:cxn>
                <a:cxn ang="0">
                  <a:pos x="1172" y="1174"/>
                </a:cxn>
                <a:cxn ang="0">
                  <a:pos x="1217" y="1188"/>
                </a:cxn>
                <a:cxn ang="0">
                  <a:pos x="1258" y="1210"/>
                </a:cxn>
                <a:cxn ang="0">
                  <a:pos x="1325" y="1246"/>
                </a:cxn>
                <a:cxn ang="0">
                  <a:pos x="1379" y="1282"/>
                </a:cxn>
                <a:cxn ang="0">
                  <a:pos x="1487" y="1327"/>
                </a:cxn>
                <a:cxn ang="0">
                  <a:pos x="1582" y="1345"/>
                </a:cxn>
                <a:cxn ang="0">
                  <a:pos x="1690" y="1332"/>
                </a:cxn>
                <a:cxn ang="0">
                  <a:pos x="1703" y="1323"/>
                </a:cxn>
                <a:cxn ang="0">
                  <a:pos x="1721" y="1318"/>
                </a:cxn>
                <a:cxn ang="0">
                  <a:pos x="1744" y="1300"/>
                </a:cxn>
                <a:cxn ang="0">
                  <a:pos x="1789" y="1255"/>
                </a:cxn>
                <a:cxn ang="0">
                  <a:pos x="1798" y="1242"/>
                </a:cxn>
                <a:cxn ang="0">
                  <a:pos x="1811" y="1233"/>
                </a:cxn>
                <a:cxn ang="0">
                  <a:pos x="1825" y="1206"/>
                </a:cxn>
                <a:cxn ang="0">
                  <a:pos x="1847" y="1165"/>
                </a:cxn>
                <a:cxn ang="0">
                  <a:pos x="1847" y="1165"/>
                </a:cxn>
                <a:cxn ang="0">
                  <a:pos x="1870" y="1098"/>
                </a:cxn>
                <a:cxn ang="0">
                  <a:pos x="1883" y="1039"/>
                </a:cxn>
                <a:cxn ang="0">
                  <a:pos x="1829" y="639"/>
                </a:cxn>
                <a:cxn ang="0">
                  <a:pos x="1802" y="540"/>
                </a:cxn>
                <a:cxn ang="0">
                  <a:pos x="1789" y="148"/>
                </a:cxn>
                <a:cxn ang="0">
                  <a:pos x="1735" y="40"/>
                </a:cxn>
                <a:cxn ang="0">
                  <a:pos x="1645" y="0"/>
                </a:cxn>
                <a:cxn ang="0">
                  <a:pos x="1541" y="13"/>
                </a:cxn>
                <a:cxn ang="0">
                  <a:pos x="1393" y="81"/>
                </a:cxn>
                <a:cxn ang="0">
                  <a:pos x="1352" y="103"/>
                </a:cxn>
                <a:cxn ang="0">
                  <a:pos x="1285" y="144"/>
                </a:cxn>
                <a:cxn ang="0">
                  <a:pos x="1222" y="189"/>
                </a:cxn>
                <a:cxn ang="0">
                  <a:pos x="1159" y="234"/>
                </a:cxn>
                <a:cxn ang="0">
                  <a:pos x="1051" y="310"/>
                </a:cxn>
                <a:cxn ang="0">
                  <a:pos x="925" y="387"/>
                </a:cxn>
                <a:cxn ang="0">
                  <a:pos x="871" y="414"/>
                </a:cxn>
                <a:cxn ang="0">
                  <a:pos x="776" y="477"/>
                </a:cxn>
                <a:cxn ang="0">
                  <a:pos x="686" y="531"/>
                </a:cxn>
                <a:cxn ang="0">
                  <a:pos x="628" y="558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66" name="Line 6"/>
            <p:cNvSpPr>
              <a:spLocks noChangeShapeType="1"/>
            </p:cNvSpPr>
            <p:nvPr/>
          </p:nvSpPr>
          <p:spPr bwMode="auto">
            <a:xfrm>
              <a:off x="4316" y="1728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67" name="Line 7"/>
            <p:cNvSpPr>
              <a:spLocks noChangeShapeType="1"/>
            </p:cNvSpPr>
            <p:nvPr/>
          </p:nvSpPr>
          <p:spPr bwMode="auto">
            <a:xfrm flipV="1">
              <a:off x="4915" y="1544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68" name="Line 8"/>
            <p:cNvSpPr>
              <a:spLocks noChangeShapeType="1"/>
            </p:cNvSpPr>
            <p:nvPr/>
          </p:nvSpPr>
          <p:spPr bwMode="auto">
            <a:xfrm flipV="1">
              <a:off x="4140" y="2722"/>
              <a:ext cx="603" cy="131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69" name="Line 9"/>
            <p:cNvSpPr>
              <a:spLocks noChangeShapeType="1"/>
            </p:cNvSpPr>
            <p:nvPr/>
          </p:nvSpPr>
          <p:spPr bwMode="auto">
            <a:xfrm flipV="1">
              <a:off x="4969" y="2317"/>
              <a:ext cx="234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70" name="Line 10"/>
            <p:cNvSpPr>
              <a:spLocks noChangeShapeType="1"/>
            </p:cNvSpPr>
            <p:nvPr/>
          </p:nvSpPr>
          <p:spPr bwMode="auto">
            <a:xfrm>
              <a:off x="4978" y="2758"/>
              <a:ext cx="229" cy="27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71" name="Freeform 11"/>
            <p:cNvSpPr>
              <a:spLocks/>
            </p:cNvSpPr>
            <p:nvPr/>
          </p:nvSpPr>
          <p:spPr bwMode="auto">
            <a:xfrm>
              <a:off x="3437" y="1018"/>
              <a:ext cx="2239" cy="1395"/>
            </a:xfrm>
            <a:custGeom>
              <a:avLst/>
              <a:gdLst/>
              <a:ahLst/>
              <a:cxnLst>
                <a:cxn ang="0">
                  <a:pos x="309" y="81"/>
                </a:cxn>
                <a:cxn ang="0">
                  <a:pos x="286" y="103"/>
                </a:cxn>
                <a:cxn ang="0">
                  <a:pos x="259" y="157"/>
                </a:cxn>
                <a:cxn ang="0">
                  <a:pos x="232" y="211"/>
                </a:cxn>
                <a:cxn ang="0">
                  <a:pos x="205" y="306"/>
                </a:cxn>
                <a:cxn ang="0">
                  <a:pos x="160" y="580"/>
                </a:cxn>
                <a:cxn ang="0">
                  <a:pos x="115" y="688"/>
                </a:cxn>
                <a:cxn ang="0">
                  <a:pos x="16" y="967"/>
                </a:cxn>
                <a:cxn ang="0">
                  <a:pos x="142" y="1323"/>
                </a:cxn>
                <a:cxn ang="0">
                  <a:pos x="525" y="1368"/>
                </a:cxn>
                <a:cxn ang="0">
                  <a:pos x="669" y="1287"/>
                </a:cxn>
                <a:cxn ang="0">
                  <a:pos x="763" y="1224"/>
                </a:cxn>
                <a:cxn ang="0">
                  <a:pos x="939" y="1143"/>
                </a:cxn>
                <a:cxn ang="0">
                  <a:pos x="988" y="1107"/>
                </a:cxn>
                <a:cxn ang="0">
                  <a:pos x="1083" y="1071"/>
                </a:cxn>
                <a:cxn ang="0">
                  <a:pos x="1231" y="1012"/>
                </a:cxn>
                <a:cxn ang="0">
                  <a:pos x="1416" y="945"/>
                </a:cxn>
                <a:cxn ang="0">
                  <a:pos x="1641" y="891"/>
                </a:cxn>
                <a:cxn ang="0">
                  <a:pos x="1933" y="810"/>
                </a:cxn>
                <a:cxn ang="0">
                  <a:pos x="1987" y="783"/>
                </a:cxn>
                <a:cxn ang="0">
                  <a:pos x="2032" y="760"/>
                </a:cxn>
                <a:cxn ang="0">
                  <a:pos x="2104" y="711"/>
                </a:cxn>
                <a:cxn ang="0">
                  <a:pos x="2163" y="648"/>
                </a:cxn>
                <a:cxn ang="0">
                  <a:pos x="2185" y="607"/>
                </a:cxn>
                <a:cxn ang="0">
                  <a:pos x="2212" y="540"/>
                </a:cxn>
                <a:cxn ang="0">
                  <a:pos x="2221" y="373"/>
                </a:cxn>
                <a:cxn ang="0">
                  <a:pos x="1735" y="261"/>
                </a:cxn>
                <a:cxn ang="0">
                  <a:pos x="1308" y="225"/>
                </a:cxn>
                <a:cxn ang="0">
                  <a:pos x="1114" y="153"/>
                </a:cxn>
                <a:cxn ang="0">
                  <a:pos x="867" y="72"/>
                </a:cxn>
                <a:cxn ang="0">
                  <a:pos x="520" y="0"/>
                </a:cxn>
                <a:cxn ang="0">
                  <a:pos x="349" y="49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72" name="Oval 12"/>
            <p:cNvSpPr>
              <a:spLocks noChangeArrowheads="1"/>
            </p:cNvSpPr>
            <p:nvPr/>
          </p:nvSpPr>
          <p:spPr bwMode="auto">
            <a:xfrm>
              <a:off x="3612" y="207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732173" name="Oval 13"/>
            <p:cNvSpPr>
              <a:spLocks noChangeArrowheads="1"/>
            </p:cNvSpPr>
            <p:nvPr/>
          </p:nvSpPr>
          <p:spPr bwMode="auto">
            <a:xfrm>
              <a:off x="4041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4" name="Oval 14"/>
            <p:cNvSpPr>
              <a:spLocks noChangeArrowheads="1"/>
            </p:cNvSpPr>
            <p:nvPr/>
          </p:nvSpPr>
          <p:spPr bwMode="auto">
            <a:xfrm>
              <a:off x="4653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5" name="Oval 15"/>
            <p:cNvSpPr>
              <a:spLocks noChangeArrowheads="1"/>
            </p:cNvSpPr>
            <p:nvPr/>
          </p:nvSpPr>
          <p:spPr bwMode="auto">
            <a:xfrm>
              <a:off x="5233" y="135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6" name="Oval 16"/>
            <p:cNvSpPr>
              <a:spLocks noChangeArrowheads="1"/>
            </p:cNvSpPr>
            <p:nvPr/>
          </p:nvSpPr>
          <p:spPr bwMode="auto">
            <a:xfrm>
              <a:off x="5140" y="209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7" name="Oval 17"/>
            <p:cNvSpPr>
              <a:spLocks noChangeArrowheads="1"/>
            </p:cNvSpPr>
            <p:nvPr/>
          </p:nvSpPr>
          <p:spPr bwMode="auto">
            <a:xfrm>
              <a:off x="3747" y="113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78" name="Line 18"/>
            <p:cNvSpPr>
              <a:spLocks noChangeShapeType="1"/>
            </p:cNvSpPr>
            <p:nvPr/>
          </p:nvSpPr>
          <p:spPr bwMode="auto">
            <a:xfrm>
              <a:off x="4305" y="17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79" name="Line 19"/>
            <p:cNvSpPr>
              <a:spLocks noChangeShapeType="1"/>
            </p:cNvSpPr>
            <p:nvPr/>
          </p:nvSpPr>
          <p:spPr bwMode="auto">
            <a:xfrm flipV="1">
              <a:off x="3819" y="1835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0" name="Line 20"/>
            <p:cNvSpPr>
              <a:spLocks noChangeShapeType="1"/>
            </p:cNvSpPr>
            <p:nvPr/>
          </p:nvSpPr>
          <p:spPr bwMode="auto">
            <a:xfrm>
              <a:off x="3945" y="139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1" name="Line 21"/>
            <p:cNvSpPr>
              <a:spLocks noChangeShapeType="1"/>
            </p:cNvSpPr>
            <p:nvPr/>
          </p:nvSpPr>
          <p:spPr bwMode="auto">
            <a:xfrm flipV="1">
              <a:off x="4913" y="1543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2" name="Oval 22"/>
            <p:cNvSpPr>
              <a:spLocks noChangeArrowheads="1"/>
            </p:cNvSpPr>
            <p:nvPr/>
          </p:nvSpPr>
          <p:spPr bwMode="auto">
            <a:xfrm>
              <a:off x="4746" y="253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83" name="Oval 23"/>
            <p:cNvSpPr>
              <a:spLocks noChangeArrowheads="1"/>
            </p:cNvSpPr>
            <p:nvPr/>
          </p:nvSpPr>
          <p:spPr bwMode="auto">
            <a:xfrm>
              <a:off x="5150" y="300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2184" name="Oval 24"/>
            <p:cNvSpPr>
              <a:spLocks noChangeArrowheads="1"/>
            </p:cNvSpPr>
            <p:nvPr/>
          </p:nvSpPr>
          <p:spPr bwMode="auto">
            <a:xfrm>
              <a:off x="3869" y="275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32185" name="Line 25"/>
            <p:cNvSpPr>
              <a:spLocks noChangeShapeType="1"/>
            </p:cNvSpPr>
            <p:nvPr/>
          </p:nvSpPr>
          <p:spPr bwMode="auto">
            <a:xfrm>
              <a:off x="4877" y="1818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6" name="Line 26"/>
            <p:cNvSpPr>
              <a:spLocks noChangeShapeType="1"/>
            </p:cNvSpPr>
            <p:nvPr/>
          </p:nvSpPr>
          <p:spPr bwMode="auto">
            <a:xfrm flipV="1">
              <a:off x="4126" y="2718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7" name="Line 27"/>
            <p:cNvSpPr>
              <a:spLocks noChangeShapeType="1"/>
            </p:cNvSpPr>
            <p:nvPr/>
          </p:nvSpPr>
          <p:spPr bwMode="auto">
            <a:xfrm flipV="1">
              <a:off x="4967" y="2326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8" name="Line 28"/>
            <p:cNvSpPr>
              <a:spLocks noChangeShapeType="1"/>
            </p:cNvSpPr>
            <p:nvPr/>
          </p:nvSpPr>
          <p:spPr bwMode="auto">
            <a:xfrm>
              <a:off x="4972" y="2754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89" name="Text Box 29"/>
            <p:cNvSpPr txBox="1">
              <a:spLocks noChangeArrowheads="1"/>
            </p:cNvSpPr>
            <p:nvPr/>
          </p:nvSpPr>
          <p:spPr bwMode="auto">
            <a:xfrm>
              <a:off x="4356" y="127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32190" name="Text Box 30"/>
            <p:cNvSpPr txBox="1">
              <a:spLocks noChangeArrowheads="1"/>
            </p:cNvSpPr>
            <p:nvPr/>
          </p:nvSpPr>
          <p:spPr bwMode="auto">
            <a:xfrm>
              <a:off x="4559" y="2938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 - S</a:t>
              </a:r>
            </a:p>
          </p:txBody>
        </p:sp>
        <p:sp>
          <p:nvSpPr>
            <p:cNvPr id="732191" name="Line 31"/>
            <p:cNvSpPr>
              <a:spLocks noChangeShapeType="1"/>
            </p:cNvSpPr>
            <p:nvPr/>
          </p:nvSpPr>
          <p:spPr bwMode="auto">
            <a:xfrm>
              <a:off x="3761" y="2326"/>
              <a:ext cx="180" cy="4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466013" y="2566988"/>
            <a:ext cx="1050925" cy="1147762"/>
            <a:chOff x="4703" y="1617"/>
            <a:chExt cx="662" cy="723"/>
          </a:xfrm>
        </p:grpSpPr>
        <p:sp>
          <p:nvSpPr>
            <p:cNvPr id="732193" name="Text Box 33"/>
            <p:cNvSpPr txBox="1">
              <a:spLocks noChangeArrowheads="1"/>
            </p:cNvSpPr>
            <p:nvPr/>
          </p:nvSpPr>
          <p:spPr bwMode="auto">
            <a:xfrm>
              <a:off x="4703" y="1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32194" name="Text Box 34"/>
            <p:cNvSpPr txBox="1">
              <a:spLocks noChangeArrowheads="1"/>
            </p:cNvSpPr>
            <p:nvPr/>
          </p:nvSpPr>
          <p:spPr bwMode="auto">
            <a:xfrm>
              <a:off x="5177" y="21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186488" y="3057525"/>
            <a:ext cx="1728787" cy="1198563"/>
            <a:chOff x="3897" y="1926"/>
            <a:chExt cx="1089" cy="755"/>
          </a:xfrm>
        </p:grpSpPr>
        <p:sp>
          <p:nvSpPr>
            <p:cNvPr id="732196" name="Freeform 36"/>
            <p:cNvSpPr>
              <a:spLocks/>
            </p:cNvSpPr>
            <p:nvPr/>
          </p:nvSpPr>
          <p:spPr bwMode="auto">
            <a:xfrm>
              <a:off x="3897" y="1926"/>
              <a:ext cx="1089" cy="755"/>
            </a:xfrm>
            <a:custGeom>
              <a:avLst/>
              <a:gdLst/>
              <a:ahLst/>
              <a:cxnLst>
                <a:cxn ang="0">
                  <a:pos x="0" y="383"/>
                </a:cxn>
                <a:cxn ang="0">
                  <a:pos x="86" y="320"/>
                </a:cxn>
                <a:cxn ang="0">
                  <a:pos x="113" y="284"/>
                </a:cxn>
                <a:cxn ang="0">
                  <a:pos x="140" y="248"/>
                </a:cxn>
                <a:cxn ang="0">
                  <a:pos x="158" y="225"/>
                </a:cxn>
                <a:cxn ang="0">
                  <a:pos x="185" y="189"/>
                </a:cxn>
                <a:cxn ang="0">
                  <a:pos x="194" y="176"/>
                </a:cxn>
                <a:cxn ang="0">
                  <a:pos x="207" y="167"/>
                </a:cxn>
                <a:cxn ang="0">
                  <a:pos x="225" y="144"/>
                </a:cxn>
                <a:cxn ang="0">
                  <a:pos x="248" y="126"/>
                </a:cxn>
                <a:cxn ang="0">
                  <a:pos x="257" y="113"/>
                </a:cxn>
                <a:cxn ang="0">
                  <a:pos x="270" y="104"/>
                </a:cxn>
                <a:cxn ang="0">
                  <a:pos x="347" y="59"/>
                </a:cxn>
                <a:cxn ang="0">
                  <a:pos x="473" y="9"/>
                </a:cxn>
                <a:cxn ang="0">
                  <a:pos x="567" y="0"/>
                </a:cxn>
                <a:cxn ang="0">
                  <a:pos x="806" y="27"/>
                </a:cxn>
                <a:cxn ang="0">
                  <a:pos x="846" y="45"/>
                </a:cxn>
                <a:cxn ang="0">
                  <a:pos x="950" y="95"/>
                </a:cxn>
                <a:cxn ang="0">
                  <a:pos x="1031" y="162"/>
                </a:cxn>
                <a:cxn ang="0">
                  <a:pos x="1058" y="203"/>
                </a:cxn>
                <a:cxn ang="0">
                  <a:pos x="1089" y="297"/>
                </a:cxn>
                <a:cxn ang="0">
                  <a:pos x="1085" y="329"/>
                </a:cxn>
                <a:cxn ang="0">
                  <a:pos x="1058" y="369"/>
                </a:cxn>
                <a:cxn ang="0">
                  <a:pos x="954" y="473"/>
                </a:cxn>
                <a:cxn ang="0">
                  <a:pos x="851" y="536"/>
                </a:cxn>
                <a:cxn ang="0">
                  <a:pos x="756" y="599"/>
                </a:cxn>
                <a:cxn ang="0">
                  <a:pos x="657" y="662"/>
                </a:cxn>
                <a:cxn ang="0">
                  <a:pos x="630" y="680"/>
                </a:cxn>
                <a:cxn ang="0">
                  <a:pos x="621" y="693"/>
                </a:cxn>
                <a:cxn ang="0">
                  <a:pos x="554" y="729"/>
                </a:cxn>
                <a:cxn ang="0">
                  <a:pos x="450" y="752"/>
                </a:cxn>
                <a:cxn ang="0">
                  <a:pos x="212" y="702"/>
                </a:cxn>
                <a:cxn ang="0">
                  <a:pos x="176" y="662"/>
                </a:cxn>
                <a:cxn ang="0">
                  <a:pos x="158" y="635"/>
                </a:cxn>
                <a:cxn ang="0">
                  <a:pos x="153" y="617"/>
                </a:cxn>
                <a:cxn ang="0">
                  <a:pos x="135" y="590"/>
                </a:cxn>
                <a:cxn ang="0">
                  <a:pos x="117" y="549"/>
                </a:cxn>
                <a:cxn ang="0">
                  <a:pos x="86" y="500"/>
                </a:cxn>
              </a:cxnLst>
              <a:rect l="0" t="0" r="r" b="b"/>
              <a:pathLst>
                <a:path w="1089" h="755">
                  <a:moveTo>
                    <a:pt x="0" y="383"/>
                  </a:moveTo>
                  <a:cubicBezTo>
                    <a:pt x="26" y="357"/>
                    <a:pt x="54" y="340"/>
                    <a:pt x="86" y="320"/>
                  </a:cubicBezTo>
                  <a:cubicBezTo>
                    <a:pt x="91" y="302"/>
                    <a:pt x="102" y="299"/>
                    <a:pt x="113" y="284"/>
                  </a:cubicBezTo>
                  <a:cubicBezTo>
                    <a:pt x="118" y="265"/>
                    <a:pt x="124" y="259"/>
                    <a:pt x="140" y="248"/>
                  </a:cubicBezTo>
                  <a:cubicBezTo>
                    <a:pt x="150" y="215"/>
                    <a:pt x="135" y="253"/>
                    <a:pt x="158" y="225"/>
                  </a:cubicBezTo>
                  <a:cubicBezTo>
                    <a:pt x="170" y="210"/>
                    <a:pt x="163" y="203"/>
                    <a:pt x="185" y="189"/>
                  </a:cubicBezTo>
                  <a:cubicBezTo>
                    <a:pt x="188" y="185"/>
                    <a:pt x="190" y="180"/>
                    <a:pt x="194" y="176"/>
                  </a:cubicBezTo>
                  <a:cubicBezTo>
                    <a:pt x="198" y="172"/>
                    <a:pt x="204" y="171"/>
                    <a:pt x="207" y="167"/>
                  </a:cubicBezTo>
                  <a:cubicBezTo>
                    <a:pt x="231" y="136"/>
                    <a:pt x="189" y="169"/>
                    <a:pt x="225" y="144"/>
                  </a:cubicBezTo>
                  <a:cubicBezTo>
                    <a:pt x="250" y="108"/>
                    <a:pt x="217" y="150"/>
                    <a:pt x="248" y="126"/>
                  </a:cubicBezTo>
                  <a:cubicBezTo>
                    <a:pt x="252" y="123"/>
                    <a:pt x="253" y="117"/>
                    <a:pt x="257" y="113"/>
                  </a:cubicBezTo>
                  <a:cubicBezTo>
                    <a:pt x="261" y="109"/>
                    <a:pt x="266" y="107"/>
                    <a:pt x="270" y="104"/>
                  </a:cubicBezTo>
                  <a:cubicBezTo>
                    <a:pt x="285" y="80"/>
                    <a:pt x="319" y="67"/>
                    <a:pt x="347" y="59"/>
                  </a:cubicBezTo>
                  <a:cubicBezTo>
                    <a:pt x="382" y="36"/>
                    <a:pt x="430" y="14"/>
                    <a:pt x="473" y="9"/>
                  </a:cubicBezTo>
                  <a:cubicBezTo>
                    <a:pt x="504" y="5"/>
                    <a:pt x="567" y="0"/>
                    <a:pt x="567" y="0"/>
                  </a:cubicBezTo>
                  <a:cubicBezTo>
                    <a:pt x="654" y="3"/>
                    <a:pt x="725" y="3"/>
                    <a:pt x="806" y="27"/>
                  </a:cubicBezTo>
                  <a:cubicBezTo>
                    <a:pt x="821" y="31"/>
                    <a:pt x="831" y="41"/>
                    <a:pt x="846" y="45"/>
                  </a:cubicBezTo>
                  <a:cubicBezTo>
                    <a:pt x="877" y="69"/>
                    <a:pt x="913" y="82"/>
                    <a:pt x="950" y="95"/>
                  </a:cubicBezTo>
                  <a:cubicBezTo>
                    <a:pt x="976" y="121"/>
                    <a:pt x="1005" y="138"/>
                    <a:pt x="1031" y="162"/>
                  </a:cubicBezTo>
                  <a:cubicBezTo>
                    <a:pt x="1036" y="181"/>
                    <a:pt x="1044" y="189"/>
                    <a:pt x="1058" y="203"/>
                  </a:cubicBezTo>
                  <a:cubicBezTo>
                    <a:pt x="1068" y="235"/>
                    <a:pt x="1079" y="265"/>
                    <a:pt x="1089" y="297"/>
                  </a:cubicBezTo>
                  <a:cubicBezTo>
                    <a:pt x="1088" y="308"/>
                    <a:pt x="1089" y="319"/>
                    <a:pt x="1085" y="329"/>
                  </a:cubicBezTo>
                  <a:cubicBezTo>
                    <a:pt x="1079" y="344"/>
                    <a:pt x="1063" y="354"/>
                    <a:pt x="1058" y="369"/>
                  </a:cubicBezTo>
                  <a:cubicBezTo>
                    <a:pt x="1045" y="405"/>
                    <a:pt x="990" y="460"/>
                    <a:pt x="954" y="473"/>
                  </a:cubicBezTo>
                  <a:cubicBezTo>
                    <a:pt x="933" y="503"/>
                    <a:pt x="886" y="523"/>
                    <a:pt x="851" y="536"/>
                  </a:cubicBezTo>
                  <a:cubicBezTo>
                    <a:pt x="833" y="552"/>
                    <a:pt x="777" y="591"/>
                    <a:pt x="756" y="599"/>
                  </a:cubicBezTo>
                  <a:cubicBezTo>
                    <a:pt x="729" y="626"/>
                    <a:pt x="691" y="645"/>
                    <a:pt x="657" y="662"/>
                  </a:cubicBezTo>
                  <a:cubicBezTo>
                    <a:pt x="635" y="694"/>
                    <a:pt x="665" y="657"/>
                    <a:pt x="630" y="680"/>
                  </a:cubicBezTo>
                  <a:cubicBezTo>
                    <a:pt x="626" y="683"/>
                    <a:pt x="625" y="690"/>
                    <a:pt x="621" y="693"/>
                  </a:cubicBezTo>
                  <a:cubicBezTo>
                    <a:pt x="604" y="707"/>
                    <a:pt x="575" y="723"/>
                    <a:pt x="554" y="729"/>
                  </a:cubicBezTo>
                  <a:cubicBezTo>
                    <a:pt x="527" y="746"/>
                    <a:pt x="482" y="748"/>
                    <a:pt x="450" y="752"/>
                  </a:cubicBezTo>
                  <a:cubicBezTo>
                    <a:pt x="386" y="749"/>
                    <a:pt x="269" y="755"/>
                    <a:pt x="212" y="702"/>
                  </a:cubicBezTo>
                  <a:cubicBezTo>
                    <a:pt x="198" y="689"/>
                    <a:pt x="189" y="675"/>
                    <a:pt x="176" y="662"/>
                  </a:cubicBezTo>
                  <a:cubicBezTo>
                    <a:pt x="160" y="617"/>
                    <a:pt x="186" y="682"/>
                    <a:pt x="158" y="635"/>
                  </a:cubicBezTo>
                  <a:cubicBezTo>
                    <a:pt x="155" y="630"/>
                    <a:pt x="156" y="623"/>
                    <a:pt x="153" y="617"/>
                  </a:cubicBezTo>
                  <a:cubicBezTo>
                    <a:pt x="148" y="607"/>
                    <a:pt x="135" y="590"/>
                    <a:pt x="135" y="590"/>
                  </a:cubicBezTo>
                  <a:cubicBezTo>
                    <a:pt x="130" y="574"/>
                    <a:pt x="126" y="563"/>
                    <a:pt x="117" y="549"/>
                  </a:cubicBezTo>
                  <a:cubicBezTo>
                    <a:pt x="111" y="530"/>
                    <a:pt x="100" y="514"/>
                    <a:pt x="86" y="5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197" name="Text Box 37"/>
            <p:cNvSpPr txBox="1">
              <a:spLocks noChangeArrowheads="1"/>
            </p:cNvSpPr>
            <p:nvPr/>
          </p:nvSpPr>
          <p:spPr bwMode="auto">
            <a:xfrm>
              <a:off x="4041" y="2362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0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– Proof (cont.)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33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Need to show that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is safe for A: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i.e.,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can be a part of a MST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A ⊆ T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(x, y)</a:t>
            </a:r>
            <a:r>
              <a:rPr lang="en-US" dirty="0">
                <a:sym typeface="Symbol" pitchFamily="-106" charset="2"/>
              </a:rPr>
              <a:t> ∉ A ⇒ A ⊆T’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A ⋃ {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} ⊆ T’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Since T’  is an MST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⇒ (u, v) is safe for A</a:t>
            </a:r>
          </a:p>
          <a:p>
            <a:pPr>
              <a:lnSpc>
                <a:spcPct val="150000"/>
              </a:lnSpc>
            </a:pPr>
            <a:endParaRPr lang="en-US" sz="2400" dirty="0">
              <a:sym typeface="Symbol" pitchFamily="-106" charset="2"/>
            </a:endParaRPr>
          </a:p>
          <a:p>
            <a:endParaRPr lang="en-US" sz="2400" dirty="0">
              <a:sym typeface="Symbol" pitchFamily="-106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62575" y="2193925"/>
            <a:ext cx="3554413" cy="3690938"/>
            <a:chOff x="3437" y="1018"/>
            <a:chExt cx="2239" cy="2325"/>
          </a:xfrm>
        </p:grpSpPr>
        <p:sp>
          <p:nvSpPr>
            <p:cNvPr id="733189" name="Freeform 5"/>
            <p:cNvSpPr>
              <a:spLocks/>
            </p:cNvSpPr>
            <p:nvPr/>
          </p:nvSpPr>
          <p:spPr bwMode="auto">
            <a:xfrm>
              <a:off x="3723" y="1998"/>
              <a:ext cx="1894" cy="1345"/>
            </a:xfrm>
            <a:custGeom>
              <a:avLst/>
              <a:gdLst/>
              <a:ahLst/>
              <a:cxnLst>
                <a:cxn ang="0">
                  <a:pos x="628" y="558"/>
                </a:cxn>
                <a:cxn ang="0">
                  <a:pos x="434" y="576"/>
                </a:cxn>
                <a:cxn ang="0">
                  <a:pos x="218" y="634"/>
                </a:cxn>
                <a:cxn ang="0">
                  <a:pos x="178" y="652"/>
                </a:cxn>
                <a:cxn ang="0">
                  <a:pos x="52" y="774"/>
                </a:cxn>
                <a:cxn ang="0">
                  <a:pos x="25" y="837"/>
                </a:cxn>
                <a:cxn ang="0">
                  <a:pos x="47" y="967"/>
                </a:cxn>
                <a:cxn ang="0">
                  <a:pos x="97" y="1008"/>
                </a:cxn>
                <a:cxn ang="0">
                  <a:pos x="268" y="1075"/>
                </a:cxn>
                <a:cxn ang="0">
                  <a:pos x="565" y="1053"/>
                </a:cxn>
                <a:cxn ang="0">
                  <a:pos x="943" y="1084"/>
                </a:cxn>
                <a:cxn ang="0">
                  <a:pos x="1073" y="1125"/>
                </a:cxn>
                <a:cxn ang="0">
                  <a:pos x="1172" y="1174"/>
                </a:cxn>
                <a:cxn ang="0">
                  <a:pos x="1217" y="1188"/>
                </a:cxn>
                <a:cxn ang="0">
                  <a:pos x="1258" y="1210"/>
                </a:cxn>
                <a:cxn ang="0">
                  <a:pos x="1325" y="1246"/>
                </a:cxn>
                <a:cxn ang="0">
                  <a:pos x="1379" y="1282"/>
                </a:cxn>
                <a:cxn ang="0">
                  <a:pos x="1487" y="1327"/>
                </a:cxn>
                <a:cxn ang="0">
                  <a:pos x="1582" y="1345"/>
                </a:cxn>
                <a:cxn ang="0">
                  <a:pos x="1690" y="1332"/>
                </a:cxn>
                <a:cxn ang="0">
                  <a:pos x="1703" y="1323"/>
                </a:cxn>
                <a:cxn ang="0">
                  <a:pos x="1721" y="1318"/>
                </a:cxn>
                <a:cxn ang="0">
                  <a:pos x="1744" y="1300"/>
                </a:cxn>
                <a:cxn ang="0">
                  <a:pos x="1789" y="1255"/>
                </a:cxn>
                <a:cxn ang="0">
                  <a:pos x="1798" y="1242"/>
                </a:cxn>
                <a:cxn ang="0">
                  <a:pos x="1811" y="1233"/>
                </a:cxn>
                <a:cxn ang="0">
                  <a:pos x="1825" y="1206"/>
                </a:cxn>
                <a:cxn ang="0">
                  <a:pos x="1847" y="1165"/>
                </a:cxn>
                <a:cxn ang="0">
                  <a:pos x="1847" y="1165"/>
                </a:cxn>
                <a:cxn ang="0">
                  <a:pos x="1870" y="1098"/>
                </a:cxn>
                <a:cxn ang="0">
                  <a:pos x="1883" y="1039"/>
                </a:cxn>
                <a:cxn ang="0">
                  <a:pos x="1829" y="639"/>
                </a:cxn>
                <a:cxn ang="0">
                  <a:pos x="1802" y="540"/>
                </a:cxn>
                <a:cxn ang="0">
                  <a:pos x="1789" y="148"/>
                </a:cxn>
                <a:cxn ang="0">
                  <a:pos x="1735" y="40"/>
                </a:cxn>
                <a:cxn ang="0">
                  <a:pos x="1645" y="0"/>
                </a:cxn>
                <a:cxn ang="0">
                  <a:pos x="1541" y="13"/>
                </a:cxn>
                <a:cxn ang="0">
                  <a:pos x="1393" y="81"/>
                </a:cxn>
                <a:cxn ang="0">
                  <a:pos x="1352" y="103"/>
                </a:cxn>
                <a:cxn ang="0">
                  <a:pos x="1285" y="144"/>
                </a:cxn>
                <a:cxn ang="0">
                  <a:pos x="1222" y="189"/>
                </a:cxn>
                <a:cxn ang="0">
                  <a:pos x="1159" y="234"/>
                </a:cxn>
                <a:cxn ang="0">
                  <a:pos x="1051" y="310"/>
                </a:cxn>
                <a:cxn ang="0">
                  <a:pos x="925" y="387"/>
                </a:cxn>
                <a:cxn ang="0">
                  <a:pos x="871" y="414"/>
                </a:cxn>
                <a:cxn ang="0">
                  <a:pos x="776" y="477"/>
                </a:cxn>
                <a:cxn ang="0">
                  <a:pos x="686" y="531"/>
                </a:cxn>
                <a:cxn ang="0">
                  <a:pos x="628" y="558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0" name="Line 6"/>
            <p:cNvSpPr>
              <a:spLocks noChangeShapeType="1"/>
            </p:cNvSpPr>
            <p:nvPr/>
          </p:nvSpPr>
          <p:spPr bwMode="auto">
            <a:xfrm>
              <a:off x="4316" y="1728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1" name="Line 7"/>
            <p:cNvSpPr>
              <a:spLocks noChangeShapeType="1"/>
            </p:cNvSpPr>
            <p:nvPr/>
          </p:nvSpPr>
          <p:spPr bwMode="auto">
            <a:xfrm flipV="1">
              <a:off x="4915" y="1544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2" name="Line 8"/>
            <p:cNvSpPr>
              <a:spLocks noChangeShapeType="1"/>
            </p:cNvSpPr>
            <p:nvPr/>
          </p:nvSpPr>
          <p:spPr bwMode="auto">
            <a:xfrm flipV="1">
              <a:off x="4140" y="2722"/>
              <a:ext cx="603" cy="131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3" name="Line 9"/>
            <p:cNvSpPr>
              <a:spLocks noChangeShapeType="1"/>
            </p:cNvSpPr>
            <p:nvPr/>
          </p:nvSpPr>
          <p:spPr bwMode="auto">
            <a:xfrm flipV="1">
              <a:off x="4969" y="2317"/>
              <a:ext cx="234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4" name="Line 10"/>
            <p:cNvSpPr>
              <a:spLocks noChangeShapeType="1"/>
            </p:cNvSpPr>
            <p:nvPr/>
          </p:nvSpPr>
          <p:spPr bwMode="auto">
            <a:xfrm>
              <a:off x="4978" y="2758"/>
              <a:ext cx="229" cy="27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5" name="Freeform 11"/>
            <p:cNvSpPr>
              <a:spLocks/>
            </p:cNvSpPr>
            <p:nvPr/>
          </p:nvSpPr>
          <p:spPr bwMode="auto">
            <a:xfrm>
              <a:off x="3437" y="1018"/>
              <a:ext cx="2239" cy="1395"/>
            </a:xfrm>
            <a:custGeom>
              <a:avLst/>
              <a:gdLst/>
              <a:ahLst/>
              <a:cxnLst>
                <a:cxn ang="0">
                  <a:pos x="309" y="81"/>
                </a:cxn>
                <a:cxn ang="0">
                  <a:pos x="286" y="103"/>
                </a:cxn>
                <a:cxn ang="0">
                  <a:pos x="259" y="157"/>
                </a:cxn>
                <a:cxn ang="0">
                  <a:pos x="232" y="211"/>
                </a:cxn>
                <a:cxn ang="0">
                  <a:pos x="205" y="306"/>
                </a:cxn>
                <a:cxn ang="0">
                  <a:pos x="160" y="580"/>
                </a:cxn>
                <a:cxn ang="0">
                  <a:pos x="115" y="688"/>
                </a:cxn>
                <a:cxn ang="0">
                  <a:pos x="16" y="967"/>
                </a:cxn>
                <a:cxn ang="0">
                  <a:pos x="142" y="1323"/>
                </a:cxn>
                <a:cxn ang="0">
                  <a:pos x="525" y="1368"/>
                </a:cxn>
                <a:cxn ang="0">
                  <a:pos x="669" y="1287"/>
                </a:cxn>
                <a:cxn ang="0">
                  <a:pos x="763" y="1224"/>
                </a:cxn>
                <a:cxn ang="0">
                  <a:pos x="939" y="1143"/>
                </a:cxn>
                <a:cxn ang="0">
                  <a:pos x="988" y="1107"/>
                </a:cxn>
                <a:cxn ang="0">
                  <a:pos x="1083" y="1071"/>
                </a:cxn>
                <a:cxn ang="0">
                  <a:pos x="1231" y="1012"/>
                </a:cxn>
                <a:cxn ang="0">
                  <a:pos x="1416" y="945"/>
                </a:cxn>
                <a:cxn ang="0">
                  <a:pos x="1641" y="891"/>
                </a:cxn>
                <a:cxn ang="0">
                  <a:pos x="1933" y="810"/>
                </a:cxn>
                <a:cxn ang="0">
                  <a:pos x="1987" y="783"/>
                </a:cxn>
                <a:cxn ang="0">
                  <a:pos x="2032" y="760"/>
                </a:cxn>
                <a:cxn ang="0">
                  <a:pos x="2104" y="711"/>
                </a:cxn>
                <a:cxn ang="0">
                  <a:pos x="2163" y="648"/>
                </a:cxn>
                <a:cxn ang="0">
                  <a:pos x="2185" y="607"/>
                </a:cxn>
                <a:cxn ang="0">
                  <a:pos x="2212" y="540"/>
                </a:cxn>
                <a:cxn ang="0">
                  <a:pos x="2221" y="373"/>
                </a:cxn>
                <a:cxn ang="0">
                  <a:pos x="1735" y="261"/>
                </a:cxn>
                <a:cxn ang="0">
                  <a:pos x="1308" y="225"/>
                </a:cxn>
                <a:cxn ang="0">
                  <a:pos x="1114" y="153"/>
                </a:cxn>
                <a:cxn ang="0">
                  <a:pos x="867" y="72"/>
                </a:cxn>
                <a:cxn ang="0">
                  <a:pos x="520" y="0"/>
                </a:cxn>
                <a:cxn ang="0">
                  <a:pos x="349" y="49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196" name="Oval 12"/>
            <p:cNvSpPr>
              <a:spLocks noChangeArrowheads="1"/>
            </p:cNvSpPr>
            <p:nvPr/>
          </p:nvSpPr>
          <p:spPr bwMode="auto">
            <a:xfrm>
              <a:off x="3612" y="207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733197" name="Oval 13"/>
            <p:cNvSpPr>
              <a:spLocks noChangeArrowheads="1"/>
            </p:cNvSpPr>
            <p:nvPr/>
          </p:nvSpPr>
          <p:spPr bwMode="auto">
            <a:xfrm>
              <a:off x="4041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198" name="Oval 14"/>
            <p:cNvSpPr>
              <a:spLocks noChangeArrowheads="1"/>
            </p:cNvSpPr>
            <p:nvPr/>
          </p:nvSpPr>
          <p:spPr bwMode="auto">
            <a:xfrm>
              <a:off x="4653" y="1608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199" name="Oval 15"/>
            <p:cNvSpPr>
              <a:spLocks noChangeArrowheads="1"/>
            </p:cNvSpPr>
            <p:nvPr/>
          </p:nvSpPr>
          <p:spPr bwMode="auto">
            <a:xfrm>
              <a:off x="5233" y="135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0" name="Oval 16"/>
            <p:cNvSpPr>
              <a:spLocks noChangeArrowheads="1"/>
            </p:cNvSpPr>
            <p:nvPr/>
          </p:nvSpPr>
          <p:spPr bwMode="auto">
            <a:xfrm>
              <a:off x="5140" y="209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1" name="Oval 17"/>
            <p:cNvSpPr>
              <a:spLocks noChangeArrowheads="1"/>
            </p:cNvSpPr>
            <p:nvPr/>
          </p:nvSpPr>
          <p:spPr bwMode="auto">
            <a:xfrm>
              <a:off x="3747" y="113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2" name="Line 18"/>
            <p:cNvSpPr>
              <a:spLocks noChangeShapeType="1"/>
            </p:cNvSpPr>
            <p:nvPr/>
          </p:nvSpPr>
          <p:spPr bwMode="auto">
            <a:xfrm>
              <a:off x="4305" y="17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03" name="Line 19"/>
            <p:cNvSpPr>
              <a:spLocks noChangeShapeType="1"/>
            </p:cNvSpPr>
            <p:nvPr/>
          </p:nvSpPr>
          <p:spPr bwMode="auto">
            <a:xfrm flipV="1">
              <a:off x="3819" y="1835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04" name="Line 20"/>
            <p:cNvSpPr>
              <a:spLocks noChangeShapeType="1"/>
            </p:cNvSpPr>
            <p:nvPr/>
          </p:nvSpPr>
          <p:spPr bwMode="auto">
            <a:xfrm>
              <a:off x="3945" y="139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05" name="Line 21"/>
            <p:cNvSpPr>
              <a:spLocks noChangeShapeType="1"/>
            </p:cNvSpPr>
            <p:nvPr/>
          </p:nvSpPr>
          <p:spPr bwMode="auto">
            <a:xfrm flipV="1">
              <a:off x="4913" y="1543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06" name="Oval 22"/>
            <p:cNvSpPr>
              <a:spLocks noChangeArrowheads="1"/>
            </p:cNvSpPr>
            <p:nvPr/>
          </p:nvSpPr>
          <p:spPr bwMode="auto">
            <a:xfrm>
              <a:off x="4746" y="253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7" name="Oval 23"/>
            <p:cNvSpPr>
              <a:spLocks noChangeArrowheads="1"/>
            </p:cNvSpPr>
            <p:nvPr/>
          </p:nvSpPr>
          <p:spPr bwMode="auto">
            <a:xfrm>
              <a:off x="5150" y="300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3208" name="Oval 24"/>
            <p:cNvSpPr>
              <a:spLocks noChangeArrowheads="1"/>
            </p:cNvSpPr>
            <p:nvPr/>
          </p:nvSpPr>
          <p:spPr bwMode="auto">
            <a:xfrm>
              <a:off x="3869" y="275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33209" name="Line 25"/>
            <p:cNvSpPr>
              <a:spLocks noChangeShapeType="1"/>
            </p:cNvSpPr>
            <p:nvPr/>
          </p:nvSpPr>
          <p:spPr bwMode="auto">
            <a:xfrm>
              <a:off x="4877" y="1818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10" name="Line 26"/>
            <p:cNvSpPr>
              <a:spLocks noChangeShapeType="1"/>
            </p:cNvSpPr>
            <p:nvPr/>
          </p:nvSpPr>
          <p:spPr bwMode="auto">
            <a:xfrm flipV="1">
              <a:off x="4126" y="2718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11" name="Line 27"/>
            <p:cNvSpPr>
              <a:spLocks noChangeShapeType="1"/>
            </p:cNvSpPr>
            <p:nvPr/>
          </p:nvSpPr>
          <p:spPr bwMode="auto">
            <a:xfrm flipV="1">
              <a:off x="4967" y="2326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12" name="Line 28"/>
            <p:cNvSpPr>
              <a:spLocks noChangeShapeType="1"/>
            </p:cNvSpPr>
            <p:nvPr/>
          </p:nvSpPr>
          <p:spPr bwMode="auto">
            <a:xfrm>
              <a:off x="4972" y="2754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13" name="Text Box 29"/>
            <p:cNvSpPr txBox="1">
              <a:spLocks noChangeArrowheads="1"/>
            </p:cNvSpPr>
            <p:nvPr/>
          </p:nvSpPr>
          <p:spPr bwMode="auto">
            <a:xfrm>
              <a:off x="4356" y="127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33214" name="Text Box 30"/>
            <p:cNvSpPr txBox="1">
              <a:spLocks noChangeArrowheads="1"/>
            </p:cNvSpPr>
            <p:nvPr/>
          </p:nvSpPr>
          <p:spPr bwMode="auto">
            <a:xfrm>
              <a:off x="4559" y="2938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 - S</a:t>
              </a:r>
            </a:p>
          </p:txBody>
        </p:sp>
        <p:sp>
          <p:nvSpPr>
            <p:cNvPr id="733215" name="Line 31"/>
            <p:cNvSpPr>
              <a:spLocks noChangeShapeType="1"/>
            </p:cNvSpPr>
            <p:nvPr/>
          </p:nvSpPr>
          <p:spPr bwMode="auto">
            <a:xfrm>
              <a:off x="3761" y="2326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372350" y="3144838"/>
            <a:ext cx="1050925" cy="1147762"/>
            <a:chOff x="4703" y="1617"/>
            <a:chExt cx="662" cy="723"/>
          </a:xfrm>
        </p:grpSpPr>
        <p:sp>
          <p:nvSpPr>
            <p:cNvPr id="733217" name="Text Box 33"/>
            <p:cNvSpPr txBox="1">
              <a:spLocks noChangeArrowheads="1"/>
            </p:cNvSpPr>
            <p:nvPr/>
          </p:nvSpPr>
          <p:spPr bwMode="auto">
            <a:xfrm>
              <a:off x="4703" y="1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33218" name="Text Box 34"/>
            <p:cNvSpPr txBox="1">
              <a:spLocks noChangeArrowheads="1"/>
            </p:cNvSpPr>
            <p:nvPr/>
          </p:nvSpPr>
          <p:spPr bwMode="auto">
            <a:xfrm>
              <a:off x="5177" y="21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092825" y="3635375"/>
            <a:ext cx="1728788" cy="1198563"/>
            <a:chOff x="3897" y="1926"/>
            <a:chExt cx="1089" cy="755"/>
          </a:xfrm>
        </p:grpSpPr>
        <p:sp>
          <p:nvSpPr>
            <p:cNvPr id="733220" name="Freeform 36"/>
            <p:cNvSpPr>
              <a:spLocks/>
            </p:cNvSpPr>
            <p:nvPr/>
          </p:nvSpPr>
          <p:spPr bwMode="auto">
            <a:xfrm>
              <a:off x="3897" y="1926"/>
              <a:ext cx="1089" cy="755"/>
            </a:xfrm>
            <a:custGeom>
              <a:avLst/>
              <a:gdLst/>
              <a:ahLst/>
              <a:cxnLst>
                <a:cxn ang="0">
                  <a:pos x="0" y="383"/>
                </a:cxn>
                <a:cxn ang="0">
                  <a:pos x="86" y="320"/>
                </a:cxn>
                <a:cxn ang="0">
                  <a:pos x="113" y="284"/>
                </a:cxn>
                <a:cxn ang="0">
                  <a:pos x="140" y="248"/>
                </a:cxn>
                <a:cxn ang="0">
                  <a:pos x="158" y="225"/>
                </a:cxn>
                <a:cxn ang="0">
                  <a:pos x="185" y="189"/>
                </a:cxn>
                <a:cxn ang="0">
                  <a:pos x="194" y="176"/>
                </a:cxn>
                <a:cxn ang="0">
                  <a:pos x="207" y="167"/>
                </a:cxn>
                <a:cxn ang="0">
                  <a:pos x="225" y="144"/>
                </a:cxn>
                <a:cxn ang="0">
                  <a:pos x="248" y="126"/>
                </a:cxn>
                <a:cxn ang="0">
                  <a:pos x="257" y="113"/>
                </a:cxn>
                <a:cxn ang="0">
                  <a:pos x="270" y="104"/>
                </a:cxn>
                <a:cxn ang="0">
                  <a:pos x="347" y="59"/>
                </a:cxn>
                <a:cxn ang="0">
                  <a:pos x="473" y="9"/>
                </a:cxn>
                <a:cxn ang="0">
                  <a:pos x="567" y="0"/>
                </a:cxn>
                <a:cxn ang="0">
                  <a:pos x="806" y="27"/>
                </a:cxn>
                <a:cxn ang="0">
                  <a:pos x="846" y="45"/>
                </a:cxn>
                <a:cxn ang="0">
                  <a:pos x="950" y="95"/>
                </a:cxn>
                <a:cxn ang="0">
                  <a:pos x="1031" y="162"/>
                </a:cxn>
                <a:cxn ang="0">
                  <a:pos x="1058" y="203"/>
                </a:cxn>
                <a:cxn ang="0">
                  <a:pos x="1089" y="297"/>
                </a:cxn>
                <a:cxn ang="0">
                  <a:pos x="1085" y="329"/>
                </a:cxn>
                <a:cxn ang="0">
                  <a:pos x="1058" y="369"/>
                </a:cxn>
                <a:cxn ang="0">
                  <a:pos x="954" y="473"/>
                </a:cxn>
                <a:cxn ang="0">
                  <a:pos x="851" y="536"/>
                </a:cxn>
                <a:cxn ang="0">
                  <a:pos x="756" y="599"/>
                </a:cxn>
                <a:cxn ang="0">
                  <a:pos x="657" y="662"/>
                </a:cxn>
                <a:cxn ang="0">
                  <a:pos x="630" y="680"/>
                </a:cxn>
                <a:cxn ang="0">
                  <a:pos x="621" y="693"/>
                </a:cxn>
                <a:cxn ang="0">
                  <a:pos x="554" y="729"/>
                </a:cxn>
                <a:cxn ang="0">
                  <a:pos x="450" y="752"/>
                </a:cxn>
                <a:cxn ang="0">
                  <a:pos x="212" y="702"/>
                </a:cxn>
                <a:cxn ang="0">
                  <a:pos x="176" y="662"/>
                </a:cxn>
                <a:cxn ang="0">
                  <a:pos x="158" y="635"/>
                </a:cxn>
                <a:cxn ang="0">
                  <a:pos x="153" y="617"/>
                </a:cxn>
                <a:cxn ang="0">
                  <a:pos x="135" y="590"/>
                </a:cxn>
                <a:cxn ang="0">
                  <a:pos x="117" y="549"/>
                </a:cxn>
                <a:cxn ang="0">
                  <a:pos x="86" y="500"/>
                </a:cxn>
              </a:cxnLst>
              <a:rect l="0" t="0" r="r" b="b"/>
              <a:pathLst>
                <a:path w="1089" h="755">
                  <a:moveTo>
                    <a:pt x="0" y="383"/>
                  </a:moveTo>
                  <a:cubicBezTo>
                    <a:pt x="26" y="357"/>
                    <a:pt x="54" y="340"/>
                    <a:pt x="86" y="320"/>
                  </a:cubicBezTo>
                  <a:cubicBezTo>
                    <a:pt x="91" y="302"/>
                    <a:pt x="102" y="299"/>
                    <a:pt x="113" y="284"/>
                  </a:cubicBezTo>
                  <a:cubicBezTo>
                    <a:pt x="118" y="265"/>
                    <a:pt x="124" y="259"/>
                    <a:pt x="140" y="248"/>
                  </a:cubicBezTo>
                  <a:cubicBezTo>
                    <a:pt x="150" y="215"/>
                    <a:pt x="135" y="253"/>
                    <a:pt x="158" y="225"/>
                  </a:cubicBezTo>
                  <a:cubicBezTo>
                    <a:pt x="170" y="210"/>
                    <a:pt x="163" y="203"/>
                    <a:pt x="185" y="189"/>
                  </a:cubicBezTo>
                  <a:cubicBezTo>
                    <a:pt x="188" y="185"/>
                    <a:pt x="190" y="180"/>
                    <a:pt x="194" y="176"/>
                  </a:cubicBezTo>
                  <a:cubicBezTo>
                    <a:pt x="198" y="172"/>
                    <a:pt x="204" y="171"/>
                    <a:pt x="207" y="167"/>
                  </a:cubicBezTo>
                  <a:cubicBezTo>
                    <a:pt x="231" y="136"/>
                    <a:pt x="189" y="169"/>
                    <a:pt x="225" y="144"/>
                  </a:cubicBezTo>
                  <a:cubicBezTo>
                    <a:pt x="250" y="108"/>
                    <a:pt x="217" y="150"/>
                    <a:pt x="248" y="126"/>
                  </a:cubicBezTo>
                  <a:cubicBezTo>
                    <a:pt x="252" y="123"/>
                    <a:pt x="253" y="117"/>
                    <a:pt x="257" y="113"/>
                  </a:cubicBezTo>
                  <a:cubicBezTo>
                    <a:pt x="261" y="109"/>
                    <a:pt x="266" y="107"/>
                    <a:pt x="270" y="104"/>
                  </a:cubicBezTo>
                  <a:cubicBezTo>
                    <a:pt x="285" y="80"/>
                    <a:pt x="319" y="67"/>
                    <a:pt x="347" y="59"/>
                  </a:cubicBezTo>
                  <a:cubicBezTo>
                    <a:pt x="382" y="36"/>
                    <a:pt x="430" y="14"/>
                    <a:pt x="473" y="9"/>
                  </a:cubicBezTo>
                  <a:cubicBezTo>
                    <a:pt x="504" y="5"/>
                    <a:pt x="567" y="0"/>
                    <a:pt x="567" y="0"/>
                  </a:cubicBezTo>
                  <a:cubicBezTo>
                    <a:pt x="654" y="3"/>
                    <a:pt x="725" y="3"/>
                    <a:pt x="806" y="27"/>
                  </a:cubicBezTo>
                  <a:cubicBezTo>
                    <a:pt x="821" y="31"/>
                    <a:pt x="831" y="41"/>
                    <a:pt x="846" y="45"/>
                  </a:cubicBezTo>
                  <a:cubicBezTo>
                    <a:pt x="877" y="69"/>
                    <a:pt x="913" y="82"/>
                    <a:pt x="950" y="95"/>
                  </a:cubicBezTo>
                  <a:cubicBezTo>
                    <a:pt x="976" y="121"/>
                    <a:pt x="1005" y="138"/>
                    <a:pt x="1031" y="162"/>
                  </a:cubicBezTo>
                  <a:cubicBezTo>
                    <a:pt x="1036" y="181"/>
                    <a:pt x="1044" y="189"/>
                    <a:pt x="1058" y="203"/>
                  </a:cubicBezTo>
                  <a:cubicBezTo>
                    <a:pt x="1068" y="235"/>
                    <a:pt x="1079" y="265"/>
                    <a:pt x="1089" y="297"/>
                  </a:cubicBezTo>
                  <a:cubicBezTo>
                    <a:pt x="1088" y="308"/>
                    <a:pt x="1089" y="319"/>
                    <a:pt x="1085" y="329"/>
                  </a:cubicBezTo>
                  <a:cubicBezTo>
                    <a:pt x="1079" y="344"/>
                    <a:pt x="1063" y="354"/>
                    <a:pt x="1058" y="369"/>
                  </a:cubicBezTo>
                  <a:cubicBezTo>
                    <a:pt x="1045" y="405"/>
                    <a:pt x="990" y="460"/>
                    <a:pt x="954" y="473"/>
                  </a:cubicBezTo>
                  <a:cubicBezTo>
                    <a:pt x="933" y="503"/>
                    <a:pt x="886" y="523"/>
                    <a:pt x="851" y="536"/>
                  </a:cubicBezTo>
                  <a:cubicBezTo>
                    <a:pt x="833" y="552"/>
                    <a:pt x="777" y="591"/>
                    <a:pt x="756" y="599"/>
                  </a:cubicBezTo>
                  <a:cubicBezTo>
                    <a:pt x="729" y="626"/>
                    <a:pt x="691" y="645"/>
                    <a:pt x="657" y="662"/>
                  </a:cubicBezTo>
                  <a:cubicBezTo>
                    <a:pt x="635" y="694"/>
                    <a:pt x="665" y="657"/>
                    <a:pt x="630" y="680"/>
                  </a:cubicBezTo>
                  <a:cubicBezTo>
                    <a:pt x="626" y="683"/>
                    <a:pt x="625" y="690"/>
                    <a:pt x="621" y="693"/>
                  </a:cubicBezTo>
                  <a:cubicBezTo>
                    <a:pt x="604" y="707"/>
                    <a:pt x="575" y="723"/>
                    <a:pt x="554" y="729"/>
                  </a:cubicBezTo>
                  <a:cubicBezTo>
                    <a:pt x="527" y="746"/>
                    <a:pt x="482" y="748"/>
                    <a:pt x="450" y="752"/>
                  </a:cubicBezTo>
                  <a:cubicBezTo>
                    <a:pt x="386" y="749"/>
                    <a:pt x="269" y="755"/>
                    <a:pt x="212" y="702"/>
                  </a:cubicBezTo>
                  <a:cubicBezTo>
                    <a:pt x="198" y="689"/>
                    <a:pt x="189" y="675"/>
                    <a:pt x="176" y="662"/>
                  </a:cubicBezTo>
                  <a:cubicBezTo>
                    <a:pt x="160" y="617"/>
                    <a:pt x="186" y="682"/>
                    <a:pt x="158" y="635"/>
                  </a:cubicBezTo>
                  <a:cubicBezTo>
                    <a:pt x="155" y="630"/>
                    <a:pt x="156" y="623"/>
                    <a:pt x="153" y="617"/>
                  </a:cubicBezTo>
                  <a:cubicBezTo>
                    <a:pt x="148" y="607"/>
                    <a:pt x="135" y="590"/>
                    <a:pt x="135" y="590"/>
                  </a:cubicBezTo>
                  <a:cubicBezTo>
                    <a:pt x="130" y="574"/>
                    <a:pt x="126" y="563"/>
                    <a:pt x="117" y="549"/>
                  </a:cubicBezTo>
                  <a:cubicBezTo>
                    <a:pt x="111" y="530"/>
                    <a:pt x="100" y="514"/>
                    <a:pt x="86" y="5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221" name="Text Box 37"/>
            <p:cNvSpPr txBox="1">
              <a:spLocks noChangeArrowheads="1"/>
            </p:cNvSpPr>
            <p:nvPr/>
          </p:nvSpPr>
          <p:spPr bwMode="auto">
            <a:xfrm>
              <a:off x="4041" y="2362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996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88BD1E-2AA2-1C4A-BA5A-CD415F08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SCC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15362" cy="2646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Observation: </a:t>
            </a:r>
            <a:r>
              <a:rPr lang="en-US" dirty="0"/>
              <a:t>G and G</a:t>
            </a:r>
            <a:r>
              <a:rPr lang="en-US" baseline="30000" dirty="0"/>
              <a:t>T</a:t>
            </a:r>
            <a:r>
              <a:rPr lang="en-US" dirty="0"/>
              <a:t> have the same SCC’s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are reachable from each other in G </a:t>
            </a:r>
            <a:r>
              <a:rPr lang="en-US" dirty="0">
                <a:sym typeface="Symbol" pitchFamily="-106" charset="2"/>
              </a:rPr>
              <a:t>⟺ they are</a:t>
            </a:r>
            <a:r>
              <a:rPr lang="en-US" dirty="0"/>
              <a:t> reachable from each other in G</a:t>
            </a:r>
            <a:r>
              <a:rPr lang="en-US" baseline="30000" dirty="0"/>
              <a:t>T</a:t>
            </a:r>
          </a:p>
          <a:p>
            <a:pPr>
              <a:lnSpc>
                <a:spcPct val="110000"/>
              </a:lnSpc>
            </a:pPr>
            <a:r>
              <a:rPr lang="en-US" dirty="0"/>
              <a:t>Idea for computing the SCC of a graph G = (V, E):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Make two depth first searches: one on G and one on G</a:t>
            </a:r>
            <a:r>
              <a:rPr lang="en-US" baseline="30000" dirty="0"/>
              <a:t>T</a:t>
            </a:r>
            <a:endParaRPr lang="en-US" dirty="0"/>
          </a:p>
        </p:txBody>
      </p:sp>
      <p:grpSp>
        <p:nvGrpSpPr>
          <p:cNvPr id="709636" name="Group 4"/>
          <p:cNvGrpSpPr>
            <a:grpSpLocks/>
          </p:cNvGrpSpPr>
          <p:nvPr/>
        </p:nvGrpSpPr>
        <p:grpSpPr bwMode="auto">
          <a:xfrm>
            <a:off x="1657350" y="4588238"/>
            <a:ext cx="2159000" cy="1376363"/>
            <a:chOff x="828" y="2753"/>
            <a:chExt cx="1360" cy="867"/>
          </a:xfrm>
        </p:grpSpPr>
        <p:sp>
          <p:nvSpPr>
            <p:cNvPr id="709637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9639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09641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2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3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4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5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9646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7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9649" name="Group 17"/>
          <p:cNvGrpSpPr>
            <a:grpSpLocks/>
          </p:cNvGrpSpPr>
          <p:nvPr/>
        </p:nvGrpSpPr>
        <p:grpSpPr bwMode="auto">
          <a:xfrm>
            <a:off x="5233988" y="4588238"/>
            <a:ext cx="2159000" cy="1376363"/>
            <a:chOff x="828" y="2753"/>
            <a:chExt cx="1360" cy="867"/>
          </a:xfrm>
        </p:grpSpPr>
        <p:sp>
          <p:nvSpPr>
            <p:cNvPr id="709650" name="Oval 18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09651" name="Oval 19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09652" name="Oval 20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9653" name="Oval 21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55" name="Line 23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57" name="Line 25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58" name="Oval 26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9659" name="Line 27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60" name="Line 28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661" name="Line 29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89E49-DFBF-E645-A7CE-74FDCFEC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3" y="100013"/>
            <a:ext cx="8893175" cy="906462"/>
          </a:xfrm>
        </p:spPr>
        <p:txBody>
          <a:bodyPr/>
          <a:lstStyle/>
          <a:p>
            <a:r>
              <a:rPr lang="en-US" sz="3200"/>
              <a:t>STRONGLY-CONNECTED-COMPONENTS(G)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call DFS(G) to compute finishing times </a:t>
            </a:r>
            <a:r>
              <a:rPr lang="en-US">
                <a:latin typeface="Comic Sans MS" pitchFamily="-106" charset="0"/>
              </a:rPr>
              <a:t>f[u]</a:t>
            </a:r>
            <a:r>
              <a:rPr lang="en-US"/>
              <a:t> for each vertex </a:t>
            </a:r>
            <a:r>
              <a:rPr lang="en-US">
                <a:latin typeface="Comic Sans MS" pitchFamily="-106" charset="0"/>
              </a:rPr>
              <a:t>u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compute G</a:t>
            </a:r>
            <a:r>
              <a:rPr lang="en-US" baseline="30000"/>
              <a:t>T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call DFS(G</a:t>
            </a:r>
            <a:r>
              <a:rPr lang="en-US" baseline="30000"/>
              <a:t>T</a:t>
            </a:r>
            <a:r>
              <a:rPr lang="en-US"/>
              <a:t>), but in the main loop of DFS, consider vertices in order of decreasing </a:t>
            </a:r>
            <a:r>
              <a:rPr lang="en-US">
                <a:latin typeface="Comic Sans MS" pitchFamily="-106" charset="0"/>
              </a:rPr>
              <a:t>f[u]</a:t>
            </a:r>
            <a:r>
              <a:rPr lang="en-US"/>
              <a:t> (as computed in first DFS)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output the vertices in each tree of the depth-first forest formed in second DFS as a separate SCC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ABE44A-E433-0749-AEDB-DFD5C67E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1682" name="Freeform 2"/>
          <p:cNvSpPr>
            <a:spLocks/>
          </p:cNvSpPr>
          <p:nvPr/>
        </p:nvSpPr>
        <p:spPr bwMode="auto">
          <a:xfrm>
            <a:off x="522288" y="1257300"/>
            <a:ext cx="2311400" cy="1736725"/>
          </a:xfrm>
          <a:custGeom>
            <a:avLst/>
            <a:gdLst/>
            <a:ahLst/>
            <a:cxnLst>
              <a:cxn ang="0">
                <a:pos x="102" y="14"/>
              </a:cxn>
              <a:cxn ang="0">
                <a:pos x="413" y="0"/>
              </a:cxn>
              <a:cxn ang="0">
                <a:pos x="1268" y="18"/>
              </a:cxn>
              <a:cxn ang="0">
                <a:pos x="1335" y="45"/>
              </a:cxn>
              <a:cxn ang="0">
                <a:pos x="1380" y="77"/>
              </a:cxn>
              <a:cxn ang="0">
                <a:pos x="1394" y="104"/>
              </a:cxn>
              <a:cxn ang="0">
                <a:pos x="1434" y="239"/>
              </a:cxn>
              <a:cxn ang="0">
                <a:pos x="1448" y="266"/>
              </a:cxn>
              <a:cxn ang="0">
                <a:pos x="1308" y="504"/>
              </a:cxn>
              <a:cxn ang="0">
                <a:pos x="1236" y="509"/>
              </a:cxn>
              <a:cxn ang="0">
                <a:pos x="1110" y="513"/>
              </a:cxn>
              <a:cxn ang="0">
                <a:pos x="989" y="527"/>
              </a:cxn>
              <a:cxn ang="0">
                <a:pos x="908" y="549"/>
              </a:cxn>
              <a:cxn ang="0">
                <a:pos x="854" y="567"/>
              </a:cxn>
              <a:cxn ang="0">
                <a:pos x="813" y="585"/>
              </a:cxn>
              <a:cxn ang="0">
                <a:pos x="773" y="608"/>
              </a:cxn>
              <a:cxn ang="0">
                <a:pos x="728" y="653"/>
              </a:cxn>
              <a:cxn ang="0">
                <a:pos x="705" y="689"/>
              </a:cxn>
              <a:cxn ang="0">
                <a:pos x="687" y="851"/>
              </a:cxn>
              <a:cxn ang="0">
                <a:pos x="665" y="977"/>
              </a:cxn>
              <a:cxn ang="0">
                <a:pos x="647" y="995"/>
              </a:cxn>
              <a:cxn ang="0">
                <a:pos x="642" y="1008"/>
              </a:cxn>
              <a:cxn ang="0">
                <a:pos x="629" y="1017"/>
              </a:cxn>
              <a:cxn ang="0">
                <a:pos x="561" y="1053"/>
              </a:cxn>
              <a:cxn ang="0">
                <a:pos x="534" y="1067"/>
              </a:cxn>
              <a:cxn ang="0">
                <a:pos x="435" y="1094"/>
              </a:cxn>
              <a:cxn ang="0">
                <a:pos x="314" y="1089"/>
              </a:cxn>
              <a:cxn ang="0">
                <a:pos x="269" y="1076"/>
              </a:cxn>
              <a:cxn ang="0">
                <a:pos x="129" y="1049"/>
              </a:cxn>
              <a:cxn ang="0">
                <a:pos x="84" y="1031"/>
              </a:cxn>
              <a:cxn ang="0">
                <a:pos x="35" y="990"/>
              </a:cxn>
              <a:cxn ang="0">
                <a:pos x="21" y="950"/>
              </a:cxn>
              <a:cxn ang="0">
                <a:pos x="12" y="918"/>
              </a:cxn>
              <a:cxn ang="0">
                <a:pos x="8" y="482"/>
              </a:cxn>
              <a:cxn ang="0">
                <a:pos x="12" y="243"/>
              </a:cxn>
              <a:cxn ang="0">
                <a:pos x="48" y="45"/>
              </a:cxn>
              <a:cxn ang="0">
                <a:pos x="102" y="14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683" name="Oval 3"/>
          <p:cNvSpPr>
            <a:spLocks noChangeArrowheads="1"/>
          </p:cNvSpPr>
          <p:nvPr/>
        </p:nvSpPr>
        <p:spPr bwMode="auto">
          <a:xfrm>
            <a:off x="4105275" y="2211388"/>
            <a:ext cx="1208088" cy="849312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684" name="Oval 4"/>
          <p:cNvSpPr>
            <a:spLocks noChangeArrowheads="1"/>
          </p:cNvSpPr>
          <p:nvPr/>
        </p:nvSpPr>
        <p:spPr bwMode="auto">
          <a:xfrm>
            <a:off x="2900363" y="1268413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685" name="Oval 5"/>
          <p:cNvSpPr>
            <a:spLocks noChangeArrowheads="1"/>
          </p:cNvSpPr>
          <p:nvPr/>
        </p:nvSpPr>
        <p:spPr bwMode="auto">
          <a:xfrm>
            <a:off x="1747838" y="2159000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6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711687" name="Group 7"/>
          <p:cNvGrpSpPr>
            <a:grpSpLocks/>
          </p:cNvGrpSpPr>
          <p:nvPr/>
        </p:nvGrpSpPr>
        <p:grpSpPr bwMode="auto">
          <a:xfrm>
            <a:off x="693738" y="1512888"/>
            <a:ext cx="4424362" cy="1341437"/>
            <a:chOff x="437" y="953"/>
            <a:chExt cx="2787" cy="845"/>
          </a:xfrm>
        </p:grpSpPr>
        <p:sp>
          <p:nvSpPr>
            <p:cNvPr id="711688" name="Oval 8"/>
            <p:cNvSpPr>
              <a:spLocks noChangeArrowheads="1"/>
            </p:cNvSpPr>
            <p:nvPr/>
          </p:nvSpPr>
          <p:spPr bwMode="auto">
            <a:xfrm>
              <a:off x="437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>
              <a:off x="1185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>
              <a:off x="2681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1" name="Oval 11"/>
            <p:cNvSpPr>
              <a:spLocks noChangeArrowheads="1"/>
            </p:cNvSpPr>
            <p:nvPr/>
          </p:nvSpPr>
          <p:spPr bwMode="auto">
            <a:xfrm>
              <a:off x="1933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2" name="Oval 12"/>
            <p:cNvSpPr>
              <a:spLocks noChangeArrowheads="1"/>
            </p:cNvSpPr>
            <p:nvPr/>
          </p:nvSpPr>
          <p:spPr bwMode="auto">
            <a:xfrm>
              <a:off x="438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3" name="Oval 13"/>
            <p:cNvSpPr>
              <a:spLocks noChangeArrowheads="1"/>
            </p:cNvSpPr>
            <p:nvPr/>
          </p:nvSpPr>
          <p:spPr bwMode="auto">
            <a:xfrm>
              <a:off x="1186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4" name="Oval 14"/>
            <p:cNvSpPr>
              <a:spLocks noChangeArrowheads="1"/>
            </p:cNvSpPr>
            <p:nvPr/>
          </p:nvSpPr>
          <p:spPr bwMode="auto">
            <a:xfrm>
              <a:off x="2682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1695" name="Oval 15"/>
            <p:cNvSpPr>
              <a:spLocks noChangeArrowheads="1"/>
            </p:cNvSpPr>
            <p:nvPr/>
          </p:nvSpPr>
          <p:spPr bwMode="auto">
            <a:xfrm>
              <a:off x="1934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</p:grpSp>
      <p:grpSp>
        <p:nvGrpSpPr>
          <p:cNvPr id="711696" name="Group 16"/>
          <p:cNvGrpSpPr>
            <a:grpSpLocks/>
          </p:cNvGrpSpPr>
          <p:nvPr/>
        </p:nvGrpSpPr>
        <p:grpSpPr bwMode="auto">
          <a:xfrm>
            <a:off x="1006475" y="1190625"/>
            <a:ext cx="3781425" cy="2098675"/>
            <a:chOff x="634" y="750"/>
            <a:chExt cx="2382" cy="1322"/>
          </a:xfrm>
        </p:grpSpPr>
        <p:sp>
          <p:nvSpPr>
            <p:cNvPr id="711697" name="Text Box 17"/>
            <p:cNvSpPr txBox="1">
              <a:spLocks noChangeArrowheads="1"/>
            </p:cNvSpPr>
            <p:nvPr/>
          </p:nvSpPr>
          <p:spPr bwMode="auto">
            <a:xfrm>
              <a:off x="642" y="75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a</a:t>
              </a:r>
            </a:p>
          </p:txBody>
        </p:sp>
        <p:sp>
          <p:nvSpPr>
            <p:cNvPr id="711698" name="Text Box 18"/>
            <p:cNvSpPr txBox="1">
              <a:spLocks noChangeArrowheads="1"/>
            </p:cNvSpPr>
            <p:nvPr/>
          </p:nvSpPr>
          <p:spPr bwMode="auto">
            <a:xfrm>
              <a:off x="1377" y="75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b</a:t>
              </a:r>
            </a:p>
          </p:txBody>
        </p:sp>
        <p:sp>
          <p:nvSpPr>
            <p:cNvPr id="711699" name="Text Box 19"/>
            <p:cNvSpPr txBox="1">
              <a:spLocks noChangeArrowheads="1"/>
            </p:cNvSpPr>
            <p:nvPr/>
          </p:nvSpPr>
          <p:spPr bwMode="auto">
            <a:xfrm>
              <a:off x="2112" y="750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c</a:t>
              </a:r>
            </a:p>
          </p:txBody>
        </p:sp>
        <p:sp>
          <p:nvSpPr>
            <p:cNvPr id="711700" name="Text Box 20"/>
            <p:cNvSpPr txBox="1">
              <a:spLocks noChangeArrowheads="1"/>
            </p:cNvSpPr>
            <p:nvPr/>
          </p:nvSpPr>
          <p:spPr bwMode="auto">
            <a:xfrm>
              <a:off x="2837" y="75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d</a:t>
              </a:r>
            </a:p>
          </p:txBody>
        </p:sp>
        <p:sp>
          <p:nvSpPr>
            <p:cNvPr id="711701" name="Text Box 21"/>
            <p:cNvSpPr txBox="1">
              <a:spLocks noChangeArrowheads="1"/>
            </p:cNvSpPr>
            <p:nvPr/>
          </p:nvSpPr>
          <p:spPr bwMode="auto">
            <a:xfrm>
              <a:off x="634" y="1841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e</a:t>
              </a:r>
            </a:p>
          </p:txBody>
        </p:sp>
        <p:sp>
          <p:nvSpPr>
            <p:cNvPr id="711702" name="Text Box 22"/>
            <p:cNvSpPr txBox="1">
              <a:spLocks noChangeArrowheads="1"/>
            </p:cNvSpPr>
            <p:nvPr/>
          </p:nvSpPr>
          <p:spPr bwMode="auto">
            <a:xfrm>
              <a:off x="1369" y="1841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f</a:t>
              </a:r>
            </a:p>
          </p:txBody>
        </p:sp>
        <p:sp>
          <p:nvSpPr>
            <p:cNvPr id="711703" name="Text Box 23"/>
            <p:cNvSpPr txBox="1">
              <a:spLocks noChangeArrowheads="1"/>
            </p:cNvSpPr>
            <p:nvPr/>
          </p:nvSpPr>
          <p:spPr bwMode="auto">
            <a:xfrm>
              <a:off x="2104" y="184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g</a:t>
              </a:r>
            </a:p>
          </p:txBody>
        </p:sp>
        <p:sp>
          <p:nvSpPr>
            <p:cNvPr id="711704" name="Text Box 24"/>
            <p:cNvSpPr txBox="1">
              <a:spLocks noChangeArrowheads="1"/>
            </p:cNvSpPr>
            <p:nvPr/>
          </p:nvSpPr>
          <p:spPr bwMode="auto">
            <a:xfrm>
              <a:off x="2829" y="184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h</a:t>
              </a:r>
            </a:p>
          </p:txBody>
        </p:sp>
      </p:grpSp>
      <p:sp>
        <p:nvSpPr>
          <p:cNvPr id="711705" name="Line 25"/>
          <p:cNvSpPr>
            <a:spLocks noChangeShapeType="1"/>
          </p:cNvSpPr>
          <p:nvPr/>
        </p:nvSpPr>
        <p:spPr bwMode="auto">
          <a:xfrm>
            <a:off x="3946525" y="2611438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06" name="Line 26"/>
          <p:cNvSpPr>
            <a:spLocks noChangeShapeType="1"/>
          </p:cNvSpPr>
          <p:nvPr/>
        </p:nvSpPr>
        <p:spPr bwMode="auto">
          <a:xfrm flipV="1">
            <a:off x="1119188" y="1957388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07" name="Line 27"/>
          <p:cNvSpPr>
            <a:spLocks noChangeShapeType="1"/>
          </p:cNvSpPr>
          <p:nvPr/>
        </p:nvSpPr>
        <p:spPr bwMode="auto">
          <a:xfrm flipV="1">
            <a:off x="3503613" y="1981200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08" name="Freeform 28"/>
          <p:cNvSpPr>
            <a:spLocks/>
          </p:cNvSpPr>
          <p:nvPr/>
        </p:nvSpPr>
        <p:spPr bwMode="auto">
          <a:xfrm>
            <a:off x="3803650" y="1452563"/>
            <a:ext cx="585788" cy="1047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35" y="8"/>
              </a:cxn>
              <a:cxn ang="0">
                <a:pos x="257" y="17"/>
              </a:cxn>
              <a:cxn ang="0">
                <a:pos x="369" y="66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09" name="Freeform 29"/>
          <p:cNvSpPr>
            <a:spLocks/>
          </p:cNvSpPr>
          <p:nvPr/>
        </p:nvSpPr>
        <p:spPr bwMode="auto">
          <a:xfrm flipV="1">
            <a:off x="2605088" y="2776538"/>
            <a:ext cx="585787" cy="1047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35" y="8"/>
              </a:cxn>
              <a:cxn ang="0">
                <a:pos x="257" y="17"/>
              </a:cxn>
              <a:cxn ang="0">
                <a:pos x="369" y="66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10" name="Text Box 30"/>
          <p:cNvSpPr txBox="1">
            <a:spLocks noChangeArrowheads="1"/>
          </p:cNvSpPr>
          <p:nvPr/>
        </p:nvSpPr>
        <p:spPr bwMode="auto">
          <a:xfrm>
            <a:off x="3176588" y="15621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711711" name="Text Box 31"/>
          <p:cNvSpPr txBox="1">
            <a:spLocks noChangeArrowheads="1"/>
          </p:cNvSpPr>
          <p:nvPr/>
        </p:nvSpPr>
        <p:spPr bwMode="auto">
          <a:xfrm>
            <a:off x="3265488" y="24368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711712" name="Text Box 32"/>
          <p:cNvSpPr txBox="1">
            <a:spLocks noChangeArrowheads="1"/>
          </p:cNvSpPr>
          <p:nvPr/>
        </p:nvSpPr>
        <p:spPr bwMode="auto">
          <a:xfrm>
            <a:off x="2032000" y="24368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711713" name="Text Box 33"/>
          <p:cNvSpPr txBox="1">
            <a:spLocks noChangeArrowheads="1"/>
          </p:cNvSpPr>
          <p:nvPr/>
        </p:nvSpPr>
        <p:spPr bwMode="auto">
          <a:xfrm>
            <a:off x="2249488" y="2436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11714" name="Text Box 34"/>
          <p:cNvSpPr txBox="1">
            <a:spLocks noChangeArrowheads="1"/>
          </p:cNvSpPr>
          <p:nvPr/>
        </p:nvSpPr>
        <p:spPr bwMode="auto">
          <a:xfrm>
            <a:off x="4625975" y="2436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11715" name="Text Box 35"/>
          <p:cNvSpPr txBox="1">
            <a:spLocks noChangeArrowheads="1"/>
          </p:cNvSpPr>
          <p:nvPr/>
        </p:nvSpPr>
        <p:spPr bwMode="auto">
          <a:xfrm>
            <a:off x="4418013" y="24368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5/</a:t>
            </a:r>
          </a:p>
        </p:txBody>
      </p:sp>
      <p:sp>
        <p:nvSpPr>
          <p:cNvPr id="711716" name="Text Box 36"/>
          <p:cNvSpPr txBox="1">
            <a:spLocks noChangeArrowheads="1"/>
          </p:cNvSpPr>
          <p:nvPr/>
        </p:nvSpPr>
        <p:spPr bwMode="auto">
          <a:xfrm>
            <a:off x="3497263" y="2436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11717" name="Text Box 37"/>
          <p:cNvSpPr txBox="1">
            <a:spLocks noChangeArrowheads="1"/>
          </p:cNvSpPr>
          <p:nvPr/>
        </p:nvSpPr>
        <p:spPr bwMode="auto">
          <a:xfrm>
            <a:off x="4419600" y="15621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8/</a:t>
            </a:r>
          </a:p>
        </p:txBody>
      </p:sp>
      <p:sp>
        <p:nvSpPr>
          <p:cNvPr id="711718" name="Text Box 38"/>
          <p:cNvSpPr txBox="1">
            <a:spLocks noChangeArrowheads="1"/>
          </p:cNvSpPr>
          <p:nvPr/>
        </p:nvSpPr>
        <p:spPr bwMode="auto">
          <a:xfrm>
            <a:off x="1943100" y="15621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711719" name="Text Box 39"/>
          <p:cNvSpPr txBox="1">
            <a:spLocks noChangeArrowheads="1"/>
          </p:cNvSpPr>
          <p:nvPr/>
        </p:nvSpPr>
        <p:spPr bwMode="auto">
          <a:xfrm>
            <a:off x="715963" y="2438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711720" name="Line 40"/>
          <p:cNvSpPr>
            <a:spLocks noChangeShapeType="1"/>
          </p:cNvSpPr>
          <p:nvPr/>
        </p:nvSpPr>
        <p:spPr bwMode="auto">
          <a:xfrm flipH="1">
            <a:off x="1417638" y="1939925"/>
            <a:ext cx="593725" cy="522288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21" name="Text Box 41"/>
          <p:cNvSpPr txBox="1">
            <a:spLocks noChangeArrowheads="1"/>
          </p:cNvSpPr>
          <p:nvPr/>
        </p:nvSpPr>
        <p:spPr bwMode="auto">
          <a:xfrm>
            <a:off x="731838" y="15621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711722" name="Text Box 42"/>
          <p:cNvSpPr txBox="1">
            <a:spLocks noChangeArrowheads="1"/>
          </p:cNvSpPr>
          <p:nvPr/>
        </p:nvSpPr>
        <p:spPr bwMode="auto">
          <a:xfrm>
            <a:off x="4651375" y="1562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711723" name="Text Box 43"/>
          <p:cNvSpPr txBox="1">
            <a:spLocks noChangeArrowheads="1"/>
          </p:cNvSpPr>
          <p:nvPr/>
        </p:nvSpPr>
        <p:spPr bwMode="auto">
          <a:xfrm>
            <a:off x="3390900" y="15621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11724" name="Text Box 44"/>
          <p:cNvSpPr txBox="1">
            <a:spLocks noChangeArrowheads="1"/>
          </p:cNvSpPr>
          <p:nvPr/>
        </p:nvSpPr>
        <p:spPr bwMode="auto">
          <a:xfrm>
            <a:off x="1052513" y="15621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11725" name="Text Box 45"/>
          <p:cNvSpPr txBox="1">
            <a:spLocks noChangeArrowheads="1"/>
          </p:cNvSpPr>
          <p:nvPr/>
        </p:nvSpPr>
        <p:spPr bwMode="auto">
          <a:xfrm>
            <a:off x="1016000" y="2438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11726" name="Text Box 46"/>
          <p:cNvSpPr txBox="1">
            <a:spLocks noChangeArrowheads="1"/>
          </p:cNvSpPr>
          <p:nvPr/>
        </p:nvSpPr>
        <p:spPr bwMode="auto">
          <a:xfrm>
            <a:off x="2284413" y="15621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11727" name="Freeform 47"/>
          <p:cNvSpPr>
            <a:spLocks/>
          </p:cNvSpPr>
          <p:nvPr/>
        </p:nvSpPr>
        <p:spPr bwMode="auto">
          <a:xfrm>
            <a:off x="531813" y="3552825"/>
            <a:ext cx="2311400" cy="1736725"/>
          </a:xfrm>
          <a:custGeom>
            <a:avLst/>
            <a:gdLst/>
            <a:ahLst/>
            <a:cxnLst>
              <a:cxn ang="0">
                <a:pos x="102" y="14"/>
              </a:cxn>
              <a:cxn ang="0">
                <a:pos x="413" y="0"/>
              </a:cxn>
              <a:cxn ang="0">
                <a:pos x="1268" y="18"/>
              </a:cxn>
              <a:cxn ang="0">
                <a:pos x="1335" y="45"/>
              </a:cxn>
              <a:cxn ang="0">
                <a:pos x="1380" y="77"/>
              </a:cxn>
              <a:cxn ang="0">
                <a:pos x="1394" y="104"/>
              </a:cxn>
              <a:cxn ang="0">
                <a:pos x="1434" y="239"/>
              </a:cxn>
              <a:cxn ang="0">
                <a:pos x="1448" y="266"/>
              </a:cxn>
              <a:cxn ang="0">
                <a:pos x="1308" y="504"/>
              </a:cxn>
              <a:cxn ang="0">
                <a:pos x="1236" y="509"/>
              </a:cxn>
              <a:cxn ang="0">
                <a:pos x="1110" y="513"/>
              </a:cxn>
              <a:cxn ang="0">
                <a:pos x="989" y="527"/>
              </a:cxn>
              <a:cxn ang="0">
                <a:pos x="908" y="549"/>
              </a:cxn>
              <a:cxn ang="0">
                <a:pos x="854" y="567"/>
              </a:cxn>
              <a:cxn ang="0">
                <a:pos x="813" y="585"/>
              </a:cxn>
              <a:cxn ang="0">
                <a:pos x="773" y="608"/>
              </a:cxn>
              <a:cxn ang="0">
                <a:pos x="728" y="653"/>
              </a:cxn>
              <a:cxn ang="0">
                <a:pos x="705" y="689"/>
              </a:cxn>
              <a:cxn ang="0">
                <a:pos x="687" y="851"/>
              </a:cxn>
              <a:cxn ang="0">
                <a:pos x="665" y="977"/>
              </a:cxn>
              <a:cxn ang="0">
                <a:pos x="647" y="995"/>
              </a:cxn>
              <a:cxn ang="0">
                <a:pos x="642" y="1008"/>
              </a:cxn>
              <a:cxn ang="0">
                <a:pos x="629" y="1017"/>
              </a:cxn>
              <a:cxn ang="0">
                <a:pos x="561" y="1053"/>
              </a:cxn>
              <a:cxn ang="0">
                <a:pos x="534" y="1067"/>
              </a:cxn>
              <a:cxn ang="0">
                <a:pos x="435" y="1094"/>
              </a:cxn>
              <a:cxn ang="0">
                <a:pos x="314" y="1089"/>
              </a:cxn>
              <a:cxn ang="0">
                <a:pos x="269" y="1076"/>
              </a:cxn>
              <a:cxn ang="0">
                <a:pos x="129" y="1049"/>
              </a:cxn>
              <a:cxn ang="0">
                <a:pos x="84" y="1031"/>
              </a:cxn>
              <a:cxn ang="0">
                <a:pos x="35" y="990"/>
              </a:cxn>
              <a:cxn ang="0">
                <a:pos x="21" y="950"/>
              </a:cxn>
              <a:cxn ang="0">
                <a:pos x="12" y="918"/>
              </a:cxn>
              <a:cxn ang="0">
                <a:pos x="8" y="482"/>
              </a:cxn>
              <a:cxn ang="0">
                <a:pos x="12" y="243"/>
              </a:cxn>
              <a:cxn ang="0">
                <a:pos x="48" y="45"/>
              </a:cxn>
              <a:cxn ang="0">
                <a:pos x="102" y="14"/>
              </a:cxn>
            </a:cxnLst>
            <a:rect l="0" t="0" r="r" b="b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28" name="Oval 48"/>
          <p:cNvSpPr>
            <a:spLocks noChangeArrowheads="1"/>
          </p:cNvSpPr>
          <p:nvPr/>
        </p:nvSpPr>
        <p:spPr bwMode="auto">
          <a:xfrm>
            <a:off x="4114800" y="4506913"/>
            <a:ext cx="1208088" cy="849312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29" name="Oval 49"/>
          <p:cNvSpPr>
            <a:spLocks noChangeArrowheads="1"/>
          </p:cNvSpPr>
          <p:nvPr/>
        </p:nvSpPr>
        <p:spPr bwMode="auto">
          <a:xfrm>
            <a:off x="2909888" y="3563938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0" name="Oval 50"/>
          <p:cNvSpPr>
            <a:spLocks noChangeArrowheads="1"/>
          </p:cNvSpPr>
          <p:nvPr/>
        </p:nvSpPr>
        <p:spPr bwMode="auto">
          <a:xfrm>
            <a:off x="1757363" y="4454525"/>
            <a:ext cx="2322512" cy="920750"/>
          </a:xfrm>
          <a:prstGeom prst="ellipse">
            <a:avLst/>
          </a:prstGeom>
          <a:solidFill>
            <a:srgbClr val="3366FF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1" name="Line 51"/>
          <p:cNvSpPr>
            <a:spLocks noChangeShapeType="1"/>
          </p:cNvSpPr>
          <p:nvPr/>
        </p:nvSpPr>
        <p:spPr bwMode="auto">
          <a:xfrm>
            <a:off x="1558925" y="4060825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2" name="Line 52"/>
          <p:cNvSpPr>
            <a:spLocks noChangeShapeType="1"/>
          </p:cNvSpPr>
          <p:nvPr/>
        </p:nvSpPr>
        <p:spPr bwMode="auto">
          <a:xfrm flipV="1">
            <a:off x="1111250" y="42894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3" name="Freeform 53"/>
          <p:cNvSpPr>
            <a:spLocks/>
          </p:cNvSpPr>
          <p:nvPr/>
        </p:nvSpPr>
        <p:spPr bwMode="auto">
          <a:xfrm>
            <a:off x="2598738" y="4648200"/>
            <a:ext cx="585787" cy="1047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35" y="8"/>
              </a:cxn>
              <a:cxn ang="0">
                <a:pos x="257" y="17"/>
              </a:cxn>
              <a:cxn ang="0">
                <a:pos x="369" y="66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3975">
            <a:solidFill>
              <a:srgbClr val="333333"/>
            </a:solidFill>
            <a:round/>
            <a:headEnd type="triangl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4" name="Freeform 54"/>
          <p:cNvSpPr>
            <a:spLocks/>
          </p:cNvSpPr>
          <p:nvPr/>
        </p:nvSpPr>
        <p:spPr bwMode="auto">
          <a:xfrm flipV="1">
            <a:off x="3821113" y="4225925"/>
            <a:ext cx="585787" cy="1047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35" y="8"/>
              </a:cxn>
              <a:cxn ang="0">
                <a:pos x="257" y="17"/>
              </a:cxn>
              <a:cxn ang="0">
                <a:pos x="369" y="66"/>
              </a:cxn>
            </a:cxnLst>
            <a:rect l="0" t="0" r="r" b="b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 cmpd="sng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1735" name="Text Box 55"/>
          <p:cNvSpPr txBox="1">
            <a:spLocks noChangeArrowheads="1"/>
          </p:cNvSpPr>
          <p:nvPr/>
        </p:nvSpPr>
        <p:spPr bwMode="auto">
          <a:xfrm>
            <a:off x="8188325" y="2001838"/>
            <a:ext cx="357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r>
              <a:rPr lang="en-US"/>
              <a:t>4</a:t>
            </a:r>
          </a:p>
        </p:txBody>
      </p:sp>
      <p:sp>
        <p:nvSpPr>
          <p:cNvPr id="711736" name="Text Box 56"/>
          <p:cNvSpPr txBox="1">
            <a:spLocks noChangeArrowheads="1"/>
          </p:cNvSpPr>
          <p:nvPr/>
        </p:nvSpPr>
        <p:spPr bwMode="auto">
          <a:xfrm>
            <a:off x="7893050" y="2001838"/>
            <a:ext cx="384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r>
              <a:rPr lang="en-US"/>
              <a:t>6</a:t>
            </a:r>
          </a:p>
        </p:txBody>
      </p:sp>
      <p:sp>
        <p:nvSpPr>
          <p:cNvPr id="711737" name="Text Box 57"/>
          <p:cNvSpPr txBox="1">
            <a:spLocks noChangeArrowheads="1"/>
          </p:cNvSpPr>
          <p:nvPr/>
        </p:nvSpPr>
        <p:spPr bwMode="auto">
          <a:xfrm>
            <a:off x="7540625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/>
              <a:t>7</a:t>
            </a:r>
          </a:p>
        </p:txBody>
      </p:sp>
      <p:sp>
        <p:nvSpPr>
          <p:cNvPr id="711738" name="Text Box 58"/>
          <p:cNvSpPr txBox="1">
            <a:spLocks noChangeArrowheads="1"/>
          </p:cNvSpPr>
          <p:nvPr/>
        </p:nvSpPr>
        <p:spPr bwMode="auto">
          <a:xfrm>
            <a:off x="7188200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r>
              <a:rPr lang="en-US"/>
              <a:t>9</a:t>
            </a:r>
          </a:p>
        </p:txBody>
      </p:sp>
      <p:sp>
        <p:nvSpPr>
          <p:cNvPr id="711739" name="Text Box 59"/>
          <p:cNvSpPr txBox="1">
            <a:spLocks noChangeArrowheads="1"/>
          </p:cNvSpPr>
          <p:nvPr/>
        </p:nvSpPr>
        <p:spPr bwMode="auto">
          <a:xfrm>
            <a:off x="6834188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10</a:t>
            </a:r>
          </a:p>
        </p:txBody>
      </p:sp>
      <p:sp>
        <p:nvSpPr>
          <p:cNvPr id="711740" name="Text Box 60"/>
          <p:cNvSpPr txBox="1">
            <a:spLocks noChangeArrowheads="1"/>
          </p:cNvSpPr>
          <p:nvPr/>
        </p:nvSpPr>
        <p:spPr bwMode="auto">
          <a:xfrm>
            <a:off x="6481763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14</a:t>
            </a:r>
          </a:p>
        </p:txBody>
      </p:sp>
      <p:sp>
        <p:nvSpPr>
          <p:cNvPr id="711741" name="Text Box 61"/>
          <p:cNvSpPr txBox="1">
            <a:spLocks noChangeArrowheads="1"/>
          </p:cNvSpPr>
          <p:nvPr/>
        </p:nvSpPr>
        <p:spPr bwMode="auto">
          <a:xfrm>
            <a:off x="6129338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15</a:t>
            </a:r>
          </a:p>
        </p:txBody>
      </p:sp>
      <p:sp>
        <p:nvSpPr>
          <p:cNvPr id="711742" name="Text Box 62"/>
          <p:cNvSpPr txBox="1">
            <a:spLocks noChangeArrowheads="1"/>
          </p:cNvSpPr>
          <p:nvPr/>
        </p:nvSpPr>
        <p:spPr bwMode="auto">
          <a:xfrm>
            <a:off x="5775325" y="2001838"/>
            <a:ext cx="44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r>
              <a:rPr lang="en-US"/>
              <a:t>16</a:t>
            </a:r>
          </a:p>
        </p:txBody>
      </p:sp>
      <p:sp>
        <p:nvSpPr>
          <p:cNvPr id="711743" name="Text Box 63"/>
          <p:cNvSpPr txBox="1">
            <a:spLocks noChangeArrowheads="1"/>
          </p:cNvSpPr>
          <p:nvPr/>
        </p:nvSpPr>
        <p:spPr bwMode="auto">
          <a:xfrm>
            <a:off x="5664200" y="1446213"/>
            <a:ext cx="281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DFS on the initial graph G</a:t>
            </a:r>
          </a:p>
        </p:txBody>
      </p:sp>
      <p:sp>
        <p:nvSpPr>
          <p:cNvPr id="711744" name="Text Box 64"/>
          <p:cNvSpPr txBox="1">
            <a:spLocks noChangeArrowheads="1"/>
          </p:cNvSpPr>
          <p:nvPr/>
        </p:nvSpPr>
        <p:spPr bwMode="auto">
          <a:xfrm>
            <a:off x="5788025" y="3663950"/>
            <a:ext cx="21812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DFS on G</a:t>
            </a:r>
            <a:r>
              <a:rPr lang="en-US" baseline="30000"/>
              <a:t>T:</a:t>
            </a:r>
          </a:p>
          <a:p>
            <a:pPr>
              <a:buFontTx/>
              <a:buChar char="•"/>
            </a:pPr>
            <a:r>
              <a:rPr lang="en-US"/>
              <a:t> start at b: visit a, e</a:t>
            </a:r>
          </a:p>
          <a:p>
            <a:pPr>
              <a:buFontTx/>
              <a:buChar char="•"/>
            </a:pPr>
            <a:r>
              <a:rPr lang="en-US"/>
              <a:t> start at c: visit d</a:t>
            </a:r>
          </a:p>
          <a:p>
            <a:pPr>
              <a:buFontTx/>
              <a:buChar char="•"/>
            </a:pPr>
            <a:r>
              <a:rPr lang="en-US"/>
              <a:t> start at g: visit f</a:t>
            </a:r>
          </a:p>
          <a:p>
            <a:pPr>
              <a:buFontTx/>
              <a:buChar char="•"/>
            </a:pPr>
            <a:r>
              <a:rPr lang="en-US"/>
              <a:t> start at h</a:t>
            </a:r>
          </a:p>
        </p:txBody>
      </p:sp>
      <p:sp>
        <p:nvSpPr>
          <p:cNvPr id="711745" name="Text Box 65"/>
          <p:cNvSpPr txBox="1">
            <a:spLocks noChangeArrowheads="1"/>
          </p:cNvSpPr>
          <p:nvPr/>
        </p:nvSpPr>
        <p:spPr bwMode="auto">
          <a:xfrm>
            <a:off x="477838" y="5846763"/>
            <a:ext cx="805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Strongly connected components: C</a:t>
            </a:r>
            <a:r>
              <a:rPr lang="en-US" baseline="-25000"/>
              <a:t>1</a:t>
            </a:r>
            <a:r>
              <a:rPr lang="en-US"/>
              <a:t> = {a, b, e}, C</a:t>
            </a:r>
            <a:r>
              <a:rPr lang="en-US" baseline="-25000"/>
              <a:t>2</a:t>
            </a:r>
            <a:r>
              <a:rPr lang="en-US"/>
              <a:t> = {c, d}, C</a:t>
            </a:r>
            <a:r>
              <a:rPr lang="en-US" baseline="-25000"/>
              <a:t>3</a:t>
            </a:r>
            <a:r>
              <a:rPr lang="en-US"/>
              <a:t> = {f, g}, C</a:t>
            </a:r>
            <a:r>
              <a:rPr lang="en-US" baseline="-25000"/>
              <a:t>4</a:t>
            </a:r>
            <a:r>
              <a:rPr lang="en-US"/>
              <a:t> = {h}</a:t>
            </a:r>
          </a:p>
        </p:txBody>
      </p:sp>
      <p:sp>
        <p:nvSpPr>
          <p:cNvPr id="711746" name="Line 66"/>
          <p:cNvSpPr>
            <a:spLocks noChangeShapeType="1"/>
          </p:cNvSpPr>
          <p:nvPr/>
        </p:nvSpPr>
        <p:spPr bwMode="auto">
          <a:xfrm flipV="1">
            <a:off x="3502025" y="1968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1747" name="Group 67"/>
          <p:cNvGrpSpPr>
            <a:grpSpLocks/>
          </p:cNvGrpSpPr>
          <p:nvPr/>
        </p:nvGrpSpPr>
        <p:grpSpPr bwMode="auto">
          <a:xfrm>
            <a:off x="1127125" y="1455738"/>
            <a:ext cx="4354513" cy="1428750"/>
            <a:chOff x="710" y="917"/>
            <a:chExt cx="2743" cy="900"/>
          </a:xfrm>
        </p:grpSpPr>
        <p:sp>
          <p:nvSpPr>
            <p:cNvPr id="711748" name="Line 68"/>
            <p:cNvSpPr>
              <a:spLocks noChangeShapeType="1"/>
            </p:cNvSpPr>
            <p:nvPr/>
          </p:nvSpPr>
          <p:spPr bwMode="auto">
            <a:xfrm>
              <a:off x="976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49" name="Line 69"/>
            <p:cNvSpPr>
              <a:spLocks noChangeShapeType="1"/>
            </p:cNvSpPr>
            <p:nvPr/>
          </p:nvSpPr>
          <p:spPr bwMode="auto">
            <a:xfrm>
              <a:off x="1734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0" name="Line 70"/>
            <p:cNvSpPr>
              <a:spLocks noChangeShapeType="1"/>
            </p:cNvSpPr>
            <p:nvPr/>
          </p:nvSpPr>
          <p:spPr bwMode="auto">
            <a:xfrm>
              <a:off x="988" y="165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1" name="Line 71"/>
            <p:cNvSpPr>
              <a:spLocks noChangeShapeType="1"/>
            </p:cNvSpPr>
            <p:nvPr/>
          </p:nvSpPr>
          <p:spPr bwMode="auto">
            <a:xfrm flipV="1">
              <a:off x="1441" y="124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2" name="Line 72"/>
            <p:cNvSpPr>
              <a:spLocks noChangeShapeType="1"/>
            </p:cNvSpPr>
            <p:nvPr/>
          </p:nvSpPr>
          <p:spPr bwMode="auto">
            <a:xfrm flipV="1">
              <a:off x="2952" y="1251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3" name="Freeform 73"/>
            <p:cNvSpPr>
              <a:spLocks/>
            </p:cNvSpPr>
            <p:nvPr/>
          </p:nvSpPr>
          <p:spPr bwMode="auto">
            <a:xfrm>
              <a:off x="1655" y="1482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4" name="Freeform 74"/>
            <p:cNvSpPr>
              <a:spLocks/>
            </p:cNvSpPr>
            <p:nvPr/>
          </p:nvSpPr>
          <p:spPr bwMode="auto">
            <a:xfrm flipV="1">
              <a:off x="2401" y="1215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5" name="Freeform 75"/>
            <p:cNvSpPr>
              <a:spLocks/>
            </p:cNvSpPr>
            <p:nvPr/>
          </p:nvSpPr>
          <p:spPr bwMode="auto">
            <a:xfrm>
              <a:off x="3182" y="1558"/>
              <a:ext cx="271" cy="234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189" y="221"/>
                </a:cxn>
                <a:cxn ang="0">
                  <a:pos x="270" y="104"/>
                </a:cxn>
                <a:cxn ang="0">
                  <a:pos x="198" y="9"/>
                </a:cxn>
                <a:cxn ang="0">
                  <a:pos x="32" y="50"/>
                </a:cxn>
              </a:cxnLst>
              <a:rect l="0" t="0" r="r" b="b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6" name="Freeform 76"/>
            <p:cNvSpPr>
              <a:spLocks/>
            </p:cNvSpPr>
            <p:nvPr/>
          </p:nvSpPr>
          <p:spPr bwMode="auto">
            <a:xfrm>
              <a:off x="2394" y="917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7" name="Line 77"/>
            <p:cNvSpPr>
              <a:spLocks noChangeShapeType="1"/>
            </p:cNvSpPr>
            <p:nvPr/>
          </p:nvSpPr>
          <p:spPr bwMode="auto">
            <a:xfrm>
              <a:off x="2468" y="164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8" name="Freeform 78"/>
            <p:cNvSpPr>
              <a:spLocks/>
            </p:cNvSpPr>
            <p:nvPr/>
          </p:nvSpPr>
          <p:spPr bwMode="auto">
            <a:xfrm flipV="1">
              <a:off x="1650" y="1751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59" name="Line 79"/>
            <p:cNvSpPr>
              <a:spLocks noChangeShapeType="1"/>
            </p:cNvSpPr>
            <p:nvPr/>
          </p:nvSpPr>
          <p:spPr bwMode="auto">
            <a:xfrm flipV="1">
              <a:off x="710" y="1240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760" name="Line 80"/>
            <p:cNvSpPr>
              <a:spLocks noChangeShapeType="1"/>
            </p:cNvSpPr>
            <p:nvPr/>
          </p:nvSpPr>
          <p:spPr bwMode="auto">
            <a:xfrm flipH="1">
              <a:off x="892" y="1208"/>
              <a:ext cx="37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1761" name="Group 81"/>
          <p:cNvGrpSpPr>
            <a:grpSpLocks/>
          </p:cNvGrpSpPr>
          <p:nvPr/>
        </p:nvGrpSpPr>
        <p:grpSpPr bwMode="auto">
          <a:xfrm>
            <a:off x="703263" y="3486150"/>
            <a:ext cx="4776787" cy="2098675"/>
            <a:chOff x="443" y="2196"/>
            <a:chExt cx="3009" cy="1322"/>
          </a:xfrm>
        </p:grpSpPr>
        <p:sp>
          <p:nvSpPr>
            <p:cNvPr id="711762" name="Freeform 82"/>
            <p:cNvSpPr>
              <a:spLocks/>
            </p:cNvSpPr>
            <p:nvPr/>
          </p:nvSpPr>
          <p:spPr bwMode="auto">
            <a:xfrm>
              <a:off x="1651" y="2926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11763" name="Group 83"/>
            <p:cNvGrpSpPr>
              <a:grpSpLocks/>
            </p:cNvGrpSpPr>
            <p:nvPr/>
          </p:nvGrpSpPr>
          <p:grpSpPr bwMode="auto">
            <a:xfrm>
              <a:off x="443" y="2196"/>
              <a:ext cx="3009" cy="1322"/>
              <a:chOff x="443" y="2196"/>
              <a:chExt cx="3009" cy="1322"/>
            </a:xfrm>
          </p:grpSpPr>
          <p:sp>
            <p:nvSpPr>
              <p:cNvPr id="711764" name="Text Box 84"/>
              <p:cNvSpPr txBox="1">
                <a:spLocks noChangeArrowheads="1"/>
              </p:cNvSpPr>
              <p:nvPr/>
            </p:nvSpPr>
            <p:spPr bwMode="auto">
              <a:xfrm>
                <a:off x="648" y="2196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a</a:t>
                </a:r>
              </a:p>
            </p:txBody>
          </p:sp>
          <p:sp>
            <p:nvSpPr>
              <p:cNvPr id="711765" name="Text Box 85"/>
              <p:cNvSpPr txBox="1">
                <a:spLocks noChangeArrowheads="1"/>
              </p:cNvSpPr>
              <p:nvPr/>
            </p:nvSpPr>
            <p:spPr bwMode="auto">
              <a:xfrm>
                <a:off x="1383" y="2196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b</a:t>
                </a:r>
              </a:p>
            </p:txBody>
          </p:sp>
          <p:sp>
            <p:nvSpPr>
              <p:cNvPr id="711766" name="Text Box 86"/>
              <p:cNvSpPr txBox="1">
                <a:spLocks noChangeArrowheads="1"/>
              </p:cNvSpPr>
              <p:nvPr/>
            </p:nvSpPr>
            <p:spPr bwMode="auto">
              <a:xfrm>
                <a:off x="2118" y="2196"/>
                <a:ext cx="1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c</a:t>
                </a:r>
              </a:p>
            </p:txBody>
          </p:sp>
          <p:sp>
            <p:nvSpPr>
              <p:cNvPr id="711767" name="Text Box 87"/>
              <p:cNvSpPr txBox="1">
                <a:spLocks noChangeArrowheads="1"/>
              </p:cNvSpPr>
              <p:nvPr/>
            </p:nvSpPr>
            <p:spPr bwMode="auto">
              <a:xfrm>
                <a:off x="2843" y="2196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d</a:t>
                </a:r>
              </a:p>
            </p:txBody>
          </p:sp>
          <p:grpSp>
            <p:nvGrpSpPr>
              <p:cNvPr id="711768" name="Group 88"/>
              <p:cNvGrpSpPr>
                <a:grpSpLocks/>
              </p:cNvGrpSpPr>
              <p:nvPr/>
            </p:nvGrpSpPr>
            <p:grpSpPr bwMode="auto">
              <a:xfrm>
                <a:off x="443" y="2372"/>
                <a:ext cx="3009" cy="1146"/>
                <a:chOff x="443" y="2372"/>
                <a:chExt cx="3009" cy="1146"/>
              </a:xfrm>
            </p:grpSpPr>
            <p:sp>
              <p:nvSpPr>
                <p:cNvPr id="711769" name="Oval 89"/>
                <p:cNvSpPr>
                  <a:spLocks noChangeArrowheads="1"/>
                </p:cNvSpPr>
                <p:nvPr/>
              </p:nvSpPr>
              <p:spPr bwMode="auto">
                <a:xfrm>
                  <a:off x="443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0" name="Oval 90"/>
                <p:cNvSpPr>
                  <a:spLocks noChangeArrowheads="1"/>
                </p:cNvSpPr>
                <p:nvPr/>
              </p:nvSpPr>
              <p:spPr bwMode="auto">
                <a:xfrm>
                  <a:off x="1191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1" name="Oval 91"/>
                <p:cNvSpPr>
                  <a:spLocks noChangeArrowheads="1"/>
                </p:cNvSpPr>
                <p:nvPr/>
              </p:nvSpPr>
              <p:spPr bwMode="auto">
                <a:xfrm>
                  <a:off x="2687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2" name="Oval 92"/>
                <p:cNvSpPr>
                  <a:spLocks noChangeArrowheads="1"/>
                </p:cNvSpPr>
                <p:nvPr/>
              </p:nvSpPr>
              <p:spPr bwMode="auto">
                <a:xfrm>
                  <a:off x="1939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3" name="Oval 93"/>
                <p:cNvSpPr>
                  <a:spLocks noChangeArrowheads="1"/>
                </p:cNvSpPr>
                <p:nvPr/>
              </p:nvSpPr>
              <p:spPr bwMode="auto">
                <a:xfrm>
                  <a:off x="444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4" name="Oval 94"/>
                <p:cNvSpPr>
                  <a:spLocks noChangeArrowheads="1"/>
                </p:cNvSpPr>
                <p:nvPr/>
              </p:nvSpPr>
              <p:spPr bwMode="auto">
                <a:xfrm>
                  <a:off x="1192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5" name="Oval 95"/>
                <p:cNvSpPr>
                  <a:spLocks noChangeArrowheads="1"/>
                </p:cNvSpPr>
                <p:nvPr/>
              </p:nvSpPr>
              <p:spPr bwMode="auto">
                <a:xfrm>
                  <a:off x="2688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6" name="Oval 96"/>
                <p:cNvSpPr>
                  <a:spLocks noChangeArrowheads="1"/>
                </p:cNvSpPr>
                <p:nvPr/>
              </p:nvSpPr>
              <p:spPr bwMode="auto">
                <a:xfrm>
                  <a:off x="1940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400">
                    <a:sym typeface="Symbol" pitchFamily="-106" charset="2"/>
                  </a:endParaRPr>
                </a:p>
              </p:txBody>
            </p:sp>
            <p:sp>
              <p:nvSpPr>
                <p:cNvPr id="71177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640" y="3287"/>
                  <a:ext cx="16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e</a:t>
                  </a:r>
                </a:p>
              </p:txBody>
            </p:sp>
            <p:sp>
              <p:nvSpPr>
                <p:cNvPr id="71177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375" y="3287"/>
                  <a:ext cx="16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f</a:t>
                  </a:r>
                </a:p>
              </p:txBody>
            </p:sp>
            <p:sp>
              <p:nvSpPr>
                <p:cNvPr id="71177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110" y="3287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g</a:t>
                  </a:r>
                </a:p>
              </p:txBody>
            </p:sp>
            <p:sp>
              <p:nvSpPr>
                <p:cNvPr id="711780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835" y="3287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h</a:t>
                  </a:r>
                </a:p>
              </p:txBody>
            </p:sp>
            <p:sp>
              <p:nvSpPr>
                <p:cNvPr id="711781" name="Line 101"/>
                <p:cNvSpPr>
                  <a:spLocks noChangeShapeType="1"/>
                </p:cNvSpPr>
                <p:nvPr/>
              </p:nvSpPr>
              <p:spPr bwMode="auto">
                <a:xfrm>
                  <a:off x="1740" y="2546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2" name="Line 102"/>
                <p:cNvSpPr>
                  <a:spLocks noChangeShapeType="1"/>
                </p:cNvSpPr>
                <p:nvPr/>
              </p:nvSpPr>
              <p:spPr bwMode="auto">
                <a:xfrm>
                  <a:off x="994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3" name="Line 103"/>
                <p:cNvSpPr>
                  <a:spLocks noChangeShapeType="1"/>
                </p:cNvSpPr>
                <p:nvPr/>
              </p:nvSpPr>
              <p:spPr bwMode="auto">
                <a:xfrm>
                  <a:off x="2481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4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447" y="269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5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218" y="2700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6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958" y="2697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7" name="Freeform 107"/>
                <p:cNvSpPr>
                  <a:spLocks/>
                </p:cNvSpPr>
                <p:nvPr/>
              </p:nvSpPr>
              <p:spPr bwMode="auto">
                <a:xfrm>
                  <a:off x="2396" y="2372"/>
                  <a:ext cx="369" cy="66"/>
                </a:xfrm>
                <a:custGeom>
                  <a:avLst/>
                  <a:gdLst/>
                  <a:ahLst/>
                  <a:cxnLst>
                    <a:cxn ang="0">
                      <a:pos x="0" y="66"/>
                    </a:cxn>
                    <a:cxn ang="0">
                      <a:pos x="135" y="8"/>
                    </a:cxn>
                    <a:cxn ang="0">
                      <a:pos x="257" y="17"/>
                    </a:cxn>
                    <a:cxn ang="0">
                      <a:pos x="369" y="66"/>
                    </a:cxn>
                  </a:cxnLst>
                  <a:rect l="0" t="0" r="r" b="b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8" name="Freeform 108"/>
                <p:cNvSpPr>
                  <a:spLocks/>
                </p:cNvSpPr>
                <p:nvPr/>
              </p:nvSpPr>
              <p:spPr bwMode="auto">
                <a:xfrm flipV="1">
                  <a:off x="1644" y="3198"/>
                  <a:ext cx="369" cy="66"/>
                </a:xfrm>
                <a:custGeom>
                  <a:avLst/>
                  <a:gdLst/>
                  <a:ahLst/>
                  <a:cxnLst>
                    <a:cxn ang="0">
                      <a:pos x="0" y="66"/>
                    </a:cxn>
                    <a:cxn ang="0">
                      <a:pos x="135" y="8"/>
                    </a:cxn>
                    <a:cxn ang="0">
                      <a:pos x="257" y="17"/>
                    </a:cxn>
                    <a:cxn ang="0">
                      <a:pos x="369" y="66"/>
                    </a:cxn>
                  </a:cxnLst>
                  <a:rect l="0" t="0" r="r" b="b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89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905" y="2661"/>
                  <a:ext cx="374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90" name="Freeform 110"/>
                <p:cNvSpPr>
                  <a:spLocks/>
                </p:cNvSpPr>
                <p:nvPr/>
              </p:nvSpPr>
              <p:spPr bwMode="auto">
                <a:xfrm>
                  <a:off x="3181" y="3006"/>
                  <a:ext cx="271" cy="234"/>
                </a:xfrm>
                <a:custGeom>
                  <a:avLst/>
                  <a:gdLst/>
                  <a:ahLst/>
                  <a:cxnLst>
                    <a:cxn ang="0">
                      <a:pos x="0" y="185"/>
                    </a:cxn>
                    <a:cxn ang="0">
                      <a:pos x="189" y="221"/>
                    </a:cxn>
                    <a:cxn ang="0">
                      <a:pos x="270" y="104"/>
                    </a:cxn>
                    <a:cxn ang="0">
                      <a:pos x="198" y="9"/>
                    </a:cxn>
                    <a:cxn ang="0">
                      <a:pos x="32" y="50"/>
                    </a:cxn>
                  </a:cxnLst>
                  <a:rect l="0" t="0" r="r" b="b"/>
                  <a:pathLst>
                    <a:path w="271" h="234">
                      <a:moveTo>
                        <a:pt x="0" y="185"/>
                      </a:moveTo>
                      <a:cubicBezTo>
                        <a:pt x="72" y="209"/>
                        <a:pt x="144" y="234"/>
                        <a:pt x="189" y="221"/>
                      </a:cubicBezTo>
                      <a:cubicBezTo>
                        <a:pt x="234" y="208"/>
                        <a:pt x="269" y="139"/>
                        <a:pt x="270" y="104"/>
                      </a:cubicBezTo>
                      <a:cubicBezTo>
                        <a:pt x="271" y="69"/>
                        <a:pt x="238" y="18"/>
                        <a:pt x="198" y="9"/>
                      </a:cubicBezTo>
                      <a:cubicBezTo>
                        <a:pt x="158" y="0"/>
                        <a:pt x="95" y="25"/>
                        <a:pt x="32" y="5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91" name="Line 111"/>
                <p:cNvSpPr>
                  <a:spLocks noChangeShapeType="1"/>
                </p:cNvSpPr>
                <p:nvPr/>
              </p:nvSpPr>
              <p:spPr bwMode="auto">
                <a:xfrm>
                  <a:off x="989" y="255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9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701" y="2689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1793" name="Freeform 113"/>
                <p:cNvSpPr>
                  <a:spLocks/>
                </p:cNvSpPr>
                <p:nvPr/>
              </p:nvSpPr>
              <p:spPr bwMode="auto">
                <a:xfrm flipV="1">
                  <a:off x="2401" y="2661"/>
                  <a:ext cx="369" cy="66"/>
                </a:xfrm>
                <a:custGeom>
                  <a:avLst/>
                  <a:gdLst/>
                  <a:ahLst/>
                  <a:cxnLst>
                    <a:cxn ang="0">
                      <a:pos x="0" y="66"/>
                    </a:cxn>
                    <a:cxn ang="0">
                      <a:pos x="135" y="8"/>
                    </a:cxn>
                    <a:cxn ang="0">
                      <a:pos x="257" y="17"/>
                    </a:cxn>
                    <a:cxn ang="0">
                      <a:pos x="369" y="66"/>
                    </a:cxn>
                  </a:cxnLst>
                  <a:rect l="0" t="0" r="r" b="b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11794" name="Oval 114"/>
          <p:cNvSpPr>
            <a:spLocks noChangeArrowheads="1"/>
          </p:cNvSpPr>
          <p:nvPr/>
        </p:nvSpPr>
        <p:spPr bwMode="auto">
          <a:xfrm>
            <a:off x="1889125" y="3808413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ym typeface="Symbol" pitchFamily="-106" charset="2"/>
            </a:endParaRPr>
          </a:p>
        </p:txBody>
      </p:sp>
      <p:sp>
        <p:nvSpPr>
          <p:cNvPr id="711795" name="Oval 115"/>
          <p:cNvSpPr>
            <a:spLocks noChangeArrowheads="1"/>
          </p:cNvSpPr>
          <p:nvPr/>
        </p:nvSpPr>
        <p:spPr bwMode="auto">
          <a:xfrm>
            <a:off x="3082925" y="3806825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ym typeface="Symbol" pitchFamily="-106" charset="2"/>
            </a:endParaRPr>
          </a:p>
        </p:txBody>
      </p:sp>
      <p:sp>
        <p:nvSpPr>
          <p:cNvPr id="711796" name="Oval 116"/>
          <p:cNvSpPr>
            <a:spLocks noChangeArrowheads="1"/>
          </p:cNvSpPr>
          <p:nvPr/>
        </p:nvSpPr>
        <p:spPr bwMode="auto">
          <a:xfrm>
            <a:off x="3081338" y="4684713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ym typeface="Symbol" pitchFamily="-106" charset="2"/>
            </a:endParaRPr>
          </a:p>
        </p:txBody>
      </p:sp>
      <p:sp>
        <p:nvSpPr>
          <p:cNvPr id="711797" name="Oval 117"/>
          <p:cNvSpPr>
            <a:spLocks noChangeArrowheads="1"/>
          </p:cNvSpPr>
          <p:nvPr/>
        </p:nvSpPr>
        <p:spPr bwMode="auto">
          <a:xfrm>
            <a:off x="4265613" y="4684713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ym typeface="Symbol" pitchFamily="-106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128FA-3991-A649-B988-204779A3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5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2" grpId="0" animBg="1"/>
      <p:bldP spid="711683" grpId="0" animBg="1"/>
      <p:bldP spid="711684" grpId="0" animBg="1"/>
      <p:bldP spid="711685" grpId="0" animBg="1"/>
      <p:bldP spid="711705" grpId="0" animBg="1"/>
      <p:bldP spid="711706" grpId="0" animBg="1"/>
      <p:bldP spid="711707" grpId="0" animBg="1"/>
      <p:bldP spid="711708" grpId="0" animBg="1"/>
      <p:bldP spid="711709" grpId="0" animBg="1"/>
      <p:bldP spid="711710" grpId="0"/>
      <p:bldP spid="711711" grpId="0"/>
      <p:bldP spid="711712" grpId="0"/>
      <p:bldP spid="711713" grpId="0"/>
      <p:bldP spid="711714" grpId="0"/>
      <p:bldP spid="711715" grpId="0"/>
      <p:bldP spid="711716" grpId="0"/>
      <p:bldP spid="711717" grpId="0"/>
      <p:bldP spid="711718" grpId="0"/>
      <p:bldP spid="711719" grpId="0"/>
      <p:bldP spid="711720" grpId="0" animBg="1"/>
      <p:bldP spid="711721" grpId="0"/>
      <p:bldP spid="711722" grpId="0"/>
      <p:bldP spid="711723" grpId="0"/>
      <p:bldP spid="711724" grpId="0"/>
      <p:bldP spid="711725" grpId="0"/>
      <p:bldP spid="711726" grpId="0"/>
      <p:bldP spid="711727" grpId="0" animBg="1"/>
      <p:bldP spid="711728" grpId="0" animBg="1"/>
      <p:bldP spid="711729" grpId="0" animBg="1"/>
      <p:bldP spid="711730" grpId="0" animBg="1"/>
      <p:bldP spid="711731" grpId="0" animBg="1"/>
      <p:bldP spid="711732" grpId="0" animBg="1"/>
      <p:bldP spid="711733" grpId="0" animBg="1"/>
      <p:bldP spid="711734" grpId="0" animBg="1"/>
      <p:bldP spid="711735" grpId="0"/>
      <p:bldP spid="711736" grpId="0"/>
      <p:bldP spid="711737" grpId="0"/>
      <p:bldP spid="711738" grpId="0"/>
      <p:bldP spid="711739" grpId="0"/>
      <p:bldP spid="711740" grpId="0"/>
      <p:bldP spid="711741" grpId="0"/>
      <p:bldP spid="711742" grpId="0"/>
      <p:bldP spid="711745" grpId="0"/>
      <p:bldP spid="711794" grpId="0" animBg="1"/>
      <p:bldP spid="711795" grpId="0" animBg="1"/>
      <p:bldP spid="711796" grpId="0" animBg="1"/>
      <p:bldP spid="7117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Graph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7025" y="3284538"/>
            <a:ext cx="8253413" cy="3006725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component graph</a:t>
            </a:r>
            <a:r>
              <a:rPr lang="en-US" sz="2400" dirty="0"/>
              <a:t> G</a:t>
            </a:r>
            <a:r>
              <a:rPr lang="en-US" sz="2400" baseline="30000" dirty="0"/>
              <a:t>SCC</a:t>
            </a:r>
            <a:r>
              <a:rPr lang="en-US" sz="2400" dirty="0"/>
              <a:t> = (V</a:t>
            </a:r>
            <a:r>
              <a:rPr lang="en-US" sz="2400" baseline="30000" dirty="0"/>
              <a:t>SCC</a:t>
            </a:r>
            <a:r>
              <a:rPr lang="en-US" sz="2400" dirty="0"/>
              <a:t>, E</a:t>
            </a:r>
            <a:r>
              <a:rPr lang="en-US" sz="2400" baseline="30000" dirty="0"/>
              <a:t>SCC</a:t>
            </a:r>
            <a:r>
              <a:rPr lang="en-US" sz="2400" dirty="0"/>
              <a:t>):</a:t>
            </a:r>
          </a:p>
          <a:p>
            <a:pPr lvl="1"/>
            <a:r>
              <a:rPr lang="en-US" dirty="0"/>
              <a:t>V</a:t>
            </a:r>
            <a:r>
              <a:rPr lang="en-US" baseline="30000" dirty="0"/>
              <a:t>SCC</a:t>
            </a:r>
            <a:r>
              <a:rPr lang="en-US" dirty="0"/>
              <a:t> = {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1</a:t>
            </a:r>
            <a:r>
              <a:rPr lang="en-US" dirty="0">
                <a:latin typeface="Comic Sans MS" pitchFamily="-106" charset="0"/>
              </a:rPr>
              <a:t>, v</a:t>
            </a:r>
            <a:r>
              <a:rPr lang="en-US" baseline="-25000" dirty="0">
                <a:latin typeface="Comic Sans MS" pitchFamily="-106" charset="0"/>
              </a:rPr>
              <a:t>2</a:t>
            </a:r>
            <a:r>
              <a:rPr lang="en-US" dirty="0">
                <a:latin typeface="Comic Sans MS" pitchFamily="-106" charset="0"/>
              </a:rPr>
              <a:t>, …, </a:t>
            </a:r>
            <a:r>
              <a:rPr lang="en-US" dirty="0" err="1">
                <a:latin typeface="Comic Sans MS" pitchFamily="-106" charset="0"/>
              </a:rPr>
              <a:t>v</a:t>
            </a:r>
            <a:r>
              <a:rPr lang="en-US" baseline="-25000" dirty="0" err="1">
                <a:latin typeface="Comic Sans MS" pitchFamily="-106" charset="0"/>
              </a:rPr>
              <a:t>k</a:t>
            </a:r>
            <a:r>
              <a:rPr lang="en-US" dirty="0"/>
              <a:t>}, where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corresponds to each 	strongly connected component 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baseline="-25000" dirty="0">
                <a:latin typeface="Comic Sans MS" pitchFamily="-106" charset="0"/>
              </a:rPr>
              <a:t>i</a:t>
            </a:r>
            <a:endParaRPr lang="en-US" dirty="0">
              <a:latin typeface="Comic Sans MS" pitchFamily="-106" charset="0"/>
            </a:endParaRPr>
          </a:p>
          <a:p>
            <a:pPr lvl="1"/>
            <a:r>
              <a:rPr lang="en-US" dirty="0"/>
              <a:t>There is an edge 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v</a:t>
            </a:r>
            <a:r>
              <a:rPr lang="en-US" baseline="-25000" dirty="0" err="1">
                <a:latin typeface="Comic Sans MS" pitchFamily="-106" charset="0"/>
              </a:rPr>
              <a:t>j</a:t>
            </a:r>
            <a:r>
              <a:rPr lang="en-US" dirty="0"/>
              <a:t>) </a:t>
            </a:r>
            <a:r>
              <a:rPr lang="en-US" dirty="0">
                <a:sym typeface="Symbol" pitchFamily="-106" charset="2"/>
              </a:rPr>
              <a:t>∈ </a:t>
            </a:r>
            <a:r>
              <a:rPr lang="en-US" dirty="0"/>
              <a:t>E</a:t>
            </a:r>
            <a:r>
              <a:rPr lang="en-US" baseline="30000" dirty="0"/>
              <a:t>SCC</a:t>
            </a:r>
            <a:r>
              <a:rPr lang="en-US" dirty="0"/>
              <a:t> if G contains a directed edge (</a:t>
            </a:r>
            <a:r>
              <a:rPr lang="en-US" dirty="0">
                <a:latin typeface="Comic Sans MS" pitchFamily="-106" charset="0"/>
              </a:rPr>
              <a:t>x, y</a:t>
            </a:r>
            <a:r>
              <a:rPr lang="en-US" dirty="0"/>
              <a:t>) for some </a:t>
            </a:r>
            <a:r>
              <a:rPr lang="en-US" dirty="0">
                <a:latin typeface="Comic Sans MS" pitchFamily="-106" charset="0"/>
              </a:rPr>
              <a:t>x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 C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y ∈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C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baseline="-25000" dirty="0">
              <a:latin typeface="Comic Sans MS" pitchFamily="-106" charset="0"/>
              <a:sym typeface="Symbol" pitchFamily="-106" charset="2"/>
            </a:endParaRPr>
          </a:p>
          <a:p>
            <a:r>
              <a:rPr lang="en-US" dirty="0"/>
              <a:t>The component graph is a DAG</a:t>
            </a:r>
          </a:p>
        </p:txBody>
      </p:sp>
      <p:grpSp>
        <p:nvGrpSpPr>
          <p:cNvPr id="713732" name="Group 4"/>
          <p:cNvGrpSpPr>
            <a:grpSpLocks/>
          </p:cNvGrpSpPr>
          <p:nvPr/>
        </p:nvGrpSpPr>
        <p:grpSpPr bwMode="auto">
          <a:xfrm>
            <a:off x="344488" y="1208088"/>
            <a:ext cx="4959350" cy="2098675"/>
            <a:chOff x="415" y="1038"/>
            <a:chExt cx="3124" cy="1322"/>
          </a:xfrm>
        </p:grpSpPr>
        <p:sp>
          <p:nvSpPr>
            <p:cNvPr id="713733" name="Freeform 5"/>
            <p:cNvSpPr>
              <a:spLocks/>
            </p:cNvSpPr>
            <p:nvPr/>
          </p:nvSpPr>
          <p:spPr bwMode="auto">
            <a:xfrm>
              <a:off x="415" y="1080"/>
              <a:ext cx="1456" cy="1094"/>
            </a:xfrm>
            <a:custGeom>
              <a:avLst/>
              <a:gdLst/>
              <a:ahLst/>
              <a:cxnLst>
                <a:cxn ang="0">
                  <a:pos x="102" y="14"/>
                </a:cxn>
                <a:cxn ang="0">
                  <a:pos x="413" y="0"/>
                </a:cxn>
                <a:cxn ang="0">
                  <a:pos x="1268" y="18"/>
                </a:cxn>
                <a:cxn ang="0">
                  <a:pos x="1335" y="45"/>
                </a:cxn>
                <a:cxn ang="0">
                  <a:pos x="1380" y="77"/>
                </a:cxn>
                <a:cxn ang="0">
                  <a:pos x="1394" y="104"/>
                </a:cxn>
                <a:cxn ang="0">
                  <a:pos x="1434" y="239"/>
                </a:cxn>
                <a:cxn ang="0">
                  <a:pos x="1448" y="266"/>
                </a:cxn>
                <a:cxn ang="0">
                  <a:pos x="1308" y="504"/>
                </a:cxn>
                <a:cxn ang="0">
                  <a:pos x="1236" y="509"/>
                </a:cxn>
                <a:cxn ang="0">
                  <a:pos x="1110" y="513"/>
                </a:cxn>
                <a:cxn ang="0">
                  <a:pos x="989" y="527"/>
                </a:cxn>
                <a:cxn ang="0">
                  <a:pos x="908" y="549"/>
                </a:cxn>
                <a:cxn ang="0">
                  <a:pos x="854" y="567"/>
                </a:cxn>
                <a:cxn ang="0">
                  <a:pos x="813" y="585"/>
                </a:cxn>
                <a:cxn ang="0">
                  <a:pos x="773" y="608"/>
                </a:cxn>
                <a:cxn ang="0">
                  <a:pos x="728" y="653"/>
                </a:cxn>
                <a:cxn ang="0">
                  <a:pos x="705" y="689"/>
                </a:cxn>
                <a:cxn ang="0">
                  <a:pos x="687" y="851"/>
                </a:cxn>
                <a:cxn ang="0">
                  <a:pos x="665" y="977"/>
                </a:cxn>
                <a:cxn ang="0">
                  <a:pos x="647" y="995"/>
                </a:cxn>
                <a:cxn ang="0">
                  <a:pos x="642" y="1008"/>
                </a:cxn>
                <a:cxn ang="0">
                  <a:pos x="629" y="1017"/>
                </a:cxn>
                <a:cxn ang="0">
                  <a:pos x="561" y="1053"/>
                </a:cxn>
                <a:cxn ang="0">
                  <a:pos x="534" y="1067"/>
                </a:cxn>
                <a:cxn ang="0">
                  <a:pos x="435" y="1094"/>
                </a:cxn>
                <a:cxn ang="0">
                  <a:pos x="314" y="1089"/>
                </a:cxn>
                <a:cxn ang="0">
                  <a:pos x="269" y="1076"/>
                </a:cxn>
                <a:cxn ang="0">
                  <a:pos x="129" y="1049"/>
                </a:cxn>
                <a:cxn ang="0">
                  <a:pos x="84" y="1031"/>
                </a:cxn>
                <a:cxn ang="0">
                  <a:pos x="35" y="990"/>
                </a:cxn>
                <a:cxn ang="0">
                  <a:pos x="21" y="950"/>
                </a:cxn>
                <a:cxn ang="0">
                  <a:pos x="12" y="918"/>
                </a:cxn>
                <a:cxn ang="0">
                  <a:pos x="8" y="482"/>
                </a:cxn>
                <a:cxn ang="0">
                  <a:pos x="12" y="243"/>
                </a:cxn>
                <a:cxn ang="0">
                  <a:pos x="48" y="45"/>
                </a:cxn>
                <a:cxn ang="0">
                  <a:pos x="102" y="14"/>
                </a:cxn>
              </a:cxnLst>
              <a:rect l="0" t="0" r="r" b="b"/>
              <a:pathLst>
                <a:path w="1456" h="1094">
                  <a:moveTo>
                    <a:pt x="102" y="14"/>
                  </a:moveTo>
                  <a:cubicBezTo>
                    <a:pt x="209" y="19"/>
                    <a:pt x="308" y="6"/>
                    <a:pt x="413" y="0"/>
                  </a:cubicBezTo>
                  <a:cubicBezTo>
                    <a:pt x="698" y="8"/>
                    <a:pt x="982" y="15"/>
                    <a:pt x="1268" y="18"/>
                  </a:cubicBezTo>
                  <a:cubicBezTo>
                    <a:pt x="1291" y="27"/>
                    <a:pt x="1312" y="38"/>
                    <a:pt x="1335" y="45"/>
                  </a:cubicBezTo>
                  <a:cubicBezTo>
                    <a:pt x="1351" y="55"/>
                    <a:pt x="1365" y="66"/>
                    <a:pt x="1380" y="77"/>
                  </a:cubicBezTo>
                  <a:cubicBezTo>
                    <a:pt x="1397" y="120"/>
                    <a:pt x="1371" y="56"/>
                    <a:pt x="1394" y="104"/>
                  </a:cubicBezTo>
                  <a:cubicBezTo>
                    <a:pt x="1413" y="142"/>
                    <a:pt x="1414" y="198"/>
                    <a:pt x="1434" y="239"/>
                  </a:cubicBezTo>
                  <a:cubicBezTo>
                    <a:pt x="1456" y="285"/>
                    <a:pt x="1432" y="220"/>
                    <a:pt x="1448" y="266"/>
                  </a:cubicBezTo>
                  <a:cubicBezTo>
                    <a:pt x="1438" y="383"/>
                    <a:pt x="1451" y="491"/>
                    <a:pt x="1308" y="504"/>
                  </a:cubicBezTo>
                  <a:cubicBezTo>
                    <a:pt x="1284" y="506"/>
                    <a:pt x="1260" y="508"/>
                    <a:pt x="1236" y="509"/>
                  </a:cubicBezTo>
                  <a:cubicBezTo>
                    <a:pt x="1194" y="511"/>
                    <a:pt x="1152" y="512"/>
                    <a:pt x="1110" y="513"/>
                  </a:cubicBezTo>
                  <a:cubicBezTo>
                    <a:pt x="1034" y="526"/>
                    <a:pt x="1074" y="521"/>
                    <a:pt x="989" y="527"/>
                  </a:cubicBezTo>
                  <a:cubicBezTo>
                    <a:pt x="961" y="535"/>
                    <a:pt x="937" y="545"/>
                    <a:pt x="908" y="549"/>
                  </a:cubicBezTo>
                  <a:cubicBezTo>
                    <a:pt x="890" y="555"/>
                    <a:pt x="872" y="561"/>
                    <a:pt x="854" y="567"/>
                  </a:cubicBezTo>
                  <a:cubicBezTo>
                    <a:pt x="840" y="576"/>
                    <a:pt x="829" y="580"/>
                    <a:pt x="813" y="585"/>
                  </a:cubicBezTo>
                  <a:cubicBezTo>
                    <a:pt x="800" y="594"/>
                    <a:pt x="786" y="599"/>
                    <a:pt x="773" y="608"/>
                  </a:cubicBezTo>
                  <a:cubicBezTo>
                    <a:pt x="762" y="624"/>
                    <a:pt x="744" y="642"/>
                    <a:pt x="728" y="653"/>
                  </a:cubicBezTo>
                  <a:cubicBezTo>
                    <a:pt x="721" y="671"/>
                    <a:pt x="722" y="678"/>
                    <a:pt x="705" y="689"/>
                  </a:cubicBezTo>
                  <a:cubicBezTo>
                    <a:pt x="689" y="742"/>
                    <a:pt x="699" y="797"/>
                    <a:pt x="687" y="851"/>
                  </a:cubicBezTo>
                  <a:cubicBezTo>
                    <a:pt x="685" y="902"/>
                    <a:pt x="698" y="942"/>
                    <a:pt x="665" y="977"/>
                  </a:cubicBezTo>
                  <a:cubicBezTo>
                    <a:pt x="652" y="1012"/>
                    <a:pt x="671" y="971"/>
                    <a:pt x="647" y="995"/>
                  </a:cubicBezTo>
                  <a:cubicBezTo>
                    <a:pt x="644" y="998"/>
                    <a:pt x="645" y="1004"/>
                    <a:pt x="642" y="1008"/>
                  </a:cubicBezTo>
                  <a:cubicBezTo>
                    <a:pt x="639" y="1012"/>
                    <a:pt x="633" y="1014"/>
                    <a:pt x="629" y="1017"/>
                  </a:cubicBezTo>
                  <a:cubicBezTo>
                    <a:pt x="616" y="1038"/>
                    <a:pt x="585" y="1045"/>
                    <a:pt x="561" y="1053"/>
                  </a:cubicBezTo>
                  <a:cubicBezTo>
                    <a:pt x="533" y="1062"/>
                    <a:pt x="564" y="1053"/>
                    <a:pt x="534" y="1067"/>
                  </a:cubicBezTo>
                  <a:cubicBezTo>
                    <a:pt x="504" y="1081"/>
                    <a:pt x="467" y="1088"/>
                    <a:pt x="435" y="1094"/>
                  </a:cubicBezTo>
                  <a:cubicBezTo>
                    <a:pt x="395" y="1092"/>
                    <a:pt x="354" y="1092"/>
                    <a:pt x="314" y="1089"/>
                  </a:cubicBezTo>
                  <a:cubicBezTo>
                    <a:pt x="298" y="1088"/>
                    <a:pt x="285" y="1079"/>
                    <a:pt x="269" y="1076"/>
                  </a:cubicBezTo>
                  <a:cubicBezTo>
                    <a:pt x="222" y="1067"/>
                    <a:pt x="176" y="1055"/>
                    <a:pt x="129" y="1049"/>
                  </a:cubicBezTo>
                  <a:cubicBezTo>
                    <a:pt x="112" y="1044"/>
                    <a:pt x="101" y="1036"/>
                    <a:pt x="84" y="1031"/>
                  </a:cubicBezTo>
                  <a:cubicBezTo>
                    <a:pt x="63" y="1017"/>
                    <a:pt x="55" y="1004"/>
                    <a:pt x="35" y="990"/>
                  </a:cubicBezTo>
                  <a:cubicBezTo>
                    <a:pt x="30" y="977"/>
                    <a:pt x="25" y="963"/>
                    <a:pt x="21" y="950"/>
                  </a:cubicBezTo>
                  <a:cubicBezTo>
                    <a:pt x="18" y="939"/>
                    <a:pt x="12" y="918"/>
                    <a:pt x="12" y="918"/>
                  </a:cubicBezTo>
                  <a:cubicBezTo>
                    <a:pt x="18" y="772"/>
                    <a:pt x="11" y="628"/>
                    <a:pt x="8" y="482"/>
                  </a:cubicBezTo>
                  <a:cubicBezTo>
                    <a:pt x="11" y="396"/>
                    <a:pt x="17" y="328"/>
                    <a:pt x="12" y="243"/>
                  </a:cubicBezTo>
                  <a:cubicBezTo>
                    <a:pt x="13" y="213"/>
                    <a:pt x="0" y="78"/>
                    <a:pt x="48" y="45"/>
                  </a:cubicBezTo>
                  <a:cubicBezTo>
                    <a:pt x="60" y="27"/>
                    <a:pt x="81" y="19"/>
                    <a:pt x="102" y="14"/>
                  </a:cubicBezTo>
                  <a:close/>
                </a:path>
              </a:pathLst>
            </a:custGeom>
            <a:solidFill>
              <a:srgbClr val="3366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34" name="Oval 6"/>
            <p:cNvSpPr>
              <a:spLocks noChangeArrowheads="1"/>
            </p:cNvSpPr>
            <p:nvPr/>
          </p:nvSpPr>
          <p:spPr bwMode="auto">
            <a:xfrm>
              <a:off x="2672" y="1681"/>
              <a:ext cx="761" cy="535"/>
            </a:xfrm>
            <a:prstGeom prst="ellipse">
              <a:avLst/>
            </a:prstGeom>
            <a:solidFill>
              <a:srgbClr val="3366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35" name="Oval 7"/>
            <p:cNvSpPr>
              <a:spLocks noChangeArrowheads="1"/>
            </p:cNvSpPr>
            <p:nvPr/>
          </p:nvSpPr>
          <p:spPr bwMode="auto">
            <a:xfrm>
              <a:off x="1913" y="1087"/>
              <a:ext cx="1463" cy="580"/>
            </a:xfrm>
            <a:prstGeom prst="ellipse">
              <a:avLst/>
            </a:prstGeom>
            <a:solidFill>
              <a:srgbClr val="3366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36" name="Oval 8"/>
            <p:cNvSpPr>
              <a:spLocks noChangeArrowheads="1"/>
            </p:cNvSpPr>
            <p:nvPr/>
          </p:nvSpPr>
          <p:spPr bwMode="auto">
            <a:xfrm>
              <a:off x="1187" y="1648"/>
              <a:ext cx="1463" cy="580"/>
            </a:xfrm>
            <a:prstGeom prst="ellipse">
              <a:avLst/>
            </a:prstGeom>
            <a:solidFill>
              <a:srgbClr val="3366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37" name="Oval 9"/>
            <p:cNvSpPr>
              <a:spLocks noChangeArrowheads="1"/>
            </p:cNvSpPr>
            <p:nvPr/>
          </p:nvSpPr>
          <p:spPr bwMode="auto">
            <a:xfrm>
              <a:off x="523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38" name="Text Box 10"/>
            <p:cNvSpPr txBox="1">
              <a:spLocks noChangeArrowheads="1"/>
            </p:cNvSpPr>
            <p:nvPr/>
          </p:nvSpPr>
          <p:spPr bwMode="auto">
            <a:xfrm>
              <a:off x="728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a</a:t>
              </a:r>
            </a:p>
          </p:txBody>
        </p:sp>
        <p:sp>
          <p:nvSpPr>
            <p:cNvPr id="713739" name="Text Box 11"/>
            <p:cNvSpPr txBox="1">
              <a:spLocks noChangeArrowheads="1"/>
            </p:cNvSpPr>
            <p:nvPr/>
          </p:nvSpPr>
          <p:spPr bwMode="auto">
            <a:xfrm>
              <a:off x="1463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b</a:t>
              </a:r>
            </a:p>
          </p:txBody>
        </p:sp>
        <p:sp>
          <p:nvSpPr>
            <p:cNvPr id="713740" name="Text Box 12"/>
            <p:cNvSpPr txBox="1">
              <a:spLocks noChangeArrowheads="1"/>
            </p:cNvSpPr>
            <p:nvPr/>
          </p:nvSpPr>
          <p:spPr bwMode="auto">
            <a:xfrm>
              <a:off x="2198" y="1038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c</a:t>
              </a:r>
            </a:p>
          </p:txBody>
        </p:sp>
        <p:sp>
          <p:nvSpPr>
            <p:cNvPr id="713741" name="Text Box 13"/>
            <p:cNvSpPr txBox="1">
              <a:spLocks noChangeArrowheads="1"/>
            </p:cNvSpPr>
            <p:nvPr/>
          </p:nvSpPr>
          <p:spPr bwMode="auto">
            <a:xfrm>
              <a:off x="2923" y="1038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d</a:t>
              </a:r>
            </a:p>
          </p:txBody>
        </p:sp>
        <p:sp>
          <p:nvSpPr>
            <p:cNvPr id="713742" name="Oval 14"/>
            <p:cNvSpPr>
              <a:spLocks noChangeArrowheads="1"/>
            </p:cNvSpPr>
            <p:nvPr/>
          </p:nvSpPr>
          <p:spPr bwMode="auto">
            <a:xfrm>
              <a:off x="1271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3" name="Oval 15"/>
            <p:cNvSpPr>
              <a:spLocks noChangeArrowheads="1"/>
            </p:cNvSpPr>
            <p:nvPr/>
          </p:nvSpPr>
          <p:spPr bwMode="auto">
            <a:xfrm>
              <a:off x="2767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4" name="Oval 16"/>
            <p:cNvSpPr>
              <a:spLocks noChangeArrowheads="1"/>
            </p:cNvSpPr>
            <p:nvPr/>
          </p:nvSpPr>
          <p:spPr bwMode="auto">
            <a:xfrm>
              <a:off x="2019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5" name="Oval 17"/>
            <p:cNvSpPr>
              <a:spLocks noChangeArrowheads="1"/>
            </p:cNvSpPr>
            <p:nvPr/>
          </p:nvSpPr>
          <p:spPr bwMode="auto">
            <a:xfrm>
              <a:off x="524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6" name="Oval 18"/>
            <p:cNvSpPr>
              <a:spLocks noChangeArrowheads="1"/>
            </p:cNvSpPr>
            <p:nvPr/>
          </p:nvSpPr>
          <p:spPr bwMode="auto">
            <a:xfrm>
              <a:off x="1272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7" name="Oval 19"/>
            <p:cNvSpPr>
              <a:spLocks noChangeArrowheads="1"/>
            </p:cNvSpPr>
            <p:nvPr/>
          </p:nvSpPr>
          <p:spPr bwMode="auto">
            <a:xfrm>
              <a:off x="2768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8" name="Oval 20"/>
            <p:cNvSpPr>
              <a:spLocks noChangeArrowheads="1"/>
            </p:cNvSpPr>
            <p:nvPr/>
          </p:nvSpPr>
          <p:spPr bwMode="auto">
            <a:xfrm>
              <a:off x="2020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400">
                <a:sym typeface="Symbol" pitchFamily="-106" charset="2"/>
              </a:endParaRPr>
            </a:p>
          </p:txBody>
        </p:sp>
        <p:sp>
          <p:nvSpPr>
            <p:cNvPr id="713749" name="Text Box 21"/>
            <p:cNvSpPr txBox="1">
              <a:spLocks noChangeArrowheads="1"/>
            </p:cNvSpPr>
            <p:nvPr/>
          </p:nvSpPr>
          <p:spPr bwMode="auto">
            <a:xfrm>
              <a:off x="720" y="2129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e</a:t>
              </a:r>
            </a:p>
          </p:txBody>
        </p:sp>
        <p:sp>
          <p:nvSpPr>
            <p:cNvPr id="713750" name="Text Box 22"/>
            <p:cNvSpPr txBox="1">
              <a:spLocks noChangeArrowheads="1"/>
            </p:cNvSpPr>
            <p:nvPr/>
          </p:nvSpPr>
          <p:spPr bwMode="auto">
            <a:xfrm>
              <a:off x="1455" y="2129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f</a:t>
              </a:r>
            </a:p>
          </p:txBody>
        </p:sp>
        <p:sp>
          <p:nvSpPr>
            <p:cNvPr id="713751" name="Text Box 23"/>
            <p:cNvSpPr txBox="1">
              <a:spLocks noChangeArrowheads="1"/>
            </p:cNvSpPr>
            <p:nvPr/>
          </p:nvSpPr>
          <p:spPr bwMode="auto">
            <a:xfrm>
              <a:off x="2190" y="2129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g</a:t>
              </a:r>
            </a:p>
          </p:txBody>
        </p:sp>
        <p:sp>
          <p:nvSpPr>
            <p:cNvPr id="713752" name="Text Box 24"/>
            <p:cNvSpPr txBox="1">
              <a:spLocks noChangeArrowheads="1"/>
            </p:cNvSpPr>
            <p:nvPr/>
          </p:nvSpPr>
          <p:spPr bwMode="auto">
            <a:xfrm>
              <a:off x="2915" y="212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h</a:t>
              </a:r>
            </a:p>
          </p:txBody>
        </p:sp>
        <p:sp>
          <p:nvSpPr>
            <p:cNvPr id="713753" name="Line 25"/>
            <p:cNvSpPr>
              <a:spLocks noChangeShapeType="1"/>
            </p:cNvSpPr>
            <p:nvPr/>
          </p:nvSpPr>
          <p:spPr bwMode="auto">
            <a:xfrm>
              <a:off x="1062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4" name="Line 26"/>
            <p:cNvSpPr>
              <a:spLocks noChangeShapeType="1"/>
            </p:cNvSpPr>
            <p:nvPr/>
          </p:nvSpPr>
          <p:spPr bwMode="auto">
            <a:xfrm>
              <a:off x="1820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5" name="Line 27"/>
            <p:cNvSpPr>
              <a:spLocks noChangeShapeType="1"/>
            </p:cNvSpPr>
            <p:nvPr/>
          </p:nvSpPr>
          <p:spPr bwMode="auto">
            <a:xfrm>
              <a:off x="1074" y="193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6" name="Line 28"/>
            <p:cNvSpPr>
              <a:spLocks noChangeShapeType="1"/>
            </p:cNvSpPr>
            <p:nvPr/>
          </p:nvSpPr>
          <p:spPr bwMode="auto">
            <a:xfrm>
              <a:off x="2561" y="1939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7" name="Line 29"/>
            <p:cNvSpPr>
              <a:spLocks noChangeShapeType="1"/>
            </p:cNvSpPr>
            <p:nvPr/>
          </p:nvSpPr>
          <p:spPr bwMode="auto">
            <a:xfrm flipV="1">
              <a:off x="774" y="1539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8" name="Line 30"/>
            <p:cNvSpPr>
              <a:spLocks noChangeShapeType="1"/>
            </p:cNvSpPr>
            <p:nvPr/>
          </p:nvSpPr>
          <p:spPr bwMode="auto">
            <a:xfrm flipV="1">
              <a:off x="1527" y="153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59" name="Line 31"/>
            <p:cNvSpPr>
              <a:spLocks noChangeShapeType="1"/>
            </p:cNvSpPr>
            <p:nvPr/>
          </p:nvSpPr>
          <p:spPr bwMode="auto">
            <a:xfrm flipV="1">
              <a:off x="2298" y="1542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0" name="Line 32"/>
            <p:cNvSpPr>
              <a:spLocks noChangeShapeType="1"/>
            </p:cNvSpPr>
            <p:nvPr/>
          </p:nvSpPr>
          <p:spPr bwMode="auto">
            <a:xfrm flipV="1">
              <a:off x="3038" y="1539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1" name="Freeform 33"/>
            <p:cNvSpPr>
              <a:spLocks/>
            </p:cNvSpPr>
            <p:nvPr/>
          </p:nvSpPr>
          <p:spPr bwMode="auto">
            <a:xfrm>
              <a:off x="1741" y="1770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2" name="Freeform 34"/>
            <p:cNvSpPr>
              <a:spLocks/>
            </p:cNvSpPr>
            <p:nvPr/>
          </p:nvSpPr>
          <p:spPr bwMode="auto">
            <a:xfrm>
              <a:off x="2476" y="1214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3" name="Freeform 35"/>
            <p:cNvSpPr>
              <a:spLocks/>
            </p:cNvSpPr>
            <p:nvPr/>
          </p:nvSpPr>
          <p:spPr bwMode="auto">
            <a:xfrm flipV="1">
              <a:off x="2487" y="1503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4" name="Freeform 36"/>
            <p:cNvSpPr>
              <a:spLocks/>
            </p:cNvSpPr>
            <p:nvPr/>
          </p:nvSpPr>
          <p:spPr bwMode="auto">
            <a:xfrm flipV="1">
              <a:off x="1724" y="2040"/>
              <a:ext cx="369" cy="66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135" y="8"/>
                </a:cxn>
                <a:cxn ang="0">
                  <a:pos x="257" y="17"/>
                </a:cxn>
                <a:cxn ang="0">
                  <a:pos x="369" y="66"/>
                </a:cxn>
              </a:cxnLst>
              <a:rect l="0" t="0" r="r" b="b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5" name="Line 37"/>
            <p:cNvSpPr>
              <a:spLocks noChangeShapeType="1"/>
            </p:cNvSpPr>
            <p:nvPr/>
          </p:nvSpPr>
          <p:spPr bwMode="auto">
            <a:xfrm flipH="1">
              <a:off x="965" y="1488"/>
              <a:ext cx="374" cy="329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66" name="Freeform 38"/>
            <p:cNvSpPr>
              <a:spLocks/>
            </p:cNvSpPr>
            <p:nvPr/>
          </p:nvSpPr>
          <p:spPr bwMode="auto">
            <a:xfrm>
              <a:off x="3268" y="1846"/>
              <a:ext cx="271" cy="234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189" y="221"/>
                </a:cxn>
                <a:cxn ang="0">
                  <a:pos x="270" y="104"/>
                </a:cxn>
                <a:cxn ang="0">
                  <a:pos x="198" y="9"/>
                </a:cxn>
                <a:cxn ang="0">
                  <a:pos x="32" y="50"/>
                </a:cxn>
              </a:cxnLst>
              <a:rect l="0" t="0" r="r" b="b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3767" name="Group 39"/>
          <p:cNvGrpSpPr>
            <a:grpSpLocks/>
          </p:cNvGrpSpPr>
          <p:nvPr/>
        </p:nvGrpSpPr>
        <p:grpSpPr bwMode="auto">
          <a:xfrm>
            <a:off x="5583238" y="1273175"/>
            <a:ext cx="3309937" cy="1844675"/>
            <a:chOff x="3517" y="802"/>
            <a:chExt cx="2085" cy="1162"/>
          </a:xfrm>
        </p:grpSpPr>
        <p:sp>
          <p:nvSpPr>
            <p:cNvPr id="713768" name="Oval 40"/>
            <p:cNvSpPr>
              <a:spLocks noChangeArrowheads="1"/>
            </p:cNvSpPr>
            <p:nvPr/>
          </p:nvSpPr>
          <p:spPr bwMode="auto">
            <a:xfrm>
              <a:off x="3517" y="124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2000">
                  <a:latin typeface="Monotype Corsiva" pitchFamily="-106" charset="0"/>
                  <a:sym typeface="Symbol" pitchFamily="-106" charset="2"/>
                </a:rPr>
                <a:t>a b e</a:t>
              </a:r>
            </a:p>
          </p:txBody>
        </p:sp>
        <p:sp>
          <p:nvSpPr>
            <p:cNvPr id="713769" name="Oval 41"/>
            <p:cNvSpPr>
              <a:spLocks noChangeArrowheads="1"/>
            </p:cNvSpPr>
            <p:nvPr/>
          </p:nvSpPr>
          <p:spPr bwMode="auto">
            <a:xfrm>
              <a:off x="4732" y="80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Monotype Corsiva" pitchFamily="-106" charset="0"/>
                  <a:sym typeface="Symbol" pitchFamily="-106" charset="2"/>
                </a:rPr>
                <a:t>c d</a:t>
              </a:r>
            </a:p>
          </p:txBody>
        </p:sp>
        <p:sp>
          <p:nvSpPr>
            <p:cNvPr id="713770" name="Oval 42"/>
            <p:cNvSpPr>
              <a:spLocks noChangeArrowheads="1"/>
            </p:cNvSpPr>
            <p:nvPr/>
          </p:nvSpPr>
          <p:spPr bwMode="auto">
            <a:xfrm>
              <a:off x="4066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Monotype Corsiva" pitchFamily="-106" charset="0"/>
                  <a:sym typeface="Symbol" pitchFamily="-106" charset="2"/>
                </a:rPr>
                <a:t>f g</a:t>
              </a:r>
            </a:p>
          </p:txBody>
        </p:sp>
        <p:sp>
          <p:nvSpPr>
            <p:cNvPr id="713771" name="Oval 43"/>
            <p:cNvSpPr>
              <a:spLocks noChangeArrowheads="1"/>
            </p:cNvSpPr>
            <p:nvPr/>
          </p:nvSpPr>
          <p:spPr bwMode="auto">
            <a:xfrm>
              <a:off x="5060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latin typeface="Monotype Corsiva" pitchFamily="-106" charset="0"/>
                  <a:sym typeface="Symbol" pitchFamily="-106" charset="2"/>
                </a:rPr>
                <a:t>h</a:t>
              </a:r>
            </a:p>
          </p:txBody>
        </p:sp>
        <p:sp>
          <p:nvSpPr>
            <p:cNvPr id="713772" name="Line 44"/>
            <p:cNvSpPr>
              <a:spLocks noChangeShapeType="1"/>
            </p:cNvSpPr>
            <p:nvPr/>
          </p:nvSpPr>
          <p:spPr bwMode="auto">
            <a:xfrm flipV="1">
              <a:off x="4019" y="1040"/>
              <a:ext cx="76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73" name="Line 45"/>
            <p:cNvSpPr>
              <a:spLocks noChangeShapeType="1"/>
            </p:cNvSpPr>
            <p:nvPr/>
          </p:nvSpPr>
          <p:spPr bwMode="auto">
            <a:xfrm>
              <a:off x="3933" y="1512"/>
              <a:ext cx="288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74" name="Line 46"/>
            <p:cNvSpPr>
              <a:spLocks noChangeShapeType="1"/>
            </p:cNvSpPr>
            <p:nvPr/>
          </p:nvSpPr>
          <p:spPr bwMode="auto">
            <a:xfrm>
              <a:off x="4604" y="1814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75" name="Line 47"/>
            <p:cNvSpPr>
              <a:spLocks noChangeShapeType="1"/>
            </p:cNvSpPr>
            <p:nvPr/>
          </p:nvSpPr>
          <p:spPr bwMode="auto">
            <a:xfrm flipH="1">
              <a:off x="4505" y="1098"/>
              <a:ext cx="472" cy="6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776" name="Line 48"/>
            <p:cNvSpPr>
              <a:spLocks noChangeShapeType="1"/>
            </p:cNvSpPr>
            <p:nvPr/>
          </p:nvSpPr>
          <p:spPr bwMode="auto">
            <a:xfrm>
              <a:off x="5099" y="1085"/>
              <a:ext cx="261" cy="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BE12DD-AC56-0C47-8081-BC75C51F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17B6-FD3D-BB47-B96C-8892EEFD82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14754" name="Oval 2"/>
          <p:cNvSpPr>
            <a:spLocks noChangeArrowheads="1"/>
          </p:cNvSpPr>
          <p:nvPr/>
        </p:nvSpPr>
        <p:spPr bwMode="auto">
          <a:xfrm>
            <a:off x="5062538" y="3560763"/>
            <a:ext cx="1685925" cy="2171700"/>
          </a:xfrm>
          <a:prstGeom prst="ellipse">
            <a:avLst/>
          </a:prstGeom>
          <a:solidFill>
            <a:srgbClr val="336699">
              <a:alpha val="22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55" name="Oval 3"/>
          <p:cNvSpPr>
            <a:spLocks noChangeArrowheads="1"/>
          </p:cNvSpPr>
          <p:nvPr/>
        </p:nvSpPr>
        <p:spPr bwMode="auto">
          <a:xfrm>
            <a:off x="7245350" y="3590925"/>
            <a:ext cx="1720850" cy="2320925"/>
          </a:xfrm>
          <a:prstGeom prst="ellipse">
            <a:avLst/>
          </a:prstGeom>
          <a:solidFill>
            <a:srgbClr val="336699">
              <a:alpha val="22000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 1</a:t>
            </a:r>
          </a:p>
        </p:txBody>
      </p:sp>
      <p:sp>
        <p:nvSpPr>
          <p:cNvPr id="71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229600" cy="21399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Let C and C’ be distinct SCC’s in G</a:t>
            </a:r>
          </a:p>
          <a:p>
            <a:pPr>
              <a:buFontTx/>
              <a:buNone/>
            </a:pPr>
            <a:r>
              <a:rPr lang="en-US" dirty="0"/>
              <a:t>	Let </a:t>
            </a:r>
            <a:r>
              <a:rPr lang="en-US" dirty="0">
                <a:latin typeface="Comic Sans MS" pitchFamily="-106" charset="0"/>
              </a:rPr>
              <a:t>u, v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C, and </a:t>
            </a:r>
            <a:r>
              <a:rPr lang="en-US" dirty="0">
                <a:latin typeface="Comic Sans MS" pitchFamily="-106" charset="0"/>
              </a:rPr>
              <a:t>u’, v’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C’</a:t>
            </a:r>
          </a:p>
          <a:p>
            <a:pPr>
              <a:buFontTx/>
              <a:buNone/>
            </a:pPr>
            <a:r>
              <a:rPr lang="en-US" dirty="0"/>
              <a:t>	Suppose there is a path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</a:t>
            </a:r>
            <a:r>
              <a:rPr lang="en-US" dirty="0">
                <a:latin typeface="Comic Sans MS" pitchFamily="-106" charset="0"/>
              </a:rPr>
              <a:t> u’</a:t>
            </a:r>
            <a:r>
              <a:rPr lang="en-US" dirty="0"/>
              <a:t> in G</a:t>
            </a:r>
          </a:p>
          <a:p>
            <a:pPr>
              <a:buFontTx/>
              <a:buNone/>
            </a:pPr>
            <a:r>
              <a:rPr lang="en-US" dirty="0"/>
              <a:t>Then there cannot also be a path </a:t>
            </a:r>
            <a:r>
              <a:rPr lang="en-US" dirty="0">
                <a:latin typeface="Comic Sans MS" pitchFamily="-106" charset="0"/>
              </a:rPr>
              <a:t>v’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</a:t>
            </a:r>
            <a:r>
              <a:rPr lang="en-US" dirty="0">
                <a:latin typeface="Comic Sans MS" pitchFamily="-106" charset="0"/>
              </a:rPr>
              <a:t> v</a:t>
            </a:r>
            <a:r>
              <a:rPr lang="en-US" dirty="0"/>
              <a:t> in G.</a:t>
            </a:r>
          </a:p>
        </p:txBody>
      </p:sp>
      <p:sp>
        <p:nvSpPr>
          <p:cNvPr id="714758" name="Oval 6"/>
          <p:cNvSpPr>
            <a:spLocks noChangeArrowheads="1"/>
          </p:cNvSpPr>
          <p:nvPr/>
        </p:nvSpPr>
        <p:spPr bwMode="auto">
          <a:xfrm>
            <a:off x="5295900" y="389413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714759" name="Oval 7"/>
          <p:cNvSpPr>
            <a:spLocks noChangeArrowheads="1"/>
          </p:cNvSpPr>
          <p:nvPr/>
        </p:nvSpPr>
        <p:spPr bwMode="auto">
          <a:xfrm>
            <a:off x="8129588" y="381476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0" name="Oval 8"/>
          <p:cNvSpPr>
            <a:spLocks noChangeArrowheads="1"/>
          </p:cNvSpPr>
          <p:nvPr/>
        </p:nvSpPr>
        <p:spPr bwMode="auto">
          <a:xfrm>
            <a:off x="5294313" y="486092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1" name="Oval 9"/>
          <p:cNvSpPr>
            <a:spLocks noChangeArrowheads="1"/>
          </p:cNvSpPr>
          <p:nvPr/>
        </p:nvSpPr>
        <p:spPr bwMode="auto">
          <a:xfrm>
            <a:off x="7842250" y="538797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2" name="Oval 10"/>
          <p:cNvSpPr>
            <a:spLocks noChangeArrowheads="1"/>
          </p:cNvSpPr>
          <p:nvPr/>
        </p:nvSpPr>
        <p:spPr bwMode="auto">
          <a:xfrm>
            <a:off x="5959475" y="4419600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14763" name="Oval 11"/>
          <p:cNvSpPr>
            <a:spLocks noChangeArrowheads="1"/>
          </p:cNvSpPr>
          <p:nvPr/>
        </p:nvSpPr>
        <p:spPr bwMode="auto">
          <a:xfrm>
            <a:off x="7477125" y="411797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u’</a:t>
            </a:r>
          </a:p>
        </p:txBody>
      </p:sp>
      <p:sp>
        <p:nvSpPr>
          <p:cNvPr id="714764" name="Oval 12"/>
          <p:cNvSpPr>
            <a:spLocks noChangeArrowheads="1"/>
          </p:cNvSpPr>
          <p:nvPr/>
        </p:nvSpPr>
        <p:spPr bwMode="auto">
          <a:xfrm>
            <a:off x="5911850" y="508476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5" name="Oval 13"/>
          <p:cNvSpPr>
            <a:spLocks noChangeArrowheads="1"/>
          </p:cNvSpPr>
          <p:nvPr/>
        </p:nvSpPr>
        <p:spPr bwMode="auto">
          <a:xfrm>
            <a:off x="8404225" y="484981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14766" name="Oval 14"/>
          <p:cNvSpPr>
            <a:spLocks noChangeArrowheads="1"/>
          </p:cNvSpPr>
          <p:nvPr/>
        </p:nvSpPr>
        <p:spPr bwMode="auto">
          <a:xfrm>
            <a:off x="7673975" y="476091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v’</a:t>
            </a:r>
          </a:p>
        </p:txBody>
      </p:sp>
      <p:sp>
        <p:nvSpPr>
          <p:cNvPr id="714767" name="Freeform 15"/>
          <p:cNvSpPr>
            <a:spLocks/>
          </p:cNvSpPr>
          <p:nvPr/>
        </p:nvSpPr>
        <p:spPr bwMode="auto">
          <a:xfrm>
            <a:off x="5737225" y="4005263"/>
            <a:ext cx="1751013" cy="301625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77" y="10"/>
              </a:cxn>
              <a:cxn ang="0">
                <a:pos x="176" y="19"/>
              </a:cxn>
              <a:cxn ang="0">
                <a:pos x="288" y="46"/>
              </a:cxn>
              <a:cxn ang="0">
                <a:pos x="329" y="51"/>
              </a:cxn>
              <a:cxn ang="0">
                <a:pos x="419" y="33"/>
              </a:cxn>
              <a:cxn ang="0">
                <a:pos x="482" y="15"/>
              </a:cxn>
              <a:cxn ang="0">
                <a:pos x="585" y="33"/>
              </a:cxn>
              <a:cxn ang="0">
                <a:pos x="671" y="87"/>
              </a:cxn>
              <a:cxn ang="0">
                <a:pos x="761" y="132"/>
              </a:cxn>
              <a:cxn ang="0">
                <a:pos x="860" y="118"/>
              </a:cxn>
              <a:cxn ang="0">
                <a:pos x="932" y="123"/>
              </a:cxn>
              <a:cxn ang="0">
                <a:pos x="999" y="154"/>
              </a:cxn>
              <a:cxn ang="0">
                <a:pos x="1103" y="190"/>
              </a:cxn>
            </a:cxnLst>
            <a:rect l="0" t="0" r="r" b="b"/>
            <a:pathLst>
              <a:path w="1103" h="190">
                <a:moveTo>
                  <a:pt x="0" y="33"/>
                </a:moveTo>
                <a:cubicBezTo>
                  <a:pt x="28" y="23"/>
                  <a:pt x="47" y="14"/>
                  <a:pt x="77" y="10"/>
                </a:cubicBezTo>
                <a:cubicBezTo>
                  <a:pt x="111" y="0"/>
                  <a:pt x="143" y="13"/>
                  <a:pt x="176" y="19"/>
                </a:cubicBezTo>
                <a:cubicBezTo>
                  <a:pt x="219" y="36"/>
                  <a:pt x="235" y="39"/>
                  <a:pt x="288" y="46"/>
                </a:cubicBezTo>
                <a:cubicBezTo>
                  <a:pt x="302" y="48"/>
                  <a:pt x="329" y="51"/>
                  <a:pt x="329" y="51"/>
                </a:cubicBezTo>
                <a:cubicBezTo>
                  <a:pt x="361" y="47"/>
                  <a:pt x="388" y="38"/>
                  <a:pt x="419" y="33"/>
                </a:cubicBezTo>
                <a:cubicBezTo>
                  <a:pt x="440" y="25"/>
                  <a:pt x="460" y="19"/>
                  <a:pt x="482" y="15"/>
                </a:cubicBezTo>
                <a:cubicBezTo>
                  <a:pt x="513" y="18"/>
                  <a:pt x="556" y="16"/>
                  <a:pt x="585" y="33"/>
                </a:cubicBezTo>
                <a:cubicBezTo>
                  <a:pt x="615" y="50"/>
                  <a:pt x="638" y="78"/>
                  <a:pt x="671" y="87"/>
                </a:cubicBezTo>
                <a:cubicBezTo>
                  <a:pt x="691" y="116"/>
                  <a:pt x="729" y="121"/>
                  <a:pt x="761" y="132"/>
                </a:cubicBezTo>
                <a:cubicBezTo>
                  <a:pt x="794" y="127"/>
                  <a:pt x="827" y="124"/>
                  <a:pt x="860" y="118"/>
                </a:cubicBezTo>
                <a:cubicBezTo>
                  <a:pt x="884" y="120"/>
                  <a:pt x="908" y="120"/>
                  <a:pt x="932" y="123"/>
                </a:cubicBezTo>
                <a:cubicBezTo>
                  <a:pt x="954" y="125"/>
                  <a:pt x="976" y="147"/>
                  <a:pt x="999" y="154"/>
                </a:cubicBezTo>
                <a:cubicBezTo>
                  <a:pt x="1025" y="171"/>
                  <a:pt x="1071" y="190"/>
                  <a:pt x="1103" y="1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>
            <a:off x="5680075" y="4214813"/>
            <a:ext cx="322263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69" name="Line 17"/>
          <p:cNvSpPr>
            <a:spLocks noChangeShapeType="1"/>
          </p:cNvSpPr>
          <p:nvPr/>
        </p:nvSpPr>
        <p:spPr bwMode="auto">
          <a:xfrm flipH="1">
            <a:off x="6145213" y="4821238"/>
            <a:ext cx="4921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0" name="Line 18"/>
          <p:cNvSpPr>
            <a:spLocks noChangeShapeType="1"/>
          </p:cNvSpPr>
          <p:nvPr/>
        </p:nvSpPr>
        <p:spPr bwMode="auto">
          <a:xfrm flipH="1">
            <a:off x="5422900" y="4286250"/>
            <a:ext cx="285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1" name="Line 19"/>
          <p:cNvSpPr>
            <a:spLocks noChangeShapeType="1"/>
          </p:cNvSpPr>
          <p:nvPr/>
        </p:nvSpPr>
        <p:spPr bwMode="auto">
          <a:xfrm>
            <a:off x="5730875" y="5106988"/>
            <a:ext cx="214313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2" name="Line 20"/>
          <p:cNvSpPr>
            <a:spLocks noChangeShapeType="1"/>
          </p:cNvSpPr>
          <p:nvPr/>
        </p:nvSpPr>
        <p:spPr bwMode="auto">
          <a:xfrm flipH="1" flipV="1">
            <a:off x="5580063" y="4292600"/>
            <a:ext cx="450850" cy="81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3" name="Line 21"/>
          <p:cNvSpPr>
            <a:spLocks noChangeShapeType="1"/>
          </p:cNvSpPr>
          <p:nvPr/>
        </p:nvSpPr>
        <p:spPr bwMode="auto">
          <a:xfrm flipV="1">
            <a:off x="7916863" y="4143375"/>
            <a:ext cx="277812" cy="10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4" name="Line 22"/>
          <p:cNvSpPr>
            <a:spLocks noChangeShapeType="1"/>
          </p:cNvSpPr>
          <p:nvPr/>
        </p:nvSpPr>
        <p:spPr bwMode="auto">
          <a:xfrm>
            <a:off x="8451850" y="4186238"/>
            <a:ext cx="17145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5" name="Line 23"/>
          <p:cNvSpPr>
            <a:spLocks noChangeShapeType="1"/>
          </p:cNvSpPr>
          <p:nvPr/>
        </p:nvSpPr>
        <p:spPr bwMode="auto">
          <a:xfrm flipH="1" flipV="1">
            <a:off x="8080375" y="5057775"/>
            <a:ext cx="328613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 flipH="1">
            <a:off x="8166100" y="5200650"/>
            <a:ext cx="3143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7" name="Line 25"/>
          <p:cNvSpPr>
            <a:spLocks noChangeShapeType="1"/>
          </p:cNvSpPr>
          <p:nvPr/>
        </p:nvSpPr>
        <p:spPr bwMode="auto">
          <a:xfrm flipH="1" flipV="1">
            <a:off x="7931150" y="5164138"/>
            <a:ext cx="571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8" name="Line 26"/>
          <p:cNvSpPr>
            <a:spLocks noChangeShapeType="1"/>
          </p:cNvSpPr>
          <p:nvPr/>
        </p:nvSpPr>
        <p:spPr bwMode="auto">
          <a:xfrm flipH="1" flipV="1">
            <a:off x="7723188" y="4506913"/>
            <a:ext cx="4286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79" name="Rectangle 27"/>
          <p:cNvSpPr>
            <a:spLocks noChangeArrowheads="1"/>
          </p:cNvSpPr>
          <p:nvPr/>
        </p:nvSpPr>
        <p:spPr bwMode="auto">
          <a:xfrm>
            <a:off x="266698" y="3302000"/>
            <a:ext cx="5181601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Proof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Suppose there is a path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v’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There exists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u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u’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v’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There exists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v’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  <a:sym typeface="Wingdings 3" pitchFamily="-106" charset="2"/>
              </a:rPr>
              <a:t>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u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 and v’ are reachable from each other, so they are not in separate SCC’s: contradiction!</a:t>
            </a:r>
          </a:p>
        </p:txBody>
      </p:sp>
      <p:sp>
        <p:nvSpPr>
          <p:cNvPr id="714780" name="Freeform 28"/>
          <p:cNvSpPr>
            <a:spLocks/>
          </p:cNvSpPr>
          <p:nvPr/>
        </p:nvSpPr>
        <p:spPr bwMode="auto">
          <a:xfrm>
            <a:off x="6386513" y="4729163"/>
            <a:ext cx="1308100" cy="371475"/>
          </a:xfrm>
          <a:custGeom>
            <a:avLst/>
            <a:gdLst/>
            <a:ahLst/>
            <a:cxnLst>
              <a:cxn ang="0">
                <a:pos x="824" y="189"/>
              </a:cxn>
              <a:cxn ang="0">
                <a:pos x="788" y="167"/>
              </a:cxn>
              <a:cxn ang="0">
                <a:pos x="752" y="176"/>
              </a:cxn>
              <a:cxn ang="0">
                <a:pos x="729" y="194"/>
              </a:cxn>
              <a:cxn ang="0">
                <a:pos x="621" y="234"/>
              </a:cxn>
              <a:cxn ang="0">
                <a:pos x="536" y="230"/>
              </a:cxn>
              <a:cxn ang="0">
                <a:pos x="477" y="203"/>
              </a:cxn>
              <a:cxn ang="0">
                <a:pos x="387" y="135"/>
              </a:cxn>
              <a:cxn ang="0">
                <a:pos x="329" y="117"/>
              </a:cxn>
              <a:cxn ang="0">
                <a:pos x="180" y="144"/>
              </a:cxn>
              <a:cxn ang="0">
                <a:pos x="122" y="149"/>
              </a:cxn>
              <a:cxn ang="0">
                <a:pos x="90" y="140"/>
              </a:cxn>
              <a:cxn ang="0">
                <a:pos x="45" y="90"/>
              </a:cxn>
              <a:cxn ang="0">
                <a:pos x="36" y="77"/>
              </a:cxn>
              <a:cxn ang="0">
                <a:pos x="18" y="36"/>
              </a:cxn>
              <a:cxn ang="0">
                <a:pos x="0" y="0"/>
              </a:cxn>
            </a:cxnLst>
            <a:rect l="0" t="0" r="r" b="b"/>
            <a:pathLst>
              <a:path w="824" h="234">
                <a:moveTo>
                  <a:pt x="824" y="189"/>
                </a:moveTo>
                <a:cubicBezTo>
                  <a:pt x="813" y="173"/>
                  <a:pt x="806" y="172"/>
                  <a:pt x="788" y="167"/>
                </a:cubicBezTo>
                <a:cubicBezTo>
                  <a:pt x="785" y="168"/>
                  <a:pt x="755" y="174"/>
                  <a:pt x="752" y="176"/>
                </a:cubicBezTo>
                <a:cubicBezTo>
                  <a:pt x="710" y="204"/>
                  <a:pt x="776" y="177"/>
                  <a:pt x="729" y="194"/>
                </a:cubicBezTo>
                <a:cubicBezTo>
                  <a:pt x="704" y="219"/>
                  <a:pt x="656" y="229"/>
                  <a:pt x="621" y="234"/>
                </a:cubicBezTo>
                <a:cubicBezTo>
                  <a:pt x="593" y="233"/>
                  <a:pt x="564" y="233"/>
                  <a:pt x="536" y="230"/>
                </a:cubicBezTo>
                <a:cubicBezTo>
                  <a:pt x="515" y="228"/>
                  <a:pt x="499" y="208"/>
                  <a:pt x="477" y="203"/>
                </a:cubicBezTo>
                <a:cubicBezTo>
                  <a:pt x="459" y="183"/>
                  <a:pt x="412" y="141"/>
                  <a:pt x="387" y="135"/>
                </a:cubicBezTo>
                <a:cubicBezTo>
                  <a:pt x="367" y="131"/>
                  <a:pt x="348" y="124"/>
                  <a:pt x="329" y="117"/>
                </a:cubicBezTo>
                <a:cubicBezTo>
                  <a:pt x="273" y="121"/>
                  <a:pt x="232" y="129"/>
                  <a:pt x="180" y="144"/>
                </a:cubicBezTo>
                <a:cubicBezTo>
                  <a:pt x="156" y="160"/>
                  <a:pt x="168" y="157"/>
                  <a:pt x="122" y="149"/>
                </a:cubicBezTo>
                <a:cubicBezTo>
                  <a:pt x="111" y="147"/>
                  <a:pt x="90" y="140"/>
                  <a:pt x="90" y="140"/>
                </a:cubicBezTo>
                <a:cubicBezTo>
                  <a:pt x="72" y="121"/>
                  <a:pt x="61" y="113"/>
                  <a:pt x="45" y="90"/>
                </a:cubicBezTo>
                <a:cubicBezTo>
                  <a:pt x="42" y="86"/>
                  <a:pt x="36" y="77"/>
                  <a:pt x="36" y="77"/>
                </a:cubicBezTo>
                <a:cubicBezTo>
                  <a:pt x="31" y="61"/>
                  <a:pt x="27" y="50"/>
                  <a:pt x="18" y="36"/>
                </a:cubicBezTo>
                <a:cubicBezTo>
                  <a:pt x="14" y="22"/>
                  <a:pt x="7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4781" name="Text Box 29"/>
          <p:cNvSpPr txBox="1">
            <a:spLocks noChangeArrowheads="1"/>
          </p:cNvSpPr>
          <p:nvPr/>
        </p:nvSpPr>
        <p:spPr bwMode="auto">
          <a:xfrm>
            <a:off x="6088063" y="33543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14782" name="Text Box 30"/>
          <p:cNvSpPr txBox="1">
            <a:spLocks noChangeArrowheads="1"/>
          </p:cNvSpPr>
          <p:nvPr/>
        </p:nvSpPr>
        <p:spPr bwMode="auto">
          <a:xfrm>
            <a:off x="7618413" y="3341688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2EB779-D702-394C-9787-8AE0BD0E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24</a:t>
            </a:r>
            <a:endParaRPr 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194675" cy="50768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Problem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town has a set of houses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and a set of roads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connects 2 and only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/>
              <a:t>	2 houses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A road connecting houses </a:t>
            </a:r>
            <a:r>
              <a:rPr lang="en-US" sz="2400">
                <a:latin typeface="Comic Sans MS" pitchFamily="-106" charset="0"/>
              </a:rPr>
              <a:t>u</a:t>
            </a:r>
            <a:r>
              <a:rPr lang="en-US" sz="2400"/>
              <a:t> and </a:t>
            </a:r>
            <a:r>
              <a:rPr lang="en-US" sz="2400">
                <a:latin typeface="Comic Sans MS" pitchFamily="-106" charset="0"/>
              </a:rPr>
              <a:t>v</a:t>
            </a:r>
            <a:r>
              <a:rPr lang="en-US" sz="2400"/>
              <a:t> has a repair cost </a:t>
            </a:r>
            <a:r>
              <a:rPr lang="en-US" sz="2400">
                <a:latin typeface="Comic Sans MS" pitchFamily="-106" charset="0"/>
              </a:rPr>
              <a:t>w(u, v)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b="1"/>
              <a:t>Goal: </a:t>
            </a:r>
            <a:r>
              <a:rPr lang="en-US"/>
              <a:t>Repair enough (and no more) roads such that: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Everyone stays connected: can reach every house from all other houses, and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Total repair cost is minimum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45063" y="1176338"/>
            <a:ext cx="4043362" cy="2108200"/>
            <a:chOff x="3028" y="2088"/>
            <a:chExt cx="2547" cy="1328"/>
          </a:xfrm>
        </p:grpSpPr>
        <p:sp>
          <p:nvSpPr>
            <p:cNvPr id="721925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721926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21927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21928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21929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721930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721931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21932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721933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721934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5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6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7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8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39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0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1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2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3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4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5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6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7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48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1949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1950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1951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21952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11</a:t>
              </a:r>
            </a:p>
          </p:txBody>
        </p:sp>
        <p:sp>
          <p:nvSpPr>
            <p:cNvPr id="721953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21954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1955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21956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21957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21958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14</a:t>
              </a:r>
            </a:p>
          </p:txBody>
        </p:sp>
        <p:sp>
          <p:nvSpPr>
            <p:cNvPr id="721959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21960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1961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pic>
          <p:nvPicPr>
            <p:cNvPr id="721962" name="Picture 42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3" name="Picture 43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4" name="Picture 44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5" name="Picture 45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6" name="Picture 46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7" name="Picture 47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8" name="Picture 48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69" name="Picture 49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721970" name="Picture 50" descr="j03113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D1C3-AAAE-1148-A23C-1149CCB1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3385</Words>
  <Application>Microsoft Macintosh PowerPoint</Application>
  <PresentationFormat>On-screen Show (4:3)</PresentationFormat>
  <Paragraphs>1147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Wingdings 3</vt:lpstr>
      <vt:lpstr>Default Design</vt:lpstr>
      <vt:lpstr>Analysis of Algorithms CS 477/677</vt:lpstr>
      <vt:lpstr>Strongly Connected Components</vt:lpstr>
      <vt:lpstr>The Transpose of a Graph</vt:lpstr>
      <vt:lpstr>Finding the SCC</vt:lpstr>
      <vt:lpstr>STRONGLY-CONNECTED-COMPONENTS(G)</vt:lpstr>
      <vt:lpstr>Example</vt:lpstr>
      <vt:lpstr>Component Graph</vt:lpstr>
      <vt:lpstr>Lemma 1</vt:lpstr>
      <vt:lpstr>Minimum Spanning Trees</vt:lpstr>
      <vt:lpstr>Minimum Spanning Trees</vt:lpstr>
      <vt:lpstr>Minimum Spanning Trees</vt:lpstr>
      <vt:lpstr>Properties of MSTs</vt:lpstr>
      <vt:lpstr>Growing a MST</vt:lpstr>
      <vt:lpstr>GENERIC-MST</vt:lpstr>
      <vt:lpstr>Finding Safe Edges</vt:lpstr>
      <vt:lpstr>Definitions</vt:lpstr>
      <vt:lpstr>Discussion</vt:lpstr>
      <vt:lpstr>The Algorithm of Kruskal</vt:lpstr>
      <vt:lpstr>Operations on Disjoint Data Sets</vt:lpstr>
      <vt:lpstr>Operations on Disjoint Data Sets</vt:lpstr>
      <vt:lpstr>KRUSKAL(V, E, w)</vt:lpstr>
      <vt:lpstr>Example</vt:lpstr>
      <vt:lpstr>The Algorithm of Prim</vt:lpstr>
      <vt:lpstr>How to Find Light Edges Quickly?</vt:lpstr>
      <vt:lpstr>PRIM(V, E, w, r)</vt:lpstr>
      <vt:lpstr>Example</vt:lpstr>
      <vt:lpstr>Example</vt:lpstr>
      <vt:lpstr>Example</vt:lpstr>
      <vt:lpstr>Example</vt:lpstr>
      <vt:lpstr>Example</vt:lpstr>
      <vt:lpstr>PRIM(V, E, w, r)</vt:lpstr>
      <vt:lpstr>Theorem</vt:lpstr>
      <vt:lpstr>Theorem – Proof</vt:lpstr>
      <vt:lpstr>Theorem – Proof (cont.)</vt:lpstr>
      <vt:lpstr>Theorem – Proof (cont.)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707</cp:revision>
  <cp:lastPrinted>2018-11-15T20:06:26Z</cp:lastPrinted>
  <dcterms:created xsi:type="dcterms:W3CDTF">2011-01-18T17:28:39Z</dcterms:created>
  <dcterms:modified xsi:type="dcterms:W3CDTF">2018-11-26T21:11:38Z</dcterms:modified>
</cp:coreProperties>
</file>