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795" r:id="rId3"/>
    <p:sldId id="796" r:id="rId4"/>
    <p:sldId id="761" r:id="rId5"/>
    <p:sldId id="762" r:id="rId6"/>
    <p:sldId id="763" r:id="rId7"/>
    <p:sldId id="764" r:id="rId8"/>
    <p:sldId id="765" r:id="rId9"/>
    <p:sldId id="766" r:id="rId10"/>
    <p:sldId id="767" r:id="rId11"/>
    <p:sldId id="797" r:id="rId12"/>
    <p:sldId id="798" r:id="rId13"/>
    <p:sldId id="799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53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B23A6-3FBD-9E4F-8932-D9E438E1B510}" type="slidenum">
              <a:rPr lang="en-US">
                <a:latin typeface="Arial" pitchFamily="-106" charset="0"/>
              </a:rPr>
              <a:pPr/>
              <a:t>10</a:t>
            </a:fld>
            <a:endParaRPr lang="en-US">
              <a:latin typeface="Arial" pitchFamily="-106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0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83C14-2CCD-7D45-8DEF-33361D9CAE73}" type="slidenum">
              <a:rPr lang="en-US">
                <a:latin typeface="Arial" pitchFamily="-106" charset="0"/>
              </a:rPr>
              <a:pPr/>
              <a:t>11</a:t>
            </a:fld>
            <a:endParaRPr lang="en-US">
              <a:latin typeface="Arial" pitchFamily="-10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8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11D48-C52F-A343-9006-42A9EA3D3E74}" type="slidenum">
              <a:rPr lang="en-US">
                <a:latin typeface="Arial" pitchFamily="-106" charset="0"/>
              </a:rPr>
              <a:pPr/>
              <a:t>12</a:t>
            </a:fld>
            <a:endParaRPr lang="en-US">
              <a:latin typeface="Arial" pitchFamily="-106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1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BDE0B-C6C8-1C4C-A25B-8869F32AA033}" type="slidenum">
              <a:rPr lang="en-US">
                <a:latin typeface="Arial" pitchFamily="-106" charset="0"/>
              </a:rPr>
              <a:pPr/>
              <a:t>13</a:t>
            </a:fld>
            <a:endParaRPr lang="en-US">
              <a:latin typeface="Arial" pitchFamily="-10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6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8CEF6-DD89-0941-8978-E06FEA0576DB}" type="slidenum">
              <a:rPr lang="en-US"/>
              <a:pPr/>
              <a:t>14</a:t>
            </a:fld>
            <a:endParaRPr 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8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9C697-3C2C-4F40-B540-3152BAAE9200}" type="slidenum">
              <a:rPr lang="en-US"/>
              <a:pPr/>
              <a:t>15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99BEB-062B-B84B-A678-2B178349AD75}" type="slidenum">
              <a:rPr lang="en-US"/>
              <a:pPr/>
              <a:t>16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9C79-956B-A04A-8225-6A0C596FB00B}" type="slidenum">
              <a:rPr lang="en-US"/>
              <a:pPr/>
              <a:t>17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B5C8B-408B-524F-9394-6BCC1C0C0970}" type="slidenum">
              <a:rPr lang="en-US">
                <a:latin typeface="Arial" pitchFamily="-106" charset="0"/>
              </a:rPr>
              <a:pPr/>
              <a:t>18</a:t>
            </a:fld>
            <a:endParaRPr lang="en-US">
              <a:latin typeface="Arial" pitchFamily="-106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8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2C4DE-5B48-5944-B125-7E7203CD4D7E}" type="slidenum">
              <a:rPr lang="en-US">
                <a:latin typeface="Arial" pitchFamily="-106" charset="0"/>
              </a:rPr>
              <a:pPr/>
              <a:t>19</a:t>
            </a:fld>
            <a:endParaRPr lang="en-US">
              <a:latin typeface="Arial" pitchFamily="-10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0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7BF93-CED5-9444-9893-A4FE395438A3}" type="slidenum">
              <a:rPr lang="en-US">
                <a:latin typeface="Arial" pitchFamily="-106" charset="0"/>
              </a:rPr>
              <a:pPr/>
              <a:t>2</a:t>
            </a:fld>
            <a:endParaRPr lang="en-US">
              <a:latin typeface="Arial" pitchFamily="-106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16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EF51-5E94-CA4D-90CC-38AB2BE89EE4}" type="slidenum">
              <a:rPr lang="en-US">
                <a:latin typeface="Arial" pitchFamily="-106" charset="0"/>
              </a:rPr>
              <a:pPr/>
              <a:t>20</a:t>
            </a:fld>
            <a:endParaRPr lang="en-US">
              <a:latin typeface="Arial" pitchFamily="-106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47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4FE41-3B03-B64D-ACA5-3595BFCD4273}" type="slidenum">
              <a:rPr lang="en-US">
                <a:latin typeface="Arial" pitchFamily="-106" charset="0"/>
              </a:rPr>
              <a:pPr/>
              <a:t>21</a:t>
            </a:fld>
            <a:endParaRPr lang="en-US">
              <a:latin typeface="Arial" pitchFamily="-10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44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17C2C-C1A1-204A-AA73-65953074E132}" type="slidenum">
              <a:rPr lang="en-US">
                <a:latin typeface="Arial" pitchFamily="-106" charset="0"/>
              </a:rPr>
              <a:pPr/>
              <a:t>22</a:t>
            </a:fld>
            <a:endParaRPr lang="en-US">
              <a:latin typeface="Arial" pitchFamily="-106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9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CDB5A-3E55-E845-90FC-B2EBD5B82E55}" type="slidenum">
              <a:rPr lang="en-US"/>
              <a:pPr/>
              <a:t>28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2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D9DD7-58ED-BA4B-8473-066DAC6E6B0B}" type="slidenum">
              <a:rPr lang="en-US"/>
              <a:pPr/>
              <a:t>29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8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ABF35-920A-6C4D-95CF-8622605A6CA7}" type="slidenum">
              <a:rPr lang="en-US"/>
              <a:pPr/>
              <a:t>30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2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81D-0C54-0941-8CCD-CF04FBB824DF}" type="slidenum">
              <a:rPr lang="en-US"/>
              <a:pPr/>
              <a:t>31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0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32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CFBDB-6144-044F-942E-5708A69E02FE}" type="slidenum">
              <a:rPr lang="en-US">
                <a:latin typeface="Arial" pitchFamily="-106" charset="0"/>
              </a:rPr>
              <a:pPr/>
              <a:t>3</a:t>
            </a:fld>
            <a:endParaRPr lang="en-US">
              <a:latin typeface="Arial" pitchFamily="-106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0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83B04-A5E3-7E4A-9FB4-3E71BFE0D089}" type="slidenum">
              <a:rPr lang="en-US">
                <a:latin typeface="Arial" pitchFamily="-106" charset="0"/>
              </a:rPr>
              <a:pPr/>
              <a:t>4</a:t>
            </a:fld>
            <a:endParaRPr lang="en-US">
              <a:latin typeface="Arial" pitchFamily="-106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1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993A4-9506-044A-A095-6695102D2CFD}" type="slidenum">
              <a:rPr lang="en-US">
                <a:latin typeface="Arial" pitchFamily="-106" charset="0"/>
              </a:rPr>
              <a:pPr/>
              <a:t>5</a:t>
            </a:fld>
            <a:endParaRPr lang="en-US">
              <a:latin typeface="Arial" pitchFamily="-106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77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60A7-157B-F647-96F8-6F1D3207DB81}" type="slidenum">
              <a:rPr lang="en-US">
                <a:latin typeface="Arial" pitchFamily="-106" charset="0"/>
              </a:rPr>
              <a:pPr/>
              <a:t>6</a:t>
            </a:fld>
            <a:endParaRPr lang="en-US">
              <a:latin typeface="Arial" pitchFamily="-10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3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E0A36B-DA2F-814E-9545-52C9CED1A9A9}" type="slidenum">
              <a:rPr lang="en-US">
                <a:latin typeface="Arial" pitchFamily="-106" charset="0"/>
              </a:rPr>
              <a:pPr/>
              <a:t>7</a:t>
            </a:fld>
            <a:endParaRPr lang="en-US">
              <a:latin typeface="Arial" pitchFamily="-106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8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B6CD5-C4C9-314F-BEA9-8225F9964103}" type="slidenum">
              <a:rPr lang="en-US">
                <a:latin typeface="Arial" pitchFamily="-106" charset="0"/>
              </a:rPr>
              <a:pPr/>
              <a:t>8</a:t>
            </a:fld>
            <a:endParaRPr lang="en-US">
              <a:latin typeface="Arial" pitchFamily="-106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6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B0A99-6A1B-2249-A932-1DD8340A67C7}" type="slidenum">
              <a:rPr lang="en-US">
                <a:latin typeface="Arial" pitchFamily="-106" charset="0"/>
              </a:rPr>
              <a:pPr/>
              <a:t>9</a:t>
            </a:fld>
            <a:endParaRPr lang="en-US">
              <a:latin typeface="Arial" pitchFamily="-10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6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Shortest-Path Representation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214438"/>
            <a:ext cx="6829425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/>
              <a:t>For each vertex v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V: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d[v] = </a:t>
            </a:r>
            <a:r>
              <a:rPr lang="en-US" dirty="0" err="1"/>
              <a:t>δ</a:t>
            </a:r>
            <a:r>
              <a:rPr lang="en-US" dirty="0"/>
              <a:t>(s, v): a </a:t>
            </a:r>
            <a:r>
              <a:rPr lang="en-US" b="1" dirty="0"/>
              <a:t>shortest-path estimate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Initially, d[v]=∞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Reduces as algorithms progress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𝛑</a:t>
            </a:r>
            <a:r>
              <a:rPr lang="en-US" dirty="0"/>
              <a:t>[v] = </a:t>
            </a:r>
            <a:r>
              <a:rPr lang="en-US" b="1" dirty="0"/>
              <a:t>predecessor</a:t>
            </a:r>
            <a:r>
              <a:rPr lang="en-US" dirty="0"/>
              <a:t> of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on a shortest path from </a:t>
            </a:r>
            <a:r>
              <a:rPr lang="en-US" dirty="0">
                <a:latin typeface="Comic Sans MS" pitchFamily="-106" charset="0"/>
              </a:rPr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If no predecessor,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𝛑</a:t>
            </a:r>
            <a:r>
              <a:rPr lang="en-US" dirty="0">
                <a:ea typeface="ＭＳ Ｐゴシック" pitchFamily="-106" charset="-128"/>
              </a:rPr>
              <a:t>[v] = NIL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𝛑</a:t>
            </a:r>
            <a:r>
              <a:rPr lang="en-US" dirty="0">
                <a:ea typeface="ＭＳ Ｐゴシック" pitchFamily="-106" charset="-128"/>
              </a:rPr>
              <a:t> induces a tree—</a:t>
            </a:r>
            <a:r>
              <a:rPr lang="en-US" b="1" dirty="0">
                <a:ea typeface="ＭＳ Ｐゴシック" pitchFamily="-106" charset="-128"/>
              </a:rPr>
              <a:t>shortest-path tree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Shortest paths &amp; shortest path trees are not unique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3150" y="1676400"/>
            <a:ext cx="2998788" cy="2528888"/>
            <a:chOff x="3126" y="2141"/>
            <a:chExt cx="1889" cy="1593"/>
          </a:xfrm>
        </p:grpSpPr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35852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35853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5854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35855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5856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35857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8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9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0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35861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35862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35863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35864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35865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35866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35867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35868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35869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35870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1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2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3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4" name="Freeform 32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5" name="Freeform 33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6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7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35878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35879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35880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35881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Initialization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Alg.: </a:t>
            </a:r>
            <a:r>
              <a:rPr lang="en-US" dirty="0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 dirty="0"/>
              <a:t> for </a:t>
            </a:r>
            <a:r>
              <a:rPr lang="en-US" dirty="0"/>
              <a:t>each v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 dirty="0"/>
              <a:t>       do </a:t>
            </a:r>
            <a:r>
              <a:rPr lang="en-US" dirty="0"/>
              <a:t>d[v] ← </a:t>
            </a:r>
            <a:r>
              <a:rPr lang="en-US" dirty="0">
                <a:sym typeface="Symbol" pitchFamily="-106" charset="2"/>
              </a:rPr>
              <a:t>∞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   𝛑</a:t>
            </a:r>
            <a:r>
              <a:rPr lang="en-US" dirty="0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dirty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dirty="0"/>
              <a:t>All the shortest-paths algorithms start with INITIALIZE-SINGLE-SOURCE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6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Relaxation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062038"/>
            <a:ext cx="8229600" cy="2921000"/>
          </a:xfrm>
        </p:spPr>
        <p:txBody>
          <a:bodyPr/>
          <a:lstStyle/>
          <a:p>
            <a:pPr eaLnBrk="1" hangingPunct="1"/>
            <a:r>
              <a:rPr lang="en-US" b="1" dirty="0"/>
              <a:t>Relaxing </a:t>
            </a:r>
            <a:r>
              <a:rPr lang="en-US" dirty="0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dirty="0">
                <a:ea typeface="ＭＳ Ｐゴシック" pitchFamily="-106" charset="-128"/>
              </a:rPr>
              <a:t>	If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dirty="0">
                <a:ea typeface="ＭＳ Ｐゴシック" pitchFamily="-106" charset="-128"/>
              </a:rPr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dirty="0">
                <a:ea typeface="ＭＳ Ｐゴシック" pitchFamily="-106" charset="-128"/>
              </a:rPr>
              <a:t>		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⇒</a:t>
            </a:r>
            <a:r>
              <a:rPr lang="en-US" dirty="0">
                <a:ea typeface="ＭＳ Ｐゴシック" pitchFamily="-106" charset="-128"/>
              </a:rPr>
              <a:t> update d[v] and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𝛑</a:t>
            </a:r>
            <a:r>
              <a:rPr lang="en-US" dirty="0">
                <a:ea typeface="ＭＳ Ｐゴシック" pitchFamily="-106" charset="-128"/>
              </a:rPr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0250" y="4110038"/>
            <a:ext cx="1743075" cy="747712"/>
            <a:chOff x="717" y="2115"/>
            <a:chExt cx="1098" cy="471"/>
          </a:xfrm>
        </p:grpSpPr>
        <p:sp>
          <p:nvSpPr>
            <p:cNvPr id="39977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78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9979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0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81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82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0250" y="5626100"/>
            <a:ext cx="1743075" cy="747713"/>
            <a:chOff x="717" y="2115"/>
            <a:chExt cx="1098" cy="471"/>
          </a:xfrm>
        </p:grpSpPr>
        <p:sp>
          <p:nvSpPr>
            <p:cNvPr id="39971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72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39973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75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76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59826" name="AutoShape 18"/>
          <p:cNvSpPr>
            <a:spLocks noChangeArrowheads="1"/>
          </p:cNvSpPr>
          <p:nvPr/>
        </p:nvSpPr>
        <p:spPr bwMode="auto">
          <a:xfrm rot="5400000">
            <a:off x="1097757" y="5168106"/>
            <a:ext cx="979488" cy="263525"/>
          </a:xfrm>
          <a:custGeom>
            <a:avLst/>
            <a:gdLst>
              <a:gd name="T0" fmla="*/ 734616 w 21600"/>
              <a:gd name="T1" fmla="*/ 0 h 21600"/>
              <a:gd name="T2" fmla="*/ 0 w 21600"/>
              <a:gd name="T3" fmla="*/ 131763 h 21600"/>
              <a:gd name="T4" fmla="*/ 734616 w 21600"/>
              <a:gd name="T5" fmla="*/ 263525 h 21600"/>
              <a:gd name="T6" fmla="*/ 979488 w 21600"/>
              <a:gd name="T7" fmla="*/ 131763 h 21600"/>
              <a:gd name="T8" fmla="*/ 3 60000 65536"/>
              <a:gd name="T9" fmla="*/ 2 60000 65536"/>
              <a:gd name="T10" fmla="*/ 1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27" name="Text Box 19"/>
          <p:cNvSpPr txBox="1">
            <a:spLocks noChangeArrowheads="1"/>
          </p:cNvSpPr>
          <p:nvPr/>
        </p:nvSpPr>
        <p:spPr bwMode="auto">
          <a:xfrm>
            <a:off x="1776413" y="51133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33813" y="4119563"/>
            <a:ext cx="1743075" cy="747712"/>
            <a:chOff x="717" y="2115"/>
            <a:chExt cx="1098" cy="471"/>
          </a:xfrm>
        </p:grpSpPr>
        <p:sp>
          <p:nvSpPr>
            <p:cNvPr id="39965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66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9967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69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70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33813" y="5635625"/>
            <a:ext cx="1743075" cy="747713"/>
            <a:chOff x="717" y="2115"/>
            <a:chExt cx="1098" cy="471"/>
          </a:xfrm>
        </p:grpSpPr>
        <p:sp>
          <p:nvSpPr>
            <p:cNvPr id="39959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60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9961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2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63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64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59842" name="AutoShape 34"/>
          <p:cNvSpPr>
            <a:spLocks noChangeArrowheads="1"/>
          </p:cNvSpPr>
          <p:nvPr/>
        </p:nvSpPr>
        <p:spPr bwMode="auto">
          <a:xfrm rot="5400000">
            <a:off x="4201319" y="5177631"/>
            <a:ext cx="979488" cy="263525"/>
          </a:xfrm>
          <a:custGeom>
            <a:avLst/>
            <a:gdLst>
              <a:gd name="T0" fmla="*/ 734616 w 21600"/>
              <a:gd name="T1" fmla="*/ 0 h 21600"/>
              <a:gd name="T2" fmla="*/ 0 w 21600"/>
              <a:gd name="T3" fmla="*/ 131763 h 21600"/>
              <a:gd name="T4" fmla="*/ 734616 w 21600"/>
              <a:gd name="T5" fmla="*/ 263525 h 21600"/>
              <a:gd name="T6" fmla="*/ 979488 w 21600"/>
              <a:gd name="T7" fmla="*/ 131763 h 21600"/>
              <a:gd name="T8" fmla="*/ 3 60000 65536"/>
              <a:gd name="T9" fmla="*/ 2 60000 65536"/>
              <a:gd name="T10" fmla="*/ 1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43" name="Text Box 35"/>
          <p:cNvSpPr txBox="1">
            <a:spLocks noChangeArrowheads="1"/>
          </p:cNvSpPr>
          <p:nvPr/>
        </p:nvSpPr>
        <p:spPr bwMode="auto">
          <a:xfrm>
            <a:off x="4879975" y="51228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RELAX(u, v, w)</a:t>
            </a:r>
          </a:p>
        </p:txBody>
      </p:sp>
      <p:sp>
        <p:nvSpPr>
          <p:cNvPr id="759844" name="Rectangle 36"/>
          <p:cNvSpPr>
            <a:spLocks noChangeArrowheads="1"/>
          </p:cNvSpPr>
          <p:nvPr/>
        </p:nvSpPr>
        <p:spPr bwMode="auto">
          <a:xfrm>
            <a:off x="5626100" y="4241800"/>
            <a:ext cx="339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After relaxation:</a:t>
            </a:r>
          </a:p>
          <a:p>
            <a:pPr lvl="1"/>
            <a:r>
              <a:rPr lang="en-US" sz="2400" dirty="0">
                <a:latin typeface="Comic Sans MS" pitchFamily="-106" charset="0"/>
              </a:rPr>
              <a:t>d[v]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≤</a:t>
            </a:r>
            <a:r>
              <a:rPr lang="en-US" sz="2400" dirty="0">
                <a:latin typeface="Comic Sans MS" pitchFamily="-10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8763" y="3787775"/>
            <a:ext cx="1908175" cy="684213"/>
            <a:chOff x="163" y="2242"/>
            <a:chExt cx="1202" cy="431"/>
          </a:xfrm>
        </p:grpSpPr>
        <p:sp>
          <p:nvSpPr>
            <p:cNvPr id="39956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9957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8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351213" y="3787775"/>
            <a:ext cx="1908175" cy="684213"/>
            <a:chOff x="163" y="2242"/>
            <a:chExt cx="1202" cy="431"/>
          </a:xfrm>
        </p:grpSpPr>
        <p:sp>
          <p:nvSpPr>
            <p:cNvPr id="39953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9954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5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6" grpId="0" animBg="1"/>
      <p:bldP spid="759827" grpId="0"/>
      <p:bldP spid="759842" grpId="0" animBg="1"/>
      <p:bldP spid="759843" grpId="0"/>
      <p:bldP spid="7598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RELAX(u, v, w)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dirty="0"/>
              <a:t>if </a:t>
            </a:r>
            <a:r>
              <a:rPr lang="en-US" dirty="0">
                <a:latin typeface="Comic Sans MS" pitchFamily="-10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/>
              <a:t>   then </a:t>
            </a:r>
            <a:r>
              <a:rPr lang="en-US" dirty="0">
                <a:latin typeface="Comic Sans MS" pitchFamily="-10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</a:t>
            </a:r>
            <a:r>
              <a:rPr lang="en-US" dirty="0">
                <a:latin typeface="Comic Sans MS" pitchFamily="-106" charset="0"/>
              </a:rPr>
              <a:t>[v] ← u</a:t>
            </a:r>
          </a:p>
          <a:p>
            <a:pPr marL="533400" indent="-533400" eaLnBrk="1" hangingPunct="1"/>
            <a:endParaRPr lang="en-US" dirty="0"/>
          </a:p>
          <a:p>
            <a:pPr marL="533400" indent="-533400" eaLnBrk="1" hangingPunct="1"/>
            <a:r>
              <a:rPr lang="en-US" dirty="0"/>
              <a:t>All the single-source shortest-paths algorithms </a:t>
            </a:r>
          </a:p>
          <a:p>
            <a:pPr marL="914400" lvl="1" indent="-457200" eaLnBrk="1" hangingPunct="1"/>
            <a:r>
              <a:rPr lang="en-US" dirty="0">
                <a:ea typeface="ＭＳ Ｐゴシック" pitchFamily="-106" charset="-128"/>
              </a:rPr>
              <a:t>start by calling INIT-SINGLE-SOURCE</a:t>
            </a:r>
          </a:p>
          <a:p>
            <a:pPr marL="914400" lvl="1" indent="-457200" eaLnBrk="1" hangingPunct="1"/>
            <a:r>
              <a:rPr lang="en-US" dirty="0">
                <a:ea typeface="ＭＳ Ｐゴシック" pitchFamily="-106" charset="-128"/>
              </a:rPr>
              <a:t>then relax edges</a:t>
            </a:r>
          </a:p>
          <a:p>
            <a:pPr marL="533400" indent="-533400" eaLnBrk="1" hangingPunct="1"/>
            <a:r>
              <a:rPr lang="en-US" dirty="0"/>
              <a:t>The algorithms differ in the order and how many times they relax each edge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Single-source shortest paths problem</a:t>
            </a:r>
          </a:p>
          <a:p>
            <a:pPr lvl="1"/>
            <a:r>
              <a:rPr lang="en-US" dirty="0"/>
              <a:t>Computes d[v] and </a:t>
            </a:r>
            <a:r>
              <a:rPr lang="en-US" dirty="0">
                <a:latin typeface="Comic Sans MS" charset="0"/>
                <a:sym typeface="Symbol" charset="0"/>
              </a:rPr>
              <a:t>𝛑</a:t>
            </a:r>
            <a:r>
              <a:rPr lang="en-US" dirty="0"/>
              <a:t>[v] for all v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V</a:t>
            </a:r>
          </a:p>
          <a:p>
            <a:r>
              <a:rPr lang="en-US" dirty="0"/>
              <a:t>Allows negative edge weights and cycles</a:t>
            </a:r>
          </a:p>
          <a:p>
            <a:r>
              <a:rPr lang="en-US" dirty="0"/>
              <a:t>Returns:</a:t>
            </a:r>
          </a:p>
          <a:p>
            <a:pPr lvl="1"/>
            <a:r>
              <a:rPr lang="en-US" dirty="0"/>
              <a:t>TRUE if no negative-weight cycles are reachable from the source s</a:t>
            </a:r>
          </a:p>
          <a:p>
            <a:pPr lvl="1"/>
            <a:r>
              <a:rPr lang="en-US" dirty="0"/>
              <a:t>FALSE otherwise </a:t>
            </a:r>
            <a:r>
              <a:rPr lang="en-US" dirty="0">
                <a:sym typeface="Symbol" charset="0"/>
              </a:rPr>
              <a:t>⇒ no solution exists</a:t>
            </a:r>
          </a:p>
          <a:p>
            <a:r>
              <a:rPr lang="en-US" dirty="0">
                <a:sym typeface="Symbol" charset="0"/>
              </a:rPr>
              <a:t>Idea:</a:t>
            </a:r>
          </a:p>
          <a:p>
            <a:pPr lvl="1"/>
            <a:r>
              <a:rPr lang="en-US" dirty="0">
                <a:sym typeface="Symbol" charset="0"/>
              </a:rPr>
              <a:t>Traverse all the edges |V| – 1 times, every time performing a relaxation step of each edge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Line 2"/>
          <p:cNvSpPr>
            <a:spLocks noChangeShapeType="1"/>
          </p:cNvSpPr>
          <p:nvPr/>
        </p:nvSpPr>
        <p:spPr bwMode="auto">
          <a:xfrm flipV="1">
            <a:off x="6756400" y="4327525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883" name="Line 3"/>
          <p:cNvSpPr>
            <a:spLocks noChangeShapeType="1"/>
          </p:cNvSpPr>
          <p:nvPr/>
        </p:nvSpPr>
        <p:spPr bwMode="auto">
          <a:xfrm rot="5400000" flipV="1">
            <a:off x="6750050" y="5086350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BELLMAN-FORD(</a:t>
            </a:r>
            <a:r>
              <a:rPr lang="en-US">
                <a:latin typeface="Comic Sans MS" charset="0"/>
              </a:rPr>
              <a:t>V, E, w, s</a:t>
            </a:r>
            <a:r>
              <a:rPr lang="en-US"/>
              <a:t>)</a:t>
            </a:r>
          </a:p>
        </p:txBody>
      </p:sp>
      <p:sp>
        <p:nvSpPr>
          <p:cNvPr id="76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133" y="1214438"/>
            <a:ext cx="6565900" cy="5076825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 INITIALIZE-SINGLE-SOURCE(V, s)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← 1 to |V| - 1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for </a:t>
            </a:r>
            <a:r>
              <a:rPr lang="en-US" dirty="0"/>
              <a:t>each edge (u, v)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</a:t>
            </a:r>
            <a:r>
              <a:rPr lang="en-US" b="1" dirty="0"/>
              <a:t>  do </a:t>
            </a:r>
            <a:r>
              <a:rPr lang="en-US" dirty="0"/>
              <a:t>RELAX(u, v, w)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each edge (u, v)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if </a:t>
            </a:r>
            <a:r>
              <a:rPr lang="en-US" dirty="0"/>
              <a:t>d[v] &gt; d[u] + w(u, v)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</a:t>
            </a:r>
            <a:r>
              <a:rPr lang="en-US" b="1" dirty="0"/>
              <a:t>then return </a:t>
            </a:r>
            <a:r>
              <a:rPr lang="en-US" dirty="0"/>
              <a:t>FALSE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/>
              <a:t>TRUE</a:t>
            </a:r>
          </a:p>
        </p:txBody>
      </p:sp>
      <p:grpSp>
        <p:nvGrpSpPr>
          <p:cNvPr id="762886" name="Group 6"/>
          <p:cNvGrpSpPr>
            <a:grpSpLocks/>
          </p:cNvGrpSpPr>
          <p:nvPr/>
        </p:nvGrpSpPr>
        <p:grpSpPr bwMode="auto">
          <a:xfrm>
            <a:off x="6137275" y="1166813"/>
            <a:ext cx="2762250" cy="2528887"/>
            <a:chOff x="2607" y="1209"/>
            <a:chExt cx="1740" cy="1593"/>
          </a:xfrm>
        </p:grpSpPr>
        <p:sp>
          <p:nvSpPr>
            <p:cNvPr id="762887" name="Oval 7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2888" name="Oval 8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2889" name="Oval 9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2890" name="Oval 10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62891" name="Oval 11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62892" name="Line 12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893" name="Line 13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894" name="Text Box 14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2895" name="Text Box 15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2896" name="Text Box 16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897" name="Text Box 17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898" name="Text Box 18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2899" name="Text Box 19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2900" name="Text Box 20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2901" name="Text Box 21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2902" name="Text Box 22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2903" name="Text Box 23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2904" name="Line 24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05" name="Line 25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06" name="Line 26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07" name="Text Box 27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2908" name="Text Box 28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2909" name="Text Box 29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2910" name="Text Box 30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2911" name="Line 31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2" name="Line 32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3" name="Line 33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4" name="Text Box 34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2915" name="Freeform 35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6" name="Freeform 36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7" name="Text Box 37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grpSp>
        <p:nvGrpSpPr>
          <p:cNvPr id="762918" name="Group 38"/>
          <p:cNvGrpSpPr>
            <a:grpSpLocks/>
          </p:cNvGrpSpPr>
          <p:nvPr/>
        </p:nvGrpSpPr>
        <p:grpSpPr bwMode="auto">
          <a:xfrm>
            <a:off x="6137275" y="3648075"/>
            <a:ext cx="2762250" cy="2528888"/>
            <a:chOff x="2607" y="1209"/>
            <a:chExt cx="1740" cy="1593"/>
          </a:xfrm>
        </p:grpSpPr>
        <p:sp>
          <p:nvSpPr>
            <p:cNvPr id="762919" name="Oval 3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2920" name="Oval 4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2921" name="Oval 4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2922" name="Oval 4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2923" name="Oval 4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62924" name="Line 4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25" name="Line 4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26" name="Text Box 4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2927" name="Text Box 4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2928" name="Text Box 4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929" name="Text Box 4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930" name="Text Box 5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2931" name="Text Box 5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2932" name="Text Box 5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2933" name="Text Box 5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2934" name="Text Box 5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2935" name="Text Box 5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2936" name="Line 5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37" name="Line 5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38" name="Line 5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39" name="Text Box 5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2940" name="Text Box 6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2941" name="Text Box 6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2942" name="Text Box 6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2943" name="Line 6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4" name="Line 6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5" name="Line 6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6" name="Text Box 6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2947" name="Freeform 6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8" name="Freeform 6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9" name="Text Box 6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62950" name="Text Box 70"/>
          <p:cNvSpPr txBox="1">
            <a:spLocks noChangeArrowheads="1"/>
          </p:cNvSpPr>
          <p:nvPr/>
        </p:nvSpPr>
        <p:spPr bwMode="auto">
          <a:xfrm>
            <a:off x="252413" y="5581650"/>
            <a:ext cx="656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E: (t, x), (t, y), (t, z), (x, t), (y, x), (y, z), (z, x), (z, s), (s, t), (s, y)</a:t>
            </a:r>
          </a:p>
        </p:txBody>
      </p:sp>
      <p:sp>
        <p:nvSpPr>
          <p:cNvPr id="762951" name="Oval 71"/>
          <p:cNvSpPr>
            <a:spLocks noChangeArrowheads="1"/>
          </p:cNvSpPr>
          <p:nvPr/>
        </p:nvSpPr>
        <p:spPr bwMode="auto">
          <a:xfrm>
            <a:off x="7129463" y="4014788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62952" name="Oval 72"/>
          <p:cNvSpPr>
            <a:spLocks noChangeArrowheads="1"/>
          </p:cNvSpPr>
          <p:nvPr/>
        </p:nvSpPr>
        <p:spPr bwMode="auto">
          <a:xfrm>
            <a:off x="7132638" y="550227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 animBg="1"/>
      <p:bldP spid="762883" grpId="0" animBg="1"/>
      <p:bldP spid="762951" grpId="0" animBg="1"/>
      <p:bldP spid="7629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Freeform 2"/>
          <p:cNvSpPr>
            <a:spLocks/>
          </p:cNvSpPr>
          <p:nvPr/>
        </p:nvSpPr>
        <p:spPr bwMode="auto">
          <a:xfrm flipH="1" flipV="1">
            <a:off x="2463800" y="4319588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07" name="Line 3"/>
          <p:cNvSpPr>
            <a:spLocks noChangeShapeType="1"/>
          </p:cNvSpPr>
          <p:nvPr/>
        </p:nvSpPr>
        <p:spPr bwMode="auto">
          <a:xfrm rot="5400000" flipV="1">
            <a:off x="6211094" y="190896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</a:t>
            </a:r>
          </a:p>
        </p:txBody>
      </p:sp>
      <p:sp>
        <p:nvSpPr>
          <p:cNvPr id="763909" name="Line 5"/>
          <p:cNvSpPr>
            <a:spLocks noChangeShapeType="1"/>
          </p:cNvSpPr>
          <p:nvPr/>
        </p:nvSpPr>
        <p:spPr bwMode="auto">
          <a:xfrm flipV="1">
            <a:off x="6200775" y="1906588"/>
            <a:ext cx="1036638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10" name="Line 6"/>
          <p:cNvSpPr>
            <a:spLocks noChangeShapeType="1"/>
          </p:cNvSpPr>
          <p:nvPr/>
        </p:nvSpPr>
        <p:spPr bwMode="auto">
          <a:xfrm flipV="1">
            <a:off x="1655763" y="185737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11" name="Line 7"/>
          <p:cNvSpPr>
            <a:spLocks noChangeShapeType="1"/>
          </p:cNvSpPr>
          <p:nvPr/>
        </p:nvSpPr>
        <p:spPr bwMode="auto">
          <a:xfrm rot="5400000" flipV="1">
            <a:off x="1649413" y="261620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3912" name="Group 8"/>
          <p:cNvGrpSpPr>
            <a:grpSpLocks/>
          </p:cNvGrpSpPr>
          <p:nvPr/>
        </p:nvGrpSpPr>
        <p:grpSpPr bwMode="auto">
          <a:xfrm>
            <a:off x="1036638" y="1177925"/>
            <a:ext cx="2762250" cy="2528888"/>
            <a:chOff x="2607" y="1209"/>
            <a:chExt cx="1740" cy="1593"/>
          </a:xfrm>
        </p:grpSpPr>
        <p:sp>
          <p:nvSpPr>
            <p:cNvPr id="763913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6</a:t>
              </a:r>
            </a:p>
          </p:txBody>
        </p:sp>
        <p:sp>
          <p:nvSpPr>
            <p:cNvPr id="763915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3916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7</a:t>
              </a:r>
              <a:endParaRPr lang="en-US"/>
            </a:p>
          </p:txBody>
        </p:sp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63918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19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20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3921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3922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23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24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3925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3926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3927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3928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3929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3930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1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2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3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3934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3935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3936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3937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8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9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0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3941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2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3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63944" name="Text Box 40"/>
          <p:cNvSpPr txBox="1">
            <a:spLocks noChangeArrowheads="1"/>
          </p:cNvSpPr>
          <p:nvPr/>
        </p:nvSpPr>
        <p:spPr bwMode="auto">
          <a:xfrm>
            <a:off x="2616200" y="431800"/>
            <a:ext cx="6309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(t, x), (t, y), (t, z), (x, t), (y, x), (y, z), (z, x), (z, s), (s, t), (s, y)</a:t>
            </a:r>
          </a:p>
        </p:txBody>
      </p:sp>
      <p:sp>
        <p:nvSpPr>
          <p:cNvPr id="763945" name="Line 41"/>
          <p:cNvSpPr>
            <a:spLocks noChangeShapeType="1"/>
          </p:cNvSpPr>
          <p:nvPr/>
        </p:nvSpPr>
        <p:spPr bwMode="auto">
          <a:xfrm flipV="1">
            <a:off x="5529263" y="190182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46" name="Line 42"/>
          <p:cNvSpPr>
            <a:spLocks noChangeShapeType="1"/>
          </p:cNvSpPr>
          <p:nvPr/>
        </p:nvSpPr>
        <p:spPr bwMode="auto">
          <a:xfrm rot="5400000" flipV="1">
            <a:off x="5522913" y="266065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3947" name="Group 43"/>
          <p:cNvGrpSpPr>
            <a:grpSpLocks/>
          </p:cNvGrpSpPr>
          <p:nvPr/>
        </p:nvGrpSpPr>
        <p:grpSpPr bwMode="auto">
          <a:xfrm>
            <a:off x="4910138" y="1222375"/>
            <a:ext cx="2762250" cy="2528888"/>
            <a:chOff x="2607" y="1209"/>
            <a:chExt cx="1740" cy="1593"/>
          </a:xfrm>
        </p:grpSpPr>
        <p:sp>
          <p:nvSpPr>
            <p:cNvPr id="763948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3949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6</a:t>
              </a:r>
            </a:p>
          </p:txBody>
        </p:sp>
        <p:sp>
          <p:nvSpPr>
            <p:cNvPr id="763950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3951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7</a:t>
              </a:r>
              <a:endParaRPr lang="en-US"/>
            </a:p>
          </p:txBody>
        </p:sp>
        <p:sp>
          <p:nvSpPr>
            <p:cNvPr id="763952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63953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54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55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3956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3957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58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59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3960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3961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3962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3963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3964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3965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66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67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68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3969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3970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3971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3972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3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4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5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3976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7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8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63979" name="Oval 75"/>
          <p:cNvSpPr>
            <a:spLocks noChangeArrowheads="1"/>
          </p:cNvSpPr>
          <p:nvPr/>
        </p:nvSpPr>
        <p:spPr bwMode="auto">
          <a:xfrm>
            <a:off x="7229475" y="1592263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63980" name="Oval 76"/>
          <p:cNvSpPr>
            <a:spLocks noChangeArrowheads="1"/>
          </p:cNvSpPr>
          <p:nvPr/>
        </p:nvSpPr>
        <p:spPr bwMode="auto">
          <a:xfrm>
            <a:off x="7229475" y="306387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63981" name="Oval 77"/>
          <p:cNvSpPr>
            <a:spLocks noChangeArrowheads="1"/>
          </p:cNvSpPr>
          <p:nvPr/>
        </p:nvSpPr>
        <p:spPr bwMode="auto">
          <a:xfrm>
            <a:off x="7224713" y="15875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763982" name="Group 78"/>
          <p:cNvGrpSpPr>
            <a:grpSpLocks/>
          </p:cNvGrpSpPr>
          <p:nvPr/>
        </p:nvGrpSpPr>
        <p:grpSpPr bwMode="auto">
          <a:xfrm>
            <a:off x="1089025" y="3711575"/>
            <a:ext cx="2762250" cy="2528888"/>
            <a:chOff x="889" y="2419"/>
            <a:chExt cx="1740" cy="1593"/>
          </a:xfrm>
        </p:grpSpPr>
        <p:sp>
          <p:nvSpPr>
            <p:cNvPr id="763983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84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85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86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3987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763988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63989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6</a:t>
                </a:r>
              </a:p>
            </p:txBody>
          </p:sp>
          <p:sp>
            <p:nvSpPr>
              <p:cNvPr id="763990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ym typeface="Symbol" charset="0"/>
                  </a:rPr>
                  <a:t>∞</a:t>
                </a:r>
              </a:p>
            </p:txBody>
          </p:sp>
          <p:sp>
            <p:nvSpPr>
              <p:cNvPr id="763991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63992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ym typeface="Symbol" charset="0"/>
                  </a:rPr>
                  <a:t>∞</a:t>
                </a:r>
                <a:endParaRPr lang="en-US" dirty="0"/>
              </a:p>
            </p:txBody>
          </p:sp>
          <p:sp>
            <p:nvSpPr>
              <p:cNvPr id="763993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994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995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63996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63997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63998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63999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64000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64001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64002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64003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64004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64005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06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07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08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64009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764010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764011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64012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3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4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5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764016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7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8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764019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764020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64021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764022" name="Oval 118"/>
          <p:cNvSpPr>
            <a:spLocks noChangeArrowheads="1"/>
          </p:cNvSpPr>
          <p:nvPr/>
        </p:nvSpPr>
        <p:spPr bwMode="auto">
          <a:xfrm>
            <a:off x="2076450" y="407352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764023" name="Group 119"/>
          <p:cNvGrpSpPr>
            <a:grpSpLocks/>
          </p:cNvGrpSpPr>
          <p:nvPr/>
        </p:nvGrpSpPr>
        <p:grpSpPr bwMode="auto">
          <a:xfrm>
            <a:off x="4949825" y="3719513"/>
            <a:ext cx="2762250" cy="2528887"/>
            <a:chOff x="197" y="2433"/>
            <a:chExt cx="1740" cy="1593"/>
          </a:xfrm>
        </p:grpSpPr>
        <p:sp>
          <p:nvSpPr>
            <p:cNvPr id="764024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4025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764026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27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28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29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64030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764031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764032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6</a:t>
                  </a:r>
                </a:p>
              </p:txBody>
            </p:sp>
            <p:sp>
              <p:nvSpPr>
                <p:cNvPr id="764033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sym typeface="Symbol" charset="0"/>
                    </a:rPr>
                    <a:t>∞</a:t>
                  </a:r>
                </a:p>
              </p:txBody>
            </p:sp>
            <p:sp>
              <p:nvSpPr>
                <p:cNvPr id="764034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764035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sym typeface="Symbol" charset="0"/>
                    </a:rPr>
                    <a:t>∞</a:t>
                  </a:r>
                  <a:endParaRPr lang="en-US" dirty="0"/>
                </a:p>
              </p:txBody>
            </p:sp>
            <p:sp>
              <p:nvSpPr>
                <p:cNvPr id="76403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37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3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76403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76404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76404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76404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76404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76404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76404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76404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76404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764048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49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0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76405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76405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76405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764055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6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7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764059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60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764062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764063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764064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764065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764066" name="Oval 162"/>
          <p:cNvSpPr>
            <a:spLocks noChangeArrowheads="1"/>
          </p:cNvSpPr>
          <p:nvPr/>
        </p:nvSpPr>
        <p:spPr bwMode="auto">
          <a:xfrm>
            <a:off x="7269163" y="557212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-2</a:t>
            </a:r>
          </a:p>
        </p:txBody>
      </p:sp>
      <p:sp>
        <p:nvSpPr>
          <p:cNvPr id="764067" name="Text Box 163"/>
          <p:cNvSpPr txBox="1">
            <a:spLocks noChangeArrowheads="1"/>
          </p:cNvSpPr>
          <p:nvPr/>
        </p:nvSpPr>
        <p:spPr bwMode="auto">
          <a:xfrm>
            <a:off x="412750" y="13795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1</a:t>
            </a:r>
          </a:p>
        </p:txBody>
      </p:sp>
      <p:sp>
        <p:nvSpPr>
          <p:cNvPr id="764068" name="Text Box 164"/>
          <p:cNvSpPr txBox="1">
            <a:spLocks noChangeArrowheads="1"/>
          </p:cNvSpPr>
          <p:nvPr/>
        </p:nvSpPr>
        <p:spPr bwMode="auto">
          <a:xfrm>
            <a:off x="4813300" y="1427163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2</a:t>
            </a:r>
          </a:p>
        </p:txBody>
      </p:sp>
      <p:sp>
        <p:nvSpPr>
          <p:cNvPr id="764069" name="Text Box 165"/>
          <p:cNvSpPr txBox="1">
            <a:spLocks noChangeArrowheads="1"/>
          </p:cNvSpPr>
          <p:nvPr/>
        </p:nvSpPr>
        <p:spPr bwMode="auto">
          <a:xfrm>
            <a:off x="403225" y="37607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3</a:t>
            </a:r>
          </a:p>
        </p:txBody>
      </p:sp>
      <p:sp>
        <p:nvSpPr>
          <p:cNvPr id="764070" name="Text Box 166"/>
          <p:cNvSpPr txBox="1">
            <a:spLocks noChangeArrowheads="1"/>
          </p:cNvSpPr>
          <p:nvPr/>
        </p:nvSpPr>
        <p:spPr bwMode="auto">
          <a:xfrm>
            <a:off x="4689475" y="37988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 animBg="1"/>
      <p:bldP spid="763907" grpId="0" animBg="1"/>
      <p:bldP spid="763909" grpId="0" animBg="1"/>
      <p:bldP spid="763979" grpId="0" animBg="1"/>
      <p:bldP spid="763980" grpId="0" animBg="1"/>
      <p:bldP spid="763981" grpId="0" animBg="1"/>
      <p:bldP spid="764022" grpId="0" animBg="1"/>
      <p:bldP spid="764066" grpId="0" animBg="1"/>
      <p:bldP spid="764069" grpId="0"/>
      <p:bldP spid="7640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Negative Cycles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124075"/>
          </a:xfrm>
        </p:spPr>
        <p:txBody>
          <a:bodyPr/>
          <a:lstStyle/>
          <a:p>
            <a:pPr marL="533400" indent="-533400"/>
            <a:r>
              <a:rPr lang="en-US" b="1" dirty="0"/>
              <a:t>for </a:t>
            </a:r>
            <a:r>
              <a:rPr lang="en-US" dirty="0"/>
              <a:t>each edge (u, v)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E</a:t>
            </a:r>
          </a:p>
          <a:p>
            <a:pPr marL="533400" indent="-533400"/>
            <a:r>
              <a:rPr lang="en-US" dirty="0"/>
              <a:t>       </a:t>
            </a:r>
            <a:r>
              <a:rPr lang="en-US" b="1" dirty="0"/>
              <a:t>do if </a:t>
            </a:r>
            <a:r>
              <a:rPr lang="en-US" dirty="0"/>
              <a:t>d[v] &gt; d[u] + w(u, v)</a:t>
            </a:r>
          </a:p>
          <a:p>
            <a:pPr marL="533400" indent="-533400"/>
            <a:r>
              <a:rPr lang="en-US" dirty="0"/>
              <a:t>               </a:t>
            </a:r>
            <a:r>
              <a:rPr lang="en-US" b="1" dirty="0"/>
              <a:t>then return </a:t>
            </a:r>
            <a:r>
              <a:rPr lang="en-US" dirty="0"/>
              <a:t>FALSE</a:t>
            </a:r>
          </a:p>
          <a:p>
            <a:pPr marL="533400" indent="-533400"/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dirty="0"/>
              <a:t>TRUE</a:t>
            </a:r>
          </a:p>
          <a:p>
            <a:pPr marL="533400" indent="-533400">
              <a:buFontTx/>
              <a:buNone/>
            </a:pPr>
            <a:endParaRPr lang="en-US" dirty="0"/>
          </a:p>
        </p:txBody>
      </p:sp>
      <p:grpSp>
        <p:nvGrpSpPr>
          <p:cNvPr id="764932" name="Group 4"/>
          <p:cNvGrpSpPr>
            <a:grpSpLocks/>
          </p:cNvGrpSpPr>
          <p:nvPr/>
        </p:nvGrpSpPr>
        <p:grpSpPr bwMode="auto">
          <a:xfrm>
            <a:off x="6518275" y="1490663"/>
            <a:ext cx="1741488" cy="2022475"/>
            <a:chOff x="3698" y="2451"/>
            <a:chExt cx="1097" cy="1274"/>
          </a:xfrm>
        </p:grpSpPr>
        <p:sp>
          <p:nvSpPr>
            <p:cNvPr id="764933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0</a:t>
              </a:r>
            </a:p>
          </p:txBody>
        </p:sp>
        <p:sp>
          <p:nvSpPr>
            <p:cNvPr id="764934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4935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4936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64937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4938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64939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40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4941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64942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64943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44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4945" name="Group 17"/>
          <p:cNvGrpSpPr>
            <a:grpSpLocks/>
          </p:cNvGrpSpPr>
          <p:nvPr/>
        </p:nvGrpSpPr>
        <p:grpSpPr bwMode="auto">
          <a:xfrm>
            <a:off x="936625" y="3776663"/>
            <a:ext cx="1741488" cy="2022475"/>
            <a:chOff x="3698" y="2451"/>
            <a:chExt cx="1097" cy="1274"/>
          </a:xfrm>
        </p:grpSpPr>
        <p:sp>
          <p:nvSpPr>
            <p:cNvPr id="764946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0</a:t>
              </a:r>
            </a:p>
          </p:txBody>
        </p:sp>
        <p:sp>
          <p:nvSpPr>
            <p:cNvPr id="764947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4948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64949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64950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4951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64952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53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4954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64955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64956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57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4958" name="Oval 30"/>
          <p:cNvSpPr>
            <a:spLocks noChangeArrowheads="1"/>
          </p:cNvSpPr>
          <p:nvPr/>
        </p:nvSpPr>
        <p:spPr bwMode="auto">
          <a:xfrm>
            <a:off x="2287588" y="41719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64959" name="Oval 31"/>
          <p:cNvSpPr>
            <a:spLocks noChangeArrowheads="1"/>
          </p:cNvSpPr>
          <p:nvPr/>
        </p:nvSpPr>
        <p:spPr bwMode="auto">
          <a:xfrm>
            <a:off x="1706563" y="50673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64960" name="Oval 32"/>
          <p:cNvSpPr>
            <a:spLocks noChangeArrowheads="1"/>
          </p:cNvSpPr>
          <p:nvPr/>
        </p:nvSpPr>
        <p:spPr bwMode="auto">
          <a:xfrm>
            <a:off x="982663" y="41719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grpSp>
        <p:nvGrpSpPr>
          <p:cNvPr id="764961" name="Group 33"/>
          <p:cNvGrpSpPr>
            <a:grpSpLocks/>
          </p:cNvGrpSpPr>
          <p:nvPr/>
        </p:nvGrpSpPr>
        <p:grpSpPr bwMode="auto">
          <a:xfrm>
            <a:off x="3184525" y="3776663"/>
            <a:ext cx="1741488" cy="2022475"/>
            <a:chOff x="3698" y="2451"/>
            <a:chExt cx="1097" cy="1274"/>
          </a:xfrm>
        </p:grpSpPr>
        <p:sp>
          <p:nvSpPr>
            <p:cNvPr id="764962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-3</a:t>
              </a:r>
            </a:p>
          </p:txBody>
        </p:sp>
        <p:sp>
          <p:nvSpPr>
            <p:cNvPr id="764963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</a:t>
              </a:r>
            </a:p>
          </p:txBody>
        </p:sp>
        <p:sp>
          <p:nvSpPr>
            <p:cNvPr id="764964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5</a:t>
              </a:r>
            </a:p>
          </p:txBody>
        </p:sp>
        <p:sp>
          <p:nvSpPr>
            <p:cNvPr id="764965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64966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4967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64968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69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4970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64971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64972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73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4974" name="Oval 46"/>
          <p:cNvSpPr>
            <a:spLocks noChangeArrowheads="1"/>
          </p:cNvSpPr>
          <p:nvPr/>
        </p:nvSpPr>
        <p:spPr bwMode="auto">
          <a:xfrm>
            <a:off x="4545013" y="41529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-1</a:t>
            </a:r>
          </a:p>
        </p:txBody>
      </p:sp>
      <p:sp>
        <p:nvSpPr>
          <p:cNvPr id="764975" name="Oval 47"/>
          <p:cNvSpPr>
            <a:spLocks noChangeArrowheads="1"/>
          </p:cNvSpPr>
          <p:nvPr/>
        </p:nvSpPr>
        <p:spPr bwMode="auto">
          <a:xfrm>
            <a:off x="3954463" y="505777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64976" name="Oval 48"/>
          <p:cNvSpPr>
            <a:spLocks noChangeArrowheads="1"/>
          </p:cNvSpPr>
          <p:nvPr/>
        </p:nvSpPr>
        <p:spPr bwMode="auto">
          <a:xfrm>
            <a:off x="3221038" y="41529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-6</a:t>
            </a:r>
          </a:p>
        </p:txBody>
      </p:sp>
      <p:sp>
        <p:nvSpPr>
          <p:cNvPr id="764977" name="Text Box 49"/>
          <p:cNvSpPr txBox="1">
            <a:spLocks noChangeArrowheads="1"/>
          </p:cNvSpPr>
          <p:nvPr/>
        </p:nvSpPr>
        <p:spPr bwMode="auto">
          <a:xfrm>
            <a:off x="5356225" y="3760788"/>
            <a:ext cx="35401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Look at edge (s, b):</a:t>
            </a:r>
          </a:p>
          <a:p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d[b] = -1</a:t>
            </a:r>
          </a:p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d[s] + w(s, b) = -4</a:t>
            </a:r>
          </a:p>
          <a:p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d[b] &gt;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d[s] + w(s, b)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8" grpId="0" animBg="1"/>
      <p:bldP spid="764959" grpId="0" animBg="1"/>
      <p:bldP spid="764960" grpId="0" animBg="1"/>
      <p:bldP spid="764974" grpId="0" animBg="1"/>
      <p:bldP spid="764975" grpId="0" animBg="1"/>
      <p:bldP spid="7649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Single-Source Shortest Paths in DAGs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929820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Given a weighted DAG: G = (V, E) 	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dirty="0"/>
              <a:t>    solve the shortest path problem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Topologically sort the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Relax the edges according to the order given by the topological sort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for each vertex, we relax each edge that starts from that vertex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Are shortest-paths well defined in a DAG?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Yes, (negative-weight) cycles cannot exist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2050" y="1216025"/>
            <a:ext cx="2705100" cy="2443163"/>
            <a:chOff x="3932" y="766"/>
            <a:chExt cx="1704" cy="1539"/>
          </a:xfrm>
        </p:grpSpPr>
        <p:sp>
          <p:nvSpPr>
            <p:cNvPr id="64519" name="Line 5"/>
            <p:cNvSpPr>
              <a:spLocks noChangeShapeType="1"/>
            </p:cNvSpPr>
            <p:nvPr/>
          </p:nvSpPr>
          <p:spPr bwMode="auto">
            <a:xfrm flipV="1">
              <a:off x="4322" y="1194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0" name="Oval 6"/>
            <p:cNvSpPr>
              <a:spLocks noChangeArrowheads="1"/>
            </p:cNvSpPr>
            <p:nvPr/>
          </p:nvSpPr>
          <p:spPr bwMode="auto">
            <a:xfrm>
              <a:off x="4109" y="14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21" name="Oval 7"/>
            <p:cNvSpPr>
              <a:spLocks noChangeArrowheads="1"/>
            </p:cNvSpPr>
            <p:nvPr/>
          </p:nvSpPr>
          <p:spPr bwMode="auto">
            <a:xfrm>
              <a:off x="4538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</a:p>
          </p:txBody>
        </p:sp>
        <p:sp>
          <p:nvSpPr>
            <p:cNvPr id="64522" name="Oval 8"/>
            <p:cNvSpPr>
              <a:spLocks noChangeArrowheads="1"/>
            </p:cNvSpPr>
            <p:nvPr/>
          </p:nvSpPr>
          <p:spPr bwMode="auto">
            <a:xfrm>
              <a:off x="5370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4538" y="190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 flipV="1">
              <a:off x="4316" y="119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4317" y="166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4295" y="1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64527" name="Text Box 13"/>
            <p:cNvSpPr txBox="1">
              <a:spLocks noChangeArrowheads="1"/>
            </p:cNvSpPr>
            <p:nvPr/>
          </p:nvSpPr>
          <p:spPr bwMode="auto">
            <a:xfrm>
              <a:off x="4981" y="83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4306" y="1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4529" name="Text Box 15"/>
            <p:cNvSpPr txBox="1">
              <a:spLocks noChangeArrowheads="1"/>
            </p:cNvSpPr>
            <p:nvPr/>
          </p:nvSpPr>
          <p:spPr bwMode="auto">
            <a:xfrm>
              <a:off x="3932" y="14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4593" y="7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64531" name="Text Box 17"/>
            <p:cNvSpPr txBox="1">
              <a:spLocks noChangeArrowheads="1"/>
            </p:cNvSpPr>
            <p:nvPr/>
          </p:nvSpPr>
          <p:spPr bwMode="auto">
            <a:xfrm>
              <a:off x="5415" y="76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64532" name="Line 18"/>
            <p:cNvSpPr>
              <a:spLocks noChangeShapeType="1"/>
            </p:cNvSpPr>
            <p:nvPr/>
          </p:nvSpPr>
          <p:spPr bwMode="auto">
            <a:xfrm flipV="1">
              <a:off x="4739" y="1190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3" name="Freeform 19"/>
            <p:cNvSpPr>
              <a:spLocks/>
            </p:cNvSpPr>
            <p:nvPr/>
          </p:nvSpPr>
          <p:spPr bwMode="auto">
            <a:xfrm>
              <a:off x="4793" y="1028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4" name="Oval 20"/>
            <p:cNvSpPr>
              <a:spLocks noChangeArrowheads="1"/>
            </p:cNvSpPr>
            <p:nvPr/>
          </p:nvSpPr>
          <p:spPr bwMode="auto">
            <a:xfrm>
              <a:off x="5393" y="99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64535" name="Oval 21"/>
            <p:cNvSpPr>
              <a:spLocks noChangeArrowheads="1"/>
            </p:cNvSpPr>
            <p:nvPr/>
          </p:nvSpPr>
          <p:spPr bwMode="auto">
            <a:xfrm>
              <a:off x="5390" y="996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36" name="Oval 22"/>
            <p:cNvSpPr>
              <a:spLocks noChangeArrowheads="1"/>
            </p:cNvSpPr>
            <p:nvPr/>
          </p:nvSpPr>
          <p:spPr bwMode="auto">
            <a:xfrm>
              <a:off x="4554" y="99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37" name="Text Box 23"/>
            <p:cNvSpPr txBox="1">
              <a:spLocks noChangeArrowheads="1"/>
            </p:cNvSpPr>
            <p:nvPr/>
          </p:nvSpPr>
          <p:spPr bwMode="auto">
            <a:xfrm>
              <a:off x="5056" y="15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4538" name="Text Box 24"/>
            <p:cNvSpPr txBox="1">
              <a:spLocks noChangeArrowheads="1"/>
            </p:cNvSpPr>
            <p:nvPr/>
          </p:nvSpPr>
          <p:spPr bwMode="auto">
            <a:xfrm>
              <a:off x="4731" y="20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DAG-SHORTEST-PATHS(G, w, s)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169" y="1214438"/>
            <a:ext cx="8077725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topologically sort the vertices of G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INITIALIZE-SINGLE-SOURCE(</a:t>
            </a:r>
            <a:r>
              <a:rPr lang="en-US" dirty="0">
                <a:latin typeface="Comic Sans MS" pitchFamily="-106" charset="0"/>
              </a:rPr>
              <a:t>V, s</a:t>
            </a:r>
            <a:r>
              <a:rPr 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, taken in 		             	   topologically sorted order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for </a:t>
            </a:r>
            <a:r>
              <a:rPr lang="en-US" dirty="0"/>
              <a:t>each vertex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       </a:t>
            </a:r>
            <a:r>
              <a:rPr lang="en-US" b="1" dirty="0"/>
              <a:t>do </a:t>
            </a:r>
            <a:r>
              <a:rPr lang="en-US" dirty="0"/>
              <a:t>RELAX(</a:t>
            </a:r>
            <a:r>
              <a:rPr lang="en-US" dirty="0">
                <a:latin typeface="Comic Sans MS" pitchFamily="-106" charset="0"/>
              </a:rPr>
              <a:t>u, v, w</a:t>
            </a:r>
            <a:r>
              <a:rPr 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dirty="0"/>
              <a:t>Running time: </a:t>
            </a:r>
            <a:r>
              <a:rPr lang="el-GR" dirty="0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(V+E)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7419975" y="1320800"/>
            <a:ext cx="12186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(V+E)</a:t>
            </a:r>
          </a:p>
        </p:txBody>
      </p:sp>
      <p:sp>
        <p:nvSpPr>
          <p:cNvPr id="773125" name="Text Box 5"/>
          <p:cNvSpPr txBox="1">
            <a:spLocks noChangeArrowheads="1"/>
          </p:cNvSpPr>
          <p:nvPr/>
        </p:nvSpPr>
        <p:spPr bwMode="auto">
          <a:xfrm>
            <a:off x="7419975" y="1912938"/>
            <a:ext cx="833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(V)</a:t>
            </a:r>
          </a:p>
        </p:txBody>
      </p:sp>
      <p:sp>
        <p:nvSpPr>
          <p:cNvPr id="773126" name="Text Box 6"/>
          <p:cNvSpPr txBox="1">
            <a:spLocks noChangeArrowheads="1"/>
          </p:cNvSpPr>
          <p:nvPr/>
        </p:nvSpPr>
        <p:spPr bwMode="auto">
          <a:xfrm>
            <a:off x="7419975" y="2522538"/>
            <a:ext cx="833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(V)</a:t>
            </a:r>
          </a:p>
        </p:txBody>
      </p:sp>
      <p:sp>
        <p:nvSpPr>
          <p:cNvPr id="773127" name="Text Box 7"/>
          <p:cNvSpPr txBox="1">
            <a:spLocks noChangeArrowheads="1"/>
          </p:cNvSpPr>
          <p:nvPr/>
        </p:nvSpPr>
        <p:spPr bwMode="auto">
          <a:xfrm>
            <a:off x="8201025" y="3306763"/>
            <a:ext cx="833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(E)</a:t>
            </a:r>
          </a:p>
        </p:txBody>
      </p:sp>
      <p:sp>
        <p:nvSpPr>
          <p:cNvPr id="773128" name="AutoShape 8"/>
          <p:cNvSpPr>
            <a:spLocks/>
          </p:cNvSpPr>
          <p:nvPr/>
        </p:nvSpPr>
        <p:spPr bwMode="auto">
          <a:xfrm>
            <a:off x="8110538" y="2581275"/>
            <a:ext cx="109537" cy="2063750"/>
          </a:xfrm>
          <a:prstGeom prst="rightBrace">
            <a:avLst>
              <a:gd name="adj1" fmla="val 15700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3129" name="Line 9"/>
          <p:cNvSpPr>
            <a:spLocks noChangeShapeType="1"/>
          </p:cNvSpPr>
          <p:nvPr/>
        </p:nvSpPr>
        <p:spPr bwMode="auto">
          <a:xfrm flipH="1">
            <a:off x="6946900" y="15509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946900" y="21701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/>
      <p:bldP spid="773125" grpId="0"/>
      <p:bldP spid="773126" grpId="0"/>
      <p:bldP spid="773127" grpId="0"/>
      <p:bldP spid="773128" grpId="0" animBg="1"/>
      <p:bldP spid="773129" grpId="0" animBg="1"/>
      <p:bldP spid="773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7408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How can we find the shortest route between two points on a map?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Model the problem as a graph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>
                <a:ea typeface="ＭＳ Ｐゴシック" pitchFamily="-106" charset="-128"/>
              </a:rPr>
              <a:t>		</a:t>
            </a:r>
            <a:r>
              <a:rPr lang="en-US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</a:rPr>
              <a:t>vertices</a:t>
            </a:r>
            <a:r>
              <a:rPr lang="en-US">
                <a:ea typeface="ＭＳ Ｐゴシック" pitchFamily="-106" charset="-128"/>
              </a:rPr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>
                <a:ea typeface="ＭＳ Ｐゴシック" pitchFamily="-106" charset="-128"/>
              </a:rPr>
              <a:t>		</a:t>
            </a:r>
            <a:r>
              <a:rPr lang="en-US">
                <a:solidFill>
                  <a:srgbClr val="008080"/>
                </a:solidFill>
                <a:latin typeface="Comic Sans MS" pitchFamily="-106" charset="0"/>
                <a:ea typeface="ＭＳ Ｐゴシック" pitchFamily="-106" charset="-128"/>
              </a:rPr>
              <a:t>edges</a:t>
            </a:r>
            <a:r>
              <a:rPr lang="en-US">
                <a:ea typeface="ＭＳ Ｐゴシック" pitchFamily="-106" charset="-128"/>
              </a:rPr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>
                <a:ea typeface="ＭＳ Ｐゴシック" pitchFamily="-106" charset="-128"/>
              </a:rPr>
              <a:t>		</a:t>
            </a:r>
            <a:r>
              <a:rPr lang="en-US">
                <a:solidFill>
                  <a:srgbClr val="006699"/>
                </a:solidFill>
                <a:latin typeface="Comic Sans MS" pitchFamily="-106" charset="0"/>
                <a:ea typeface="ＭＳ Ｐゴシック" pitchFamily="-106" charset="-128"/>
              </a:rPr>
              <a:t>edge weights</a:t>
            </a:r>
            <a:r>
              <a:rPr lang="en-US">
                <a:ea typeface="ＭＳ Ｐゴシック" pitchFamily="-106" charset="-128"/>
              </a:rPr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Goal: find a shortest path between two vertices (cities)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8613" name="Oval 3"/>
          <p:cNvSpPr>
            <a:spLocks noChangeArrowheads="1"/>
          </p:cNvSpPr>
          <p:nvPr/>
        </p:nvSpPr>
        <p:spPr bwMode="auto">
          <a:xfrm>
            <a:off x="300513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8614" name="Oval 4"/>
          <p:cNvSpPr>
            <a:spLocks noChangeArrowheads="1"/>
          </p:cNvSpPr>
          <p:nvPr/>
        </p:nvSpPr>
        <p:spPr bwMode="auto">
          <a:xfrm>
            <a:off x="211772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68615" name="Oval 5"/>
          <p:cNvSpPr>
            <a:spLocks noChangeArrowheads="1"/>
          </p:cNvSpPr>
          <p:nvPr/>
        </p:nvSpPr>
        <p:spPr bwMode="auto">
          <a:xfrm>
            <a:off x="3892550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68616" name="Oval 6"/>
          <p:cNvSpPr>
            <a:spLocks noChangeArrowheads="1"/>
          </p:cNvSpPr>
          <p:nvPr/>
        </p:nvSpPr>
        <p:spPr bwMode="auto">
          <a:xfrm>
            <a:off x="566737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  <a:endParaRPr lang="en-US" dirty="0"/>
          </a:p>
        </p:txBody>
      </p:sp>
      <p:sp>
        <p:nvSpPr>
          <p:cNvPr id="68617" name="Oval 7"/>
          <p:cNvSpPr>
            <a:spLocks noChangeArrowheads="1"/>
          </p:cNvSpPr>
          <p:nvPr/>
        </p:nvSpPr>
        <p:spPr bwMode="auto">
          <a:xfrm>
            <a:off x="4779963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  <a:endParaRPr lang="en-US" dirty="0"/>
          </a:p>
        </p:txBody>
      </p:sp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3055938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3965575" y="15525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4826000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8621" name="Text Box 11"/>
          <p:cNvSpPr txBox="1">
            <a:spLocks noChangeArrowheads="1"/>
          </p:cNvSpPr>
          <p:nvPr/>
        </p:nvSpPr>
        <p:spPr bwMode="auto">
          <a:xfrm>
            <a:off x="5735638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8622" name="Text Box 12"/>
          <p:cNvSpPr txBox="1">
            <a:spLocks noChangeArrowheads="1"/>
          </p:cNvSpPr>
          <p:nvPr/>
        </p:nvSpPr>
        <p:spPr bwMode="auto">
          <a:xfrm>
            <a:off x="6646863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68623" name="Oval 13"/>
          <p:cNvSpPr>
            <a:spLocks noChangeArrowheads="1"/>
          </p:cNvSpPr>
          <p:nvPr/>
        </p:nvSpPr>
        <p:spPr bwMode="auto">
          <a:xfrm>
            <a:off x="655478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  <a:endParaRPr lang="en-US" dirty="0"/>
          </a:p>
        </p:txBody>
      </p:sp>
      <p:sp>
        <p:nvSpPr>
          <p:cNvPr id="68624" name="Text Box 14"/>
          <p:cNvSpPr txBox="1">
            <a:spLocks noChangeArrowheads="1"/>
          </p:cNvSpPr>
          <p:nvPr/>
        </p:nvSpPr>
        <p:spPr bwMode="auto">
          <a:xfrm>
            <a:off x="2155825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8625" name="Line 15"/>
          <p:cNvSpPr>
            <a:spLocks noChangeShapeType="1"/>
          </p:cNvSpPr>
          <p:nvPr/>
        </p:nvSpPr>
        <p:spPr bwMode="auto">
          <a:xfrm flipV="1">
            <a:off x="2530475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6" name="Line 16"/>
          <p:cNvSpPr>
            <a:spLocks noChangeShapeType="1"/>
          </p:cNvSpPr>
          <p:nvPr/>
        </p:nvSpPr>
        <p:spPr bwMode="auto">
          <a:xfrm flipV="1">
            <a:off x="341630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7" name="Line 17"/>
          <p:cNvSpPr>
            <a:spLocks noChangeShapeType="1"/>
          </p:cNvSpPr>
          <p:nvPr/>
        </p:nvSpPr>
        <p:spPr bwMode="auto">
          <a:xfrm flipV="1">
            <a:off x="4313238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8" name="Line 18"/>
          <p:cNvSpPr>
            <a:spLocks noChangeShapeType="1"/>
          </p:cNvSpPr>
          <p:nvPr/>
        </p:nvSpPr>
        <p:spPr bwMode="auto">
          <a:xfrm flipV="1">
            <a:off x="5199063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9" name="Line 19"/>
          <p:cNvSpPr>
            <a:spLocks noChangeShapeType="1"/>
          </p:cNvSpPr>
          <p:nvPr/>
        </p:nvSpPr>
        <p:spPr bwMode="auto">
          <a:xfrm flipV="1">
            <a:off x="607695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0" name="Freeform 20"/>
          <p:cNvSpPr>
            <a:spLocks/>
          </p:cNvSpPr>
          <p:nvPr/>
        </p:nvSpPr>
        <p:spPr bwMode="auto">
          <a:xfrm>
            <a:off x="3230563" y="1593850"/>
            <a:ext cx="1693862" cy="315913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1" name="Freeform 21"/>
          <p:cNvSpPr>
            <a:spLocks/>
          </p:cNvSpPr>
          <p:nvPr/>
        </p:nvSpPr>
        <p:spPr bwMode="auto">
          <a:xfrm>
            <a:off x="5022850" y="1593850"/>
            <a:ext cx="1693863" cy="315913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2" name="Freeform 22"/>
          <p:cNvSpPr>
            <a:spLocks/>
          </p:cNvSpPr>
          <p:nvPr/>
        </p:nvSpPr>
        <p:spPr bwMode="auto">
          <a:xfrm flipV="1">
            <a:off x="4127500" y="2319338"/>
            <a:ext cx="1693863" cy="315912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3" name="Freeform 23"/>
          <p:cNvSpPr>
            <a:spLocks/>
          </p:cNvSpPr>
          <p:nvPr/>
        </p:nvSpPr>
        <p:spPr bwMode="auto">
          <a:xfrm flipV="1">
            <a:off x="2341563" y="2319338"/>
            <a:ext cx="1693862" cy="315912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4" name="Freeform 24"/>
          <p:cNvSpPr>
            <a:spLocks/>
          </p:cNvSpPr>
          <p:nvPr/>
        </p:nvSpPr>
        <p:spPr bwMode="auto">
          <a:xfrm>
            <a:off x="4090988" y="23225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5" name="Text Box 25"/>
          <p:cNvSpPr txBox="1">
            <a:spLocks noChangeArrowheads="1"/>
          </p:cNvSpPr>
          <p:nvPr/>
        </p:nvSpPr>
        <p:spPr bwMode="auto">
          <a:xfrm>
            <a:off x="2579688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8636" name="Text Box 26"/>
          <p:cNvSpPr txBox="1">
            <a:spLocks noChangeArrowheads="1"/>
          </p:cNvSpPr>
          <p:nvPr/>
        </p:nvSpPr>
        <p:spPr bwMode="auto">
          <a:xfrm>
            <a:off x="3476625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8637" name="Text Box 27"/>
          <p:cNvSpPr txBox="1">
            <a:spLocks noChangeArrowheads="1"/>
          </p:cNvSpPr>
          <p:nvPr/>
        </p:nvSpPr>
        <p:spPr bwMode="auto">
          <a:xfrm>
            <a:off x="3009900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8638" name="Text Box 28"/>
          <p:cNvSpPr txBox="1">
            <a:spLocks noChangeArrowheads="1"/>
          </p:cNvSpPr>
          <p:nvPr/>
        </p:nvSpPr>
        <p:spPr bwMode="auto">
          <a:xfrm>
            <a:off x="3933825" y="1265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8639" name="Text Box 29"/>
          <p:cNvSpPr txBox="1">
            <a:spLocks noChangeArrowheads="1"/>
          </p:cNvSpPr>
          <p:nvPr/>
        </p:nvSpPr>
        <p:spPr bwMode="auto">
          <a:xfrm>
            <a:off x="4381500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8640" name="Text Box 30"/>
          <p:cNvSpPr txBox="1">
            <a:spLocks noChangeArrowheads="1"/>
          </p:cNvSpPr>
          <p:nvPr/>
        </p:nvSpPr>
        <p:spPr bwMode="auto">
          <a:xfrm>
            <a:off x="5673725" y="1265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8641" name="Text Box 31"/>
          <p:cNvSpPr txBox="1">
            <a:spLocks noChangeArrowheads="1"/>
          </p:cNvSpPr>
          <p:nvPr/>
        </p:nvSpPr>
        <p:spPr bwMode="auto">
          <a:xfrm>
            <a:off x="5268913" y="1801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8642" name="Text Box 32"/>
          <p:cNvSpPr txBox="1">
            <a:spLocks noChangeArrowheads="1"/>
          </p:cNvSpPr>
          <p:nvPr/>
        </p:nvSpPr>
        <p:spPr bwMode="auto">
          <a:xfrm>
            <a:off x="6129338" y="1801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68643" name="Text Box 33"/>
          <p:cNvSpPr txBox="1">
            <a:spLocks noChangeArrowheads="1"/>
          </p:cNvSpPr>
          <p:nvPr/>
        </p:nvSpPr>
        <p:spPr bwMode="auto">
          <a:xfrm>
            <a:off x="4838700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8644" name="Text Box 34"/>
          <p:cNvSpPr txBox="1">
            <a:spLocks noChangeArrowheads="1"/>
          </p:cNvSpPr>
          <p:nvPr/>
        </p:nvSpPr>
        <p:spPr bwMode="auto">
          <a:xfrm>
            <a:off x="6091238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17725" y="2671763"/>
            <a:ext cx="4859338" cy="1555750"/>
            <a:chOff x="1334" y="797"/>
            <a:chExt cx="3061" cy="980"/>
          </a:xfrm>
        </p:grpSpPr>
        <p:sp>
          <p:nvSpPr>
            <p:cNvPr id="68685" name="Oval 36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8686" name="Oval 37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87" name="Oval 38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88" name="Oval 39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89" name="Oval 40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90" name="Text Box 41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68691" name="Text Box 42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8692" name="Text Box 43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8693" name="Text Box 44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8694" name="Text Box 45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68695" name="Oval 46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96" name="Text Box 47"/>
            <p:cNvSpPr txBox="1">
              <a:spLocks noChangeArrowheads="1"/>
            </p:cNvSpPr>
            <p:nvPr/>
          </p:nvSpPr>
          <p:spPr bwMode="auto">
            <a:xfrm>
              <a:off x="1358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8697" name="Line 48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98" name="Line 49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99" name="Line 50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0" name="Line 51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1" name="Line 52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2" name="Freeform 53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3" name="Freeform 54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4" name="Freeform 55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5" name="Freeform 56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6" name="Freeform 57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7" name="Text Box 58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8708" name="Text Box 59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8709" name="Text Box 60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8710" name="Text Box 61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68711" name="Text Box 62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8712" name="Text Box 63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713" name="Text Box 64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68714" name="Text Box 65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68715" name="Text Box 66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716" name="Text Box 67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17725" y="4313238"/>
            <a:ext cx="4859338" cy="1555750"/>
            <a:chOff x="1334" y="797"/>
            <a:chExt cx="3061" cy="980"/>
          </a:xfrm>
        </p:grpSpPr>
        <p:sp>
          <p:nvSpPr>
            <p:cNvPr id="68653" name="Oval 69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8654" name="Oval 70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55" name="Oval 71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56" name="Oval 72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57" name="Oval 73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58" name="Text Box 74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68659" name="Text Box 75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8660" name="Text Box 76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8661" name="Text Box 77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8662" name="Text Box 78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68663" name="Oval 79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64" name="Text Box 80"/>
            <p:cNvSpPr txBox="1">
              <a:spLocks noChangeArrowheads="1"/>
            </p:cNvSpPr>
            <p:nvPr/>
          </p:nvSpPr>
          <p:spPr bwMode="auto">
            <a:xfrm>
              <a:off x="1358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8665" name="Line 81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6" name="Line 82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7" name="Line 83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8" name="Line 84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9" name="Line 85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0" name="Freeform 86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1" name="Freeform 87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2" name="Freeform 88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3" name="Freeform 89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4" name="Freeform 90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5" name="Text Box 91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8676" name="Text Box 92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8677" name="Text Box 93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8678" name="Text Box 94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68679" name="Text Box 95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8680" name="Text Box 96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681" name="Text Box 97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68682" name="Text Box 98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68683" name="Text Box 99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684" name="Text Box 100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451225" y="5010150"/>
            <a:ext cx="833438" cy="314325"/>
            <a:chOff x="2174" y="3156"/>
            <a:chExt cx="525" cy="198"/>
          </a:xfrm>
        </p:grpSpPr>
        <p:sp>
          <p:nvSpPr>
            <p:cNvPr id="68651" name="Line 102"/>
            <p:cNvSpPr>
              <a:spLocks noChangeShapeType="1"/>
            </p:cNvSpPr>
            <p:nvPr/>
          </p:nvSpPr>
          <p:spPr bwMode="auto">
            <a:xfrm>
              <a:off x="2174" y="324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52" name="Oval 103"/>
            <p:cNvSpPr>
              <a:spLocks noChangeArrowheads="1"/>
            </p:cNvSpPr>
            <p:nvPr/>
          </p:nvSpPr>
          <p:spPr bwMode="auto">
            <a:xfrm>
              <a:off x="2479" y="315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40088" y="4649788"/>
            <a:ext cx="1924050" cy="663575"/>
            <a:chOff x="2046" y="2930"/>
            <a:chExt cx="1212" cy="418"/>
          </a:xfrm>
        </p:grpSpPr>
        <p:sp>
          <p:nvSpPr>
            <p:cNvPr id="68649" name="Oval 105"/>
            <p:cNvSpPr>
              <a:spLocks noChangeArrowheads="1"/>
            </p:cNvSpPr>
            <p:nvPr/>
          </p:nvSpPr>
          <p:spPr bwMode="auto">
            <a:xfrm>
              <a:off x="3038" y="315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8650" name="Freeform 106"/>
            <p:cNvSpPr>
              <a:spLocks/>
            </p:cNvSpPr>
            <p:nvPr/>
          </p:nvSpPr>
          <p:spPr bwMode="auto">
            <a:xfrm>
              <a:off x="2046" y="2930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3413" y="1292225"/>
            <a:ext cx="4859337" cy="1555750"/>
            <a:chOff x="1199" y="814"/>
            <a:chExt cx="3061" cy="980"/>
          </a:xfrm>
        </p:grpSpPr>
        <p:sp>
          <p:nvSpPr>
            <p:cNvPr id="70752" name="Oval 4"/>
            <p:cNvSpPr>
              <a:spLocks noChangeArrowheads="1"/>
            </p:cNvSpPr>
            <p:nvPr/>
          </p:nvSpPr>
          <p:spPr bwMode="auto">
            <a:xfrm>
              <a:off x="1758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753" name="Oval 5"/>
            <p:cNvSpPr>
              <a:spLocks noChangeArrowheads="1"/>
            </p:cNvSpPr>
            <p:nvPr/>
          </p:nvSpPr>
          <p:spPr bwMode="auto">
            <a:xfrm>
              <a:off x="1199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0754" name="Oval 6"/>
            <p:cNvSpPr>
              <a:spLocks noChangeArrowheads="1"/>
            </p:cNvSpPr>
            <p:nvPr/>
          </p:nvSpPr>
          <p:spPr bwMode="auto">
            <a:xfrm>
              <a:off x="2317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0755" name="Oval 7"/>
            <p:cNvSpPr>
              <a:spLocks noChangeArrowheads="1"/>
            </p:cNvSpPr>
            <p:nvPr/>
          </p:nvSpPr>
          <p:spPr bwMode="auto">
            <a:xfrm>
              <a:off x="3435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756" name="Oval 8"/>
            <p:cNvSpPr>
              <a:spLocks noChangeArrowheads="1"/>
            </p:cNvSpPr>
            <p:nvPr/>
          </p:nvSpPr>
          <p:spPr bwMode="auto">
            <a:xfrm>
              <a:off x="2876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757" name="Text Box 9"/>
            <p:cNvSpPr txBox="1">
              <a:spLocks noChangeArrowheads="1"/>
            </p:cNvSpPr>
            <p:nvPr/>
          </p:nvSpPr>
          <p:spPr bwMode="auto">
            <a:xfrm>
              <a:off x="1790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0758" name="Text Box 10"/>
            <p:cNvSpPr txBox="1">
              <a:spLocks noChangeArrowheads="1"/>
            </p:cNvSpPr>
            <p:nvPr/>
          </p:nvSpPr>
          <p:spPr bwMode="auto">
            <a:xfrm>
              <a:off x="2363" y="99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0759" name="Text Box 11"/>
            <p:cNvSpPr txBox="1">
              <a:spLocks noChangeArrowheads="1"/>
            </p:cNvSpPr>
            <p:nvPr/>
          </p:nvSpPr>
          <p:spPr bwMode="auto">
            <a:xfrm>
              <a:off x="2905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760" name="Text Box 12"/>
            <p:cNvSpPr txBox="1">
              <a:spLocks noChangeArrowheads="1"/>
            </p:cNvSpPr>
            <p:nvPr/>
          </p:nvSpPr>
          <p:spPr bwMode="auto">
            <a:xfrm>
              <a:off x="3478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0761" name="Text Box 13"/>
            <p:cNvSpPr txBox="1">
              <a:spLocks noChangeArrowheads="1"/>
            </p:cNvSpPr>
            <p:nvPr/>
          </p:nvSpPr>
          <p:spPr bwMode="auto">
            <a:xfrm>
              <a:off x="4052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0762" name="Oval 14"/>
            <p:cNvSpPr>
              <a:spLocks noChangeArrowheads="1"/>
            </p:cNvSpPr>
            <p:nvPr/>
          </p:nvSpPr>
          <p:spPr bwMode="auto">
            <a:xfrm>
              <a:off x="3994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763" name="Text Box 15"/>
            <p:cNvSpPr txBox="1">
              <a:spLocks noChangeArrowheads="1"/>
            </p:cNvSpPr>
            <p:nvPr/>
          </p:nvSpPr>
          <p:spPr bwMode="auto">
            <a:xfrm>
              <a:off x="1223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764" name="Line 16"/>
            <p:cNvSpPr>
              <a:spLocks noChangeShapeType="1"/>
            </p:cNvSpPr>
            <p:nvPr/>
          </p:nvSpPr>
          <p:spPr bwMode="auto">
            <a:xfrm flipV="1">
              <a:off x="1459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5" name="Line 17"/>
            <p:cNvSpPr>
              <a:spLocks noChangeShapeType="1"/>
            </p:cNvSpPr>
            <p:nvPr/>
          </p:nvSpPr>
          <p:spPr bwMode="auto">
            <a:xfrm flipV="1">
              <a:off x="2017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6" name="Line 18"/>
            <p:cNvSpPr>
              <a:spLocks noChangeShapeType="1"/>
            </p:cNvSpPr>
            <p:nvPr/>
          </p:nvSpPr>
          <p:spPr bwMode="auto">
            <a:xfrm flipV="1">
              <a:off x="2582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7" name="Line 19"/>
            <p:cNvSpPr>
              <a:spLocks noChangeShapeType="1"/>
            </p:cNvSpPr>
            <p:nvPr/>
          </p:nvSpPr>
          <p:spPr bwMode="auto">
            <a:xfrm flipV="1">
              <a:off x="3140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8" name="Line 20"/>
            <p:cNvSpPr>
              <a:spLocks noChangeShapeType="1"/>
            </p:cNvSpPr>
            <p:nvPr/>
          </p:nvSpPr>
          <p:spPr bwMode="auto">
            <a:xfrm flipV="1">
              <a:off x="3693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9" name="Freeform 21"/>
            <p:cNvSpPr>
              <a:spLocks/>
            </p:cNvSpPr>
            <p:nvPr/>
          </p:nvSpPr>
          <p:spPr bwMode="auto">
            <a:xfrm>
              <a:off x="1900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0" name="Freeform 22"/>
            <p:cNvSpPr>
              <a:spLocks/>
            </p:cNvSpPr>
            <p:nvPr/>
          </p:nvSpPr>
          <p:spPr bwMode="auto">
            <a:xfrm>
              <a:off x="3029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1" name="Freeform 23"/>
            <p:cNvSpPr>
              <a:spLocks/>
            </p:cNvSpPr>
            <p:nvPr/>
          </p:nvSpPr>
          <p:spPr bwMode="auto">
            <a:xfrm flipV="1">
              <a:off x="2465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2" name="Freeform 24"/>
            <p:cNvSpPr>
              <a:spLocks/>
            </p:cNvSpPr>
            <p:nvPr/>
          </p:nvSpPr>
          <p:spPr bwMode="auto">
            <a:xfrm flipV="1">
              <a:off x="1340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3" name="Freeform 25"/>
            <p:cNvSpPr>
              <a:spLocks/>
            </p:cNvSpPr>
            <p:nvPr/>
          </p:nvSpPr>
          <p:spPr bwMode="auto">
            <a:xfrm>
              <a:off x="2442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4" name="Text Box 26"/>
            <p:cNvSpPr txBox="1">
              <a:spLocks noChangeArrowheads="1"/>
            </p:cNvSpPr>
            <p:nvPr/>
          </p:nvSpPr>
          <p:spPr bwMode="auto">
            <a:xfrm>
              <a:off x="1490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0775" name="Text Box 27"/>
            <p:cNvSpPr txBox="1">
              <a:spLocks noChangeArrowheads="1"/>
            </p:cNvSpPr>
            <p:nvPr/>
          </p:nvSpPr>
          <p:spPr bwMode="auto">
            <a:xfrm>
              <a:off x="2055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76" name="Text Box 28"/>
            <p:cNvSpPr txBox="1">
              <a:spLocks noChangeArrowheads="1"/>
            </p:cNvSpPr>
            <p:nvPr/>
          </p:nvSpPr>
          <p:spPr bwMode="auto">
            <a:xfrm>
              <a:off x="1761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0777" name="Text Box 29"/>
            <p:cNvSpPr txBox="1">
              <a:spLocks noChangeArrowheads="1"/>
            </p:cNvSpPr>
            <p:nvPr/>
          </p:nvSpPr>
          <p:spPr bwMode="auto">
            <a:xfrm>
              <a:off x="2343" y="8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0778" name="Text Box 30"/>
            <p:cNvSpPr txBox="1">
              <a:spLocks noChangeArrowheads="1"/>
            </p:cNvSpPr>
            <p:nvPr/>
          </p:nvSpPr>
          <p:spPr bwMode="auto">
            <a:xfrm>
              <a:off x="2625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0779" name="Text Box 31"/>
            <p:cNvSpPr txBox="1">
              <a:spLocks noChangeArrowheads="1"/>
            </p:cNvSpPr>
            <p:nvPr/>
          </p:nvSpPr>
          <p:spPr bwMode="auto">
            <a:xfrm>
              <a:off x="3439" y="8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780" name="Text Box 32"/>
            <p:cNvSpPr txBox="1">
              <a:spLocks noChangeArrowheads="1"/>
            </p:cNvSpPr>
            <p:nvPr/>
          </p:nvSpPr>
          <p:spPr bwMode="auto">
            <a:xfrm>
              <a:off x="3184" y="115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0781" name="Text Box 33"/>
            <p:cNvSpPr txBox="1">
              <a:spLocks noChangeArrowheads="1"/>
            </p:cNvSpPr>
            <p:nvPr/>
          </p:nvSpPr>
          <p:spPr bwMode="auto">
            <a:xfrm>
              <a:off x="3726" y="115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0782" name="Text Box 34"/>
            <p:cNvSpPr txBox="1">
              <a:spLocks noChangeArrowheads="1"/>
            </p:cNvSpPr>
            <p:nvPr/>
          </p:nvSpPr>
          <p:spPr bwMode="auto">
            <a:xfrm>
              <a:off x="2913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0783" name="Text Box 35"/>
            <p:cNvSpPr txBox="1">
              <a:spLocks noChangeArrowheads="1"/>
            </p:cNvSpPr>
            <p:nvPr/>
          </p:nvSpPr>
          <p:spPr bwMode="auto">
            <a:xfrm>
              <a:off x="3702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84" name="Line 36"/>
            <p:cNvSpPr>
              <a:spLocks noChangeShapeType="1"/>
            </p:cNvSpPr>
            <p:nvPr/>
          </p:nvSpPr>
          <p:spPr bwMode="auto">
            <a:xfrm>
              <a:off x="2039" y="1344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85" name="Freeform 37"/>
            <p:cNvSpPr>
              <a:spLocks/>
            </p:cNvSpPr>
            <p:nvPr/>
          </p:nvSpPr>
          <p:spPr bwMode="auto">
            <a:xfrm>
              <a:off x="1906" y="10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911600" y="1979613"/>
            <a:ext cx="1925638" cy="682625"/>
            <a:chOff x="2464" y="1247"/>
            <a:chExt cx="1213" cy="430"/>
          </a:xfrm>
        </p:grpSpPr>
        <p:sp>
          <p:nvSpPr>
            <p:cNvPr id="70750" name="Oval 39"/>
            <p:cNvSpPr>
              <a:spLocks noChangeArrowheads="1"/>
            </p:cNvSpPr>
            <p:nvPr/>
          </p:nvSpPr>
          <p:spPr bwMode="auto">
            <a:xfrm>
              <a:off x="3457" y="1247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70751" name="Freeform 40"/>
            <p:cNvSpPr>
              <a:spLocks/>
            </p:cNvSpPr>
            <p:nvPr/>
          </p:nvSpPr>
          <p:spPr bwMode="auto">
            <a:xfrm flipV="1">
              <a:off x="2464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875088" y="1982788"/>
            <a:ext cx="2849562" cy="865187"/>
            <a:chOff x="2441" y="1249"/>
            <a:chExt cx="1795" cy="545"/>
          </a:xfrm>
        </p:grpSpPr>
        <p:sp>
          <p:nvSpPr>
            <p:cNvPr id="70748" name="Oval 42"/>
            <p:cNvSpPr>
              <a:spLocks noChangeArrowheads="1"/>
            </p:cNvSpPr>
            <p:nvPr/>
          </p:nvSpPr>
          <p:spPr bwMode="auto">
            <a:xfrm>
              <a:off x="4016" y="1249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49" name="Freeform 43"/>
            <p:cNvSpPr>
              <a:spLocks/>
            </p:cNvSpPr>
            <p:nvPr/>
          </p:nvSpPr>
          <p:spPr bwMode="auto">
            <a:xfrm>
              <a:off x="2441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5212" name="Freeform 44"/>
          <p:cNvSpPr>
            <a:spLocks/>
          </p:cNvSpPr>
          <p:nvPr/>
        </p:nvSpPr>
        <p:spPr bwMode="auto">
          <a:xfrm flipV="1">
            <a:off x="4005263" y="3948113"/>
            <a:ext cx="1693862" cy="315912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974850" y="2905125"/>
            <a:ext cx="4859338" cy="1555750"/>
            <a:chOff x="1227" y="2231"/>
            <a:chExt cx="3061" cy="980"/>
          </a:xfrm>
        </p:grpSpPr>
        <p:sp>
          <p:nvSpPr>
            <p:cNvPr id="70712" name="Text Box 46"/>
            <p:cNvSpPr txBox="1">
              <a:spLocks noChangeArrowheads="1"/>
            </p:cNvSpPr>
            <p:nvPr/>
          </p:nvSpPr>
          <p:spPr bwMode="auto">
            <a:xfrm>
              <a:off x="2371" y="22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0713" name="Text Box 47"/>
            <p:cNvSpPr txBox="1">
              <a:spLocks noChangeArrowheads="1"/>
            </p:cNvSpPr>
            <p:nvPr/>
          </p:nvSpPr>
          <p:spPr bwMode="auto">
            <a:xfrm>
              <a:off x="3467" y="22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714" name="Oval 48"/>
            <p:cNvSpPr>
              <a:spLocks noChangeArrowheads="1"/>
            </p:cNvSpPr>
            <p:nvPr/>
          </p:nvSpPr>
          <p:spPr bwMode="auto">
            <a:xfrm>
              <a:off x="1786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715" name="Oval 49"/>
            <p:cNvSpPr>
              <a:spLocks noChangeArrowheads="1"/>
            </p:cNvSpPr>
            <p:nvPr/>
          </p:nvSpPr>
          <p:spPr bwMode="auto">
            <a:xfrm>
              <a:off x="1227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0716" name="Oval 50"/>
            <p:cNvSpPr>
              <a:spLocks noChangeArrowheads="1"/>
            </p:cNvSpPr>
            <p:nvPr/>
          </p:nvSpPr>
          <p:spPr bwMode="auto">
            <a:xfrm>
              <a:off x="2345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0717" name="Oval 51"/>
            <p:cNvSpPr>
              <a:spLocks noChangeArrowheads="1"/>
            </p:cNvSpPr>
            <p:nvPr/>
          </p:nvSpPr>
          <p:spPr bwMode="auto">
            <a:xfrm>
              <a:off x="346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718" name="Oval 52"/>
            <p:cNvSpPr>
              <a:spLocks noChangeArrowheads="1"/>
            </p:cNvSpPr>
            <p:nvPr/>
          </p:nvSpPr>
          <p:spPr bwMode="auto">
            <a:xfrm>
              <a:off x="2904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719" name="Text Box 53"/>
            <p:cNvSpPr txBox="1">
              <a:spLocks noChangeArrowheads="1"/>
            </p:cNvSpPr>
            <p:nvPr/>
          </p:nvSpPr>
          <p:spPr bwMode="auto">
            <a:xfrm>
              <a:off x="1818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0720" name="Text Box 54"/>
            <p:cNvSpPr txBox="1">
              <a:spLocks noChangeArrowheads="1"/>
            </p:cNvSpPr>
            <p:nvPr/>
          </p:nvSpPr>
          <p:spPr bwMode="auto">
            <a:xfrm>
              <a:off x="2391" y="241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0721" name="Text Box 55"/>
            <p:cNvSpPr txBox="1">
              <a:spLocks noChangeArrowheads="1"/>
            </p:cNvSpPr>
            <p:nvPr/>
          </p:nvSpPr>
          <p:spPr bwMode="auto">
            <a:xfrm>
              <a:off x="2933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722" name="Text Box 56"/>
            <p:cNvSpPr txBox="1">
              <a:spLocks noChangeArrowheads="1"/>
            </p:cNvSpPr>
            <p:nvPr/>
          </p:nvSpPr>
          <p:spPr bwMode="auto">
            <a:xfrm>
              <a:off x="3506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0723" name="Text Box 57"/>
            <p:cNvSpPr txBox="1">
              <a:spLocks noChangeArrowheads="1"/>
            </p:cNvSpPr>
            <p:nvPr/>
          </p:nvSpPr>
          <p:spPr bwMode="auto">
            <a:xfrm>
              <a:off x="4080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0724" name="Oval 58"/>
            <p:cNvSpPr>
              <a:spLocks noChangeArrowheads="1"/>
            </p:cNvSpPr>
            <p:nvPr/>
          </p:nvSpPr>
          <p:spPr bwMode="auto">
            <a:xfrm>
              <a:off x="4022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725" name="Text Box 59"/>
            <p:cNvSpPr txBox="1">
              <a:spLocks noChangeArrowheads="1"/>
            </p:cNvSpPr>
            <p:nvPr/>
          </p:nvSpPr>
          <p:spPr bwMode="auto">
            <a:xfrm>
              <a:off x="1251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726" name="Line 60"/>
            <p:cNvSpPr>
              <a:spLocks noChangeShapeType="1"/>
            </p:cNvSpPr>
            <p:nvPr/>
          </p:nvSpPr>
          <p:spPr bwMode="auto">
            <a:xfrm flipV="1">
              <a:off x="1487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27" name="Line 61"/>
            <p:cNvSpPr>
              <a:spLocks noChangeShapeType="1"/>
            </p:cNvSpPr>
            <p:nvPr/>
          </p:nvSpPr>
          <p:spPr bwMode="auto">
            <a:xfrm flipV="1">
              <a:off x="2045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28" name="Line 62"/>
            <p:cNvSpPr>
              <a:spLocks noChangeShapeType="1"/>
            </p:cNvSpPr>
            <p:nvPr/>
          </p:nvSpPr>
          <p:spPr bwMode="auto">
            <a:xfrm flipV="1">
              <a:off x="2610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29" name="Line 63"/>
            <p:cNvSpPr>
              <a:spLocks noChangeShapeType="1"/>
            </p:cNvSpPr>
            <p:nvPr/>
          </p:nvSpPr>
          <p:spPr bwMode="auto">
            <a:xfrm flipV="1">
              <a:off x="3168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0" name="Line 64"/>
            <p:cNvSpPr>
              <a:spLocks noChangeShapeType="1"/>
            </p:cNvSpPr>
            <p:nvPr/>
          </p:nvSpPr>
          <p:spPr bwMode="auto">
            <a:xfrm flipV="1">
              <a:off x="3721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1" name="Freeform 65"/>
            <p:cNvSpPr>
              <a:spLocks/>
            </p:cNvSpPr>
            <p:nvPr/>
          </p:nvSpPr>
          <p:spPr bwMode="auto">
            <a:xfrm>
              <a:off x="1928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2" name="Freeform 66"/>
            <p:cNvSpPr>
              <a:spLocks/>
            </p:cNvSpPr>
            <p:nvPr/>
          </p:nvSpPr>
          <p:spPr bwMode="auto">
            <a:xfrm>
              <a:off x="3057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3" name="Freeform 67"/>
            <p:cNvSpPr>
              <a:spLocks/>
            </p:cNvSpPr>
            <p:nvPr/>
          </p:nvSpPr>
          <p:spPr bwMode="auto">
            <a:xfrm flipV="1">
              <a:off x="2493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4" name="Freeform 68"/>
            <p:cNvSpPr>
              <a:spLocks/>
            </p:cNvSpPr>
            <p:nvPr/>
          </p:nvSpPr>
          <p:spPr bwMode="auto">
            <a:xfrm flipV="1">
              <a:off x="1368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5" name="Freeform 69"/>
            <p:cNvSpPr>
              <a:spLocks/>
            </p:cNvSpPr>
            <p:nvPr/>
          </p:nvSpPr>
          <p:spPr bwMode="auto">
            <a:xfrm>
              <a:off x="2470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6" name="Text Box 70"/>
            <p:cNvSpPr txBox="1">
              <a:spLocks noChangeArrowheads="1"/>
            </p:cNvSpPr>
            <p:nvPr/>
          </p:nvSpPr>
          <p:spPr bwMode="auto">
            <a:xfrm>
              <a:off x="1518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0737" name="Text Box 71"/>
            <p:cNvSpPr txBox="1">
              <a:spLocks noChangeArrowheads="1"/>
            </p:cNvSpPr>
            <p:nvPr/>
          </p:nvSpPr>
          <p:spPr bwMode="auto">
            <a:xfrm>
              <a:off x="2083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38" name="Text Box 72"/>
            <p:cNvSpPr txBox="1">
              <a:spLocks noChangeArrowheads="1"/>
            </p:cNvSpPr>
            <p:nvPr/>
          </p:nvSpPr>
          <p:spPr bwMode="auto">
            <a:xfrm>
              <a:off x="1789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0739" name="Text Box 73"/>
            <p:cNvSpPr txBox="1">
              <a:spLocks noChangeArrowheads="1"/>
            </p:cNvSpPr>
            <p:nvPr/>
          </p:nvSpPr>
          <p:spPr bwMode="auto">
            <a:xfrm>
              <a:off x="2653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0740" name="Text Box 74"/>
            <p:cNvSpPr txBox="1">
              <a:spLocks noChangeArrowheads="1"/>
            </p:cNvSpPr>
            <p:nvPr/>
          </p:nvSpPr>
          <p:spPr bwMode="auto">
            <a:xfrm>
              <a:off x="3212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0741" name="Text Box 75"/>
            <p:cNvSpPr txBox="1">
              <a:spLocks noChangeArrowheads="1"/>
            </p:cNvSpPr>
            <p:nvPr/>
          </p:nvSpPr>
          <p:spPr bwMode="auto">
            <a:xfrm>
              <a:off x="375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0742" name="Text Box 76"/>
            <p:cNvSpPr txBox="1">
              <a:spLocks noChangeArrowheads="1"/>
            </p:cNvSpPr>
            <p:nvPr/>
          </p:nvSpPr>
          <p:spPr bwMode="auto">
            <a:xfrm>
              <a:off x="2941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0743" name="Text Box 77"/>
            <p:cNvSpPr txBox="1">
              <a:spLocks noChangeArrowheads="1"/>
            </p:cNvSpPr>
            <p:nvPr/>
          </p:nvSpPr>
          <p:spPr bwMode="auto">
            <a:xfrm>
              <a:off x="3730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44" name="Line 78"/>
            <p:cNvSpPr>
              <a:spLocks noChangeShapeType="1"/>
            </p:cNvSpPr>
            <p:nvPr/>
          </p:nvSpPr>
          <p:spPr bwMode="auto">
            <a:xfrm>
              <a:off x="2067" y="2761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45" name="Freeform 79"/>
            <p:cNvSpPr>
              <a:spLocks/>
            </p:cNvSpPr>
            <p:nvPr/>
          </p:nvSpPr>
          <p:spPr bwMode="auto">
            <a:xfrm>
              <a:off x="1934" y="2443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46" name="Oval 80"/>
            <p:cNvSpPr>
              <a:spLocks noChangeArrowheads="1"/>
            </p:cNvSpPr>
            <p:nvPr/>
          </p:nvSpPr>
          <p:spPr bwMode="auto">
            <a:xfrm>
              <a:off x="4044" y="266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47" name="Freeform 81"/>
            <p:cNvSpPr>
              <a:spLocks/>
            </p:cNvSpPr>
            <p:nvPr/>
          </p:nvSpPr>
          <p:spPr bwMode="auto">
            <a:xfrm>
              <a:off x="2469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5064125" y="3600450"/>
            <a:ext cx="846138" cy="314325"/>
            <a:chOff x="3190" y="2268"/>
            <a:chExt cx="533" cy="198"/>
          </a:xfrm>
        </p:grpSpPr>
        <p:sp>
          <p:nvSpPr>
            <p:cNvPr id="70710" name="Oval 83"/>
            <p:cNvSpPr>
              <a:spLocks noChangeArrowheads="1"/>
            </p:cNvSpPr>
            <p:nvPr/>
          </p:nvSpPr>
          <p:spPr bwMode="auto">
            <a:xfrm>
              <a:off x="3503" y="2268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711" name="Line 84"/>
            <p:cNvSpPr>
              <a:spLocks noChangeShapeType="1"/>
            </p:cNvSpPr>
            <p:nvPr/>
          </p:nvSpPr>
          <p:spPr bwMode="auto">
            <a:xfrm flipV="1">
              <a:off x="3190" y="2365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5253" name="Freeform 85"/>
          <p:cNvSpPr>
            <a:spLocks/>
          </p:cNvSpPr>
          <p:nvPr/>
        </p:nvSpPr>
        <p:spPr bwMode="auto">
          <a:xfrm flipV="1">
            <a:off x="4006850" y="3949700"/>
            <a:ext cx="1693863" cy="315913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76200">
            <a:solidFill>
              <a:srgbClr val="333333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254" name="Freeform 86"/>
          <p:cNvSpPr>
            <a:spLocks/>
          </p:cNvSpPr>
          <p:nvPr/>
        </p:nvSpPr>
        <p:spPr bwMode="auto">
          <a:xfrm>
            <a:off x="3948113" y="5656263"/>
            <a:ext cx="2652712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255" name="Freeform 87"/>
          <p:cNvSpPr>
            <a:spLocks/>
          </p:cNvSpPr>
          <p:nvPr/>
        </p:nvSpPr>
        <p:spPr bwMode="auto">
          <a:xfrm>
            <a:off x="3965575" y="5637213"/>
            <a:ext cx="2652713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974850" y="4598988"/>
            <a:ext cx="4859338" cy="1423987"/>
            <a:chOff x="1244" y="2897"/>
            <a:chExt cx="3061" cy="897"/>
          </a:xfrm>
        </p:grpSpPr>
        <p:sp>
          <p:nvSpPr>
            <p:cNvPr id="70675" name="Text Box 89"/>
            <p:cNvSpPr txBox="1">
              <a:spLocks noChangeArrowheads="1"/>
            </p:cNvSpPr>
            <p:nvPr/>
          </p:nvSpPr>
          <p:spPr bwMode="auto">
            <a:xfrm>
              <a:off x="2388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0676" name="Text Box 90"/>
            <p:cNvSpPr txBox="1">
              <a:spLocks noChangeArrowheads="1"/>
            </p:cNvSpPr>
            <p:nvPr/>
          </p:nvSpPr>
          <p:spPr bwMode="auto">
            <a:xfrm>
              <a:off x="3484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677" name="Oval 91"/>
            <p:cNvSpPr>
              <a:spLocks noChangeArrowheads="1"/>
            </p:cNvSpPr>
            <p:nvPr/>
          </p:nvSpPr>
          <p:spPr bwMode="auto">
            <a:xfrm>
              <a:off x="1803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678" name="Oval 92"/>
            <p:cNvSpPr>
              <a:spLocks noChangeArrowheads="1"/>
            </p:cNvSpPr>
            <p:nvPr/>
          </p:nvSpPr>
          <p:spPr bwMode="auto">
            <a:xfrm>
              <a:off x="1244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0679" name="Oval 93"/>
            <p:cNvSpPr>
              <a:spLocks noChangeArrowheads="1"/>
            </p:cNvSpPr>
            <p:nvPr/>
          </p:nvSpPr>
          <p:spPr bwMode="auto">
            <a:xfrm>
              <a:off x="2362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0680" name="Oval 94"/>
            <p:cNvSpPr>
              <a:spLocks noChangeArrowheads="1"/>
            </p:cNvSpPr>
            <p:nvPr/>
          </p:nvSpPr>
          <p:spPr bwMode="auto">
            <a:xfrm>
              <a:off x="3480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5</a:t>
              </a:r>
              <a:endParaRPr lang="en-US"/>
            </a:p>
          </p:txBody>
        </p:sp>
        <p:sp>
          <p:nvSpPr>
            <p:cNvPr id="70681" name="Oval 95"/>
            <p:cNvSpPr>
              <a:spLocks noChangeArrowheads="1"/>
            </p:cNvSpPr>
            <p:nvPr/>
          </p:nvSpPr>
          <p:spPr bwMode="auto">
            <a:xfrm>
              <a:off x="2921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682" name="Text Box 96"/>
            <p:cNvSpPr txBox="1">
              <a:spLocks noChangeArrowheads="1"/>
            </p:cNvSpPr>
            <p:nvPr/>
          </p:nvSpPr>
          <p:spPr bwMode="auto">
            <a:xfrm>
              <a:off x="1835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0683" name="Text Box 97"/>
            <p:cNvSpPr txBox="1">
              <a:spLocks noChangeArrowheads="1"/>
            </p:cNvSpPr>
            <p:nvPr/>
          </p:nvSpPr>
          <p:spPr bwMode="auto">
            <a:xfrm>
              <a:off x="2408" y="30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0684" name="Text Box 98"/>
            <p:cNvSpPr txBox="1">
              <a:spLocks noChangeArrowheads="1"/>
            </p:cNvSpPr>
            <p:nvPr/>
          </p:nvSpPr>
          <p:spPr bwMode="auto">
            <a:xfrm>
              <a:off x="2950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685" name="Text Box 99"/>
            <p:cNvSpPr txBox="1">
              <a:spLocks noChangeArrowheads="1"/>
            </p:cNvSpPr>
            <p:nvPr/>
          </p:nvSpPr>
          <p:spPr bwMode="auto">
            <a:xfrm>
              <a:off x="3523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0686" name="Text Box 100"/>
            <p:cNvSpPr txBox="1">
              <a:spLocks noChangeArrowheads="1"/>
            </p:cNvSpPr>
            <p:nvPr/>
          </p:nvSpPr>
          <p:spPr bwMode="auto">
            <a:xfrm>
              <a:off x="4097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0687" name="Oval 101"/>
            <p:cNvSpPr>
              <a:spLocks noChangeArrowheads="1"/>
            </p:cNvSpPr>
            <p:nvPr/>
          </p:nvSpPr>
          <p:spPr bwMode="auto">
            <a:xfrm>
              <a:off x="4039" y="32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688" name="Text Box 102"/>
            <p:cNvSpPr txBox="1">
              <a:spLocks noChangeArrowheads="1"/>
            </p:cNvSpPr>
            <p:nvPr/>
          </p:nvSpPr>
          <p:spPr bwMode="auto">
            <a:xfrm>
              <a:off x="1268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689" name="Line 103"/>
            <p:cNvSpPr>
              <a:spLocks noChangeShapeType="1"/>
            </p:cNvSpPr>
            <p:nvPr/>
          </p:nvSpPr>
          <p:spPr bwMode="auto">
            <a:xfrm flipV="1">
              <a:off x="1504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0" name="Line 104"/>
            <p:cNvSpPr>
              <a:spLocks noChangeShapeType="1"/>
            </p:cNvSpPr>
            <p:nvPr/>
          </p:nvSpPr>
          <p:spPr bwMode="auto">
            <a:xfrm flipV="1">
              <a:off x="2062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1" name="Line 105"/>
            <p:cNvSpPr>
              <a:spLocks noChangeShapeType="1"/>
            </p:cNvSpPr>
            <p:nvPr/>
          </p:nvSpPr>
          <p:spPr bwMode="auto">
            <a:xfrm flipV="1">
              <a:off x="2627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2" name="Line 106"/>
            <p:cNvSpPr>
              <a:spLocks noChangeShapeType="1"/>
            </p:cNvSpPr>
            <p:nvPr/>
          </p:nvSpPr>
          <p:spPr bwMode="auto">
            <a:xfrm flipV="1">
              <a:off x="3185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3" name="Line 107"/>
            <p:cNvSpPr>
              <a:spLocks noChangeShapeType="1"/>
            </p:cNvSpPr>
            <p:nvPr/>
          </p:nvSpPr>
          <p:spPr bwMode="auto">
            <a:xfrm flipV="1">
              <a:off x="3738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4" name="Freeform 108"/>
            <p:cNvSpPr>
              <a:spLocks/>
            </p:cNvSpPr>
            <p:nvPr/>
          </p:nvSpPr>
          <p:spPr bwMode="auto">
            <a:xfrm>
              <a:off x="1945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5" name="Freeform 109"/>
            <p:cNvSpPr>
              <a:spLocks/>
            </p:cNvSpPr>
            <p:nvPr/>
          </p:nvSpPr>
          <p:spPr bwMode="auto">
            <a:xfrm>
              <a:off x="3074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6" name="Freeform 110"/>
            <p:cNvSpPr>
              <a:spLocks/>
            </p:cNvSpPr>
            <p:nvPr/>
          </p:nvSpPr>
          <p:spPr bwMode="auto">
            <a:xfrm flipV="1">
              <a:off x="2510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7" name="Freeform 111"/>
            <p:cNvSpPr>
              <a:spLocks/>
            </p:cNvSpPr>
            <p:nvPr/>
          </p:nvSpPr>
          <p:spPr bwMode="auto">
            <a:xfrm flipV="1">
              <a:off x="1385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8" name="Text Box 112"/>
            <p:cNvSpPr txBox="1">
              <a:spLocks noChangeArrowheads="1"/>
            </p:cNvSpPr>
            <p:nvPr/>
          </p:nvSpPr>
          <p:spPr bwMode="auto">
            <a:xfrm>
              <a:off x="1535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0699" name="Text Box 113"/>
            <p:cNvSpPr txBox="1">
              <a:spLocks noChangeArrowheads="1"/>
            </p:cNvSpPr>
            <p:nvPr/>
          </p:nvSpPr>
          <p:spPr bwMode="auto">
            <a:xfrm>
              <a:off x="2100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00" name="Text Box 114"/>
            <p:cNvSpPr txBox="1">
              <a:spLocks noChangeArrowheads="1"/>
            </p:cNvSpPr>
            <p:nvPr/>
          </p:nvSpPr>
          <p:spPr bwMode="auto">
            <a:xfrm>
              <a:off x="1806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0701" name="Text Box 115"/>
            <p:cNvSpPr txBox="1">
              <a:spLocks noChangeArrowheads="1"/>
            </p:cNvSpPr>
            <p:nvPr/>
          </p:nvSpPr>
          <p:spPr bwMode="auto">
            <a:xfrm>
              <a:off x="2670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0702" name="Text Box 116"/>
            <p:cNvSpPr txBox="1">
              <a:spLocks noChangeArrowheads="1"/>
            </p:cNvSpPr>
            <p:nvPr/>
          </p:nvSpPr>
          <p:spPr bwMode="auto">
            <a:xfrm>
              <a:off x="3229" y="32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0703" name="Text Box 117"/>
            <p:cNvSpPr txBox="1">
              <a:spLocks noChangeArrowheads="1"/>
            </p:cNvSpPr>
            <p:nvPr/>
          </p:nvSpPr>
          <p:spPr bwMode="auto">
            <a:xfrm>
              <a:off x="3771" y="32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0704" name="Text Box 118"/>
            <p:cNvSpPr txBox="1">
              <a:spLocks noChangeArrowheads="1"/>
            </p:cNvSpPr>
            <p:nvPr/>
          </p:nvSpPr>
          <p:spPr bwMode="auto">
            <a:xfrm>
              <a:off x="2958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0705" name="Text Box 119"/>
            <p:cNvSpPr txBox="1">
              <a:spLocks noChangeArrowheads="1"/>
            </p:cNvSpPr>
            <p:nvPr/>
          </p:nvSpPr>
          <p:spPr bwMode="auto">
            <a:xfrm>
              <a:off x="3747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06" name="Line 120"/>
            <p:cNvSpPr>
              <a:spLocks noChangeShapeType="1"/>
            </p:cNvSpPr>
            <p:nvPr/>
          </p:nvSpPr>
          <p:spPr bwMode="auto">
            <a:xfrm>
              <a:off x="2084" y="342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07" name="Freeform 121"/>
            <p:cNvSpPr>
              <a:spLocks/>
            </p:cNvSpPr>
            <p:nvPr/>
          </p:nvSpPr>
          <p:spPr bwMode="auto">
            <a:xfrm>
              <a:off x="1951" y="310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08" name="Oval 122"/>
            <p:cNvSpPr>
              <a:spLocks noChangeArrowheads="1"/>
            </p:cNvSpPr>
            <p:nvPr/>
          </p:nvSpPr>
          <p:spPr bwMode="auto">
            <a:xfrm>
              <a:off x="4061" y="33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09" name="Line 123"/>
            <p:cNvSpPr>
              <a:spLocks noChangeShapeType="1"/>
            </p:cNvSpPr>
            <p:nvPr/>
          </p:nvSpPr>
          <p:spPr bwMode="auto">
            <a:xfrm flipV="1">
              <a:off x="3196" y="3438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5951538" y="5294313"/>
            <a:ext cx="857250" cy="314325"/>
            <a:chOff x="3743" y="3330"/>
            <a:chExt cx="540" cy="198"/>
          </a:xfrm>
        </p:grpSpPr>
        <p:sp>
          <p:nvSpPr>
            <p:cNvPr id="70673" name="Oval 125"/>
            <p:cNvSpPr>
              <a:spLocks noChangeArrowheads="1"/>
            </p:cNvSpPr>
            <p:nvPr/>
          </p:nvSpPr>
          <p:spPr bwMode="auto">
            <a:xfrm>
              <a:off x="4063" y="333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674" name="Line 126"/>
            <p:cNvSpPr>
              <a:spLocks noChangeShapeType="1"/>
            </p:cNvSpPr>
            <p:nvPr/>
          </p:nvSpPr>
          <p:spPr bwMode="auto">
            <a:xfrm flipV="1">
              <a:off x="3743" y="3432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5295" name="Freeform 127"/>
          <p:cNvSpPr>
            <a:spLocks/>
          </p:cNvSpPr>
          <p:nvPr/>
        </p:nvSpPr>
        <p:spPr bwMode="auto">
          <a:xfrm>
            <a:off x="3957638" y="56372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75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7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12" grpId="0" animBg="1"/>
      <p:bldP spid="775212" grpId="1" animBg="1"/>
      <p:bldP spid="775253" grpId="0" animBg="1"/>
      <p:bldP spid="775254" grpId="0" animBg="1"/>
      <p:bldP spid="775255" grpId="0" animBg="1"/>
      <p:bldP spid="775255" grpId="1" animBg="1"/>
      <p:bldP spid="7752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4375" y="2320925"/>
            <a:ext cx="4859338" cy="1555750"/>
            <a:chOff x="1250" y="1462"/>
            <a:chExt cx="3061" cy="980"/>
          </a:xfrm>
        </p:grpSpPr>
        <p:sp>
          <p:nvSpPr>
            <p:cNvPr id="72710" name="Text Box 4"/>
            <p:cNvSpPr txBox="1">
              <a:spLocks noChangeArrowheads="1"/>
            </p:cNvSpPr>
            <p:nvPr/>
          </p:nvSpPr>
          <p:spPr bwMode="auto">
            <a:xfrm>
              <a:off x="2394" y="14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2711" name="Text Box 5"/>
            <p:cNvSpPr txBox="1">
              <a:spLocks noChangeArrowheads="1"/>
            </p:cNvSpPr>
            <p:nvPr/>
          </p:nvSpPr>
          <p:spPr bwMode="auto">
            <a:xfrm>
              <a:off x="3490" y="14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712" name="Oval 6"/>
            <p:cNvSpPr>
              <a:spLocks noChangeArrowheads="1"/>
            </p:cNvSpPr>
            <p:nvPr/>
          </p:nvSpPr>
          <p:spPr bwMode="auto">
            <a:xfrm>
              <a:off x="1809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2713" name="Oval 7"/>
            <p:cNvSpPr>
              <a:spLocks noChangeArrowheads="1"/>
            </p:cNvSpPr>
            <p:nvPr/>
          </p:nvSpPr>
          <p:spPr bwMode="auto">
            <a:xfrm>
              <a:off x="1250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2714" name="Oval 8"/>
            <p:cNvSpPr>
              <a:spLocks noChangeArrowheads="1"/>
            </p:cNvSpPr>
            <p:nvPr/>
          </p:nvSpPr>
          <p:spPr bwMode="auto">
            <a:xfrm>
              <a:off x="2368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2715" name="Oval 9"/>
            <p:cNvSpPr>
              <a:spLocks noChangeArrowheads="1"/>
            </p:cNvSpPr>
            <p:nvPr/>
          </p:nvSpPr>
          <p:spPr bwMode="auto">
            <a:xfrm>
              <a:off x="3486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5</a:t>
              </a:r>
              <a:endParaRPr lang="en-US"/>
            </a:p>
          </p:txBody>
        </p:sp>
        <p:sp>
          <p:nvSpPr>
            <p:cNvPr id="72716" name="Oval 10"/>
            <p:cNvSpPr>
              <a:spLocks noChangeArrowheads="1"/>
            </p:cNvSpPr>
            <p:nvPr/>
          </p:nvSpPr>
          <p:spPr bwMode="auto">
            <a:xfrm>
              <a:off x="2927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2717" name="Text Box 11"/>
            <p:cNvSpPr txBox="1">
              <a:spLocks noChangeArrowheads="1"/>
            </p:cNvSpPr>
            <p:nvPr/>
          </p:nvSpPr>
          <p:spPr bwMode="auto">
            <a:xfrm>
              <a:off x="1841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2718" name="Text Box 12"/>
            <p:cNvSpPr txBox="1">
              <a:spLocks noChangeArrowheads="1"/>
            </p:cNvSpPr>
            <p:nvPr/>
          </p:nvSpPr>
          <p:spPr bwMode="auto">
            <a:xfrm>
              <a:off x="2414" y="164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2719" name="Text Box 13"/>
            <p:cNvSpPr txBox="1">
              <a:spLocks noChangeArrowheads="1"/>
            </p:cNvSpPr>
            <p:nvPr/>
          </p:nvSpPr>
          <p:spPr bwMode="auto">
            <a:xfrm>
              <a:off x="2956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720" name="Text Box 14"/>
            <p:cNvSpPr txBox="1">
              <a:spLocks noChangeArrowheads="1"/>
            </p:cNvSpPr>
            <p:nvPr/>
          </p:nvSpPr>
          <p:spPr bwMode="auto">
            <a:xfrm>
              <a:off x="3529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721" name="Text Box 15"/>
            <p:cNvSpPr txBox="1">
              <a:spLocks noChangeArrowheads="1"/>
            </p:cNvSpPr>
            <p:nvPr/>
          </p:nvSpPr>
          <p:spPr bwMode="auto">
            <a:xfrm>
              <a:off x="4103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722" name="Oval 16"/>
            <p:cNvSpPr>
              <a:spLocks noChangeArrowheads="1"/>
            </p:cNvSpPr>
            <p:nvPr/>
          </p:nvSpPr>
          <p:spPr bwMode="auto">
            <a:xfrm>
              <a:off x="4045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  <a:endParaRPr lang="en-US"/>
            </a:p>
          </p:txBody>
        </p:sp>
        <p:sp>
          <p:nvSpPr>
            <p:cNvPr id="72723" name="Text Box 17"/>
            <p:cNvSpPr txBox="1">
              <a:spLocks noChangeArrowheads="1"/>
            </p:cNvSpPr>
            <p:nvPr/>
          </p:nvSpPr>
          <p:spPr bwMode="auto">
            <a:xfrm>
              <a:off x="1274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724" name="Line 18"/>
            <p:cNvSpPr>
              <a:spLocks noChangeShapeType="1"/>
            </p:cNvSpPr>
            <p:nvPr/>
          </p:nvSpPr>
          <p:spPr bwMode="auto">
            <a:xfrm flipV="1">
              <a:off x="1510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5" name="Line 19"/>
            <p:cNvSpPr>
              <a:spLocks noChangeShapeType="1"/>
            </p:cNvSpPr>
            <p:nvPr/>
          </p:nvSpPr>
          <p:spPr bwMode="auto">
            <a:xfrm flipV="1">
              <a:off x="2068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6" name="Line 20"/>
            <p:cNvSpPr>
              <a:spLocks noChangeShapeType="1"/>
            </p:cNvSpPr>
            <p:nvPr/>
          </p:nvSpPr>
          <p:spPr bwMode="auto">
            <a:xfrm flipV="1">
              <a:off x="2633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7" name="Line 21"/>
            <p:cNvSpPr>
              <a:spLocks noChangeShapeType="1"/>
            </p:cNvSpPr>
            <p:nvPr/>
          </p:nvSpPr>
          <p:spPr bwMode="auto">
            <a:xfrm flipV="1">
              <a:off x="3191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8" name="Line 22"/>
            <p:cNvSpPr>
              <a:spLocks noChangeShapeType="1"/>
            </p:cNvSpPr>
            <p:nvPr/>
          </p:nvSpPr>
          <p:spPr bwMode="auto">
            <a:xfrm flipV="1">
              <a:off x="3744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9" name="Freeform 23"/>
            <p:cNvSpPr>
              <a:spLocks/>
            </p:cNvSpPr>
            <p:nvPr/>
          </p:nvSpPr>
          <p:spPr bwMode="auto">
            <a:xfrm>
              <a:off x="1951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0" name="Freeform 24"/>
            <p:cNvSpPr>
              <a:spLocks/>
            </p:cNvSpPr>
            <p:nvPr/>
          </p:nvSpPr>
          <p:spPr bwMode="auto">
            <a:xfrm>
              <a:off x="3080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1" name="Freeform 25"/>
            <p:cNvSpPr>
              <a:spLocks/>
            </p:cNvSpPr>
            <p:nvPr/>
          </p:nvSpPr>
          <p:spPr bwMode="auto">
            <a:xfrm flipV="1">
              <a:off x="2516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2" name="Freeform 26"/>
            <p:cNvSpPr>
              <a:spLocks/>
            </p:cNvSpPr>
            <p:nvPr/>
          </p:nvSpPr>
          <p:spPr bwMode="auto">
            <a:xfrm flipV="1">
              <a:off x="1391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3" name="Freeform 27"/>
            <p:cNvSpPr>
              <a:spLocks/>
            </p:cNvSpPr>
            <p:nvPr/>
          </p:nvSpPr>
          <p:spPr bwMode="auto">
            <a:xfrm>
              <a:off x="2493" y="2128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4" name="Text Box 28"/>
            <p:cNvSpPr txBox="1">
              <a:spLocks noChangeArrowheads="1"/>
            </p:cNvSpPr>
            <p:nvPr/>
          </p:nvSpPr>
          <p:spPr bwMode="auto">
            <a:xfrm>
              <a:off x="1541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2735" name="Text Box 29"/>
            <p:cNvSpPr txBox="1">
              <a:spLocks noChangeArrowheads="1"/>
            </p:cNvSpPr>
            <p:nvPr/>
          </p:nvSpPr>
          <p:spPr bwMode="auto">
            <a:xfrm>
              <a:off x="2106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736" name="Text Box 30"/>
            <p:cNvSpPr txBox="1">
              <a:spLocks noChangeArrowheads="1"/>
            </p:cNvSpPr>
            <p:nvPr/>
          </p:nvSpPr>
          <p:spPr bwMode="auto">
            <a:xfrm>
              <a:off x="1812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2737" name="Text Box 31"/>
            <p:cNvSpPr txBox="1">
              <a:spLocks noChangeArrowheads="1"/>
            </p:cNvSpPr>
            <p:nvPr/>
          </p:nvSpPr>
          <p:spPr bwMode="auto">
            <a:xfrm>
              <a:off x="2676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2738" name="Text Box 32"/>
            <p:cNvSpPr txBox="1">
              <a:spLocks noChangeArrowheads="1"/>
            </p:cNvSpPr>
            <p:nvPr/>
          </p:nvSpPr>
          <p:spPr bwMode="auto">
            <a:xfrm>
              <a:off x="3235" y="180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2739" name="Text Box 33"/>
            <p:cNvSpPr txBox="1">
              <a:spLocks noChangeArrowheads="1"/>
            </p:cNvSpPr>
            <p:nvPr/>
          </p:nvSpPr>
          <p:spPr bwMode="auto">
            <a:xfrm>
              <a:off x="3777" y="180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2740" name="Text Box 34"/>
            <p:cNvSpPr txBox="1">
              <a:spLocks noChangeArrowheads="1"/>
            </p:cNvSpPr>
            <p:nvPr/>
          </p:nvSpPr>
          <p:spPr bwMode="auto">
            <a:xfrm>
              <a:off x="2964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2741" name="Text Box 35"/>
            <p:cNvSpPr txBox="1">
              <a:spLocks noChangeArrowheads="1"/>
            </p:cNvSpPr>
            <p:nvPr/>
          </p:nvSpPr>
          <p:spPr bwMode="auto">
            <a:xfrm>
              <a:off x="3753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742" name="Line 36"/>
            <p:cNvSpPr>
              <a:spLocks noChangeShapeType="1"/>
            </p:cNvSpPr>
            <p:nvPr/>
          </p:nvSpPr>
          <p:spPr bwMode="auto">
            <a:xfrm>
              <a:off x="2090" y="1992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3" name="Freeform 37"/>
            <p:cNvSpPr>
              <a:spLocks/>
            </p:cNvSpPr>
            <p:nvPr/>
          </p:nvSpPr>
          <p:spPr bwMode="auto">
            <a:xfrm>
              <a:off x="1957" y="167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4" name="Line 38"/>
            <p:cNvSpPr>
              <a:spLocks noChangeShapeType="1"/>
            </p:cNvSpPr>
            <p:nvPr/>
          </p:nvSpPr>
          <p:spPr bwMode="auto">
            <a:xfrm flipV="1">
              <a:off x="3202" y="2003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5" name="Line 39"/>
            <p:cNvSpPr>
              <a:spLocks noChangeShapeType="1"/>
            </p:cNvSpPr>
            <p:nvPr/>
          </p:nvSpPr>
          <p:spPr bwMode="auto">
            <a:xfrm flipV="1">
              <a:off x="3755" y="1996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105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Triangle inequality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For all (</a:t>
            </a:r>
            <a:r>
              <a:rPr lang="en-US" dirty="0">
                <a:latin typeface="Comic Sans MS" charset="0"/>
              </a:rPr>
              <a:t>u, v</a:t>
            </a:r>
            <a:r>
              <a:rPr lang="en-US" dirty="0"/>
              <a:t>)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E, we have: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 err="1">
                <a:latin typeface="Comic Sans MS" charset="0"/>
              </a:rPr>
              <a:t>δ</a:t>
            </a:r>
            <a:r>
              <a:rPr lang="en-US" dirty="0">
                <a:latin typeface="Comic Sans MS" charset="0"/>
              </a:rPr>
              <a:t>(s, v) ≤ </a:t>
            </a:r>
            <a:r>
              <a:rPr lang="en-US" dirty="0" err="1">
                <a:latin typeface="Comic Sans MS" charset="0"/>
              </a:rPr>
              <a:t>δ</a:t>
            </a:r>
            <a:r>
              <a:rPr lang="en-US" dirty="0">
                <a:latin typeface="Comic Sans MS" charset="0"/>
              </a:rPr>
              <a:t>(s, u) + w(u, v)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dirty="0"/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Comic Sans MS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0"/>
              </a:rPr>
              <a:t>If </a:t>
            </a:r>
            <a:r>
              <a:rPr lang="en-US" dirty="0">
                <a:latin typeface="Comic Sans MS" charset="0"/>
                <a:sym typeface="Symbol" charset="0"/>
              </a:rPr>
              <a:t>u</a:t>
            </a:r>
            <a:r>
              <a:rPr lang="en-US" dirty="0">
                <a:sym typeface="Symbol" charset="0"/>
              </a:rPr>
              <a:t> is on the shortest path to </a:t>
            </a:r>
            <a:r>
              <a:rPr lang="en-US" dirty="0">
                <a:latin typeface="Comic Sans MS" charset="0"/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 we have the equality sign</a:t>
            </a:r>
          </a:p>
        </p:txBody>
      </p:sp>
      <p:grpSp>
        <p:nvGrpSpPr>
          <p:cNvPr id="824324" name="Group 4"/>
          <p:cNvGrpSpPr>
            <a:grpSpLocks/>
          </p:cNvGrpSpPr>
          <p:nvPr/>
        </p:nvGrpSpPr>
        <p:grpSpPr bwMode="auto">
          <a:xfrm>
            <a:off x="6813550" y="1752600"/>
            <a:ext cx="1743075" cy="747713"/>
            <a:chOff x="717" y="2115"/>
            <a:chExt cx="1098" cy="471"/>
          </a:xfrm>
        </p:grpSpPr>
        <p:sp>
          <p:nvSpPr>
            <p:cNvPr id="824325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4326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824327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28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4329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824330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824331" name="Group 11"/>
          <p:cNvGrpSpPr>
            <a:grpSpLocks/>
          </p:cNvGrpSpPr>
          <p:nvPr/>
        </p:nvGrpSpPr>
        <p:grpSpPr bwMode="auto">
          <a:xfrm>
            <a:off x="6805613" y="3292475"/>
            <a:ext cx="1743075" cy="747713"/>
            <a:chOff x="717" y="2115"/>
            <a:chExt cx="1098" cy="471"/>
          </a:xfrm>
        </p:grpSpPr>
        <p:sp>
          <p:nvSpPr>
            <p:cNvPr id="824332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4333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824334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35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4336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824337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824338" name="Group 18"/>
          <p:cNvGrpSpPr>
            <a:grpSpLocks/>
          </p:cNvGrpSpPr>
          <p:nvPr/>
        </p:nvGrpSpPr>
        <p:grpSpPr bwMode="auto">
          <a:xfrm>
            <a:off x="6342063" y="1430338"/>
            <a:ext cx="1908175" cy="684212"/>
            <a:chOff x="163" y="2242"/>
            <a:chExt cx="1202" cy="431"/>
          </a:xfrm>
        </p:grpSpPr>
        <p:sp>
          <p:nvSpPr>
            <p:cNvPr id="824339" name="Oval 19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824340" name="Freeform 20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41" name="Freeform 21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4342" name="Group 22"/>
          <p:cNvGrpSpPr>
            <a:grpSpLocks/>
          </p:cNvGrpSpPr>
          <p:nvPr/>
        </p:nvGrpSpPr>
        <p:grpSpPr bwMode="auto">
          <a:xfrm>
            <a:off x="6323013" y="2960688"/>
            <a:ext cx="1908175" cy="684212"/>
            <a:chOff x="163" y="2242"/>
            <a:chExt cx="1202" cy="431"/>
          </a:xfrm>
        </p:grpSpPr>
        <p:sp>
          <p:nvSpPr>
            <p:cNvPr id="824343" name="Oval 23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824344" name="Freeform 24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45" name="Freeform 25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14413"/>
            <a:ext cx="8534400" cy="5600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Upper-bound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We always have d[v] ≥ δ(s, v) for all v.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Once d[v] = δ(s, v), it never changes.</a:t>
            </a:r>
          </a:p>
          <a:p>
            <a:pPr lvl="1">
              <a:lnSpc>
                <a:spcPct val="120000"/>
              </a:lnSpc>
            </a:pPr>
            <a:r>
              <a:rPr lang="en-US"/>
              <a:t>The estimate never goes up – relaxation only lowers the estimate</a:t>
            </a:r>
          </a:p>
        </p:txBody>
      </p:sp>
      <p:grpSp>
        <p:nvGrpSpPr>
          <p:cNvPr id="825348" name="Group 4"/>
          <p:cNvGrpSpPr>
            <a:grpSpLocks/>
          </p:cNvGrpSpPr>
          <p:nvPr/>
        </p:nvGrpSpPr>
        <p:grpSpPr bwMode="auto">
          <a:xfrm>
            <a:off x="661988" y="3778250"/>
            <a:ext cx="2762250" cy="2528888"/>
            <a:chOff x="603" y="2120"/>
            <a:chExt cx="1740" cy="1593"/>
          </a:xfrm>
        </p:grpSpPr>
        <p:sp>
          <p:nvSpPr>
            <p:cNvPr id="825349" name="Line 5"/>
            <p:cNvSpPr>
              <a:spLocks noChangeShapeType="1"/>
            </p:cNvSpPr>
            <p:nvPr/>
          </p:nvSpPr>
          <p:spPr bwMode="auto">
            <a:xfrm rot="5400000" flipV="1">
              <a:off x="1423" y="2552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0" name="Line 6"/>
            <p:cNvSpPr>
              <a:spLocks noChangeShapeType="1"/>
            </p:cNvSpPr>
            <p:nvPr/>
          </p:nvSpPr>
          <p:spPr bwMode="auto">
            <a:xfrm flipV="1">
              <a:off x="1416" y="2551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1" name="Line 7"/>
            <p:cNvSpPr>
              <a:spLocks noChangeShapeType="1"/>
            </p:cNvSpPr>
            <p:nvPr/>
          </p:nvSpPr>
          <p:spPr bwMode="auto">
            <a:xfrm flipV="1">
              <a:off x="993" y="2548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2" name="Line 8"/>
            <p:cNvSpPr>
              <a:spLocks noChangeShapeType="1"/>
            </p:cNvSpPr>
            <p:nvPr/>
          </p:nvSpPr>
          <p:spPr bwMode="auto">
            <a:xfrm rot="5400000" flipV="1">
              <a:off x="989" y="3026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5353" name="Group 9"/>
            <p:cNvGrpSpPr>
              <a:grpSpLocks/>
            </p:cNvGrpSpPr>
            <p:nvPr/>
          </p:nvGrpSpPr>
          <p:grpSpPr bwMode="auto">
            <a:xfrm>
              <a:off x="603" y="2120"/>
              <a:ext cx="1740" cy="1593"/>
              <a:chOff x="2607" y="1209"/>
              <a:chExt cx="1740" cy="1593"/>
            </a:xfrm>
          </p:grpSpPr>
          <p:sp>
            <p:nvSpPr>
              <p:cNvPr id="825354" name="Oval 10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825355" name="Oval 11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6</a:t>
                </a:r>
              </a:p>
            </p:txBody>
          </p:sp>
          <p:sp>
            <p:nvSpPr>
              <p:cNvPr id="825356" name="Oval 12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ym typeface="Symbol" charset="0"/>
                  </a:rPr>
                  <a:t>∞</a:t>
                </a:r>
              </a:p>
            </p:txBody>
          </p:sp>
          <p:sp>
            <p:nvSpPr>
              <p:cNvPr id="825357" name="Oval 13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825358" name="Oval 14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ym typeface="Symbol" charset="0"/>
                  </a:rPr>
                  <a:t>∞</a:t>
                </a:r>
                <a:endParaRPr lang="en-US" dirty="0"/>
              </a:p>
            </p:txBody>
          </p:sp>
          <p:sp>
            <p:nvSpPr>
              <p:cNvPr id="825359" name="Line 15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60" name="Line 16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61" name="Text Box 17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25362" name="Text Box 18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25363" name="Text Box 19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25364" name="Text Box 20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25365" name="Text Box 21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25366" name="Text Box 22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825367" name="Text Box 23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825368" name="Text Box 24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25369" name="Text Box 25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825370" name="Text Box 26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825371" name="Line 27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2" name="Line 28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3" name="Line 29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4" name="Text Box 30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25375" name="Text Box 31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825376" name="Text Box 32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825377" name="Text Box 33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25378" name="Line 34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9" name="Line 35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0" name="Line 36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1" name="Text Box 37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825382" name="Freeform 38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3" name="Freeform 39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4" name="Text Box 40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825385" name="Oval 41"/>
            <p:cNvSpPr>
              <a:spLocks noChangeArrowheads="1"/>
            </p:cNvSpPr>
            <p:nvPr/>
          </p:nvSpPr>
          <p:spPr bwMode="auto">
            <a:xfrm>
              <a:off x="2064" y="2353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825386" name="Oval 42"/>
            <p:cNvSpPr>
              <a:spLocks noChangeArrowheads="1"/>
            </p:cNvSpPr>
            <p:nvPr/>
          </p:nvSpPr>
          <p:spPr bwMode="auto">
            <a:xfrm>
              <a:off x="2064" y="3280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825387" name="Oval 43"/>
            <p:cNvSpPr>
              <a:spLocks noChangeArrowheads="1"/>
            </p:cNvSpPr>
            <p:nvPr/>
          </p:nvSpPr>
          <p:spPr bwMode="auto">
            <a:xfrm>
              <a:off x="2061" y="2350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825388" name="Group 44"/>
          <p:cNvGrpSpPr>
            <a:grpSpLocks/>
          </p:cNvGrpSpPr>
          <p:nvPr/>
        </p:nvGrpSpPr>
        <p:grpSpPr bwMode="auto">
          <a:xfrm>
            <a:off x="5470525" y="3778250"/>
            <a:ext cx="2762250" cy="2528888"/>
            <a:chOff x="3092" y="2080"/>
            <a:chExt cx="1740" cy="1593"/>
          </a:xfrm>
        </p:grpSpPr>
        <p:sp>
          <p:nvSpPr>
            <p:cNvPr id="825389" name="Freeform 45"/>
            <p:cNvSpPr>
              <a:spLocks/>
            </p:cNvSpPr>
            <p:nvPr/>
          </p:nvSpPr>
          <p:spPr bwMode="auto">
            <a:xfrm flipH="1" flipV="1">
              <a:off x="3958" y="2463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5390" name="Group 46"/>
            <p:cNvGrpSpPr>
              <a:grpSpLocks/>
            </p:cNvGrpSpPr>
            <p:nvPr/>
          </p:nvGrpSpPr>
          <p:grpSpPr bwMode="auto">
            <a:xfrm>
              <a:off x="3092" y="2080"/>
              <a:ext cx="1740" cy="1593"/>
              <a:chOff x="889" y="2419"/>
              <a:chExt cx="1740" cy="1593"/>
            </a:xfrm>
          </p:grpSpPr>
          <p:sp>
            <p:nvSpPr>
              <p:cNvPr id="825391" name="Line 47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92" name="Line 48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93" name="Line 49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9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5395" name="Group 51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825396" name="Oval 52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825397" name="Oval 53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6</a:t>
                  </a:r>
                </a:p>
              </p:txBody>
            </p:sp>
            <p:sp>
              <p:nvSpPr>
                <p:cNvPr id="825398" name="Oval 54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sym typeface="Symbol" charset="0"/>
                    </a:rPr>
                    <a:t>∞</a:t>
                  </a:r>
                </a:p>
              </p:txBody>
            </p:sp>
            <p:sp>
              <p:nvSpPr>
                <p:cNvPr id="825399" name="Oval 55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825400" name="Oval 56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sym typeface="Symbol" charset="0"/>
                    </a:rPr>
                    <a:t>∞</a:t>
                  </a:r>
                  <a:endParaRPr lang="en-US" dirty="0"/>
                </a:p>
              </p:txBody>
            </p:sp>
            <p:sp>
              <p:nvSpPr>
                <p:cNvPr id="82540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02" name="Line 58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82540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82540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8254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82540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82540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8254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</a:p>
              </p:txBody>
            </p:sp>
            <p:sp>
              <p:nvSpPr>
                <p:cNvPr id="82541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82541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8254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82541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1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15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1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8254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8254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8254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825420" name="Line 76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1" name="Line 77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2" name="Line 7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825424" name="Freeform 80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5" name="Freeform 81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825427" name="Oval 83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825428" name="Oval 84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825429" name="Oval 85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825430" name="Oval 86"/>
            <p:cNvSpPr>
              <a:spLocks noChangeArrowheads="1"/>
            </p:cNvSpPr>
            <p:nvPr/>
          </p:nvSpPr>
          <p:spPr bwMode="auto">
            <a:xfrm>
              <a:off x="3714" y="2308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825431" name="Text Box 87"/>
          <p:cNvSpPr txBox="1">
            <a:spLocks noChangeArrowheads="1"/>
          </p:cNvSpPr>
          <p:nvPr/>
        </p:nvSpPr>
        <p:spPr bwMode="auto">
          <a:xfrm>
            <a:off x="3813175" y="446563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Relax (x, v)</a:t>
            </a:r>
          </a:p>
        </p:txBody>
      </p:sp>
      <p:sp>
        <p:nvSpPr>
          <p:cNvPr id="825432" name="AutoShape 88"/>
          <p:cNvSpPr>
            <a:spLocks noChangeArrowheads="1"/>
          </p:cNvSpPr>
          <p:nvPr/>
        </p:nvSpPr>
        <p:spPr bwMode="auto">
          <a:xfrm>
            <a:off x="3676650" y="4819650"/>
            <a:ext cx="1638300" cy="419100"/>
          </a:xfrm>
          <a:prstGeom prst="rightArrow">
            <a:avLst>
              <a:gd name="adj1" fmla="val 50000"/>
              <a:gd name="adj2" fmla="val 977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431" grpId="0"/>
      <p:bldP spid="8254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No-path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If there is no path from </a:t>
            </a:r>
            <a:r>
              <a:rPr lang="en-US" dirty="0">
                <a:latin typeface="Comic Sans MS" charset="0"/>
              </a:rPr>
              <a:t>s</a:t>
            </a:r>
            <a:r>
              <a:rPr lang="en-US" dirty="0"/>
              <a:t> to </a:t>
            </a:r>
            <a:r>
              <a:rPr lang="en-US" dirty="0">
                <a:latin typeface="Comic Sans MS" charset="0"/>
              </a:rPr>
              <a:t>v</a:t>
            </a:r>
            <a:r>
              <a:rPr lang="en-US" dirty="0"/>
              <a:t> then d[v] = ∞ always.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δ</a:t>
            </a:r>
            <a:r>
              <a:rPr lang="en-US" dirty="0"/>
              <a:t>(s, h) = ∞ and d[h] ≥ </a:t>
            </a:r>
            <a:r>
              <a:rPr lang="en-US" dirty="0" err="1"/>
              <a:t>δ</a:t>
            </a:r>
            <a:r>
              <a:rPr lang="en-US" dirty="0"/>
              <a:t>(s, h) </a:t>
            </a:r>
            <a:r>
              <a:rPr lang="en-US" dirty="0">
                <a:sym typeface="Symbol" charset="0"/>
              </a:rPr>
              <a:t>⇒ </a:t>
            </a:r>
            <a:r>
              <a:rPr lang="en-US" dirty="0"/>
              <a:t>d[h] = ∞ </a:t>
            </a:r>
          </a:p>
        </p:txBody>
      </p:sp>
      <p:grpSp>
        <p:nvGrpSpPr>
          <p:cNvPr id="826372" name="Group 4"/>
          <p:cNvGrpSpPr>
            <a:grpSpLocks/>
          </p:cNvGrpSpPr>
          <p:nvPr/>
        </p:nvGrpSpPr>
        <p:grpSpPr bwMode="auto">
          <a:xfrm>
            <a:off x="726564" y="3465899"/>
            <a:ext cx="3846512" cy="2528887"/>
            <a:chOff x="3027" y="791"/>
            <a:chExt cx="2423" cy="1593"/>
          </a:xfrm>
        </p:grpSpPr>
        <p:sp>
          <p:nvSpPr>
            <p:cNvPr id="826373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826374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26375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826376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-∞</a:t>
              </a:r>
            </a:p>
          </p:txBody>
        </p:sp>
        <p:sp>
          <p:nvSpPr>
            <p:cNvPr id="826377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-∞</a:t>
              </a:r>
              <a:endParaRPr lang="en-US" dirty="0"/>
            </a:p>
          </p:txBody>
        </p:sp>
        <p:sp>
          <p:nvSpPr>
            <p:cNvPr id="826378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79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80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81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26382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826383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6384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6385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826386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826387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826388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826389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26390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826391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392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6393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826394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826395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826396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97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98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99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0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1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2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26403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4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5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826406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826407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26408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26409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826410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826411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826412" name="Group 44"/>
          <p:cNvGrpSpPr>
            <a:grpSpLocks/>
          </p:cNvGrpSpPr>
          <p:nvPr/>
        </p:nvGrpSpPr>
        <p:grpSpPr bwMode="auto">
          <a:xfrm>
            <a:off x="4992176" y="3605599"/>
            <a:ext cx="1741488" cy="2022475"/>
            <a:chOff x="3698" y="2451"/>
            <a:chExt cx="1097" cy="1274"/>
          </a:xfrm>
        </p:grpSpPr>
        <p:sp>
          <p:nvSpPr>
            <p:cNvPr id="826413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414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415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416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826417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826418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826419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20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6421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26422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826423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24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6425" name="Rectangle 57"/>
          <p:cNvSpPr>
            <a:spLocks noChangeArrowheads="1"/>
          </p:cNvSpPr>
          <p:nvPr/>
        </p:nvSpPr>
        <p:spPr bwMode="auto">
          <a:xfrm>
            <a:off x="4700076" y="5612199"/>
            <a:ext cx="33890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charset="0"/>
                <a:sym typeface="Symbol" charset="0"/>
              </a:rPr>
              <a:t>𝛅(s, h) = 𝛅(s, </a:t>
            </a:r>
            <a:r>
              <a:rPr lang="en-US" sz="2000" dirty="0" err="1">
                <a:latin typeface="Comic Sans MS" charset="0"/>
                <a:sym typeface="Symbol" charset="0"/>
              </a:rPr>
              <a:t>i</a:t>
            </a:r>
            <a:r>
              <a:rPr lang="en-US" sz="2000" dirty="0">
                <a:latin typeface="Comic Sans MS" charset="0"/>
                <a:sym typeface="Symbol" charset="0"/>
              </a:rPr>
              <a:t>) =</a:t>
            </a:r>
            <a:r>
              <a:rPr lang="en-US" sz="2000" i="1" dirty="0">
                <a:latin typeface="Comic Sans MS" charset="0"/>
                <a:sym typeface="Symbol" charset="0"/>
              </a:rPr>
              <a:t> </a:t>
            </a:r>
            <a:r>
              <a:rPr lang="en-US" sz="2000" dirty="0">
                <a:latin typeface="Comic Sans MS" charset="0"/>
                <a:sym typeface="Symbol" charset="0"/>
              </a:rPr>
              <a:t>𝛅(s, j) =</a:t>
            </a:r>
            <a:r>
              <a:rPr lang="en-US" sz="2000" i="1" dirty="0">
                <a:latin typeface="Comic Sans MS" charset="0"/>
                <a:sym typeface="Symbol" charset="0"/>
              </a:rPr>
              <a:t> </a:t>
            </a:r>
            <a:r>
              <a:rPr lang="en-US" sz="2000" dirty="0">
                <a:latin typeface="Comic Sans MS" charset="0"/>
                <a:sym typeface="Symbol" charset="0"/>
              </a:rPr>
              <a:t>∞</a:t>
            </a:r>
          </a:p>
        </p:txBody>
      </p:sp>
      <p:sp>
        <p:nvSpPr>
          <p:cNvPr id="826426" name="Text Box 58"/>
          <p:cNvSpPr txBox="1">
            <a:spLocks noChangeArrowheads="1"/>
          </p:cNvSpPr>
          <p:nvPr/>
        </p:nvSpPr>
        <p:spPr bwMode="auto">
          <a:xfrm>
            <a:off x="6787639" y="4280286"/>
            <a:ext cx="1300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charset="0"/>
              </a:rPr>
              <a:t>h, i, j </a:t>
            </a:r>
            <a:r>
              <a:rPr lang="en-US" sz="2000"/>
              <a:t>not</a:t>
            </a:r>
          </a:p>
          <a:p>
            <a:r>
              <a:rPr lang="en-US" sz="2000"/>
              <a:t>reachable</a:t>
            </a:r>
          </a:p>
          <a:p>
            <a:r>
              <a:rPr lang="en-US" sz="2000"/>
              <a:t>from 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864107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Convergence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If s     u → v is a shortest path, and if d[u] = </a:t>
            </a:r>
            <a:r>
              <a:rPr lang="en-US" dirty="0" err="1"/>
              <a:t>δ</a:t>
            </a:r>
            <a:r>
              <a:rPr lang="en-US" dirty="0"/>
              <a:t>(s, u) at any time prior to relaxing edge (u, v), then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   d[v] = </a:t>
            </a:r>
            <a:r>
              <a:rPr lang="en-US" dirty="0" err="1"/>
              <a:t>δ</a:t>
            </a:r>
            <a:r>
              <a:rPr lang="en-US" dirty="0"/>
              <a:t>(s, v) at all times afterward</a:t>
            </a:r>
          </a:p>
        </p:txBody>
      </p:sp>
      <p:sp>
        <p:nvSpPr>
          <p:cNvPr id="827396" name="Freeform 4"/>
          <p:cNvSpPr>
            <a:spLocks/>
          </p:cNvSpPr>
          <p:nvPr/>
        </p:nvSpPr>
        <p:spPr bwMode="auto">
          <a:xfrm>
            <a:off x="1316038" y="2155825"/>
            <a:ext cx="363537" cy="90488"/>
          </a:xfrm>
          <a:custGeom>
            <a:avLst/>
            <a:gdLst>
              <a:gd name="T0" fmla="*/ 0 w 229"/>
              <a:gd name="T1" fmla="*/ 26 h 57"/>
              <a:gd name="T2" fmla="*/ 54 w 229"/>
              <a:gd name="T3" fmla="*/ 4 h 57"/>
              <a:gd name="T4" fmla="*/ 108 w 229"/>
              <a:gd name="T5" fmla="*/ 53 h 57"/>
              <a:gd name="T6" fmla="*/ 175 w 229"/>
              <a:gd name="T7" fmla="*/ 26 h 57"/>
              <a:gd name="T8" fmla="*/ 229 w 229"/>
              <a:gd name="T9" fmla="*/ 2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97" name="Oval 5"/>
          <p:cNvSpPr>
            <a:spLocks noChangeArrowheads="1"/>
          </p:cNvSpPr>
          <p:nvPr/>
        </p:nvSpPr>
        <p:spPr bwMode="auto">
          <a:xfrm>
            <a:off x="1033408" y="5210960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27398" name="Oval 6"/>
          <p:cNvSpPr>
            <a:spLocks noChangeArrowheads="1"/>
          </p:cNvSpPr>
          <p:nvPr/>
        </p:nvSpPr>
        <p:spPr bwMode="auto">
          <a:xfrm>
            <a:off x="1714445" y="4472772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6</a:t>
            </a:r>
          </a:p>
        </p:txBody>
      </p:sp>
      <p:sp>
        <p:nvSpPr>
          <p:cNvPr id="827399" name="Oval 7"/>
          <p:cNvSpPr>
            <a:spLocks noChangeArrowheads="1"/>
          </p:cNvSpPr>
          <p:nvPr/>
        </p:nvSpPr>
        <p:spPr bwMode="auto">
          <a:xfrm>
            <a:off x="3035245" y="4472772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7400" name="Oval 8"/>
          <p:cNvSpPr>
            <a:spLocks noChangeArrowheads="1"/>
          </p:cNvSpPr>
          <p:nvPr/>
        </p:nvSpPr>
        <p:spPr bwMode="auto">
          <a:xfrm>
            <a:off x="1714445" y="5950735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7</a:t>
            </a:r>
            <a:endParaRPr lang="en-US"/>
          </a:p>
        </p:txBody>
      </p:sp>
      <p:sp>
        <p:nvSpPr>
          <p:cNvPr id="827401" name="Line 9"/>
          <p:cNvSpPr>
            <a:spLocks noChangeShapeType="1"/>
          </p:cNvSpPr>
          <p:nvPr/>
        </p:nvSpPr>
        <p:spPr bwMode="auto">
          <a:xfrm>
            <a:off x="1363608" y="5576085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02" name="Text Box 10"/>
          <p:cNvSpPr txBox="1">
            <a:spLocks noChangeArrowheads="1"/>
          </p:cNvSpPr>
          <p:nvPr/>
        </p:nvSpPr>
        <p:spPr bwMode="auto">
          <a:xfrm>
            <a:off x="1290583" y="473312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827403" name="Text Box 11"/>
          <p:cNvSpPr txBox="1">
            <a:spLocks noChangeArrowheads="1"/>
          </p:cNvSpPr>
          <p:nvPr/>
        </p:nvSpPr>
        <p:spPr bwMode="auto">
          <a:xfrm>
            <a:off x="2417708" y="425528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827404" name="Text Box 12"/>
          <p:cNvSpPr txBox="1">
            <a:spLocks noChangeArrowheads="1"/>
          </p:cNvSpPr>
          <p:nvPr/>
        </p:nvSpPr>
        <p:spPr bwMode="auto">
          <a:xfrm>
            <a:off x="1346145" y="56824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827405" name="Text Box 13"/>
          <p:cNvSpPr txBox="1">
            <a:spLocks noChangeArrowheads="1"/>
          </p:cNvSpPr>
          <p:nvPr/>
        </p:nvSpPr>
        <p:spPr bwMode="auto">
          <a:xfrm>
            <a:off x="752420" y="523001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27406" name="Text Box 14"/>
          <p:cNvSpPr txBox="1">
            <a:spLocks noChangeArrowheads="1"/>
          </p:cNvSpPr>
          <p:nvPr/>
        </p:nvSpPr>
        <p:spPr bwMode="auto">
          <a:xfrm>
            <a:off x="1801758" y="414574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3106683" y="414574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827408" name="Line 16"/>
          <p:cNvSpPr>
            <a:spLocks noChangeShapeType="1"/>
          </p:cNvSpPr>
          <p:nvPr/>
        </p:nvSpPr>
        <p:spPr bwMode="auto">
          <a:xfrm flipV="1">
            <a:off x="2033533" y="4818847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09" name="Freeform 17"/>
          <p:cNvSpPr>
            <a:spLocks/>
          </p:cNvSpPr>
          <p:nvPr/>
        </p:nvSpPr>
        <p:spPr bwMode="auto">
          <a:xfrm>
            <a:off x="2119258" y="4561672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10" name="Oval 18"/>
          <p:cNvSpPr>
            <a:spLocks noChangeArrowheads="1"/>
          </p:cNvSpPr>
          <p:nvPr/>
        </p:nvSpPr>
        <p:spPr bwMode="auto">
          <a:xfrm>
            <a:off x="3071758" y="451563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7411" name="Oval 19"/>
          <p:cNvSpPr>
            <a:spLocks noChangeArrowheads="1"/>
          </p:cNvSpPr>
          <p:nvPr/>
        </p:nvSpPr>
        <p:spPr bwMode="auto">
          <a:xfrm>
            <a:off x="3066995" y="4510872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27412" name="Oval 20"/>
          <p:cNvSpPr>
            <a:spLocks noChangeArrowheads="1"/>
          </p:cNvSpPr>
          <p:nvPr/>
        </p:nvSpPr>
        <p:spPr bwMode="auto">
          <a:xfrm>
            <a:off x="1739845" y="4507697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27413" name="Text Box 21"/>
          <p:cNvSpPr txBox="1">
            <a:spLocks noChangeArrowheads="1"/>
          </p:cNvSpPr>
          <p:nvPr/>
        </p:nvSpPr>
        <p:spPr bwMode="auto">
          <a:xfrm>
            <a:off x="2536770" y="536812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827414" name="Freeform 22"/>
          <p:cNvSpPr>
            <a:spLocks/>
          </p:cNvSpPr>
          <p:nvPr/>
        </p:nvSpPr>
        <p:spPr bwMode="auto">
          <a:xfrm>
            <a:off x="1358845" y="4644222"/>
            <a:ext cx="1676400" cy="609600"/>
          </a:xfrm>
          <a:custGeom>
            <a:avLst/>
            <a:gdLst>
              <a:gd name="T0" fmla="*/ 0 w 1056"/>
              <a:gd name="T1" fmla="*/ 384 h 384"/>
              <a:gd name="T2" fmla="*/ 90 w 1056"/>
              <a:gd name="T3" fmla="*/ 342 h 384"/>
              <a:gd name="T4" fmla="*/ 126 w 1056"/>
              <a:gd name="T5" fmla="*/ 318 h 384"/>
              <a:gd name="T6" fmla="*/ 144 w 1056"/>
              <a:gd name="T7" fmla="*/ 306 h 384"/>
              <a:gd name="T8" fmla="*/ 186 w 1056"/>
              <a:gd name="T9" fmla="*/ 252 h 384"/>
              <a:gd name="T10" fmla="*/ 210 w 1056"/>
              <a:gd name="T11" fmla="*/ 228 h 384"/>
              <a:gd name="T12" fmla="*/ 216 w 1056"/>
              <a:gd name="T13" fmla="*/ 210 h 384"/>
              <a:gd name="T14" fmla="*/ 234 w 1056"/>
              <a:gd name="T15" fmla="*/ 198 h 384"/>
              <a:gd name="T16" fmla="*/ 258 w 1056"/>
              <a:gd name="T17" fmla="*/ 174 h 384"/>
              <a:gd name="T18" fmla="*/ 282 w 1056"/>
              <a:gd name="T19" fmla="*/ 150 h 384"/>
              <a:gd name="T20" fmla="*/ 378 w 1056"/>
              <a:gd name="T21" fmla="*/ 84 h 384"/>
              <a:gd name="T22" fmla="*/ 846 w 1056"/>
              <a:gd name="T23" fmla="*/ 12 h 384"/>
              <a:gd name="T24" fmla="*/ 978 w 1056"/>
              <a:gd name="T25" fmla="*/ 12 h 384"/>
              <a:gd name="T26" fmla="*/ 1038 w 1056"/>
              <a:gd name="T27" fmla="*/ 30 h 384"/>
              <a:gd name="T28" fmla="*/ 1056 w 1056"/>
              <a:gd name="T29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15" name="Rectangle 23"/>
          <p:cNvSpPr>
            <a:spLocks noChangeArrowheads="1"/>
          </p:cNvSpPr>
          <p:nvPr/>
        </p:nvSpPr>
        <p:spPr bwMode="auto">
          <a:xfrm>
            <a:off x="3651935" y="4009222"/>
            <a:ext cx="56758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 If d[v] &gt; </a:t>
            </a:r>
            <a:r>
              <a:rPr lang="en-US" sz="2400" dirty="0" err="1">
                <a:latin typeface="Century Gothic"/>
                <a:cs typeface="Century Gothic"/>
              </a:rPr>
              <a:t>δ</a:t>
            </a:r>
            <a:r>
              <a:rPr lang="en-US" sz="2400" dirty="0">
                <a:latin typeface="Century Gothic"/>
                <a:cs typeface="Century Gothic"/>
              </a:rPr>
              <a:t>(s, v)</a:t>
            </a:r>
            <a:r>
              <a:rPr lang="en-US" sz="2400" i="1" dirty="0">
                <a:latin typeface="Century Gothic"/>
                <a:cs typeface="Century Gothic"/>
              </a:rPr>
              <a:t> </a:t>
            </a:r>
            <a:r>
              <a:rPr lang="en-US" sz="2400" i="1" dirty="0">
                <a:latin typeface="Century Gothic"/>
                <a:cs typeface="Century Gothic"/>
                <a:sym typeface="Symbol" charset="0"/>
              </a:rPr>
              <a:t>⇒ </a:t>
            </a:r>
            <a:r>
              <a:rPr lang="en-US" sz="2400" dirty="0">
                <a:latin typeface="Century Gothic"/>
                <a:cs typeface="Century Gothic"/>
              </a:rPr>
              <a:t>after relaxation: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	d[v] </a:t>
            </a:r>
            <a:r>
              <a:rPr lang="en-US" sz="2400" dirty="0">
                <a:latin typeface="Century Gothic"/>
                <a:cs typeface="Century Gothic"/>
                <a:sym typeface="Symbol" charset="0"/>
              </a:rPr>
              <a:t>=</a:t>
            </a:r>
            <a:r>
              <a:rPr lang="en-US" sz="2400" dirty="0">
                <a:latin typeface="Century Gothic"/>
                <a:cs typeface="Century Gothic"/>
              </a:rPr>
              <a:t> d[u] + w(u, v)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 	d[v] = 5 + 2 = 7</a:t>
            </a:r>
          </a:p>
          <a:p>
            <a:pPr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 Otherwise, the value remains unchanged, because it must have been the shortest path value</a:t>
            </a:r>
          </a:p>
        </p:txBody>
      </p:sp>
      <p:sp>
        <p:nvSpPr>
          <p:cNvPr id="827416" name="Freeform 24"/>
          <p:cNvSpPr>
            <a:spLocks/>
          </p:cNvSpPr>
          <p:nvPr/>
        </p:nvSpPr>
        <p:spPr bwMode="auto">
          <a:xfrm>
            <a:off x="1358845" y="4844247"/>
            <a:ext cx="409575" cy="400050"/>
          </a:xfrm>
          <a:custGeom>
            <a:avLst/>
            <a:gdLst>
              <a:gd name="T0" fmla="*/ 0 w 258"/>
              <a:gd name="T1" fmla="*/ 252 h 252"/>
              <a:gd name="T2" fmla="*/ 42 w 258"/>
              <a:gd name="T3" fmla="*/ 204 h 252"/>
              <a:gd name="T4" fmla="*/ 102 w 258"/>
              <a:gd name="T5" fmla="*/ 162 h 252"/>
              <a:gd name="T6" fmla="*/ 120 w 258"/>
              <a:gd name="T7" fmla="*/ 156 h 252"/>
              <a:gd name="T8" fmla="*/ 150 w 258"/>
              <a:gd name="T9" fmla="*/ 84 h 252"/>
              <a:gd name="T10" fmla="*/ 186 w 258"/>
              <a:gd name="T11" fmla="*/ 60 h 252"/>
              <a:gd name="T12" fmla="*/ 198 w 258"/>
              <a:gd name="T13" fmla="*/ 24 h 252"/>
              <a:gd name="T14" fmla="*/ 258 w 258"/>
              <a:gd name="T15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252">
                <a:moveTo>
                  <a:pt x="0" y="252"/>
                </a:moveTo>
                <a:cubicBezTo>
                  <a:pt x="28" y="210"/>
                  <a:pt x="12" y="224"/>
                  <a:pt x="42" y="204"/>
                </a:cubicBezTo>
                <a:cubicBezTo>
                  <a:pt x="52" y="173"/>
                  <a:pt x="71" y="172"/>
                  <a:pt x="102" y="162"/>
                </a:cubicBezTo>
                <a:cubicBezTo>
                  <a:pt x="108" y="160"/>
                  <a:pt x="120" y="156"/>
                  <a:pt x="120" y="156"/>
                </a:cubicBezTo>
                <a:cubicBezTo>
                  <a:pt x="123" y="146"/>
                  <a:pt x="142" y="92"/>
                  <a:pt x="150" y="84"/>
                </a:cubicBezTo>
                <a:cubicBezTo>
                  <a:pt x="160" y="74"/>
                  <a:pt x="186" y="60"/>
                  <a:pt x="186" y="60"/>
                </a:cubicBezTo>
                <a:cubicBezTo>
                  <a:pt x="190" y="48"/>
                  <a:pt x="186" y="28"/>
                  <a:pt x="198" y="24"/>
                </a:cubicBezTo>
                <a:cubicBezTo>
                  <a:pt x="211" y="20"/>
                  <a:pt x="258" y="14"/>
                  <a:pt x="25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157288"/>
            <a:ext cx="8643937" cy="2990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Path relaxation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Let p = </a:t>
            </a:r>
            <a:r>
              <a:rPr lang="en-US" dirty="0">
                <a:sym typeface="Symbol" charset="0"/>
              </a:rPr>
              <a:t>⟨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>
                <a:sym typeface="Symbol" charset="0"/>
              </a:rPr>
              <a:t>⟩</a:t>
            </a:r>
            <a:r>
              <a:rPr lang="en-US" dirty="0"/>
              <a:t> be a shortest path from       s = v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. If we relax, in order, (v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            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. . . , (v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), even intermixed with other relaxations, then d[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] = </a:t>
            </a:r>
            <a:r>
              <a:rPr lang="en-US" dirty="0" err="1"/>
              <a:t>δ</a:t>
            </a:r>
            <a:r>
              <a:rPr lang="en-US" dirty="0"/>
              <a:t>(s,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).</a:t>
            </a:r>
          </a:p>
        </p:txBody>
      </p:sp>
      <p:sp>
        <p:nvSpPr>
          <p:cNvPr id="828420" name="Line 4"/>
          <p:cNvSpPr>
            <a:spLocks noChangeShapeType="1"/>
          </p:cNvSpPr>
          <p:nvPr/>
        </p:nvSpPr>
        <p:spPr bwMode="auto">
          <a:xfrm flipV="1">
            <a:off x="1517650" y="4848225"/>
            <a:ext cx="414338" cy="40798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1" name="Oval 5"/>
          <p:cNvSpPr>
            <a:spLocks noChangeArrowheads="1"/>
          </p:cNvSpPr>
          <p:nvPr/>
        </p:nvSpPr>
        <p:spPr bwMode="auto">
          <a:xfrm>
            <a:off x="1179513" y="523398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28422" name="Oval 6"/>
          <p:cNvSpPr>
            <a:spLocks noChangeArrowheads="1"/>
          </p:cNvSpPr>
          <p:nvPr/>
        </p:nvSpPr>
        <p:spPr bwMode="auto">
          <a:xfrm>
            <a:off x="18605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6</a:t>
            </a:r>
          </a:p>
        </p:txBody>
      </p:sp>
      <p:sp>
        <p:nvSpPr>
          <p:cNvPr id="828423" name="Oval 7"/>
          <p:cNvSpPr>
            <a:spLocks noChangeArrowheads="1"/>
          </p:cNvSpPr>
          <p:nvPr/>
        </p:nvSpPr>
        <p:spPr bwMode="auto">
          <a:xfrm>
            <a:off x="31813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24" name="Oval 8"/>
          <p:cNvSpPr>
            <a:spLocks noChangeArrowheads="1"/>
          </p:cNvSpPr>
          <p:nvPr/>
        </p:nvSpPr>
        <p:spPr bwMode="auto">
          <a:xfrm>
            <a:off x="3917950" y="52308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25" name="Line 9"/>
          <p:cNvSpPr>
            <a:spLocks noChangeShapeType="1"/>
          </p:cNvSpPr>
          <p:nvPr/>
        </p:nvSpPr>
        <p:spPr bwMode="auto">
          <a:xfrm flipV="1">
            <a:off x="1508125" y="4856163"/>
            <a:ext cx="414338" cy="414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6" name="Line 10"/>
          <p:cNvSpPr>
            <a:spLocks noChangeShapeType="1"/>
          </p:cNvSpPr>
          <p:nvPr/>
        </p:nvSpPr>
        <p:spPr bwMode="auto">
          <a:xfrm>
            <a:off x="3567113" y="488473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1474788" y="48037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828428" name="Text Box 12"/>
          <p:cNvSpPr txBox="1">
            <a:spLocks noChangeArrowheads="1"/>
          </p:cNvSpPr>
          <p:nvPr/>
        </p:nvSpPr>
        <p:spPr bwMode="auto">
          <a:xfrm>
            <a:off x="2563813" y="4278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828429" name="Text Box 13"/>
          <p:cNvSpPr txBox="1">
            <a:spLocks noChangeArrowheads="1"/>
          </p:cNvSpPr>
          <p:nvPr/>
        </p:nvSpPr>
        <p:spPr bwMode="auto">
          <a:xfrm>
            <a:off x="3549650" y="4991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828430" name="Text Box 14"/>
          <p:cNvSpPr txBox="1">
            <a:spLocks noChangeArrowheads="1"/>
          </p:cNvSpPr>
          <p:nvPr/>
        </p:nvSpPr>
        <p:spPr bwMode="auto">
          <a:xfrm>
            <a:off x="898525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28431" name="Text Box 15"/>
          <p:cNvSpPr txBox="1">
            <a:spLocks noChangeArrowheads="1"/>
          </p:cNvSpPr>
          <p:nvPr/>
        </p:nvSpPr>
        <p:spPr bwMode="auto">
          <a:xfrm>
            <a:off x="1947863" y="4168775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3252788" y="4168775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28433" name="Line 17"/>
          <p:cNvSpPr>
            <a:spLocks noChangeShapeType="1"/>
          </p:cNvSpPr>
          <p:nvPr/>
        </p:nvSpPr>
        <p:spPr bwMode="auto">
          <a:xfrm flipV="1">
            <a:off x="4360863" y="4965700"/>
            <a:ext cx="920750" cy="398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34" name="Freeform 18"/>
          <p:cNvSpPr>
            <a:spLocks/>
          </p:cNvSpPr>
          <p:nvPr/>
        </p:nvSpPr>
        <p:spPr bwMode="auto">
          <a:xfrm>
            <a:off x="2265363" y="4584700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35" name="Oval 19"/>
          <p:cNvSpPr>
            <a:spLocks noChangeArrowheads="1"/>
          </p:cNvSpPr>
          <p:nvPr/>
        </p:nvSpPr>
        <p:spPr bwMode="auto">
          <a:xfrm>
            <a:off x="3217863" y="453866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8436" name="Oval 20"/>
          <p:cNvSpPr>
            <a:spLocks noChangeArrowheads="1"/>
          </p:cNvSpPr>
          <p:nvPr/>
        </p:nvSpPr>
        <p:spPr bwMode="auto">
          <a:xfrm>
            <a:off x="3213100" y="4533900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  <a:endParaRPr lang="en-US" dirty="0"/>
          </a:p>
        </p:txBody>
      </p:sp>
      <p:sp>
        <p:nvSpPr>
          <p:cNvPr id="828437" name="Oval 21"/>
          <p:cNvSpPr>
            <a:spLocks noChangeArrowheads="1"/>
          </p:cNvSpPr>
          <p:nvPr/>
        </p:nvSpPr>
        <p:spPr bwMode="auto">
          <a:xfrm>
            <a:off x="1885950" y="453072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38" name="Oval 22"/>
          <p:cNvSpPr>
            <a:spLocks noChangeArrowheads="1"/>
          </p:cNvSpPr>
          <p:nvPr/>
        </p:nvSpPr>
        <p:spPr bwMode="auto">
          <a:xfrm>
            <a:off x="5280025" y="47069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39" name="Text Box 23"/>
          <p:cNvSpPr txBox="1">
            <a:spLocks noChangeArrowheads="1"/>
          </p:cNvSpPr>
          <p:nvPr/>
        </p:nvSpPr>
        <p:spPr bwMode="auto">
          <a:xfrm>
            <a:off x="4587875" y="4876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828440" name="Oval 24"/>
          <p:cNvSpPr>
            <a:spLocks noChangeArrowheads="1"/>
          </p:cNvSpPr>
          <p:nvPr/>
        </p:nvSpPr>
        <p:spPr bwMode="auto">
          <a:xfrm>
            <a:off x="1906588" y="4552950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28441" name="Oval 25"/>
          <p:cNvSpPr>
            <a:spLocks noChangeArrowheads="1"/>
          </p:cNvSpPr>
          <p:nvPr/>
        </p:nvSpPr>
        <p:spPr bwMode="auto">
          <a:xfrm>
            <a:off x="3221038" y="454342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8442" name="Oval 26"/>
          <p:cNvSpPr>
            <a:spLocks noChangeArrowheads="1"/>
          </p:cNvSpPr>
          <p:nvPr/>
        </p:nvSpPr>
        <p:spPr bwMode="auto">
          <a:xfrm>
            <a:off x="3954463" y="528637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8443" name="Oval 27"/>
          <p:cNvSpPr>
            <a:spLocks noChangeArrowheads="1"/>
          </p:cNvSpPr>
          <p:nvPr/>
        </p:nvSpPr>
        <p:spPr bwMode="auto">
          <a:xfrm>
            <a:off x="5307013" y="475297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28444" name="Freeform 28"/>
          <p:cNvSpPr>
            <a:spLocks/>
          </p:cNvSpPr>
          <p:nvPr/>
        </p:nvSpPr>
        <p:spPr bwMode="auto">
          <a:xfrm>
            <a:off x="1504950" y="4667250"/>
            <a:ext cx="1676400" cy="609600"/>
          </a:xfrm>
          <a:custGeom>
            <a:avLst/>
            <a:gdLst>
              <a:gd name="T0" fmla="*/ 0 w 1056"/>
              <a:gd name="T1" fmla="*/ 384 h 384"/>
              <a:gd name="T2" fmla="*/ 90 w 1056"/>
              <a:gd name="T3" fmla="*/ 342 h 384"/>
              <a:gd name="T4" fmla="*/ 126 w 1056"/>
              <a:gd name="T5" fmla="*/ 318 h 384"/>
              <a:gd name="T6" fmla="*/ 144 w 1056"/>
              <a:gd name="T7" fmla="*/ 306 h 384"/>
              <a:gd name="T8" fmla="*/ 186 w 1056"/>
              <a:gd name="T9" fmla="*/ 252 h 384"/>
              <a:gd name="T10" fmla="*/ 210 w 1056"/>
              <a:gd name="T11" fmla="*/ 228 h 384"/>
              <a:gd name="T12" fmla="*/ 216 w 1056"/>
              <a:gd name="T13" fmla="*/ 210 h 384"/>
              <a:gd name="T14" fmla="*/ 234 w 1056"/>
              <a:gd name="T15" fmla="*/ 198 h 384"/>
              <a:gd name="T16" fmla="*/ 258 w 1056"/>
              <a:gd name="T17" fmla="*/ 174 h 384"/>
              <a:gd name="T18" fmla="*/ 282 w 1056"/>
              <a:gd name="T19" fmla="*/ 150 h 384"/>
              <a:gd name="T20" fmla="*/ 378 w 1056"/>
              <a:gd name="T21" fmla="*/ 84 h 384"/>
              <a:gd name="T22" fmla="*/ 846 w 1056"/>
              <a:gd name="T23" fmla="*/ 12 h 384"/>
              <a:gd name="T24" fmla="*/ 978 w 1056"/>
              <a:gd name="T25" fmla="*/ 12 h 384"/>
              <a:gd name="T26" fmla="*/ 1038 w 1056"/>
              <a:gd name="T27" fmla="*/ 30 h 384"/>
              <a:gd name="T28" fmla="*/ 1056 w 1056"/>
              <a:gd name="T29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Freeform 29"/>
          <p:cNvSpPr>
            <a:spLocks/>
          </p:cNvSpPr>
          <p:nvPr/>
        </p:nvSpPr>
        <p:spPr bwMode="auto">
          <a:xfrm>
            <a:off x="3162300" y="4724400"/>
            <a:ext cx="2133600" cy="819150"/>
          </a:xfrm>
          <a:custGeom>
            <a:avLst/>
            <a:gdLst>
              <a:gd name="T0" fmla="*/ 0 w 1344"/>
              <a:gd name="T1" fmla="*/ 0 h 516"/>
              <a:gd name="T2" fmla="*/ 48 w 1344"/>
              <a:gd name="T3" fmla="*/ 36 h 516"/>
              <a:gd name="T4" fmla="*/ 84 w 1344"/>
              <a:gd name="T5" fmla="*/ 60 h 516"/>
              <a:gd name="T6" fmla="*/ 168 w 1344"/>
              <a:gd name="T7" fmla="*/ 180 h 516"/>
              <a:gd name="T8" fmla="*/ 270 w 1344"/>
              <a:gd name="T9" fmla="*/ 360 h 516"/>
              <a:gd name="T10" fmla="*/ 306 w 1344"/>
              <a:gd name="T11" fmla="*/ 384 h 516"/>
              <a:gd name="T12" fmla="*/ 396 w 1344"/>
              <a:gd name="T13" fmla="*/ 438 h 516"/>
              <a:gd name="T14" fmla="*/ 444 w 1344"/>
              <a:gd name="T15" fmla="*/ 468 h 516"/>
              <a:gd name="T16" fmla="*/ 540 w 1344"/>
              <a:gd name="T17" fmla="*/ 516 h 516"/>
              <a:gd name="T18" fmla="*/ 654 w 1344"/>
              <a:gd name="T19" fmla="*/ 510 h 516"/>
              <a:gd name="T20" fmla="*/ 762 w 1344"/>
              <a:gd name="T21" fmla="*/ 468 h 516"/>
              <a:gd name="T22" fmla="*/ 1110 w 1344"/>
              <a:gd name="T23" fmla="*/ 330 h 516"/>
              <a:gd name="T24" fmla="*/ 1164 w 1344"/>
              <a:gd name="T25" fmla="*/ 300 h 516"/>
              <a:gd name="T26" fmla="*/ 1254 w 1344"/>
              <a:gd name="T27" fmla="*/ 264 h 516"/>
              <a:gd name="T28" fmla="*/ 1308 w 1344"/>
              <a:gd name="T29" fmla="*/ 228 h 516"/>
              <a:gd name="T30" fmla="*/ 1344 w 1344"/>
              <a:gd name="T31" fmla="*/ 20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4" h="516">
                <a:moveTo>
                  <a:pt x="0" y="0"/>
                </a:moveTo>
                <a:cubicBezTo>
                  <a:pt x="31" y="21"/>
                  <a:pt x="9" y="26"/>
                  <a:pt x="48" y="36"/>
                </a:cubicBezTo>
                <a:cubicBezTo>
                  <a:pt x="60" y="44"/>
                  <a:pt x="76" y="48"/>
                  <a:pt x="84" y="60"/>
                </a:cubicBezTo>
                <a:cubicBezTo>
                  <a:pt x="104" y="89"/>
                  <a:pt x="140" y="161"/>
                  <a:pt x="168" y="180"/>
                </a:cubicBezTo>
                <a:cubicBezTo>
                  <a:pt x="190" y="245"/>
                  <a:pt x="232" y="303"/>
                  <a:pt x="270" y="360"/>
                </a:cubicBezTo>
                <a:cubicBezTo>
                  <a:pt x="278" y="372"/>
                  <a:pt x="294" y="376"/>
                  <a:pt x="306" y="384"/>
                </a:cubicBezTo>
                <a:cubicBezTo>
                  <a:pt x="335" y="403"/>
                  <a:pt x="363" y="427"/>
                  <a:pt x="396" y="438"/>
                </a:cubicBezTo>
                <a:cubicBezTo>
                  <a:pt x="425" y="481"/>
                  <a:pt x="384" y="428"/>
                  <a:pt x="444" y="468"/>
                </a:cubicBezTo>
                <a:cubicBezTo>
                  <a:pt x="480" y="492"/>
                  <a:pt x="499" y="506"/>
                  <a:pt x="540" y="516"/>
                </a:cubicBezTo>
                <a:cubicBezTo>
                  <a:pt x="578" y="514"/>
                  <a:pt x="616" y="515"/>
                  <a:pt x="654" y="510"/>
                </a:cubicBezTo>
                <a:cubicBezTo>
                  <a:pt x="691" y="506"/>
                  <a:pt x="727" y="480"/>
                  <a:pt x="762" y="468"/>
                </a:cubicBezTo>
                <a:cubicBezTo>
                  <a:pt x="882" y="428"/>
                  <a:pt x="990" y="370"/>
                  <a:pt x="1110" y="330"/>
                </a:cubicBezTo>
                <a:cubicBezTo>
                  <a:pt x="1128" y="324"/>
                  <a:pt x="1146" y="308"/>
                  <a:pt x="1164" y="300"/>
                </a:cubicBezTo>
                <a:cubicBezTo>
                  <a:pt x="1195" y="286"/>
                  <a:pt x="1225" y="280"/>
                  <a:pt x="1254" y="264"/>
                </a:cubicBezTo>
                <a:cubicBezTo>
                  <a:pt x="1254" y="264"/>
                  <a:pt x="1299" y="234"/>
                  <a:pt x="1308" y="228"/>
                </a:cubicBezTo>
                <a:cubicBezTo>
                  <a:pt x="1320" y="220"/>
                  <a:pt x="1344" y="204"/>
                  <a:pt x="1344" y="204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Rectangle 30"/>
          <p:cNvSpPr>
            <a:spLocks noChangeArrowheads="1"/>
          </p:cNvSpPr>
          <p:nvPr/>
        </p:nvSpPr>
        <p:spPr bwMode="auto">
          <a:xfrm>
            <a:off x="1812925" y="49895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1</a:t>
            </a:r>
            <a:r>
              <a:rPr lang="en-US"/>
              <a:t>] = δ(s, v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828447" name="Rectangle 31"/>
          <p:cNvSpPr>
            <a:spLocks noChangeArrowheads="1"/>
          </p:cNvSpPr>
          <p:nvPr/>
        </p:nvSpPr>
        <p:spPr bwMode="auto">
          <a:xfrm>
            <a:off x="3613150" y="43037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2</a:t>
            </a:r>
            <a:r>
              <a:rPr lang="en-US"/>
              <a:t>] = δ(s, v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828448" name="Rectangle 32"/>
          <p:cNvSpPr>
            <a:spLocks noChangeArrowheads="1"/>
          </p:cNvSpPr>
          <p:nvPr/>
        </p:nvSpPr>
        <p:spPr bwMode="auto">
          <a:xfrm>
            <a:off x="4013200" y="57134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3</a:t>
            </a:r>
            <a:r>
              <a:rPr lang="en-US"/>
              <a:t>] = δ(s, v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5403850" y="51800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4</a:t>
            </a:r>
            <a:r>
              <a:rPr lang="en-US"/>
              <a:t>] = δ(s, v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828450" name="Text Box 34"/>
          <p:cNvSpPr txBox="1">
            <a:spLocks noChangeArrowheads="1"/>
          </p:cNvSpPr>
          <p:nvPr/>
        </p:nvSpPr>
        <p:spPr bwMode="auto">
          <a:xfrm>
            <a:off x="4005263" y="4902200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828451" name="Text Box 35"/>
          <p:cNvSpPr txBox="1">
            <a:spLocks noChangeArrowheads="1"/>
          </p:cNvSpPr>
          <p:nvPr/>
        </p:nvSpPr>
        <p:spPr bwMode="auto">
          <a:xfrm>
            <a:off x="5634038" y="4511675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40" grpId="0" animBg="1"/>
      <p:bldP spid="828441" grpId="0" animBg="1"/>
      <p:bldP spid="828442" grpId="0" animBg="1"/>
      <p:bldP spid="828443" grpId="0" animBg="1"/>
      <p:bldP spid="828446" grpId="0"/>
      <p:bldP spid="828447" grpId="0"/>
      <p:bldP spid="828448" grpId="0"/>
      <p:bldP spid="8284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 err="1">
                <a:latin typeface="Arial"/>
              </a:rPr>
              <a:t>’</a:t>
            </a:r>
            <a:r>
              <a:rPr lang="en-US" dirty="0" err="1"/>
              <a:t>s</a:t>
            </a:r>
            <a:r>
              <a:rPr lang="en-US" dirty="0"/>
              <a:t> Algorithm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836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Single-source shortest path problem: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No negative-weight edges: w(u, v) &gt; 0 </a:t>
            </a:r>
            <a:r>
              <a:rPr lang="en-US" dirty="0">
                <a:sym typeface="Symbol" charset="0"/>
              </a:rPr>
              <a:t>∀ (u, v) ∈ E</a:t>
            </a:r>
          </a:p>
          <a:p>
            <a:pPr>
              <a:lnSpc>
                <a:spcPct val="130000"/>
              </a:lnSpc>
            </a:pPr>
            <a:r>
              <a:rPr lang="en-US" dirty="0"/>
              <a:t>Maintains two sets of vertices: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 = vertices whose final shortest-path weights have already been determined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Q = vertices in V – S: min-priority queue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Keys in Q are estimates of shortest-path weights (d[v])</a:t>
            </a:r>
          </a:p>
          <a:p>
            <a:pPr>
              <a:lnSpc>
                <a:spcPct val="130000"/>
              </a:lnSpc>
            </a:pPr>
            <a:r>
              <a:rPr lang="en-US" dirty="0"/>
              <a:t>Repeatedly select a vertex u </a:t>
            </a:r>
            <a:r>
              <a:rPr lang="en-US" dirty="0">
                <a:sym typeface="Symbol" charset="0"/>
              </a:rPr>
              <a:t>∈ V – S, with the minimum shortest-path estimate </a:t>
            </a:r>
            <a:r>
              <a:rPr lang="en-US" dirty="0"/>
              <a:t>d[v]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(G, w, s)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8229600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INITIALIZE-SINGLE-SOURCE(</a:t>
            </a:r>
            <a:r>
              <a:rPr lang="en-US" dirty="0">
                <a:latin typeface="Comic Sans MS" charset="0"/>
              </a:rPr>
              <a:t>V, s</a:t>
            </a:r>
            <a:r>
              <a:rPr lang="en-US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S ←  </a:t>
            </a:r>
            <a:r>
              <a:rPr lang="en-US" dirty="0">
                <a:sym typeface="Symbol" charset="0"/>
              </a:rPr>
              <a:t>∅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/>
              <a:t>Q </a:t>
            </a:r>
            <a:r>
              <a:rPr lang="en-US" dirty="0">
                <a:sym typeface="Symbol" charset="0"/>
              </a:rPr>
              <a:t>≠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∅</a:t>
            </a:r>
            <a:endParaRPr lang="en-US" b="1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u</a:t>
            </a:r>
            <a:r>
              <a:rPr lang="en-US" dirty="0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S ← S </a:t>
            </a:r>
            <a:r>
              <a:rPr lang="en-US" dirty="0">
                <a:sym typeface="Symbol" charset="0"/>
              </a:rPr>
              <a:t>⋃</a:t>
            </a:r>
            <a:r>
              <a:rPr lang="en-US" dirty="0"/>
              <a:t> {</a:t>
            </a:r>
            <a:r>
              <a:rPr lang="en-US" dirty="0">
                <a:latin typeface="Comic Sans MS" charset="0"/>
              </a:rPr>
              <a:t>u</a:t>
            </a:r>
            <a:r>
              <a:rPr lang="en-US" dirty="0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</a:t>
            </a: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charset="0"/>
              </a:rPr>
              <a:t>v </a:t>
            </a:r>
            <a:r>
              <a:rPr lang="en-US" dirty="0">
                <a:latin typeface="Comic Sans MS" charset="0"/>
                <a:sym typeface="Symbol" charset="0"/>
              </a:rPr>
              <a:t>∈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err="1">
                <a:latin typeface="Comic Sans MS" charset="0"/>
              </a:rPr>
              <a:t>Adj</a:t>
            </a:r>
            <a:r>
              <a:rPr lang="en-US" dirty="0">
                <a:latin typeface="Comic Sans MS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      </a:t>
            </a:r>
            <a:r>
              <a:rPr lang="en-US" b="1" dirty="0"/>
              <a:t>do </a:t>
            </a:r>
            <a:r>
              <a:rPr lang="en-US" dirty="0"/>
              <a:t>RELAX(</a:t>
            </a:r>
            <a:r>
              <a:rPr lang="en-US" dirty="0">
                <a:latin typeface="Comic Sans MS" charset="0"/>
              </a:rPr>
              <a:t>u, v, w</a:t>
            </a:r>
            <a:r>
              <a:rPr lang="en-US" dirty="0"/>
              <a:t>)</a:t>
            </a:r>
          </a:p>
        </p:txBody>
      </p:sp>
      <p:grpSp>
        <p:nvGrpSpPr>
          <p:cNvPr id="778244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778245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78246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47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48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49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50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51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52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78253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78254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78255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56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78257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78258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78259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78260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78261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2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3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4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65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78266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78267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8268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9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70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71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78272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78273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74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275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778276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78277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78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79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78280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8281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82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83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78284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78285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78286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87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78288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78289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78290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78291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78292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3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4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5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96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78297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78298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8299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0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1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2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78303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78304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5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06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77830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778309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778310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1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653" y="1010958"/>
            <a:ext cx="9127145" cy="55054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b="1" dirty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ea typeface="ＭＳ Ｐゴシック" pitchFamily="-106" charset="-128"/>
              </a:rPr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ea typeface="ＭＳ Ｐゴシック" pitchFamily="-106" charset="-128"/>
              </a:rPr>
              <a:t>Weight function w : E → </a:t>
            </a:r>
            <a:r>
              <a:rPr lang="en-US" sz="2000" b="1" dirty="0">
                <a:ea typeface="ＭＳ Ｐゴシック" pitchFamily="-106" charset="-128"/>
              </a:rPr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dirty="0"/>
              <a:t>Weight of path </a:t>
            </a:r>
            <a:r>
              <a:rPr lang="en-US" sz="2400" dirty="0"/>
              <a:t>p = </a:t>
            </a:r>
            <a:r>
              <a:rPr lang="en-US" sz="2400" dirty="0">
                <a:sym typeface="Symbol" pitchFamily="-106" charset="2"/>
              </a:rPr>
              <a:t>⟨</a:t>
            </a:r>
            <a:r>
              <a:rPr lang="en-US" sz="2400" dirty="0"/>
              <a:t>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. . . 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150000"/>
              </a:lnSpc>
            </a:pP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b="1" dirty="0"/>
              <a:t>Shortest-path weight </a:t>
            </a:r>
            <a:r>
              <a:rPr lang="en-US" sz="2400" dirty="0"/>
              <a:t>from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Comic Sans MS" pitchFamily="-106" charset="0"/>
              </a:rPr>
              <a:t>δ</a:t>
            </a: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= min  w(p) : </a:t>
            </a:r>
            <a:r>
              <a:rPr lang="en-US" sz="2400" dirty="0">
                <a:latin typeface="Comic Sans MS" pitchFamily="-106" charset="0"/>
              </a:rPr>
              <a:t>u      v</a:t>
            </a:r>
            <a:r>
              <a:rPr lang="en-US" sz="2400" dirty="0"/>
              <a:t>  if there exists a path from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		     ∞                   otherwise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Shortest path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is any path </a:t>
            </a:r>
            <a:r>
              <a:rPr lang="en-US" sz="2400" dirty="0">
                <a:latin typeface="Comic Sans MS" pitchFamily="-106" charset="0"/>
              </a:rPr>
              <a:t>p</a:t>
            </a:r>
            <a:r>
              <a:rPr lang="en-US" sz="2400" dirty="0"/>
              <a:t> such that </a:t>
            </a:r>
            <a:r>
              <a:rPr lang="en-US" sz="2400" dirty="0">
                <a:latin typeface="Comic Sans MS" pitchFamily="-106" charset="0"/>
              </a:rPr>
              <a:t>w(p) = </a:t>
            </a:r>
            <a:r>
              <a:rPr lang="en-US" sz="2400" dirty="0" err="1">
                <a:latin typeface="Comic Sans MS" pitchFamily="-106" charset="0"/>
              </a:rPr>
              <a:t>δ</a:t>
            </a:r>
            <a:r>
              <a:rPr lang="en-US" sz="2400" dirty="0">
                <a:latin typeface="Comic Sans MS" pitchFamily="-106" charset="0"/>
              </a:rPr>
              <a:t>(u, v)</a:t>
            </a:r>
            <a:endParaRPr lang="en-US" sz="2400" dirty="0"/>
          </a:p>
        </p:txBody>
      </p:sp>
      <p:graphicFrame>
        <p:nvGraphicFramePr>
          <p:cNvPr id="750596" name="Object 2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735767" y="3246158"/>
          <a:ext cx="23304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269720" imgH="431640" progId="Equation.3">
                  <p:embed/>
                </p:oleObj>
              </mc:Choice>
              <mc:Fallback>
                <p:oleObj name="Equation" r:id="rId4" imgW="1269720" imgH="431640" progId="Equation.3">
                  <p:embed/>
                  <p:pic>
                    <p:nvPicPr>
                      <p:cNvPr id="7505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767" y="3246158"/>
                        <a:ext cx="2330450" cy="79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67828" y="4593945"/>
            <a:ext cx="1577975" cy="1081088"/>
            <a:chOff x="1606" y="2964"/>
            <a:chExt cx="994" cy="681"/>
          </a:xfrm>
        </p:grpSpPr>
        <p:sp>
          <p:nvSpPr>
            <p:cNvPr id="21548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9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mic Sans MS" pitchFamily="-106" charset="0"/>
                </a:rPr>
                <a:t>p</a:t>
              </a:r>
            </a:p>
          </p:txBody>
        </p:sp>
        <p:sp>
          <p:nvSpPr>
            <p:cNvPr id="21550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26598" y="1270000"/>
            <a:ext cx="2998788" cy="2528888"/>
            <a:chOff x="3126" y="2141"/>
            <a:chExt cx="1889" cy="1593"/>
          </a:xfrm>
        </p:grpSpPr>
        <p:sp>
          <p:nvSpPr>
            <p:cNvPr id="21513" name="Line 10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21518" name="Oval 15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19" name="Oval 16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21520" name="Oval 17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21521" name="Oval 18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21522" name="Oval 19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21523" name="Line 20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4" name="Line 21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5" name="Line 2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6" name="Text Box 23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21527" name="Text Box 24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21528" name="Text Box 25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21529" name="Text Box 26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21530" name="Text Box 27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21531" name="Text Box 28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21532" name="Text Box 29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1533" name="Text Box 30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21534" name="Text Box 31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21535" name="Text Box 32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21536" name="Line 33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7" name="Line 34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8" name="Freeform 35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9" name="Freeform 36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0" name="Freeform 37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1" name="Freeform 38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2" name="Line 39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3" name="Text Box 40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21544" name="Text Box 41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21545" name="Text Box 42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21546" name="Text Box 43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21547" name="Text Box 44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779267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779268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79269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10</a:t>
              </a:r>
            </a:p>
          </p:txBody>
        </p:sp>
        <p:sp>
          <p:nvSpPr>
            <p:cNvPr id="779270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779271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5</a:t>
              </a:r>
              <a:endParaRPr lang="en-US"/>
            </a:p>
          </p:txBody>
        </p:sp>
        <p:sp>
          <p:nvSpPr>
            <p:cNvPr id="779272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  <a:endParaRPr lang="en-US" dirty="0"/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74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75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79276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79277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79278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79280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79281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79282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79283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79284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5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6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7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9288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79289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79290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9291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2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3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4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79295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79296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7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99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77930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sp>
        <p:nvSpPr>
          <p:cNvPr id="779303" name="Line 39"/>
          <p:cNvSpPr>
            <a:spLocks noChangeShapeType="1"/>
          </p:cNvSpPr>
          <p:nvPr/>
        </p:nvSpPr>
        <p:spPr bwMode="auto">
          <a:xfrm flipV="1">
            <a:off x="1460500" y="1895475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779305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6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</p:grpSp>
      <p:grpSp>
        <p:nvGrpSpPr>
          <p:cNvPr id="779307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779308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9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779310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11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779312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779313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79314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8</a:t>
                </a:r>
              </a:p>
            </p:txBody>
          </p:sp>
          <p:sp>
            <p:nvSpPr>
              <p:cNvPr id="779315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14</a:t>
                </a:r>
              </a:p>
            </p:txBody>
          </p:sp>
          <p:sp>
            <p:nvSpPr>
              <p:cNvPr id="779316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5</a:t>
                </a:r>
                <a:endParaRPr lang="en-US"/>
              </a:p>
            </p:txBody>
          </p:sp>
          <p:sp>
            <p:nvSpPr>
              <p:cNvPr id="779317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79318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19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20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79321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79322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79323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24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79325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79326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79327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79328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79329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0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1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2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33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79334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79335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79336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7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8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9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79340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79341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42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43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34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4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346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779348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49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grpSp>
        <p:nvGrpSpPr>
          <p:cNvPr id="779350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779351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779352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79353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8</a:t>
                </a:r>
              </a:p>
            </p:txBody>
          </p:sp>
          <p:sp>
            <p:nvSpPr>
              <p:cNvPr id="779354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13</a:t>
                </a:r>
              </a:p>
            </p:txBody>
          </p:sp>
          <p:sp>
            <p:nvSpPr>
              <p:cNvPr id="779355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5</a:t>
                </a:r>
                <a:endParaRPr lang="en-US"/>
              </a:p>
            </p:txBody>
          </p:sp>
          <p:sp>
            <p:nvSpPr>
              <p:cNvPr id="779356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79357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58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59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79360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79361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79362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63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79364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79365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79366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79367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79368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69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0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1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72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79373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79374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79375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6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7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8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79379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79380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81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82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383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84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385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86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 cap="flat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87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779388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89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779390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779391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779392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79393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8</a:t>
                </a:r>
              </a:p>
            </p:txBody>
          </p:sp>
          <p:sp>
            <p:nvSpPr>
              <p:cNvPr id="779394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9</a:t>
                </a:r>
              </a:p>
            </p:txBody>
          </p:sp>
          <p:sp>
            <p:nvSpPr>
              <p:cNvPr id="779395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5</a:t>
                </a:r>
                <a:endParaRPr lang="en-US"/>
              </a:p>
            </p:txBody>
          </p:sp>
          <p:sp>
            <p:nvSpPr>
              <p:cNvPr id="779396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79397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98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99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79400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79401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79402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403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79404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79405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79406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79407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79408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09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0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1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412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79413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79414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79415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6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7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8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79419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79420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1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2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9423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779424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5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6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779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79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79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99" grpId="0" animBg="1"/>
      <p:bldP spid="779303" grpId="0" animBg="1"/>
      <p:bldP spid="779310" grpId="0" animBg="1"/>
      <p:bldP spid="779310" grpId="1" animBg="1"/>
      <p:bldP spid="779346" grpId="0" animBg="1"/>
      <p:bldP spid="779385" grpId="0" animBg="1"/>
      <p:bldP spid="779385" grpId="1" animBg="1"/>
      <p:bldP spid="7793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(G, w, s)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INITIALIZE-SINGLE-SOURCE(</a:t>
            </a:r>
            <a:r>
              <a:rPr lang="en-US" dirty="0">
                <a:latin typeface="Comic Sans MS" charset="0"/>
              </a:rPr>
              <a:t>V, s</a:t>
            </a:r>
            <a:r>
              <a:rPr lang="en-US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S ←  </a:t>
            </a:r>
            <a:r>
              <a:rPr lang="en-US" dirty="0">
                <a:sym typeface="Symbol" charset="0"/>
              </a:rPr>
              <a:t>∅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/>
              <a:t>Q </a:t>
            </a:r>
            <a:r>
              <a:rPr lang="en-US" dirty="0">
                <a:sym typeface="Symbol" charset="0"/>
              </a:rPr>
              <a:t>≠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∅</a:t>
            </a:r>
            <a:endParaRPr lang="en-US" b="1" dirty="0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u</a:t>
            </a:r>
            <a:r>
              <a:rPr lang="en-US" dirty="0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S ← S </a:t>
            </a:r>
            <a:r>
              <a:rPr lang="en-US" dirty="0">
                <a:sym typeface="Symbol" charset="0"/>
              </a:rPr>
              <a:t>⋃</a:t>
            </a:r>
            <a:r>
              <a:rPr lang="en-US" dirty="0"/>
              <a:t> {</a:t>
            </a:r>
            <a:r>
              <a:rPr lang="en-US" dirty="0">
                <a:latin typeface="Comic Sans MS" charset="0"/>
              </a:rPr>
              <a:t>u</a:t>
            </a:r>
            <a:r>
              <a:rPr lang="en-US" dirty="0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</a:t>
            </a: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charset="0"/>
              </a:rPr>
              <a:t>v </a:t>
            </a:r>
            <a:r>
              <a:rPr lang="en-US" dirty="0">
                <a:latin typeface="Comic Sans MS" charset="0"/>
                <a:sym typeface="Symbol" charset="0"/>
              </a:rPr>
              <a:t>∈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 err="1">
                <a:latin typeface="Comic Sans MS" charset="0"/>
              </a:rPr>
              <a:t>Adj</a:t>
            </a:r>
            <a:r>
              <a:rPr lang="en-US" dirty="0">
                <a:latin typeface="Comic Sans MS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      </a:t>
            </a:r>
            <a:r>
              <a:rPr lang="en-US" b="1" dirty="0"/>
              <a:t>do </a:t>
            </a:r>
            <a:r>
              <a:rPr lang="en-US" dirty="0"/>
              <a:t>RELAX(</a:t>
            </a:r>
            <a:r>
              <a:rPr lang="en-US" dirty="0">
                <a:latin typeface="Comic Sans MS" charset="0"/>
              </a:rPr>
              <a:t>u, v, w</a:t>
            </a:r>
            <a:r>
              <a:rPr lang="en-US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/>
              <a:t>	Running time: </a:t>
            </a:r>
            <a:r>
              <a:rPr lang="en-US" dirty="0">
                <a:latin typeface="Comic Sans MS" charset="0"/>
              </a:rPr>
              <a:t>O(</a:t>
            </a:r>
            <a:r>
              <a:rPr lang="en-US" dirty="0" err="1">
                <a:latin typeface="Comic Sans MS" charset="0"/>
              </a:rPr>
              <a:t>VlgV</a:t>
            </a:r>
            <a:r>
              <a:rPr lang="en-US" dirty="0">
                <a:latin typeface="Comic Sans MS" charset="0"/>
              </a:rPr>
              <a:t> + </a:t>
            </a:r>
            <a:r>
              <a:rPr lang="en-US" dirty="0" err="1">
                <a:latin typeface="Comic Sans MS" charset="0"/>
              </a:rPr>
              <a:t>ElgV</a:t>
            </a:r>
            <a:r>
              <a:rPr lang="en-US" dirty="0">
                <a:latin typeface="Comic Sans MS" charset="0"/>
              </a:rPr>
              <a:t>) = O(</a:t>
            </a:r>
            <a:r>
              <a:rPr lang="en-US" dirty="0" err="1">
                <a:latin typeface="Comic Sans MS" charset="0"/>
              </a:rPr>
              <a:t>ElgV</a:t>
            </a:r>
            <a:r>
              <a:rPr lang="en-US" dirty="0">
                <a:latin typeface="Comic Sans MS" charset="0"/>
              </a:rPr>
              <a:t>)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7096125" y="1187450"/>
            <a:ext cx="8338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2400" dirty="0">
                <a:sym typeface="Symbol" charset="0"/>
              </a:rPr>
              <a:t>Θ</a:t>
            </a:r>
            <a:r>
              <a:rPr lang="en-US" sz="2400" dirty="0">
                <a:sym typeface="Symbol" charset="0"/>
              </a:rPr>
              <a:t>(V)</a:t>
            </a:r>
          </a:p>
        </p:txBody>
      </p:sp>
      <p:sp>
        <p:nvSpPr>
          <p:cNvPr id="780293" name="Line 5"/>
          <p:cNvSpPr>
            <a:spLocks noChangeShapeType="1"/>
          </p:cNvSpPr>
          <p:nvPr/>
        </p:nvSpPr>
        <p:spPr bwMode="auto">
          <a:xfrm flipH="1">
            <a:off x="6623050" y="1417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3095625" y="2382838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ym typeface="Symbol" charset="0"/>
              </a:rPr>
              <a:t>O(V) build min-heap</a:t>
            </a:r>
          </a:p>
        </p:txBody>
      </p:sp>
      <p:sp>
        <p:nvSpPr>
          <p:cNvPr id="780295" name="Line 7"/>
          <p:cNvSpPr>
            <a:spLocks noChangeShapeType="1"/>
          </p:cNvSpPr>
          <p:nvPr/>
        </p:nvSpPr>
        <p:spPr bwMode="auto">
          <a:xfrm flipH="1">
            <a:off x="2622550" y="26082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3362325" y="2963863"/>
            <a:ext cx="299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ym typeface="Symbol" charset="0"/>
              </a:rPr>
              <a:t>Executed O(V) times</a:t>
            </a:r>
          </a:p>
        </p:txBody>
      </p:sp>
      <p:sp>
        <p:nvSpPr>
          <p:cNvPr id="780297" name="Line 9"/>
          <p:cNvSpPr>
            <a:spLocks noChangeShapeType="1"/>
          </p:cNvSpPr>
          <p:nvPr/>
        </p:nvSpPr>
        <p:spPr bwMode="auto">
          <a:xfrm flipH="1">
            <a:off x="2889250" y="3189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8" name="Text Box 10"/>
          <p:cNvSpPr txBox="1">
            <a:spLocks noChangeArrowheads="1"/>
          </p:cNvSpPr>
          <p:nvPr/>
        </p:nvSpPr>
        <p:spPr bwMode="auto">
          <a:xfrm>
            <a:off x="6115050" y="3573463"/>
            <a:ext cx="106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ym typeface="Symbol" charset="0"/>
              </a:rPr>
              <a:t>O(lgV)</a:t>
            </a:r>
          </a:p>
        </p:txBody>
      </p:sp>
      <p:sp>
        <p:nvSpPr>
          <p:cNvPr id="780299" name="Line 11"/>
          <p:cNvSpPr>
            <a:spLocks noChangeShapeType="1"/>
          </p:cNvSpPr>
          <p:nvPr/>
        </p:nvSpPr>
        <p:spPr bwMode="auto">
          <a:xfrm flipH="1">
            <a:off x="5641975" y="37988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300" name="Text Box 12"/>
          <p:cNvSpPr txBox="1">
            <a:spLocks noChangeArrowheads="1"/>
          </p:cNvSpPr>
          <p:nvPr/>
        </p:nvSpPr>
        <p:spPr bwMode="auto">
          <a:xfrm>
            <a:off x="6076950" y="5354638"/>
            <a:ext cx="268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ym typeface="Symbol" charset="0"/>
              </a:rPr>
              <a:t>O(E) times; O(lgV)</a:t>
            </a:r>
          </a:p>
        </p:txBody>
      </p:sp>
      <p:sp>
        <p:nvSpPr>
          <p:cNvPr id="780301" name="Line 13"/>
          <p:cNvSpPr>
            <a:spLocks noChangeShapeType="1"/>
          </p:cNvSpPr>
          <p:nvPr/>
        </p:nvSpPr>
        <p:spPr bwMode="auto">
          <a:xfrm flipH="1">
            <a:off x="5603875" y="5580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/>
      <p:bldP spid="780293" grpId="0" animBg="1"/>
      <p:bldP spid="780294" grpId="0"/>
      <p:bldP spid="780295" grpId="0" animBg="1"/>
      <p:bldP spid="780296" grpId="0"/>
      <p:bldP spid="780297" grpId="0" animBg="1"/>
      <p:bldP spid="780298" grpId="0"/>
      <p:bldP spid="780299" grpId="0" animBg="1"/>
      <p:bldP spid="780300" grpId="0"/>
      <p:bldP spid="7803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Variants of Shortest Paths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1" dirty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G = (V, E)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⇒ find a shortest path from a given source vertex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each vertex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 ∈ V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ym typeface="Symbol" pitchFamily="-106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Find a shortest path to a given destination vertex </a:t>
            </a:r>
            <a:r>
              <a:rPr lang="en-US" sz="2000" b="1" dirty="0">
                <a:ea typeface="ＭＳ Ｐゴシック" pitchFamily="-106" charset="-128"/>
                <a:sym typeface="Symbol" pitchFamily="-106" charset="2"/>
              </a:rPr>
              <a:t>t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from each vertex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Reverse the direction of each edge ⇒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ym typeface="Symbol" pitchFamily="-106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Find a shortest path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for given vertices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Still have to 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ym typeface="Symbol" pitchFamily="-106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Find a shortest path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for every pair of vertices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endParaRPr lang="en-US" sz="2000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Optimal Substructure of Shortest Paths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37587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</a:rPr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</a:rPr>
              <a:t>A weight function w: E </a:t>
            </a:r>
            <a:r>
              <a:rPr lang="is-IS" sz="2000" dirty="0">
                <a:ea typeface="ＭＳ Ｐゴシック" pitchFamily="-106" charset="-128"/>
                <a:sym typeface="Symbol" pitchFamily="-106" charset="2"/>
              </a:rPr>
              <a:t>→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</a:t>
            </a:r>
            <a:r>
              <a:rPr lang="en-US" sz="2000" dirty="0">
                <a:latin typeface="Arial Black" pitchFamily="-106" charset="0"/>
                <a:ea typeface="ＭＳ Ｐゴシック" pitchFamily="-106" charset="-128"/>
                <a:sym typeface="Symbol" pitchFamily="-106" charset="2"/>
              </a:rPr>
              <a:t>R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A shortest path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 = ⟨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1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2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. . . ,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</a:rPr>
              <a:t>k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⟩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1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k</a:t>
            </a:r>
            <a:endParaRPr lang="en-US" sz="2000" baseline="-25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A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subpath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of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: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⟨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i+1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. . . ,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</a:rPr>
              <a:t>j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⟩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, with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1 ≤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≤ j ≤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Then: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400" dirty="0">
                <a:sym typeface="Symbol" pitchFamily="-106" charset="2"/>
              </a:rPr>
              <a:t>is a shortest path from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400" dirty="0">
                <a:sym typeface="Symbol" pitchFamily="-106" charset="2"/>
              </a:rPr>
              <a:t>to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400" dirty="0">
              <a:latin typeface="Comic Sans MS" pitchFamily="-106" charset="0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 dirty="0">
                <a:sym typeface="Symbol" pitchFamily="-106" charset="2"/>
              </a:rPr>
              <a:t>Proof</a:t>
            </a:r>
            <a:r>
              <a:rPr lang="en-US" sz="2400" dirty="0">
                <a:sym typeface="Symbol" pitchFamily="-106" charset="2"/>
              </a:rPr>
              <a:t>: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p = 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      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     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      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k</a:t>
            </a:r>
            <a:endParaRPr lang="en-US" sz="2400" dirty="0">
              <a:latin typeface="Comic Sans MS" pitchFamily="-106" charset="0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	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w(p) = w(p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jk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  Assume ∃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</a:t>
            </a:r>
            <a:r>
              <a:rPr lang="en-US" sz="2400" dirty="0">
                <a:sym typeface="Symbol" pitchFamily="-106" charset="2"/>
              </a:rPr>
              <a:t> from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sym typeface="Symbol" pitchFamily="-106" charset="2"/>
              </a:rPr>
              <a:t> to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400" dirty="0">
                <a:sym typeface="Symbol" pitchFamily="-106" charset="2"/>
              </a:rPr>
              <a:t> with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’) &lt;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  ⇒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w(p’) = w(p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jk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&lt; w(p)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000" dirty="0">
                <a:solidFill>
                  <a:srgbClr val="DD0111"/>
                </a:solidFill>
                <a:sym typeface="Symbol" pitchFamily="-106" charset="2"/>
              </a:rPr>
              <a:t>contradiction!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85988" y="4097338"/>
            <a:ext cx="2263775" cy="484187"/>
            <a:chOff x="1377" y="2581"/>
            <a:chExt cx="1426" cy="305"/>
          </a:xfrm>
        </p:grpSpPr>
        <p:sp>
          <p:nvSpPr>
            <p:cNvPr id="25623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4" name="Text Box 6"/>
            <p:cNvSpPr txBox="1">
              <a:spLocks noChangeArrowheads="1"/>
            </p:cNvSpPr>
            <p:nvPr/>
          </p:nvSpPr>
          <p:spPr bwMode="auto">
            <a:xfrm>
              <a:off x="1377" y="2581"/>
              <a:ext cx="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  <a:r>
                <a:rPr lang="en-US" baseline="-25000">
                  <a:latin typeface="Comic Sans MS" pitchFamily="-106" charset="0"/>
                </a:rPr>
                <a:t>1i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25625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6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  <a:r>
                <a:rPr lang="en-US" baseline="-25000">
                  <a:latin typeface="Comic Sans MS" pitchFamily="-106" charset="0"/>
                </a:rPr>
                <a:t>ij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25627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8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  <a:r>
                <a:rPr lang="en-US" baseline="-25000">
                  <a:latin typeface="Comic Sans MS" pitchFamily="-106" charset="0"/>
                </a:rPr>
                <a:t>jk</a:t>
              </a:r>
              <a:endParaRPr lang="en-US">
                <a:latin typeface="Comic Sans MS" pitchFamily="-106" charset="0"/>
              </a:endParaRPr>
            </a:p>
          </p:txBody>
        </p:sp>
      </p:grpSp>
      <p:sp>
        <p:nvSpPr>
          <p:cNvPr id="25607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8 h 103"/>
              <a:gd name="T2" fmla="*/ 103 w 409"/>
              <a:gd name="T3" fmla="*/ 4 h 103"/>
              <a:gd name="T4" fmla="*/ 139 w 409"/>
              <a:gd name="T5" fmla="*/ 13 h 103"/>
              <a:gd name="T6" fmla="*/ 166 w 409"/>
              <a:gd name="T7" fmla="*/ 31 h 103"/>
              <a:gd name="T8" fmla="*/ 189 w 409"/>
              <a:gd name="T9" fmla="*/ 49 h 103"/>
              <a:gd name="T10" fmla="*/ 193 w 409"/>
              <a:gd name="T11" fmla="*/ 62 h 103"/>
              <a:gd name="T12" fmla="*/ 355 w 409"/>
              <a:gd name="T13" fmla="*/ 94 h 103"/>
              <a:gd name="T14" fmla="*/ 409 w 409"/>
              <a:gd name="T15" fmla="*/ 103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22 w 351"/>
              <a:gd name="T1" fmla="*/ 356 h 356"/>
              <a:gd name="T2" fmla="*/ 0 w 351"/>
              <a:gd name="T3" fmla="*/ 288 h 356"/>
              <a:gd name="T4" fmla="*/ 4 w 351"/>
              <a:gd name="T5" fmla="*/ 221 h 356"/>
              <a:gd name="T6" fmla="*/ 135 w 351"/>
              <a:gd name="T7" fmla="*/ 158 h 356"/>
              <a:gd name="T8" fmla="*/ 175 w 351"/>
              <a:gd name="T9" fmla="*/ 140 h 356"/>
              <a:gd name="T10" fmla="*/ 211 w 351"/>
              <a:gd name="T11" fmla="*/ 104 h 356"/>
              <a:gd name="T12" fmla="*/ 279 w 351"/>
              <a:gd name="T13" fmla="*/ 36 h 356"/>
              <a:gd name="T14" fmla="*/ 351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657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319 h 319"/>
              <a:gd name="T2" fmla="*/ 99 w 319"/>
              <a:gd name="T3" fmla="*/ 297 h 319"/>
              <a:gd name="T4" fmla="*/ 126 w 319"/>
              <a:gd name="T5" fmla="*/ 270 h 319"/>
              <a:gd name="T6" fmla="*/ 144 w 319"/>
              <a:gd name="T7" fmla="*/ 243 h 319"/>
              <a:gd name="T8" fmla="*/ 184 w 319"/>
              <a:gd name="T9" fmla="*/ 166 h 319"/>
              <a:gd name="T10" fmla="*/ 225 w 319"/>
              <a:gd name="T11" fmla="*/ 144 h 319"/>
              <a:gd name="T12" fmla="*/ 265 w 319"/>
              <a:gd name="T13" fmla="*/ 121 h 319"/>
              <a:gd name="T14" fmla="*/ 283 w 319"/>
              <a:gd name="T15" fmla="*/ 99 h 319"/>
              <a:gd name="T16" fmla="*/ 306 w 319"/>
              <a:gd name="T17" fmla="*/ 45 h 319"/>
              <a:gd name="T18" fmla="*/ 319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90 w 411"/>
              <a:gd name="T3" fmla="*/ 13 h 159"/>
              <a:gd name="T4" fmla="*/ 126 w 411"/>
              <a:gd name="T5" fmla="*/ 40 h 159"/>
              <a:gd name="T6" fmla="*/ 225 w 411"/>
              <a:gd name="T7" fmla="*/ 103 h 159"/>
              <a:gd name="T8" fmla="*/ 373 w 411"/>
              <a:gd name="T9" fmla="*/ 126 h 159"/>
              <a:gd name="T10" fmla="*/ 382 w 411"/>
              <a:gd name="T11" fmla="*/ 139 h 159"/>
              <a:gd name="T12" fmla="*/ 396 w 411"/>
              <a:gd name="T13" fmla="*/ 144 h 159"/>
              <a:gd name="T14" fmla="*/ 405 w 411"/>
              <a:gd name="T15" fmla="*/ 157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i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j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k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1i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</a:p>
        </p:txBody>
      </p:sp>
      <p:sp>
        <p:nvSpPr>
          <p:cNvPr id="752665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’</a:t>
            </a:r>
            <a:endParaRPr lang="en-US" baseline="-25000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jk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57" grpId="0" animBg="1"/>
      <p:bldP spid="7526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9217025" cy="54705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a: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𝛅(s, a) = w(s, a) = 3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b: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𝛅(s, b) = w(s, a) + w(a, b) = -1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c: infinitely many paths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⟨s, c⟩, ⟨s, c, d, c⟩, ⟨s, c, d, c, d, c⟩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cycle ⟨c, d, c⟩ has positive weight (6 - 3 = 3)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⟨s, c⟩ is shortest path with weight 𝛅(s, b) = w(s, c) = 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8088" y="2274888"/>
            <a:ext cx="3846512" cy="2528887"/>
            <a:chOff x="3027" y="791"/>
            <a:chExt cx="2423" cy="1593"/>
          </a:xfrm>
        </p:grpSpPr>
        <p:sp>
          <p:nvSpPr>
            <p:cNvPr id="27656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7657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7658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</a:p>
          </p:txBody>
        </p:sp>
        <p:sp>
          <p:nvSpPr>
            <p:cNvPr id="27660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  <a:endParaRPr lang="en-US" dirty="0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27669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7672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7674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7675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7676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3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4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7686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7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27690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7691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7692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7693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7694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sp>
        <p:nvSpPr>
          <p:cNvPr id="27655" name="Rectangle 44"/>
          <p:cNvSpPr>
            <a:spLocks noChangeArrowheads="1"/>
          </p:cNvSpPr>
          <p:nvPr/>
        </p:nvSpPr>
        <p:spPr bwMode="auto">
          <a:xfrm>
            <a:off x="4690533" y="1147763"/>
            <a:ext cx="42137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What if we have negative-weight edges?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" y="1057275"/>
            <a:ext cx="5923526" cy="547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e: infinitely many paths: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⟨s, e⟩, ⟨s, e, f, e⟩, ⟨s, e, f, e, f, e⟩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cycle ⟨e, f, e⟩ has negative weight: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		    3 + (- 6) = -3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can find paths from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e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with arbitrarily large negative weights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𝛅(s, e) = - ∞ ⇒ no shortest path exists between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Similarly: 𝛅(s, f) = - ∞,             			 𝛅(s, g) = - ∞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719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9720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29721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</a:p>
          </p:txBody>
        </p:sp>
        <p:sp>
          <p:nvSpPr>
            <p:cNvPr id="29722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  <a:endParaRPr lang="en-US" dirty="0"/>
            </a:p>
          </p:txBody>
        </p:sp>
        <p:sp>
          <p:nvSpPr>
            <p:cNvPr id="29723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5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9727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29728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9729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9730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29731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9732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9733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9734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9735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9736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37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9738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9739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29740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741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4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5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6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7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9748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9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0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29751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29752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9753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9754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9755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9756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29706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07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08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09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710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9711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712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9714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9715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29716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4745" name="Rectangle 57"/>
          <p:cNvSpPr>
            <a:spLocks noChangeArrowheads="1"/>
          </p:cNvSpPr>
          <p:nvPr/>
        </p:nvSpPr>
        <p:spPr bwMode="auto">
          <a:xfrm>
            <a:off x="5464175" y="5830888"/>
            <a:ext cx="33890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106" charset="0"/>
                <a:sym typeface="Symbol" pitchFamily="-106" charset="2"/>
              </a:rPr>
              <a:t>𝛅(s, h) = 𝛅(s,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 =</a:t>
            </a:r>
            <a:r>
              <a:rPr lang="en-US" sz="2000" i="1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𝛅(s, j) =</a:t>
            </a:r>
            <a:r>
              <a:rPr lang="en-US" sz="2000" i="1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∞</a:t>
            </a:r>
          </a:p>
        </p:txBody>
      </p:sp>
      <p:sp>
        <p:nvSpPr>
          <p:cNvPr id="754746" name="Text Box 58"/>
          <p:cNvSpPr txBox="1">
            <a:spLocks noChangeArrowheads="1"/>
          </p:cNvSpPr>
          <p:nvPr/>
        </p:nvSpPr>
        <p:spPr bwMode="auto">
          <a:xfrm>
            <a:off x="7551738" y="4556125"/>
            <a:ext cx="14943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106" charset="0"/>
              </a:rPr>
              <a:t>h, </a:t>
            </a:r>
            <a:r>
              <a:rPr lang="en-US" sz="2000" dirty="0" err="1">
                <a:latin typeface="Comic Sans MS" pitchFamily="-106" charset="0"/>
              </a:rPr>
              <a:t>i</a:t>
            </a:r>
            <a:r>
              <a:rPr lang="en-US" sz="2000" dirty="0">
                <a:latin typeface="Comic Sans MS" pitchFamily="-106" charset="0"/>
              </a:rPr>
              <a:t>, j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not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reachable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from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/>
      <p:bldP spid="754745" grpId="0"/>
      <p:bldP spid="7547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243013"/>
            <a:ext cx="6257211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Negative-weight edges may form negative-weight cycles</a:t>
            </a:r>
          </a:p>
          <a:p>
            <a:pPr eaLnBrk="1" hangingPunct="1">
              <a:lnSpc>
                <a:spcPct val="150000"/>
              </a:lnSpc>
            </a:pP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ym typeface="Symbol" pitchFamily="-106" charset="2"/>
              </a:rPr>
              <a:t>If such cycles are reachable from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the source: 𝛅(s, v) is not properly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defined for any node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on the cycle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ea typeface="ＭＳ Ｐゴシック" pitchFamily="-106" charset="-128"/>
              </a:rPr>
              <a:t>Keep going around the cycle, and get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</a:rPr>
              <a:t>	w(s, v) = -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∞</a:t>
            </a:r>
            <a:r>
              <a:rPr lang="en-US" sz="2000" dirty="0">
                <a:ea typeface="ＭＳ Ｐゴシック" pitchFamily="-106" charset="-128"/>
              </a:rPr>
              <a:t> for all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dirty="0">
                <a:ea typeface="ＭＳ Ｐゴシック" pitchFamily="-106" charset="-128"/>
              </a:rPr>
              <a:t> on the cycle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1913" y="1323975"/>
            <a:ext cx="3846512" cy="2528888"/>
            <a:chOff x="3189" y="1642"/>
            <a:chExt cx="2423" cy="1593"/>
          </a:xfrm>
        </p:grpSpPr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54" name="Oval 8"/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1755" name="Oval 9"/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Text Box 13"/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1762" name="Text Box 16"/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31763" name="Text Box 17"/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31764" name="Text Box 18"/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1765" name="Text Box 19"/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1766" name="Text Box 20"/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1767" name="Text Box 21"/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1768" name="Text Box 22"/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31769" name="Oval 23"/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1770" name="Oval 24"/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71" name="Oval 25"/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72" name="Text Box 26"/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31773" name="Text Box 27"/>
            <p:cNvSpPr txBox="1">
              <a:spLocks noChangeArrowheads="1"/>
            </p:cNvSpPr>
            <p:nvPr/>
          </p:nvSpPr>
          <p:spPr bwMode="auto">
            <a:xfrm>
              <a:off x="3973" y="2540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5" name="Line 29"/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6" name="Line 30"/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7" name="Line 31"/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8" name="Freeform 32"/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9" name="Freeform 33"/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1781" name="Freeform 35"/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2" name="Freeform 36"/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3" name="Text Box 37"/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31784" name="Text Box 38"/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1785" name="Text Box 39"/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1786" name="Text Box 40"/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1787" name="Text Box 41"/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31788" name="Text Box 42"/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1789" name="Text Box 43"/>
            <p:cNvSpPr txBox="1">
              <a:spLocks noChangeArrowheads="1"/>
            </p:cNvSpPr>
            <p:nvPr/>
          </p:nvSpPr>
          <p:spPr bwMode="auto">
            <a:xfrm>
              <a:off x="5377" y="210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Cycles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176" y="1214438"/>
            <a:ext cx="8991824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Can shortest paths contain cycles?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Negative-weight cycles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Positive-weight cycles: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By removing the cycle we can get a shorter path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Zero-weight cycles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No reason to use them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Can remove them to obtain a path with same weight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We will assume that when we are finding shortest paths, the paths will have no cycles</a:t>
            </a: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4829175" y="1916113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No!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4829175" y="2541588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No!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/>
      <p:bldP spid="75674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2552</Words>
  <Application>Microsoft Macintosh PowerPoint</Application>
  <PresentationFormat>On-screen Show (4:3)</PresentationFormat>
  <Paragraphs>1094</Paragraphs>
  <Slides>32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Arial Black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Shortest Path Problems</vt:lpstr>
      <vt:lpstr>Shortest Path Problems</vt:lpstr>
      <vt:lpstr>Variants of Shortest Paths</vt:lpstr>
      <vt:lpstr>Optimal Substructure of Shortest Paths</vt:lpstr>
      <vt:lpstr>Negative-Weight Edges</vt:lpstr>
      <vt:lpstr>Negative-Weight Edges</vt:lpstr>
      <vt:lpstr>Negative-Weight Edges</vt:lpstr>
      <vt:lpstr>Cycles</vt:lpstr>
      <vt:lpstr>Shortest-Path Representation</vt:lpstr>
      <vt:lpstr>Initialization</vt:lpstr>
      <vt:lpstr>Relaxation</vt:lpstr>
      <vt:lpstr>RELAX(u, v, w)</vt:lpstr>
      <vt:lpstr>Bellman-Ford Algorithm</vt:lpstr>
      <vt:lpstr>BELLMAN-FORD(V, E, w, s)</vt:lpstr>
      <vt:lpstr>Example</vt:lpstr>
      <vt:lpstr>Detecting Negative Cycles</vt:lpstr>
      <vt:lpstr>Single-Source Shortest Paths in DAGs</vt:lpstr>
      <vt:lpstr>DAG-SHORTEST-PATHS(G, w, s)</vt:lpstr>
      <vt:lpstr>Example</vt:lpstr>
      <vt:lpstr>Example (cont.)</vt:lpstr>
      <vt:lpstr>Example (cont.)</vt:lpstr>
      <vt:lpstr>Shortest Path Properties</vt:lpstr>
      <vt:lpstr>Shortest Path Properties</vt:lpstr>
      <vt:lpstr>Shortest Path Properties</vt:lpstr>
      <vt:lpstr>Shortest Path Properties</vt:lpstr>
      <vt:lpstr>Shortest Path Properties</vt:lpstr>
      <vt:lpstr>Dijkstra’s Algorithm</vt:lpstr>
      <vt:lpstr>Dijkstra (G, w, s)</vt:lpstr>
      <vt:lpstr>Example</vt:lpstr>
      <vt:lpstr>Dijkstra (G, w, s)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710</cp:revision>
  <cp:lastPrinted>2018-11-27T18:01:19Z</cp:lastPrinted>
  <dcterms:created xsi:type="dcterms:W3CDTF">2011-01-18T17:28:39Z</dcterms:created>
  <dcterms:modified xsi:type="dcterms:W3CDTF">2018-11-28T18:11:17Z</dcterms:modified>
</cp:coreProperties>
</file>