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91" r:id="rId3"/>
    <p:sldId id="792" r:id="rId4"/>
    <p:sldId id="793" r:id="rId5"/>
    <p:sldId id="832" r:id="rId6"/>
    <p:sldId id="794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53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CE636-C219-004F-8F6B-5F0C18142390}" type="slidenum">
              <a:rPr lang="en-US">
                <a:latin typeface="Arial" pitchFamily="-106" charset="0"/>
              </a:rPr>
              <a:pPr/>
              <a:t>10</a:t>
            </a:fld>
            <a:endParaRPr lang="en-US">
              <a:latin typeface="Arial" pitchFamily="-106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6B04E-D6EA-E740-BF26-B2DCF16946AA}" type="slidenum">
              <a:rPr lang="en-US">
                <a:latin typeface="Arial" pitchFamily="-106" charset="0"/>
              </a:rPr>
              <a:pPr/>
              <a:t>11</a:t>
            </a:fld>
            <a:endParaRPr lang="en-US">
              <a:latin typeface="Arial" pitchFamily="-106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77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8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9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B1A3E2-3BD0-B64B-A4A2-584D40B1C69E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7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983501-E1AA-584D-88EA-68F5CC68358F}" type="slidenum">
              <a:rPr lang="en-US"/>
              <a:pPr/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C27ECC-40FB-AE49-AA20-25EEBE76D97E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2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9E73F-CA93-6141-92DC-09E771359D91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6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3DE713-1146-5841-BA73-4949F5835EF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18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56A28B-F608-AE48-8F64-2C7E63F0C415}" type="slidenum">
              <a:rPr lang="en-US"/>
              <a:pPr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6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77F7041-8448-3A4D-B0B1-879178981D3A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15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500F33-950E-5F41-B6A9-5C437B480E22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3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B560E8-D831-3E4E-B32A-4CCD9C7C20ED}" type="slidenum">
              <a:rPr lang="en-US"/>
              <a:pPr/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6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A0546F-0D8C-514E-BDF2-15EE630B23F3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03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4577EE-3478-9546-9A89-C10D810518CE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6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A1216B-610C-B842-86F8-BD4BB9789D56}" type="slidenum">
              <a:rPr lang="en-US"/>
              <a:pPr/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4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92580-DCF8-C44A-83CB-F98C97B54E47}" type="slidenum">
              <a:rPr lang="en-US">
                <a:latin typeface="Arial" pitchFamily="-106" charset="0"/>
              </a:rPr>
              <a:pPr/>
              <a:t>3</a:t>
            </a:fld>
            <a:endParaRPr lang="en-US">
              <a:latin typeface="Arial" pitchFamily="-106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16244A-46DC-2441-8480-70A0C1936A0E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60DCC0-425F-7C49-BCFC-C5DBA7E2D906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60DCC0-425F-7C49-BCFC-C5DBA7E2D906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5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0D4E4-6440-964C-A3A1-DB251C1CA0DB}" type="slidenum">
              <a:rPr lang="en-US">
                <a:latin typeface="Arial" pitchFamily="-106" charset="0"/>
              </a:rPr>
              <a:pPr/>
              <a:t>7</a:t>
            </a:fld>
            <a:endParaRPr lang="en-US">
              <a:latin typeface="Arial" pitchFamily="-106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9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91A8EB-465D-714D-931D-517144F638D3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9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37F34-247B-FC48-9770-5A06AEEC9A40}" type="slidenum">
              <a:rPr lang="en-US">
                <a:latin typeface="Arial" pitchFamily="-106" charset="0"/>
              </a:rPr>
              <a:pPr/>
              <a:t>9</a:t>
            </a:fld>
            <a:endParaRPr lang="en-US">
              <a:latin typeface="Arial" pitchFamily="-10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FE8EE-7AA8-344C-BB44-3D69FD4A9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5825" cy="906462"/>
          </a:xfrm>
        </p:spPr>
        <p:txBody>
          <a:bodyPr/>
          <a:lstStyle/>
          <a:p>
            <a:pPr eaLnBrk="1" hangingPunct="1"/>
            <a:r>
              <a:rPr lang="en-US" sz="3600"/>
              <a:t>S</a:t>
            </a:r>
            <a:r>
              <a:rPr lang="en-US" sz="2800"/>
              <a:t>LOW</a:t>
            </a:r>
            <a:r>
              <a:rPr lang="en-US" sz="3600"/>
              <a:t>-A</a:t>
            </a:r>
            <a:r>
              <a:rPr lang="en-US" sz="2800"/>
              <a:t>LL</a:t>
            </a:r>
            <a:r>
              <a:rPr lang="en-US" sz="3600"/>
              <a:t>-P</a:t>
            </a:r>
            <a:r>
              <a:rPr lang="en-US" sz="2800"/>
              <a:t>AIRS</a:t>
            </a:r>
            <a:r>
              <a:rPr lang="en-US" sz="3600"/>
              <a:t>-S</a:t>
            </a:r>
            <a:r>
              <a:rPr lang="en-US" sz="2800"/>
              <a:t>HORTEST</a:t>
            </a:r>
            <a:r>
              <a:rPr lang="en-US" sz="3600"/>
              <a:t>-P</a:t>
            </a:r>
            <a:r>
              <a:rPr lang="en-US" sz="2800"/>
              <a:t>ATHS</a:t>
            </a:r>
            <a:r>
              <a:rPr lang="en-US" sz="3600"/>
              <a:t>(</a:t>
            </a:r>
            <a:r>
              <a:rPr lang="en-US" sz="3600">
                <a:latin typeface="Comic Sans MS" pitchFamily="-106" charset="0"/>
              </a:rPr>
              <a:t>W, n</a:t>
            </a:r>
            <a:r>
              <a:rPr lang="en-US" sz="3600"/>
              <a:t>)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 L</a:t>
            </a:r>
            <a:r>
              <a:rPr lang="en-US" baseline="30000" dirty="0"/>
              <a:t>(1)</a:t>
            </a:r>
            <a:r>
              <a:rPr lang="en-US" dirty="0"/>
              <a:t> ← W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m ← 2 </a:t>
            </a:r>
            <a:r>
              <a:rPr lang="en-US" b="1" dirty="0"/>
              <a:t>to </a:t>
            </a:r>
            <a:r>
              <a:rPr lang="en-US" dirty="0"/>
              <a:t>n - 1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      do </a:t>
            </a:r>
            <a:r>
              <a:rPr lang="en-US" dirty="0"/>
              <a:t>L</a:t>
            </a:r>
            <a:r>
              <a:rPr lang="en-US" baseline="30000" dirty="0"/>
              <a:t>(m) </a:t>
            </a:r>
            <a:r>
              <a:rPr lang="en-US" dirty="0"/>
              <a:t>←EXTEND (</a:t>
            </a:r>
            <a:r>
              <a:rPr lang="en-US" dirty="0">
                <a:latin typeface="Comic Sans MS" pitchFamily="-106" charset="0"/>
              </a:rPr>
              <a:t>L</a:t>
            </a:r>
            <a:r>
              <a:rPr lang="en-US" baseline="30000" dirty="0">
                <a:latin typeface="Comic Sans MS" pitchFamily="-106" charset="0"/>
              </a:rPr>
              <a:t>(m - 1)</a:t>
            </a:r>
            <a:r>
              <a:rPr lang="en-US" dirty="0">
                <a:latin typeface="Comic Sans MS" pitchFamily="-106" charset="0"/>
              </a:rPr>
              <a:t>, W, n</a:t>
            </a:r>
            <a:r>
              <a:rPr lang="en-US" dirty="0"/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L</a:t>
            </a:r>
            <a:r>
              <a:rPr lang="en-US" baseline="30000" dirty="0"/>
              <a:t>(n - 1)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endParaRPr lang="en-US" baseline="30000" dirty="0"/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dirty="0"/>
              <a:t>Running time: </a:t>
            </a:r>
            <a:r>
              <a:rPr lang="el-GR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baseline="30000" dirty="0">
                <a:latin typeface="Comic Sans MS" pitchFamily="-106" charset="0"/>
                <a:sym typeface="Symbol" pitchFamily="-106" charset="2"/>
              </a:rPr>
              <a:t>4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105622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5623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5624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05625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5626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05627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28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29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05630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05631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05632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05633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34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35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36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5637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05638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39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40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41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42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05643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05644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03867" name="Group 27"/>
          <p:cNvGraphicFramePr>
            <a:graphicFrameLocks noGrp="1"/>
          </p:cNvGraphicFramePr>
          <p:nvPr>
            <p:ph idx="1"/>
            <p:extLst/>
          </p:nvPr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6" name="Text Box 65"/>
          <p:cNvSpPr txBox="1">
            <a:spLocks noChangeArrowheads="1"/>
          </p:cNvSpPr>
          <p:nvPr/>
        </p:nvSpPr>
        <p:spPr bwMode="auto">
          <a:xfrm>
            <a:off x="4283075" y="1200150"/>
            <a:ext cx="1228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</a:t>
            </a:r>
            <a:r>
              <a:rPr lang="en-US" baseline="30000">
                <a:latin typeface="Comic Sans MS" pitchFamily="-106" charset="0"/>
              </a:rPr>
              <a:t>(m-1)</a:t>
            </a:r>
            <a:r>
              <a:rPr lang="en-US">
                <a:latin typeface="Comic Sans MS" pitchFamily="-106" charset="0"/>
              </a:rPr>
              <a:t> = L</a:t>
            </a:r>
            <a:r>
              <a:rPr lang="en-US" baseline="30000">
                <a:latin typeface="Comic Sans MS" pitchFamily="-106" charset="0"/>
              </a:rPr>
              <a:t>(1)</a:t>
            </a:r>
          </a:p>
        </p:txBody>
      </p:sp>
      <p:sp>
        <p:nvSpPr>
          <p:cNvPr id="105517" name="Text Box 66"/>
          <p:cNvSpPr txBox="1">
            <a:spLocks noChangeArrowheads="1"/>
          </p:cNvSpPr>
          <p:nvPr/>
        </p:nvSpPr>
        <p:spPr bwMode="auto">
          <a:xfrm>
            <a:off x="6921500" y="11906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30000">
              <a:latin typeface="Comic Sans MS" pitchFamily="-106" charset="0"/>
            </a:endParaRPr>
          </a:p>
        </p:txBody>
      </p:sp>
      <p:graphicFrame>
        <p:nvGraphicFramePr>
          <p:cNvPr id="803907" name="Group 67"/>
          <p:cNvGraphicFramePr>
            <a:graphicFrameLocks noGrp="1"/>
          </p:cNvGraphicFramePr>
          <p:nvPr/>
        </p:nvGraphicFramePr>
        <p:xfrm>
          <a:off x="1189038" y="41338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56" name="Text Box 105"/>
          <p:cNvSpPr txBox="1">
            <a:spLocks noChangeArrowheads="1"/>
          </p:cNvSpPr>
          <p:nvPr/>
        </p:nvSpPr>
        <p:spPr bwMode="auto">
          <a:xfrm>
            <a:off x="0" y="4962525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</a:t>
            </a:r>
            <a:r>
              <a:rPr lang="en-US" baseline="30000">
                <a:latin typeface="Comic Sans MS" pitchFamily="-106" charset="0"/>
              </a:rPr>
              <a:t>(m)</a:t>
            </a:r>
            <a:r>
              <a:rPr lang="en-US">
                <a:latin typeface="Comic Sans MS" pitchFamily="-106" charset="0"/>
              </a:rPr>
              <a:t> = L</a:t>
            </a:r>
            <a:r>
              <a:rPr lang="en-US" baseline="30000">
                <a:latin typeface="Comic Sans MS" pitchFamily="-106" charset="0"/>
              </a:rPr>
              <a:t>(2)</a:t>
            </a:r>
          </a:p>
        </p:txBody>
      </p:sp>
      <p:graphicFrame>
        <p:nvGraphicFramePr>
          <p:cNvPr id="803946" name="Group 106"/>
          <p:cNvGraphicFramePr>
            <a:graphicFrameLocks noGrp="1"/>
          </p:cNvGraphicFramePr>
          <p:nvPr>
            <p:extLst/>
          </p:nvPr>
        </p:nvGraphicFramePr>
        <p:xfrm>
          <a:off x="6446838" y="16573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  <a:sym typeface="Symbol" pitchFamily="-108" charset="2"/>
                        </a:rPr>
                        <a:t>∞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3984" name="Text Box 144"/>
          <p:cNvSpPr txBox="1">
            <a:spLocks noChangeArrowheads="1"/>
          </p:cNvSpPr>
          <p:nvPr/>
        </p:nvSpPr>
        <p:spPr bwMode="auto">
          <a:xfrm>
            <a:off x="1260475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3985" name="Text Box 145"/>
          <p:cNvSpPr txBox="1">
            <a:spLocks noChangeArrowheads="1"/>
          </p:cNvSpPr>
          <p:nvPr/>
        </p:nvSpPr>
        <p:spPr bwMode="auto">
          <a:xfrm>
            <a:off x="170973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03986" name="Text Box 146"/>
          <p:cNvSpPr txBox="1">
            <a:spLocks noChangeArrowheads="1"/>
          </p:cNvSpPr>
          <p:nvPr/>
        </p:nvSpPr>
        <p:spPr bwMode="auto">
          <a:xfrm>
            <a:off x="216058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03987" name="Text Box 147"/>
          <p:cNvSpPr txBox="1">
            <a:spLocks noChangeArrowheads="1"/>
          </p:cNvSpPr>
          <p:nvPr/>
        </p:nvSpPr>
        <p:spPr bwMode="auto">
          <a:xfrm>
            <a:off x="2609850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03988" name="Text Box 148"/>
          <p:cNvSpPr txBox="1">
            <a:spLocks noChangeArrowheads="1"/>
          </p:cNvSpPr>
          <p:nvPr/>
        </p:nvSpPr>
        <p:spPr bwMode="auto">
          <a:xfrm>
            <a:off x="2984500" y="4144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-4</a:t>
            </a:r>
          </a:p>
        </p:txBody>
      </p:sp>
      <p:sp>
        <p:nvSpPr>
          <p:cNvPr id="803989" name="Text Box 149"/>
          <p:cNvSpPr txBox="1">
            <a:spLocks noChangeArrowheads="1"/>
          </p:cNvSpPr>
          <p:nvPr/>
        </p:nvSpPr>
        <p:spPr bwMode="auto">
          <a:xfrm>
            <a:off x="1270000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03990" name="Text Box 150"/>
          <p:cNvSpPr txBox="1">
            <a:spLocks noChangeArrowheads="1"/>
          </p:cNvSpPr>
          <p:nvPr/>
        </p:nvSpPr>
        <p:spPr bwMode="auto">
          <a:xfrm>
            <a:off x="1719263" y="4573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3991" name="Text Box 151"/>
          <p:cNvSpPr txBox="1">
            <a:spLocks noChangeArrowheads="1"/>
          </p:cNvSpPr>
          <p:nvPr/>
        </p:nvSpPr>
        <p:spPr bwMode="auto">
          <a:xfrm>
            <a:off x="2093913" y="457358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-4</a:t>
            </a:r>
          </a:p>
        </p:txBody>
      </p:sp>
      <p:sp>
        <p:nvSpPr>
          <p:cNvPr id="803992" name="Text Box 152"/>
          <p:cNvSpPr txBox="1">
            <a:spLocks noChangeArrowheads="1"/>
          </p:cNvSpPr>
          <p:nvPr/>
        </p:nvSpPr>
        <p:spPr bwMode="auto">
          <a:xfrm>
            <a:off x="261937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03993" name="Text Box 153"/>
          <p:cNvSpPr txBox="1">
            <a:spLocks noChangeArrowheads="1"/>
          </p:cNvSpPr>
          <p:nvPr/>
        </p:nvSpPr>
        <p:spPr bwMode="auto">
          <a:xfrm>
            <a:off x="30702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803994" name="Text Box 154"/>
          <p:cNvSpPr txBox="1">
            <a:spLocks noChangeArrowheads="1"/>
          </p:cNvSpPr>
          <p:nvPr/>
        </p:nvSpPr>
        <p:spPr bwMode="auto">
          <a:xfrm>
            <a:off x="1270000" y="5110163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803995" name="Text Box 155"/>
          <p:cNvSpPr txBox="1">
            <a:spLocks noChangeArrowheads="1"/>
          </p:cNvSpPr>
          <p:nvPr/>
        </p:nvSpPr>
        <p:spPr bwMode="auto">
          <a:xfrm>
            <a:off x="171926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803996" name="Text Box 156"/>
          <p:cNvSpPr txBox="1">
            <a:spLocks noChangeArrowheads="1"/>
          </p:cNvSpPr>
          <p:nvPr/>
        </p:nvSpPr>
        <p:spPr bwMode="auto">
          <a:xfrm>
            <a:off x="21701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3997" name="Text Box 157"/>
          <p:cNvSpPr txBox="1">
            <a:spLocks noChangeArrowheads="1"/>
          </p:cNvSpPr>
          <p:nvPr/>
        </p:nvSpPr>
        <p:spPr bwMode="auto">
          <a:xfrm>
            <a:off x="2619375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03998" name="Text Box 158"/>
          <p:cNvSpPr txBox="1">
            <a:spLocks noChangeArrowheads="1"/>
          </p:cNvSpPr>
          <p:nvPr/>
        </p:nvSpPr>
        <p:spPr bwMode="auto">
          <a:xfrm>
            <a:off x="2994025" y="50403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11</a:t>
            </a:r>
          </a:p>
        </p:txBody>
      </p:sp>
      <p:sp>
        <p:nvSpPr>
          <p:cNvPr id="803999" name="Text Box 159"/>
          <p:cNvSpPr txBox="1">
            <a:spLocks noChangeArrowheads="1"/>
          </p:cNvSpPr>
          <p:nvPr/>
        </p:nvSpPr>
        <p:spPr bwMode="auto">
          <a:xfrm>
            <a:off x="1279525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04000" name="Text Box 160"/>
          <p:cNvSpPr txBox="1">
            <a:spLocks noChangeArrowheads="1"/>
          </p:cNvSpPr>
          <p:nvPr/>
        </p:nvSpPr>
        <p:spPr bwMode="auto">
          <a:xfrm>
            <a:off x="165258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04001" name="Text Box 161"/>
          <p:cNvSpPr txBox="1">
            <a:spLocks noChangeArrowheads="1"/>
          </p:cNvSpPr>
          <p:nvPr/>
        </p:nvSpPr>
        <p:spPr bwMode="auto">
          <a:xfrm>
            <a:off x="210343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04002" name="Text Box 162"/>
          <p:cNvSpPr txBox="1">
            <a:spLocks noChangeArrowheads="1"/>
          </p:cNvSpPr>
          <p:nvPr/>
        </p:nvSpPr>
        <p:spPr bwMode="auto">
          <a:xfrm>
            <a:off x="26289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003" name="Text Box 163"/>
          <p:cNvSpPr txBox="1">
            <a:spLocks noChangeArrowheads="1"/>
          </p:cNvSpPr>
          <p:nvPr/>
        </p:nvSpPr>
        <p:spPr bwMode="auto">
          <a:xfrm>
            <a:off x="3041650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04004" name="Text Box 164"/>
          <p:cNvSpPr txBox="1">
            <a:spLocks noChangeArrowheads="1"/>
          </p:cNvSpPr>
          <p:nvPr/>
        </p:nvSpPr>
        <p:spPr bwMode="auto">
          <a:xfrm>
            <a:off x="1270000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04005" name="Text Box 165"/>
          <p:cNvSpPr txBox="1">
            <a:spLocks noChangeArrowheads="1"/>
          </p:cNvSpPr>
          <p:nvPr/>
        </p:nvSpPr>
        <p:spPr bwMode="auto">
          <a:xfrm>
            <a:off x="1719263" y="6024563"/>
            <a:ext cx="34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804006" name="Text Box 166"/>
          <p:cNvSpPr txBox="1">
            <a:spLocks noChangeArrowheads="1"/>
          </p:cNvSpPr>
          <p:nvPr/>
        </p:nvSpPr>
        <p:spPr bwMode="auto">
          <a:xfrm>
            <a:off x="2170113" y="5954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04007" name="Text Box 167"/>
          <p:cNvSpPr txBox="1">
            <a:spLocks noChangeArrowheads="1"/>
          </p:cNvSpPr>
          <p:nvPr/>
        </p:nvSpPr>
        <p:spPr bwMode="auto">
          <a:xfrm>
            <a:off x="261937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804008" name="Text Box 168"/>
          <p:cNvSpPr txBox="1">
            <a:spLocks noChangeArrowheads="1"/>
          </p:cNvSpPr>
          <p:nvPr/>
        </p:nvSpPr>
        <p:spPr bwMode="auto">
          <a:xfrm>
            <a:off x="307022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009" name="Text Box 169"/>
          <p:cNvSpPr txBox="1">
            <a:spLocks noChangeArrowheads="1"/>
          </p:cNvSpPr>
          <p:nvPr/>
        </p:nvSpPr>
        <p:spPr bwMode="auto">
          <a:xfrm>
            <a:off x="3867150" y="4946650"/>
            <a:ext cx="3804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sz="2800" dirty="0">
                <a:latin typeface="Century Gothic"/>
                <a:cs typeface="Century Gothic"/>
              </a:rPr>
              <a:t>… and so on until </a:t>
            </a:r>
            <a:r>
              <a:rPr lang="en-US" sz="2800" dirty="0">
                <a:latin typeface="Comic Sans MS" pitchFamily="-106" charset="0"/>
              </a:rPr>
              <a:t>L</a:t>
            </a:r>
            <a:r>
              <a:rPr lang="en-US" sz="2800" baseline="30000" dirty="0">
                <a:latin typeface="Comic Sans MS" pitchFamily="-106" charset="0"/>
              </a:rPr>
              <a:t>(4)</a:t>
            </a:r>
          </a:p>
        </p:txBody>
      </p:sp>
      <p:sp>
        <p:nvSpPr>
          <p:cNvPr id="105621" name="Rectangle 170"/>
          <p:cNvSpPr>
            <a:spLocks noChangeArrowheads="1"/>
          </p:cNvSpPr>
          <p:nvPr/>
        </p:nvSpPr>
        <p:spPr bwMode="auto">
          <a:xfrm>
            <a:off x="4872038" y="268288"/>
            <a:ext cx="3778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ij</a:t>
            </a:r>
            <a:r>
              <a:rPr lang="en-US" sz="2800" baseline="30000" dirty="0">
                <a:latin typeface="Comic Sans MS" pitchFamily="-106" charset="0"/>
              </a:rPr>
              <a:t>(m)</a:t>
            </a:r>
            <a:r>
              <a:rPr lang="en-US" dirty="0"/>
              <a:t> </a:t>
            </a:r>
            <a:r>
              <a:rPr lang="en-US" sz="2800" dirty="0">
                <a:latin typeface="Comic Sans MS" pitchFamily="-106" charset="0"/>
              </a:rPr>
              <a:t>= min {</a:t>
            </a: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ik</a:t>
            </a:r>
            <a:r>
              <a:rPr lang="en-US" sz="2800" baseline="30000" dirty="0">
                <a:latin typeface="Comic Sans MS" pitchFamily="-106" charset="0"/>
              </a:rPr>
              <a:t>(m-1) </a:t>
            </a:r>
            <a:r>
              <a:rPr lang="en-US" sz="2800" dirty="0">
                <a:latin typeface="Comic Sans MS" pitchFamily="-106" charset="0"/>
              </a:rPr>
              <a:t>+ </a:t>
            </a: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kj</a:t>
            </a:r>
            <a:r>
              <a:rPr lang="en-US" sz="2800" dirty="0">
                <a:latin typeface="Comic Sans MS" pitchFamily="-10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-106" charset="0"/>
              </a:rPr>
              <a:t>                  1 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≤ k </a:t>
            </a:r>
            <a:r>
              <a:rPr lang="en-US" sz="1600" dirty="0">
                <a:sym typeface="Symbol" pitchFamily="-106" charset="2"/>
              </a:rPr>
              <a:t>≤ n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8EE-7AA8-344C-BB44-3D69FD4A9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4" grpId="0"/>
      <p:bldP spid="803985" grpId="0"/>
      <p:bldP spid="803986" grpId="0"/>
      <p:bldP spid="803987" grpId="0"/>
      <p:bldP spid="803988" grpId="0"/>
      <p:bldP spid="803989" grpId="0"/>
      <p:bldP spid="803990" grpId="0"/>
      <p:bldP spid="803991" grpId="0"/>
      <p:bldP spid="803992" grpId="0"/>
      <p:bldP spid="803993" grpId="0"/>
      <p:bldP spid="803994" grpId="0"/>
      <p:bldP spid="803995" grpId="0"/>
      <p:bldP spid="803996" grpId="0"/>
      <p:bldP spid="803997" grpId="0"/>
      <p:bldP spid="803998" grpId="0"/>
      <p:bldP spid="803999" grpId="0"/>
      <p:bldP spid="804000" grpId="0"/>
      <p:bldP spid="804001" grpId="0"/>
      <p:bldP spid="804002" grpId="0"/>
      <p:bldP spid="804003" grpId="0"/>
      <p:bldP spid="804004" grpId="0"/>
      <p:bldP spid="804005" grpId="0"/>
      <p:bldP spid="804006" grpId="0"/>
      <p:bldP spid="804007" grpId="0"/>
      <p:bldP spid="804008" grpId="0"/>
      <p:bldP spid="8040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Running Time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162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No need to compute all </a:t>
            </a:r>
            <a:r>
              <a:rPr lang="en-US" sz="2400" dirty="0">
                <a:latin typeface="Comic Sans MS" pitchFamily="-106" charset="0"/>
              </a:rPr>
              <a:t>L</a:t>
            </a:r>
            <a:r>
              <a:rPr lang="en-US" sz="2400" baseline="30000" dirty="0">
                <a:latin typeface="Comic Sans MS" pitchFamily="-106" charset="0"/>
              </a:rPr>
              <a:t>(m)</a:t>
            </a:r>
            <a:r>
              <a:rPr lang="en-US" sz="2400" dirty="0"/>
              <a:t> matrices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no negative-weight cycles exist: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	L</a:t>
            </a:r>
            <a:r>
              <a:rPr lang="en-US" sz="2400" baseline="30000" dirty="0"/>
              <a:t>(m)</a:t>
            </a:r>
            <a:r>
              <a:rPr lang="en-US" sz="2400" dirty="0"/>
              <a:t> = L</a:t>
            </a:r>
            <a:r>
              <a:rPr lang="en-US" sz="2400" baseline="30000" dirty="0"/>
              <a:t>(n - 1)</a:t>
            </a:r>
            <a:r>
              <a:rPr lang="en-US" sz="2400" dirty="0"/>
              <a:t> for all m </a:t>
            </a:r>
            <a:r>
              <a:rPr lang="en-US" sz="2400" dirty="0">
                <a:sym typeface="Symbol" pitchFamily="-106" charset="2"/>
              </a:rPr>
              <a:t>≥ n –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Symbol" pitchFamily="-106" charset="2"/>
              </a:rPr>
              <a:t>We can compute </a:t>
            </a:r>
            <a:r>
              <a:rPr lang="en-US" sz="2400" dirty="0"/>
              <a:t>L</a:t>
            </a:r>
            <a:r>
              <a:rPr lang="en-US" sz="2400" baseline="30000" dirty="0"/>
              <a:t>(n-1)</a:t>
            </a:r>
            <a:r>
              <a:rPr lang="en-US" sz="2400" dirty="0"/>
              <a:t> by computing the sequence: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 L</a:t>
            </a:r>
            <a:r>
              <a:rPr lang="en-US" sz="2400" baseline="30000" dirty="0"/>
              <a:t>(1)</a:t>
            </a:r>
            <a:r>
              <a:rPr lang="en-US" sz="2400" dirty="0"/>
              <a:t> = W				L</a:t>
            </a:r>
            <a:r>
              <a:rPr lang="en-US" sz="2400" baseline="30000" dirty="0"/>
              <a:t>(2)</a:t>
            </a:r>
            <a:r>
              <a:rPr lang="en-US" sz="2400" dirty="0"/>
              <a:t> = W</a:t>
            </a:r>
            <a:r>
              <a:rPr lang="en-US" sz="2400" baseline="30000" dirty="0"/>
              <a:t>2</a:t>
            </a:r>
            <a:r>
              <a:rPr lang="en-US" sz="2400" dirty="0"/>
              <a:t> = W “</a:t>
            </a:r>
            <a:r>
              <a:rPr lang="en-US" sz="2400" dirty="0">
                <a:sym typeface="Symbol" pitchFamily="-106" charset="2"/>
              </a:rPr>
              <a:t>×”</a:t>
            </a:r>
            <a:r>
              <a:rPr lang="en-US" sz="2400" dirty="0"/>
              <a:t> W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 L</a:t>
            </a:r>
            <a:r>
              <a:rPr lang="en-US" sz="2400" baseline="30000" dirty="0"/>
              <a:t>(4)</a:t>
            </a:r>
            <a:r>
              <a:rPr lang="en-US" sz="2400" dirty="0"/>
              <a:t> = W</a:t>
            </a:r>
            <a:r>
              <a:rPr lang="en-US" sz="2400" baseline="30000" dirty="0"/>
              <a:t>4</a:t>
            </a:r>
            <a:r>
              <a:rPr lang="en-US" sz="2400" dirty="0"/>
              <a:t> = W</a:t>
            </a:r>
            <a:r>
              <a:rPr lang="en-US" sz="2400" baseline="30000" dirty="0"/>
              <a:t>2</a:t>
            </a:r>
            <a:r>
              <a:rPr lang="en-US" sz="2400" dirty="0"/>
              <a:t> “</a:t>
            </a:r>
            <a:r>
              <a:rPr lang="en-US" sz="2400" dirty="0">
                <a:sym typeface="Symbol" pitchFamily="-106" charset="2"/>
              </a:rPr>
              <a:t>×”</a:t>
            </a:r>
            <a:r>
              <a:rPr lang="en-US" sz="2400" dirty="0"/>
              <a:t> W</a:t>
            </a:r>
            <a:r>
              <a:rPr lang="en-US" sz="2400" baseline="30000" dirty="0"/>
              <a:t>2</a:t>
            </a:r>
            <a:r>
              <a:rPr lang="en-US" sz="2400" dirty="0"/>
              <a:t>  		L</a:t>
            </a:r>
            <a:r>
              <a:rPr lang="en-US" sz="2400" baseline="30000" dirty="0"/>
              <a:t>(8)</a:t>
            </a:r>
            <a:r>
              <a:rPr lang="en-US" sz="2400" dirty="0"/>
              <a:t> = W</a:t>
            </a:r>
            <a:r>
              <a:rPr lang="en-US" sz="2400" baseline="30000" dirty="0"/>
              <a:t>8</a:t>
            </a:r>
            <a:r>
              <a:rPr lang="en-US" sz="2400" dirty="0"/>
              <a:t> = W</a:t>
            </a:r>
            <a:r>
              <a:rPr lang="en-US" sz="2400" baseline="30000" dirty="0"/>
              <a:t>4</a:t>
            </a:r>
            <a:r>
              <a:rPr lang="en-US" sz="2400" dirty="0"/>
              <a:t> “</a:t>
            </a:r>
            <a:r>
              <a:rPr lang="en-US" sz="2400" dirty="0">
                <a:sym typeface="Symbol" pitchFamily="-106" charset="2"/>
              </a:rPr>
              <a:t>×”</a:t>
            </a:r>
            <a:r>
              <a:rPr lang="en-US" sz="2400" dirty="0"/>
              <a:t> W</a:t>
            </a:r>
            <a:r>
              <a:rPr lang="en-US" sz="2400" baseline="30000" dirty="0"/>
              <a:t>4</a:t>
            </a:r>
            <a:r>
              <a:rPr lang="en-US" sz="2400" dirty="0"/>
              <a:t> …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1200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2592388" y="5138738"/>
          <a:ext cx="29019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136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138738"/>
                        <a:ext cx="29019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3086100" y="4559300"/>
          <a:ext cx="20081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559300"/>
                        <a:ext cx="200818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FASTER-APSP(</a:t>
            </a:r>
            <a:r>
              <a:rPr lang="en-US">
                <a:latin typeface="Comic Sans MS" pitchFamily="-106" charset="0"/>
              </a:rPr>
              <a:t>W, n</a:t>
            </a:r>
            <a:r>
              <a:rPr lang="en-US"/>
              <a:t>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 L</a:t>
            </a:r>
            <a:r>
              <a:rPr lang="en-US" baseline="30000" dirty="0"/>
              <a:t>(1)</a:t>
            </a:r>
            <a:r>
              <a:rPr lang="en-US" dirty="0"/>
              <a:t> ← W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m ← 1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while </a:t>
            </a:r>
            <a:r>
              <a:rPr lang="en-US" dirty="0"/>
              <a:t>m &lt; n - 1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do </a:t>
            </a:r>
            <a:r>
              <a:rPr lang="en-US" dirty="0"/>
              <a:t>L</a:t>
            </a:r>
            <a:r>
              <a:rPr lang="en-US" baseline="30000" dirty="0"/>
              <a:t>(2m)</a:t>
            </a:r>
            <a:r>
              <a:rPr lang="en-US" dirty="0"/>
              <a:t> ← EXTEND(L</a:t>
            </a:r>
            <a:r>
              <a:rPr lang="en-US" baseline="30000" dirty="0"/>
              <a:t>(m)</a:t>
            </a:r>
            <a:r>
              <a:rPr lang="en-US" dirty="0"/>
              <a:t>, L</a:t>
            </a:r>
            <a:r>
              <a:rPr lang="en-US" baseline="30000" dirty="0"/>
              <a:t>(m)</a:t>
            </a:r>
            <a:r>
              <a:rPr lang="en-US" dirty="0"/>
              <a:t>, n)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m ← 2m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/>
              <a:t>L</a:t>
            </a:r>
            <a:r>
              <a:rPr lang="en-US" baseline="30000" dirty="0"/>
              <a:t>(m)</a:t>
            </a:r>
          </a:p>
          <a:p>
            <a:pPr marL="533400" indent="-533400"/>
            <a:endParaRPr lang="en-US" dirty="0"/>
          </a:p>
          <a:p>
            <a:pPr marL="533400" indent="-533400"/>
            <a:r>
              <a:rPr lang="en-US" dirty="0"/>
              <a:t>OK to overshoot: “products” don’t change after L</a:t>
            </a:r>
            <a:r>
              <a:rPr lang="en-US" baseline="30000" dirty="0"/>
              <a:t>(n - 1)</a:t>
            </a:r>
          </a:p>
          <a:p>
            <a:pPr marL="533400" indent="-533400"/>
            <a:r>
              <a:rPr lang="en-US" b="1" dirty="0"/>
              <a:t>Running Time: </a:t>
            </a:r>
            <a:r>
              <a:rPr lang="en-US" b="1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</a:rPr>
              <a:t>(n</a:t>
            </a:r>
            <a:r>
              <a:rPr lang="en-US" baseline="30000" dirty="0">
                <a:latin typeface="Comic Sans MS" pitchFamily="-106" charset="0"/>
              </a:rPr>
              <a:t>3</a:t>
            </a:r>
            <a:r>
              <a:rPr lang="en-US" dirty="0">
                <a:latin typeface="Comic Sans MS" pitchFamily="-106" charset="0"/>
              </a:rPr>
              <a:t>lg 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Floyd-Warshall Algorithm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54762" cy="50768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dirty="0"/>
              <a:t>Given: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Directed, weighted graph G = (V, 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Negative-weight edges may be present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No negative-weight cycles could be present in the graph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/>
              <a:t>Compute: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The shortest paths between all pairs of vertices in a graph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987822" y="1292225"/>
            <a:ext cx="2986087" cy="2419350"/>
            <a:chOff x="297" y="778"/>
            <a:chExt cx="1881" cy="1524"/>
          </a:xfrm>
        </p:grpSpPr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25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4827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3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4844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4845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Structure of a Shortest Path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165849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Vertices in G are given by 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 = {1, 2, …, n}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Consider a path </a:t>
            </a:r>
            <a:r>
              <a:rPr lang="en-US" dirty="0">
                <a:latin typeface="Comic Sans MS" pitchFamily="-106" charset="0"/>
              </a:rPr>
              <a:t>p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⟨v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…,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l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⟩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An </a:t>
            </a:r>
            <a:r>
              <a:rPr lang="en-US" b="1" dirty="0">
                <a:ea typeface="ＭＳ Ｐゴシック" pitchFamily="-106" charset="-128"/>
                <a:sym typeface="Symbol" pitchFamily="-106" charset="2"/>
              </a:rPr>
              <a:t>intermediate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vertex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is any vertex in the set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{v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v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…, v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l-1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sym typeface="Symbol" pitchFamily="-106" charset="2"/>
              </a:rPr>
              <a:t>E.g.: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p = ⟨1, 2, 4, 5⟩: {2, 4}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     p = ⟨2, 4, 5⟩: {4}</a:t>
            </a:r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6188075" y="1338263"/>
            <a:ext cx="2336800" cy="2344737"/>
            <a:chOff x="1604" y="2250"/>
            <a:chExt cx="1472" cy="1477"/>
          </a:xfrm>
        </p:grpSpPr>
        <p:sp>
          <p:nvSpPr>
            <p:cNvPr id="36873" name="Oval 5"/>
            <p:cNvSpPr>
              <a:spLocks noChangeArrowheads="1"/>
            </p:cNvSpPr>
            <p:nvPr/>
          </p:nvSpPr>
          <p:spPr bwMode="auto">
            <a:xfrm>
              <a:off x="2662" y="3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5</a:t>
              </a:r>
            </a:p>
          </p:txBody>
        </p:sp>
        <p:sp>
          <p:nvSpPr>
            <p:cNvPr id="36874" name="Line 6"/>
            <p:cNvSpPr>
              <a:spLocks noChangeShapeType="1"/>
            </p:cNvSpPr>
            <p:nvPr/>
          </p:nvSpPr>
          <p:spPr bwMode="auto">
            <a:xfrm flipH="1">
              <a:off x="2834" y="3078"/>
              <a:ext cx="77" cy="3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Oval 7"/>
            <p:cNvSpPr>
              <a:spLocks noChangeArrowheads="1"/>
            </p:cNvSpPr>
            <p:nvPr/>
          </p:nvSpPr>
          <p:spPr bwMode="auto">
            <a:xfrm>
              <a:off x="1604" y="260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6876" name="Oval 8"/>
            <p:cNvSpPr>
              <a:spLocks noChangeArrowheads="1"/>
            </p:cNvSpPr>
            <p:nvPr/>
          </p:nvSpPr>
          <p:spPr bwMode="auto">
            <a:xfrm>
              <a:off x="2235" y="22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36877" name="Oval 9"/>
            <p:cNvSpPr>
              <a:spLocks noChangeArrowheads="1"/>
            </p:cNvSpPr>
            <p:nvPr/>
          </p:nvSpPr>
          <p:spPr bwMode="auto">
            <a:xfrm>
              <a:off x="2806" y="280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36878" name="Oval 10"/>
            <p:cNvSpPr>
              <a:spLocks noChangeArrowheads="1"/>
            </p:cNvSpPr>
            <p:nvPr/>
          </p:nvSpPr>
          <p:spPr bwMode="auto">
            <a:xfrm>
              <a:off x="2013" y="298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1835" y="2459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>
              <a:off x="1855" y="2833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 flipV="1">
              <a:off x="2292" y="2995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79" y="2483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Text Box 15"/>
            <p:cNvSpPr txBox="1">
              <a:spLocks noChangeArrowheads="1"/>
            </p:cNvSpPr>
            <p:nvPr/>
          </p:nvSpPr>
          <p:spPr bwMode="auto">
            <a:xfrm>
              <a:off x="1776" y="28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6884" name="Text Box 16"/>
            <p:cNvSpPr txBox="1">
              <a:spLocks noChangeArrowheads="1"/>
            </p:cNvSpPr>
            <p:nvPr/>
          </p:nvSpPr>
          <p:spPr bwMode="auto">
            <a:xfrm>
              <a:off x="2477" y="3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6885" name="Text Box 17"/>
            <p:cNvSpPr txBox="1">
              <a:spLocks noChangeArrowheads="1"/>
            </p:cNvSpPr>
            <p:nvPr/>
          </p:nvSpPr>
          <p:spPr bwMode="auto">
            <a:xfrm>
              <a:off x="1872" y="23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6886" name="Text Box 18"/>
            <p:cNvSpPr txBox="1">
              <a:spLocks noChangeArrowheads="1"/>
            </p:cNvSpPr>
            <p:nvPr/>
          </p:nvSpPr>
          <p:spPr bwMode="auto">
            <a:xfrm>
              <a:off x="2654" y="245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36887" name="Text Box 19"/>
            <p:cNvSpPr txBox="1">
              <a:spLocks noChangeArrowheads="1"/>
            </p:cNvSpPr>
            <p:nvPr/>
          </p:nvSpPr>
          <p:spPr bwMode="auto">
            <a:xfrm>
              <a:off x="2880" y="317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36871" name="Line 20"/>
          <p:cNvSpPr>
            <a:spLocks noChangeShapeType="1"/>
          </p:cNvSpPr>
          <p:nvPr/>
        </p:nvSpPr>
        <p:spPr bwMode="auto">
          <a:xfrm flipV="1">
            <a:off x="7094538" y="1744663"/>
            <a:ext cx="258762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Text Box 21"/>
          <p:cNvSpPr txBox="1">
            <a:spLocks noChangeArrowheads="1"/>
          </p:cNvSpPr>
          <p:nvPr/>
        </p:nvSpPr>
        <p:spPr bwMode="auto">
          <a:xfrm>
            <a:off x="6911975" y="191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Structure of a Shortest Path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For any pair of vertices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j ∈ V</a:t>
            </a:r>
            <a:r>
              <a:rPr lang="en-US" dirty="0">
                <a:sym typeface="Symbol" pitchFamily="-106" charset="2"/>
              </a:rPr>
              <a:t>, consider all 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paths from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 to j whose intermediate vertices are all drawn from a subset {1, 2, …, k}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Find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p,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 minimum-weight path from these paths</a:t>
            </a:r>
          </a:p>
        </p:txBody>
      </p:sp>
      <p:sp>
        <p:nvSpPr>
          <p:cNvPr id="38918" name="Oval 4"/>
          <p:cNvSpPr>
            <a:spLocks noChangeArrowheads="1"/>
          </p:cNvSpPr>
          <p:nvPr/>
        </p:nvSpPr>
        <p:spPr bwMode="auto">
          <a:xfrm>
            <a:off x="1892300" y="39227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5776913" y="38306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j</a:t>
            </a:r>
          </a:p>
        </p:txBody>
      </p:sp>
      <p:sp>
        <p:nvSpPr>
          <p:cNvPr id="38920" name="Freeform 6"/>
          <p:cNvSpPr>
            <a:spLocks/>
          </p:cNvSpPr>
          <p:nvPr/>
        </p:nvSpPr>
        <p:spPr bwMode="auto">
          <a:xfrm>
            <a:off x="2316163" y="3876675"/>
            <a:ext cx="3451225" cy="830263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Freeform 7"/>
          <p:cNvSpPr>
            <a:spLocks/>
          </p:cNvSpPr>
          <p:nvPr/>
        </p:nvSpPr>
        <p:spPr bwMode="auto">
          <a:xfrm>
            <a:off x="2276475" y="3470275"/>
            <a:ext cx="3505200" cy="568325"/>
          </a:xfrm>
          <a:custGeom>
            <a:avLst/>
            <a:gdLst>
              <a:gd name="T0" fmla="*/ 0 w 2208"/>
              <a:gd name="T1" fmla="*/ 358 h 358"/>
              <a:gd name="T2" fmla="*/ 58 w 2208"/>
              <a:gd name="T3" fmla="*/ 267 h 358"/>
              <a:gd name="T4" fmla="*/ 159 w 2208"/>
              <a:gd name="T5" fmla="*/ 161 h 358"/>
              <a:gd name="T6" fmla="*/ 231 w 2208"/>
              <a:gd name="T7" fmla="*/ 108 h 358"/>
              <a:gd name="T8" fmla="*/ 279 w 2208"/>
              <a:gd name="T9" fmla="*/ 80 h 358"/>
              <a:gd name="T10" fmla="*/ 394 w 2208"/>
              <a:gd name="T11" fmla="*/ 84 h 358"/>
              <a:gd name="T12" fmla="*/ 471 w 2208"/>
              <a:gd name="T13" fmla="*/ 94 h 358"/>
              <a:gd name="T14" fmla="*/ 509 w 2208"/>
              <a:gd name="T15" fmla="*/ 99 h 358"/>
              <a:gd name="T16" fmla="*/ 639 w 2208"/>
              <a:gd name="T17" fmla="*/ 94 h 358"/>
              <a:gd name="T18" fmla="*/ 773 w 2208"/>
              <a:gd name="T19" fmla="*/ 17 h 358"/>
              <a:gd name="T20" fmla="*/ 855 w 2208"/>
              <a:gd name="T21" fmla="*/ 8 h 358"/>
              <a:gd name="T22" fmla="*/ 994 w 2208"/>
              <a:gd name="T23" fmla="*/ 65 h 358"/>
              <a:gd name="T24" fmla="*/ 1066 w 2208"/>
              <a:gd name="T25" fmla="*/ 147 h 358"/>
              <a:gd name="T26" fmla="*/ 1114 w 2208"/>
              <a:gd name="T27" fmla="*/ 176 h 358"/>
              <a:gd name="T28" fmla="*/ 1143 w 2208"/>
              <a:gd name="T29" fmla="*/ 195 h 358"/>
              <a:gd name="T30" fmla="*/ 1239 w 2208"/>
              <a:gd name="T31" fmla="*/ 248 h 358"/>
              <a:gd name="T32" fmla="*/ 1311 w 2208"/>
              <a:gd name="T33" fmla="*/ 262 h 358"/>
              <a:gd name="T34" fmla="*/ 1426 w 2208"/>
              <a:gd name="T35" fmla="*/ 252 h 358"/>
              <a:gd name="T36" fmla="*/ 1484 w 2208"/>
              <a:gd name="T37" fmla="*/ 238 h 358"/>
              <a:gd name="T38" fmla="*/ 1512 w 2208"/>
              <a:gd name="T39" fmla="*/ 224 h 358"/>
              <a:gd name="T40" fmla="*/ 1556 w 2208"/>
              <a:gd name="T41" fmla="*/ 190 h 358"/>
              <a:gd name="T42" fmla="*/ 1704 w 2208"/>
              <a:gd name="T43" fmla="*/ 123 h 358"/>
              <a:gd name="T44" fmla="*/ 1988 w 2208"/>
              <a:gd name="T45" fmla="*/ 137 h 358"/>
              <a:gd name="T46" fmla="*/ 2036 w 2208"/>
              <a:gd name="T47" fmla="*/ 166 h 358"/>
              <a:gd name="T48" fmla="*/ 2088 w 2208"/>
              <a:gd name="T49" fmla="*/ 209 h 358"/>
              <a:gd name="T50" fmla="*/ 2112 w 2208"/>
              <a:gd name="T51" fmla="*/ 233 h 358"/>
              <a:gd name="T52" fmla="*/ 2146 w 2208"/>
              <a:gd name="T53" fmla="*/ 276 h 358"/>
              <a:gd name="T54" fmla="*/ 2175 w 2208"/>
              <a:gd name="T55" fmla="*/ 296 h 358"/>
              <a:gd name="T56" fmla="*/ 2208 w 2208"/>
              <a:gd name="T57" fmla="*/ 339 h 3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08"/>
              <a:gd name="T88" fmla="*/ 0 h 358"/>
              <a:gd name="T89" fmla="*/ 2208 w 2208"/>
              <a:gd name="T90" fmla="*/ 358 h 3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08" h="358">
                <a:moveTo>
                  <a:pt x="0" y="358"/>
                </a:moveTo>
                <a:cubicBezTo>
                  <a:pt x="17" y="325"/>
                  <a:pt x="36" y="297"/>
                  <a:pt x="58" y="267"/>
                </a:cubicBezTo>
                <a:cubicBezTo>
                  <a:pt x="69" y="235"/>
                  <a:pt x="129" y="181"/>
                  <a:pt x="159" y="161"/>
                </a:cubicBezTo>
                <a:cubicBezTo>
                  <a:pt x="170" y="131"/>
                  <a:pt x="210" y="129"/>
                  <a:pt x="231" y="108"/>
                </a:cubicBezTo>
                <a:cubicBezTo>
                  <a:pt x="246" y="93"/>
                  <a:pt x="258" y="86"/>
                  <a:pt x="279" y="80"/>
                </a:cubicBezTo>
                <a:cubicBezTo>
                  <a:pt x="317" y="81"/>
                  <a:pt x="356" y="81"/>
                  <a:pt x="394" y="84"/>
                </a:cubicBezTo>
                <a:cubicBezTo>
                  <a:pt x="420" y="86"/>
                  <a:pt x="445" y="91"/>
                  <a:pt x="471" y="94"/>
                </a:cubicBezTo>
                <a:cubicBezTo>
                  <a:pt x="484" y="96"/>
                  <a:pt x="509" y="99"/>
                  <a:pt x="509" y="99"/>
                </a:cubicBezTo>
                <a:cubicBezTo>
                  <a:pt x="551" y="113"/>
                  <a:pt x="597" y="108"/>
                  <a:pt x="639" y="94"/>
                </a:cubicBezTo>
                <a:cubicBezTo>
                  <a:pt x="668" y="50"/>
                  <a:pt x="723" y="27"/>
                  <a:pt x="773" y="17"/>
                </a:cubicBezTo>
                <a:cubicBezTo>
                  <a:pt x="808" y="0"/>
                  <a:pt x="810" y="3"/>
                  <a:pt x="855" y="8"/>
                </a:cubicBezTo>
                <a:cubicBezTo>
                  <a:pt x="902" y="26"/>
                  <a:pt x="947" y="48"/>
                  <a:pt x="994" y="65"/>
                </a:cubicBezTo>
                <a:cubicBezTo>
                  <a:pt x="1018" y="91"/>
                  <a:pt x="1040" y="124"/>
                  <a:pt x="1066" y="147"/>
                </a:cubicBezTo>
                <a:cubicBezTo>
                  <a:pt x="1114" y="189"/>
                  <a:pt x="1077" y="149"/>
                  <a:pt x="1114" y="176"/>
                </a:cubicBezTo>
                <a:cubicBezTo>
                  <a:pt x="1144" y="198"/>
                  <a:pt x="1112" y="185"/>
                  <a:pt x="1143" y="195"/>
                </a:cubicBezTo>
                <a:cubicBezTo>
                  <a:pt x="1160" y="212"/>
                  <a:pt x="1214" y="243"/>
                  <a:pt x="1239" y="248"/>
                </a:cubicBezTo>
                <a:cubicBezTo>
                  <a:pt x="1263" y="253"/>
                  <a:pt x="1287" y="254"/>
                  <a:pt x="1311" y="262"/>
                </a:cubicBezTo>
                <a:cubicBezTo>
                  <a:pt x="1448" y="255"/>
                  <a:pt x="1369" y="266"/>
                  <a:pt x="1426" y="252"/>
                </a:cubicBezTo>
                <a:cubicBezTo>
                  <a:pt x="1445" y="247"/>
                  <a:pt x="1484" y="238"/>
                  <a:pt x="1484" y="238"/>
                </a:cubicBezTo>
                <a:cubicBezTo>
                  <a:pt x="1522" y="211"/>
                  <a:pt x="1476" y="241"/>
                  <a:pt x="1512" y="224"/>
                </a:cubicBezTo>
                <a:cubicBezTo>
                  <a:pt x="1529" y="216"/>
                  <a:pt x="1541" y="200"/>
                  <a:pt x="1556" y="190"/>
                </a:cubicBezTo>
                <a:cubicBezTo>
                  <a:pt x="1585" y="145"/>
                  <a:pt x="1655" y="133"/>
                  <a:pt x="1704" y="123"/>
                </a:cubicBezTo>
                <a:cubicBezTo>
                  <a:pt x="1779" y="125"/>
                  <a:pt x="1900" y="115"/>
                  <a:pt x="1988" y="137"/>
                </a:cubicBezTo>
                <a:cubicBezTo>
                  <a:pt x="2006" y="147"/>
                  <a:pt x="2017" y="160"/>
                  <a:pt x="2036" y="166"/>
                </a:cubicBezTo>
                <a:cubicBezTo>
                  <a:pt x="2055" y="180"/>
                  <a:pt x="2067" y="201"/>
                  <a:pt x="2088" y="209"/>
                </a:cubicBezTo>
                <a:cubicBezTo>
                  <a:pt x="2116" y="251"/>
                  <a:pt x="2079" y="200"/>
                  <a:pt x="2112" y="233"/>
                </a:cubicBezTo>
                <a:cubicBezTo>
                  <a:pt x="2124" y="245"/>
                  <a:pt x="2133" y="264"/>
                  <a:pt x="2146" y="276"/>
                </a:cubicBezTo>
                <a:cubicBezTo>
                  <a:pt x="2155" y="284"/>
                  <a:pt x="2175" y="296"/>
                  <a:pt x="2175" y="296"/>
                </a:cubicBezTo>
                <a:cubicBezTo>
                  <a:pt x="2181" y="314"/>
                  <a:pt x="2186" y="339"/>
                  <a:pt x="2208" y="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Freeform 8"/>
          <p:cNvSpPr>
            <a:spLocks/>
          </p:cNvSpPr>
          <p:nvPr/>
        </p:nvSpPr>
        <p:spPr bwMode="auto">
          <a:xfrm>
            <a:off x="2308225" y="4152900"/>
            <a:ext cx="3481388" cy="1257300"/>
          </a:xfrm>
          <a:custGeom>
            <a:avLst/>
            <a:gdLst>
              <a:gd name="T0" fmla="*/ 0 w 2193"/>
              <a:gd name="T1" fmla="*/ 14 h 792"/>
              <a:gd name="T2" fmla="*/ 76 w 2193"/>
              <a:gd name="T3" fmla="*/ 38 h 792"/>
              <a:gd name="T4" fmla="*/ 201 w 2193"/>
              <a:gd name="T5" fmla="*/ 101 h 792"/>
              <a:gd name="T6" fmla="*/ 364 w 2193"/>
              <a:gd name="T7" fmla="*/ 254 h 792"/>
              <a:gd name="T8" fmla="*/ 436 w 2193"/>
              <a:gd name="T9" fmla="*/ 355 h 792"/>
              <a:gd name="T10" fmla="*/ 499 w 2193"/>
              <a:gd name="T11" fmla="*/ 437 h 792"/>
              <a:gd name="T12" fmla="*/ 580 w 2193"/>
              <a:gd name="T13" fmla="*/ 514 h 792"/>
              <a:gd name="T14" fmla="*/ 609 w 2193"/>
              <a:gd name="T15" fmla="*/ 528 h 792"/>
              <a:gd name="T16" fmla="*/ 652 w 2193"/>
              <a:gd name="T17" fmla="*/ 552 h 792"/>
              <a:gd name="T18" fmla="*/ 758 w 2193"/>
              <a:gd name="T19" fmla="*/ 538 h 792"/>
              <a:gd name="T20" fmla="*/ 859 w 2193"/>
              <a:gd name="T21" fmla="*/ 451 h 792"/>
              <a:gd name="T22" fmla="*/ 960 w 2193"/>
              <a:gd name="T23" fmla="*/ 379 h 792"/>
              <a:gd name="T24" fmla="*/ 1099 w 2193"/>
              <a:gd name="T25" fmla="*/ 432 h 792"/>
              <a:gd name="T26" fmla="*/ 1214 w 2193"/>
              <a:gd name="T27" fmla="*/ 686 h 792"/>
              <a:gd name="T28" fmla="*/ 1286 w 2193"/>
              <a:gd name="T29" fmla="*/ 734 h 792"/>
              <a:gd name="T30" fmla="*/ 1440 w 2193"/>
              <a:gd name="T31" fmla="*/ 792 h 792"/>
              <a:gd name="T32" fmla="*/ 1569 w 2193"/>
              <a:gd name="T33" fmla="*/ 739 h 792"/>
              <a:gd name="T34" fmla="*/ 1622 w 2193"/>
              <a:gd name="T35" fmla="*/ 595 h 792"/>
              <a:gd name="T36" fmla="*/ 1651 w 2193"/>
              <a:gd name="T37" fmla="*/ 576 h 792"/>
              <a:gd name="T38" fmla="*/ 1689 w 2193"/>
              <a:gd name="T39" fmla="*/ 566 h 792"/>
              <a:gd name="T40" fmla="*/ 1800 w 2193"/>
              <a:gd name="T41" fmla="*/ 590 h 792"/>
              <a:gd name="T42" fmla="*/ 1852 w 2193"/>
              <a:gd name="T43" fmla="*/ 638 h 792"/>
              <a:gd name="T44" fmla="*/ 1896 w 2193"/>
              <a:gd name="T45" fmla="*/ 696 h 792"/>
              <a:gd name="T46" fmla="*/ 1944 w 2193"/>
              <a:gd name="T47" fmla="*/ 706 h 792"/>
              <a:gd name="T48" fmla="*/ 1972 w 2193"/>
              <a:gd name="T49" fmla="*/ 706 h 792"/>
              <a:gd name="T50" fmla="*/ 2025 w 2193"/>
              <a:gd name="T51" fmla="*/ 634 h 792"/>
              <a:gd name="T52" fmla="*/ 2064 w 2193"/>
              <a:gd name="T53" fmla="*/ 562 h 792"/>
              <a:gd name="T54" fmla="*/ 2107 w 2193"/>
              <a:gd name="T55" fmla="*/ 461 h 792"/>
              <a:gd name="T56" fmla="*/ 2121 w 2193"/>
              <a:gd name="T57" fmla="*/ 403 h 792"/>
              <a:gd name="T58" fmla="*/ 2112 w 2193"/>
              <a:gd name="T59" fmla="*/ 326 h 792"/>
              <a:gd name="T60" fmla="*/ 2068 w 2193"/>
              <a:gd name="T61" fmla="*/ 283 h 792"/>
              <a:gd name="T62" fmla="*/ 1929 w 2193"/>
              <a:gd name="T63" fmla="*/ 216 h 792"/>
              <a:gd name="T64" fmla="*/ 1886 w 2193"/>
              <a:gd name="T65" fmla="*/ 182 h 792"/>
              <a:gd name="T66" fmla="*/ 1910 w 2193"/>
              <a:gd name="T67" fmla="*/ 149 h 792"/>
              <a:gd name="T68" fmla="*/ 2016 w 2193"/>
              <a:gd name="T69" fmla="*/ 115 h 792"/>
              <a:gd name="T70" fmla="*/ 2088 w 2193"/>
              <a:gd name="T71" fmla="*/ 58 h 792"/>
              <a:gd name="T72" fmla="*/ 2102 w 2193"/>
              <a:gd name="T73" fmla="*/ 43 h 792"/>
              <a:gd name="T74" fmla="*/ 2136 w 2193"/>
              <a:gd name="T75" fmla="*/ 34 h 792"/>
              <a:gd name="T76" fmla="*/ 2179 w 2193"/>
              <a:gd name="T77" fmla="*/ 10 h 792"/>
              <a:gd name="T78" fmla="*/ 2193 w 2193"/>
              <a:gd name="T79" fmla="*/ 0 h 7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93"/>
              <a:gd name="T121" fmla="*/ 0 h 792"/>
              <a:gd name="T122" fmla="*/ 2193 w 2193"/>
              <a:gd name="T123" fmla="*/ 792 h 79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93" h="792">
                <a:moveTo>
                  <a:pt x="0" y="14"/>
                </a:moveTo>
                <a:cubicBezTo>
                  <a:pt x="23" y="31"/>
                  <a:pt x="49" y="27"/>
                  <a:pt x="76" y="38"/>
                </a:cubicBezTo>
                <a:cubicBezTo>
                  <a:pt x="117" y="55"/>
                  <a:pt x="166" y="74"/>
                  <a:pt x="201" y="101"/>
                </a:cubicBezTo>
                <a:cubicBezTo>
                  <a:pt x="260" y="146"/>
                  <a:pt x="305" y="211"/>
                  <a:pt x="364" y="254"/>
                </a:cubicBezTo>
                <a:cubicBezTo>
                  <a:pt x="381" y="286"/>
                  <a:pt x="404" y="340"/>
                  <a:pt x="436" y="355"/>
                </a:cubicBezTo>
                <a:cubicBezTo>
                  <a:pt x="443" y="390"/>
                  <a:pt x="473" y="416"/>
                  <a:pt x="499" y="437"/>
                </a:cubicBezTo>
                <a:cubicBezTo>
                  <a:pt x="527" y="460"/>
                  <a:pt x="549" y="494"/>
                  <a:pt x="580" y="514"/>
                </a:cubicBezTo>
                <a:cubicBezTo>
                  <a:pt x="589" y="520"/>
                  <a:pt x="600" y="523"/>
                  <a:pt x="609" y="528"/>
                </a:cubicBezTo>
                <a:cubicBezTo>
                  <a:pt x="624" y="536"/>
                  <a:pt x="652" y="552"/>
                  <a:pt x="652" y="552"/>
                </a:cubicBezTo>
                <a:cubicBezTo>
                  <a:pt x="689" y="549"/>
                  <a:pt x="722" y="544"/>
                  <a:pt x="758" y="538"/>
                </a:cubicBezTo>
                <a:cubicBezTo>
                  <a:pt x="795" y="510"/>
                  <a:pt x="827" y="483"/>
                  <a:pt x="859" y="451"/>
                </a:cubicBezTo>
                <a:cubicBezTo>
                  <a:pt x="896" y="414"/>
                  <a:pt x="905" y="387"/>
                  <a:pt x="960" y="379"/>
                </a:cubicBezTo>
                <a:cubicBezTo>
                  <a:pt x="1036" y="386"/>
                  <a:pt x="1041" y="393"/>
                  <a:pt x="1099" y="432"/>
                </a:cubicBezTo>
                <a:cubicBezTo>
                  <a:pt x="1115" y="524"/>
                  <a:pt x="1143" y="622"/>
                  <a:pt x="1214" y="686"/>
                </a:cubicBezTo>
                <a:cubicBezTo>
                  <a:pt x="1238" y="708"/>
                  <a:pt x="1253" y="729"/>
                  <a:pt x="1286" y="734"/>
                </a:cubicBezTo>
                <a:cubicBezTo>
                  <a:pt x="1336" y="765"/>
                  <a:pt x="1385" y="774"/>
                  <a:pt x="1440" y="792"/>
                </a:cubicBezTo>
                <a:cubicBezTo>
                  <a:pt x="1500" y="788"/>
                  <a:pt x="1537" y="792"/>
                  <a:pt x="1569" y="739"/>
                </a:cubicBezTo>
                <a:cubicBezTo>
                  <a:pt x="1572" y="698"/>
                  <a:pt x="1569" y="614"/>
                  <a:pt x="1622" y="595"/>
                </a:cubicBezTo>
                <a:cubicBezTo>
                  <a:pt x="1638" y="579"/>
                  <a:pt x="1631" y="582"/>
                  <a:pt x="1651" y="576"/>
                </a:cubicBezTo>
                <a:cubicBezTo>
                  <a:pt x="1664" y="572"/>
                  <a:pt x="1689" y="566"/>
                  <a:pt x="1689" y="566"/>
                </a:cubicBezTo>
                <a:cubicBezTo>
                  <a:pt x="1727" y="573"/>
                  <a:pt x="1763" y="583"/>
                  <a:pt x="1800" y="590"/>
                </a:cubicBezTo>
                <a:cubicBezTo>
                  <a:pt x="1812" y="609"/>
                  <a:pt x="1833" y="626"/>
                  <a:pt x="1852" y="638"/>
                </a:cubicBezTo>
                <a:cubicBezTo>
                  <a:pt x="1862" y="652"/>
                  <a:pt x="1880" y="687"/>
                  <a:pt x="1896" y="696"/>
                </a:cubicBezTo>
                <a:cubicBezTo>
                  <a:pt x="1903" y="700"/>
                  <a:pt x="1941" y="706"/>
                  <a:pt x="1944" y="706"/>
                </a:cubicBezTo>
                <a:cubicBezTo>
                  <a:pt x="1934" y="743"/>
                  <a:pt x="1949" y="717"/>
                  <a:pt x="1972" y="706"/>
                </a:cubicBezTo>
                <a:cubicBezTo>
                  <a:pt x="1993" y="685"/>
                  <a:pt x="2009" y="659"/>
                  <a:pt x="2025" y="634"/>
                </a:cubicBezTo>
                <a:cubicBezTo>
                  <a:pt x="2032" y="605"/>
                  <a:pt x="2046" y="585"/>
                  <a:pt x="2064" y="562"/>
                </a:cubicBezTo>
                <a:cubicBezTo>
                  <a:pt x="2075" y="533"/>
                  <a:pt x="2088" y="487"/>
                  <a:pt x="2107" y="461"/>
                </a:cubicBezTo>
                <a:cubicBezTo>
                  <a:pt x="2112" y="442"/>
                  <a:pt x="2116" y="422"/>
                  <a:pt x="2121" y="403"/>
                </a:cubicBezTo>
                <a:cubicBezTo>
                  <a:pt x="2119" y="377"/>
                  <a:pt x="2124" y="349"/>
                  <a:pt x="2112" y="326"/>
                </a:cubicBezTo>
                <a:cubicBezTo>
                  <a:pt x="2104" y="310"/>
                  <a:pt x="2080" y="295"/>
                  <a:pt x="2068" y="283"/>
                </a:cubicBezTo>
                <a:cubicBezTo>
                  <a:pt x="2024" y="239"/>
                  <a:pt x="1988" y="232"/>
                  <a:pt x="1929" y="216"/>
                </a:cubicBezTo>
                <a:cubicBezTo>
                  <a:pt x="1913" y="205"/>
                  <a:pt x="1900" y="196"/>
                  <a:pt x="1886" y="182"/>
                </a:cubicBezTo>
                <a:cubicBezTo>
                  <a:pt x="1877" y="157"/>
                  <a:pt x="1877" y="171"/>
                  <a:pt x="1910" y="149"/>
                </a:cubicBezTo>
                <a:cubicBezTo>
                  <a:pt x="1937" y="131"/>
                  <a:pt x="1982" y="137"/>
                  <a:pt x="2016" y="115"/>
                </a:cubicBezTo>
                <a:cubicBezTo>
                  <a:pt x="2034" y="87"/>
                  <a:pt x="2063" y="78"/>
                  <a:pt x="2088" y="58"/>
                </a:cubicBezTo>
                <a:cubicBezTo>
                  <a:pt x="2093" y="54"/>
                  <a:pt x="2096" y="46"/>
                  <a:pt x="2102" y="43"/>
                </a:cubicBezTo>
                <a:cubicBezTo>
                  <a:pt x="2112" y="38"/>
                  <a:pt x="2136" y="34"/>
                  <a:pt x="2136" y="34"/>
                </a:cubicBezTo>
                <a:cubicBezTo>
                  <a:pt x="2150" y="24"/>
                  <a:pt x="2165" y="19"/>
                  <a:pt x="2179" y="10"/>
                </a:cubicBezTo>
                <a:cubicBezTo>
                  <a:pt x="2184" y="7"/>
                  <a:pt x="2193" y="0"/>
                  <a:pt x="2193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1409700" y="5572125"/>
            <a:ext cx="59094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No vertex on these paths has index &gt; k</a:t>
            </a: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564063" y="39925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511675" y="48085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6" name="Text Box 12"/>
          <p:cNvSpPr txBox="1">
            <a:spLocks noChangeArrowheads="1"/>
          </p:cNvSpPr>
          <p:nvPr/>
        </p:nvSpPr>
        <p:spPr bwMode="auto">
          <a:xfrm>
            <a:off x="3890963" y="336708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38927" name="Text Box 13"/>
          <p:cNvSpPr txBox="1">
            <a:spLocks noChangeArrowheads="1"/>
          </p:cNvSpPr>
          <p:nvPr/>
        </p:nvSpPr>
        <p:spPr bwMode="auto">
          <a:xfrm>
            <a:off x="3167063" y="379412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u</a:t>
            </a:r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3022600" y="4541838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3" y="2489200"/>
            <a:ext cx="1828800" cy="372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(0)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(1)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(2)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(3)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(4)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5191125" y="3390900"/>
            <a:ext cx="2330450" cy="1585913"/>
            <a:chOff x="3898" y="843"/>
            <a:chExt cx="1468" cy="999"/>
          </a:xfrm>
        </p:grpSpPr>
        <p:sp>
          <p:nvSpPr>
            <p:cNvPr id="40973" name="Oval 5"/>
            <p:cNvSpPr>
              <a:spLocks noChangeArrowheads="1"/>
            </p:cNvSpPr>
            <p:nvPr/>
          </p:nvSpPr>
          <p:spPr bwMode="auto">
            <a:xfrm>
              <a:off x="3898" y="119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0974" name="Oval 6"/>
            <p:cNvSpPr>
              <a:spLocks noChangeArrowheads="1"/>
            </p:cNvSpPr>
            <p:nvPr/>
          </p:nvSpPr>
          <p:spPr bwMode="auto">
            <a:xfrm>
              <a:off x="4529" y="84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40975" name="Oval 7"/>
            <p:cNvSpPr>
              <a:spLocks noChangeArrowheads="1"/>
            </p:cNvSpPr>
            <p:nvPr/>
          </p:nvSpPr>
          <p:spPr bwMode="auto">
            <a:xfrm>
              <a:off x="5100" y="140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40976" name="Oval 8"/>
            <p:cNvSpPr>
              <a:spLocks noChangeArrowheads="1"/>
            </p:cNvSpPr>
            <p:nvPr/>
          </p:nvSpPr>
          <p:spPr bwMode="auto">
            <a:xfrm>
              <a:off x="4307" y="157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40977" name="Line 9"/>
            <p:cNvSpPr>
              <a:spLocks noChangeShapeType="1"/>
            </p:cNvSpPr>
            <p:nvPr/>
          </p:nvSpPr>
          <p:spPr bwMode="auto">
            <a:xfrm flipV="1">
              <a:off x="4129" y="1052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10"/>
            <p:cNvSpPr>
              <a:spLocks noChangeShapeType="1"/>
            </p:cNvSpPr>
            <p:nvPr/>
          </p:nvSpPr>
          <p:spPr bwMode="auto">
            <a:xfrm>
              <a:off x="4149" y="1426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11"/>
            <p:cNvSpPr>
              <a:spLocks noChangeShapeType="1"/>
            </p:cNvSpPr>
            <p:nvPr/>
          </p:nvSpPr>
          <p:spPr bwMode="auto">
            <a:xfrm flipV="1">
              <a:off x="4586" y="1588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Line 12"/>
            <p:cNvSpPr>
              <a:spLocks noChangeShapeType="1"/>
            </p:cNvSpPr>
            <p:nvPr/>
          </p:nvSpPr>
          <p:spPr bwMode="auto">
            <a:xfrm>
              <a:off x="4773" y="1076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1" name="Text Box 13"/>
            <p:cNvSpPr txBox="1">
              <a:spLocks noChangeArrowheads="1"/>
            </p:cNvSpPr>
            <p:nvPr/>
          </p:nvSpPr>
          <p:spPr bwMode="auto">
            <a:xfrm>
              <a:off x="4070" y="1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0982" name="Text Box 14"/>
            <p:cNvSpPr txBox="1">
              <a:spLocks noChangeArrowheads="1"/>
            </p:cNvSpPr>
            <p:nvPr/>
          </p:nvSpPr>
          <p:spPr bwMode="auto">
            <a:xfrm>
              <a:off x="4771" y="16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0983" name="Text Box 15"/>
            <p:cNvSpPr txBox="1">
              <a:spLocks noChangeArrowheads="1"/>
            </p:cNvSpPr>
            <p:nvPr/>
          </p:nvSpPr>
          <p:spPr bwMode="auto">
            <a:xfrm>
              <a:off x="4166" y="94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0984" name="Text Box 16"/>
            <p:cNvSpPr txBox="1">
              <a:spLocks noChangeArrowheads="1"/>
            </p:cNvSpPr>
            <p:nvPr/>
          </p:nvSpPr>
          <p:spPr bwMode="auto">
            <a:xfrm>
              <a:off x="4948" y="1049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40985" name="Line 17"/>
            <p:cNvSpPr>
              <a:spLocks noChangeShapeType="1"/>
            </p:cNvSpPr>
            <p:nvPr/>
          </p:nvSpPr>
          <p:spPr bwMode="auto">
            <a:xfrm flipV="1">
              <a:off x="4459" y="1099"/>
              <a:ext cx="154" cy="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6" name="Text Box 18"/>
            <p:cNvSpPr txBox="1">
              <a:spLocks noChangeArrowheads="1"/>
            </p:cNvSpPr>
            <p:nvPr/>
          </p:nvSpPr>
          <p:spPr bwMode="auto">
            <a:xfrm>
              <a:off x="4353" y="12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816147" name="Text Box 19"/>
          <p:cNvSpPr txBox="1">
            <a:spLocks noChangeArrowheads="1"/>
          </p:cNvSpPr>
          <p:nvPr/>
        </p:nvSpPr>
        <p:spPr bwMode="auto">
          <a:xfrm>
            <a:off x="3813175" y="266382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6148" name="Text Box 20"/>
          <p:cNvSpPr txBox="1">
            <a:spLocks noChangeArrowheads="1"/>
          </p:cNvSpPr>
          <p:nvPr/>
        </p:nvSpPr>
        <p:spPr bwMode="auto">
          <a:xfrm>
            <a:off x="3813175" y="33909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6149" name="Text Box 21"/>
          <p:cNvSpPr txBox="1">
            <a:spLocks noChangeArrowheads="1"/>
          </p:cNvSpPr>
          <p:nvPr/>
        </p:nvSpPr>
        <p:spPr bwMode="auto">
          <a:xfrm>
            <a:off x="3813175" y="41179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6150" name="Text Box 22"/>
          <p:cNvSpPr txBox="1">
            <a:spLocks noChangeArrowheads="1"/>
          </p:cNvSpPr>
          <p:nvPr/>
        </p:nvSpPr>
        <p:spPr bwMode="auto">
          <a:xfrm>
            <a:off x="3813175" y="484505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6151" name="Text Box 23"/>
          <p:cNvSpPr txBox="1">
            <a:spLocks noChangeArrowheads="1"/>
          </p:cNvSpPr>
          <p:nvPr/>
        </p:nvSpPr>
        <p:spPr bwMode="auto">
          <a:xfrm>
            <a:off x="3813175" y="5573713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4.5</a:t>
            </a:r>
            <a:endParaRPr lang="en-US" sz="2800" baseline="30000"/>
          </a:p>
        </p:txBody>
      </p:sp>
      <p:sp>
        <p:nvSpPr>
          <p:cNvPr id="40972" name="Rectangle 24"/>
          <p:cNvSpPr>
            <a:spLocks noChangeArrowheads="1"/>
          </p:cNvSpPr>
          <p:nvPr/>
        </p:nvSpPr>
        <p:spPr bwMode="auto">
          <a:xfrm>
            <a:off x="739775" y="1031875"/>
            <a:ext cx="7742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 dirty="0" err="1">
                <a:latin typeface="Comic Sans MS" pitchFamily="-106" charset="0"/>
              </a:rPr>
              <a:t>d</a:t>
            </a:r>
            <a:r>
              <a:rPr lang="en-US" sz="2800" baseline="-25000" dirty="0" err="1">
                <a:latin typeface="Comic Sans MS" pitchFamily="-106" charset="0"/>
              </a:rPr>
              <a:t>ij</a:t>
            </a:r>
            <a:r>
              <a:rPr lang="en-US" sz="2800" baseline="30000" dirty="0">
                <a:latin typeface="Comic Sans MS" pitchFamily="-106" charset="0"/>
              </a:rPr>
              <a:t>(k)</a:t>
            </a:r>
            <a:r>
              <a:rPr lang="en-US" sz="2800" dirty="0"/>
              <a:t> </a:t>
            </a:r>
            <a:r>
              <a:rPr lang="en-US" sz="2800" dirty="0">
                <a:latin typeface="Century Gothic"/>
                <a:cs typeface="Century Gothic"/>
              </a:rPr>
              <a:t>= the weight of a shortest path from vertex </a:t>
            </a:r>
            <a:r>
              <a:rPr lang="en-US" sz="2800" dirty="0" err="1">
                <a:latin typeface="Century Gothic"/>
                <a:cs typeface="Century Gothic"/>
              </a:rPr>
              <a:t>i</a:t>
            </a:r>
            <a:r>
              <a:rPr lang="en-US" sz="2800" dirty="0">
                <a:latin typeface="Century Gothic"/>
                <a:cs typeface="Century Gothic"/>
              </a:rPr>
              <a:t> to vertex j with all intermediary vertices drawn from </a:t>
            </a:r>
            <a:r>
              <a:rPr lang="en-US" sz="2800" dirty="0">
                <a:latin typeface="Comic Sans MS" pitchFamily="-106" charset="0"/>
              </a:rPr>
              <a:t>{1, 2, …, k}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  <p:bldP spid="816147" grpId="0"/>
      <p:bldP spid="816148" grpId="0"/>
      <p:bldP spid="816149" grpId="0"/>
      <p:bldP spid="816150" grpId="0"/>
      <p:bldP spid="816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95387"/>
            <a:ext cx="6899275" cy="54832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/>
              <a:t>k is not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</a:rPr>
              <a:t>Shortest path from </a:t>
            </a:r>
            <a:r>
              <a:rPr lang="en-US" sz="2000" dirty="0" err="1">
                <a:ea typeface="ＭＳ Ｐゴシック" pitchFamily="-106" charset="-128"/>
              </a:rPr>
              <a:t>i</a:t>
            </a:r>
            <a:r>
              <a:rPr lang="en-US" sz="2000" dirty="0">
                <a:ea typeface="ＭＳ Ｐゴシック" pitchFamily="-106" charset="-128"/>
              </a:rPr>
              <a:t> to j with intermediate vertices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{1, 2, …, k} </a:t>
            </a:r>
            <a:r>
              <a:rPr lang="en-US" sz="2000" dirty="0">
                <a:ea typeface="ＭＳ Ｐゴシック" pitchFamily="-106" charset="-128"/>
              </a:rPr>
              <a:t>is a shortest path from </a:t>
            </a:r>
            <a:r>
              <a:rPr lang="en-US" sz="2000" dirty="0" err="1">
                <a:ea typeface="ＭＳ Ｐゴシック" pitchFamily="-106" charset="-128"/>
              </a:rPr>
              <a:t>i</a:t>
            </a:r>
            <a:r>
              <a:rPr lang="en-US" sz="2000" dirty="0">
                <a:ea typeface="ＭＳ Ｐゴシック" pitchFamily="-106" charset="-128"/>
              </a:rPr>
              <a:t> to j with intermediate vertices from 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{1, 2, …, k - 1}</a:t>
            </a:r>
          </a:p>
          <a:p>
            <a:pPr lvl="1" eaLnBrk="1" hangingPunct="1">
              <a:lnSpc>
                <a:spcPct val="130000"/>
              </a:lnSpc>
            </a:pPr>
            <a:endParaRPr lang="en-US" sz="2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k is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is a shortest path from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is a shortest path from k to j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and p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are shortest paths from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k and k to j respectively, with vertices from </a:t>
            </a:r>
            <a:r>
              <a:rPr lang="en-US" sz="2000" dirty="0">
                <a:ea typeface="ＭＳ Ｐゴシック" pitchFamily="-106" charset="-128"/>
              </a:rPr>
              <a:t>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{1, 2, …, k - 1}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6183313" y="1791494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8521701" y="1745457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j</a:t>
            </a:r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7381876" y="1339057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02275" y="3951288"/>
            <a:ext cx="3522663" cy="920750"/>
            <a:chOff x="3466" y="2537"/>
            <a:chExt cx="2219" cy="580"/>
          </a:xfrm>
        </p:grpSpPr>
        <p:sp>
          <p:nvSpPr>
            <p:cNvPr id="43021" name="Oval 8"/>
            <p:cNvSpPr>
              <a:spLocks noChangeArrowheads="1"/>
            </p:cNvSpPr>
            <p:nvPr/>
          </p:nvSpPr>
          <p:spPr bwMode="auto">
            <a:xfrm>
              <a:off x="3466" y="285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43022" name="Oval 9"/>
            <p:cNvSpPr>
              <a:spLocks noChangeArrowheads="1"/>
            </p:cNvSpPr>
            <p:nvPr/>
          </p:nvSpPr>
          <p:spPr bwMode="auto">
            <a:xfrm>
              <a:off x="4433" y="25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43023" name="Oval 10"/>
            <p:cNvSpPr>
              <a:spLocks noChangeArrowheads="1"/>
            </p:cNvSpPr>
            <p:nvPr/>
          </p:nvSpPr>
          <p:spPr bwMode="auto">
            <a:xfrm>
              <a:off x="4456" y="256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>
              <a:off x="5419" y="27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j</a:t>
              </a:r>
            </a:p>
          </p:txBody>
        </p:sp>
        <p:sp>
          <p:nvSpPr>
            <p:cNvPr id="43025" name="Freeform 12"/>
            <p:cNvSpPr>
              <a:spLocks/>
            </p:cNvSpPr>
            <p:nvPr/>
          </p:nvSpPr>
          <p:spPr bwMode="auto">
            <a:xfrm>
              <a:off x="3705" y="2616"/>
              <a:ext cx="748" cy="278"/>
            </a:xfrm>
            <a:custGeom>
              <a:avLst/>
              <a:gdLst>
                <a:gd name="T0" fmla="*/ 0 w 748"/>
                <a:gd name="T1" fmla="*/ 278 h 278"/>
                <a:gd name="T2" fmla="*/ 96 w 748"/>
                <a:gd name="T3" fmla="*/ 163 h 278"/>
                <a:gd name="T4" fmla="*/ 134 w 748"/>
                <a:gd name="T5" fmla="*/ 154 h 278"/>
                <a:gd name="T6" fmla="*/ 288 w 748"/>
                <a:gd name="T7" fmla="*/ 134 h 278"/>
                <a:gd name="T8" fmla="*/ 451 w 748"/>
                <a:gd name="T9" fmla="*/ 139 h 278"/>
                <a:gd name="T10" fmla="*/ 513 w 748"/>
                <a:gd name="T11" fmla="*/ 67 h 278"/>
                <a:gd name="T12" fmla="*/ 748 w 748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8"/>
                <a:gd name="T22" fmla="*/ 0 h 278"/>
                <a:gd name="T23" fmla="*/ 748 w 748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8" h="278">
                  <a:moveTo>
                    <a:pt x="0" y="278"/>
                  </a:moveTo>
                  <a:cubicBezTo>
                    <a:pt x="32" y="240"/>
                    <a:pt x="61" y="199"/>
                    <a:pt x="96" y="163"/>
                  </a:cubicBezTo>
                  <a:cubicBezTo>
                    <a:pt x="97" y="161"/>
                    <a:pt x="132" y="154"/>
                    <a:pt x="134" y="154"/>
                  </a:cubicBezTo>
                  <a:cubicBezTo>
                    <a:pt x="185" y="147"/>
                    <a:pt x="237" y="140"/>
                    <a:pt x="288" y="134"/>
                  </a:cubicBezTo>
                  <a:cubicBezTo>
                    <a:pt x="347" y="139"/>
                    <a:pt x="391" y="143"/>
                    <a:pt x="451" y="139"/>
                  </a:cubicBezTo>
                  <a:cubicBezTo>
                    <a:pt x="479" y="121"/>
                    <a:pt x="487" y="86"/>
                    <a:pt x="513" y="67"/>
                  </a:cubicBezTo>
                  <a:cubicBezTo>
                    <a:pt x="575" y="22"/>
                    <a:pt x="672" y="0"/>
                    <a:pt x="74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Freeform 13"/>
            <p:cNvSpPr>
              <a:spLocks/>
            </p:cNvSpPr>
            <p:nvPr/>
          </p:nvSpPr>
          <p:spPr bwMode="auto">
            <a:xfrm>
              <a:off x="4693" y="2664"/>
              <a:ext cx="730" cy="149"/>
            </a:xfrm>
            <a:custGeom>
              <a:avLst/>
              <a:gdLst>
                <a:gd name="T0" fmla="*/ 0 w 730"/>
                <a:gd name="T1" fmla="*/ 14 h 149"/>
                <a:gd name="T2" fmla="*/ 68 w 730"/>
                <a:gd name="T3" fmla="*/ 0 h 149"/>
                <a:gd name="T4" fmla="*/ 279 w 730"/>
                <a:gd name="T5" fmla="*/ 43 h 149"/>
                <a:gd name="T6" fmla="*/ 327 w 730"/>
                <a:gd name="T7" fmla="*/ 77 h 149"/>
                <a:gd name="T8" fmla="*/ 442 w 730"/>
                <a:gd name="T9" fmla="*/ 120 h 149"/>
                <a:gd name="T10" fmla="*/ 639 w 730"/>
                <a:gd name="T11" fmla="*/ 120 h 149"/>
                <a:gd name="T12" fmla="*/ 730 w 730"/>
                <a:gd name="T13" fmla="*/ 14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9"/>
                <a:gd name="T23" fmla="*/ 730 w 730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9">
                  <a:moveTo>
                    <a:pt x="0" y="14"/>
                  </a:moveTo>
                  <a:cubicBezTo>
                    <a:pt x="58" y="4"/>
                    <a:pt x="36" y="11"/>
                    <a:pt x="68" y="0"/>
                  </a:cubicBezTo>
                  <a:cubicBezTo>
                    <a:pt x="144" y="5"/>
                    <a:pt x="207" y="19"/>
                    <a:pt x="279" y="43"/>
                  </a:cubicBezTo>
                  <a:cubicBezTo>
                    <a:pt x="294" y="59"/>
                    <a:pt x="306" y="70"/>
                    <a:pt x="327" y="77"/>
                  </a:cubicBezTo>
                  <a:cubicBezTo>
                    <a:pt x="367" y="106"/>
                    <a:pt x="394" y="114"/>
                    <a:pt x="442" y="120"/>
                  </a:cubicBezTo>
                  <a:cubicBezTo>
                    <a:pt x="532" y="116"/>
                    <a:pt x="559" y="111"/>
                    <a:pt x="639" y="120"/>
                  </a:cubicBezTo>
                  <a:cubicBezTo>
                    <a:pt x="670" y="124"/>
                    <a:pt x="697" y="149"/>
                    <a:pt x="730" y="1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018" name="Freeform 14"/>
          <p:cNvSpPr>
            <a:spLocks/>
          </p:cNvSpPr>
          <p:nvPr/>
        </p:nvSpPr>
        <p:spPr bwMode="auto">
          <a:xfrm>
            <a:off x="6607176" y="1737519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8191" name="Text Box 15"/>
          <p:cNvSpPr txBox="1">
            <a:spLocks noChangeArrowheads="1"/>
          </p:cNvSpPr>
          <p:nvPr/>
        </p:nvSpPr>
        <p:spPr bwMode="auto">
          <a:xfrm>
            <a:off x="6183313" y="39370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818192" name="Text Box 16"/>
          <p:cNvSpPr txBox="1">
            <a:spLocks noChangeArrowheads="1"/>
          </p:cNvSpPr>
          <p:nvPr/>
        </p:nvSpPr>
        <p:spPr bwMode="auto">
          <a:xfrm>
            <a:off x="7966075" y="3952875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1" grpId="0"/>
      <p:bldP spid="8181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425" y="2944813"/>
            <a:ext cx="4652963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k </a:t>
            </a:r>
            <a:r>
              <a:rPr lang="en-US">
                <a:sym typeface="Symbol" pitchFamily="-106" charset="2"/>
              </a:rPr>
              <a:t>= 0</a:t>
            </a:r>
            <a:endParaRPr lang="en-US"/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Comic Sans MS" pitchFamily="-106" charset="0"/>
              </a:rPr>
              <a:t>d</a:t>
            </a:r>
            <a:r>
              <a:rPr lang="en-US" baseline="-25000">
                <a:latin typeface="Comic Sans MS" pitchFamily="-106" charset="0"/>
              </a:rPr>
              <a:t>ij</a:t>
            </a:r>
            <a:r>
              <a:rPr lang="en-US" baseline="30000">
                <a:latin typeface="Comic Sans MS" pitchFamily="-106" charset="0"/>
              </a:rPr>
              <a:t>(k)</a:t>
            </a:r>
            <a:r>
              <a:rPr lang="en-US"/>
              <a:t> = 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d</a:t>
            </a:r>
            <a:r>
              <a:rPr lang="en-US" sz="2800" baseline="-25000" dirty="0" err="1">
                <a:solidFill>
                  <a:srgbClr val="336699"/>
                </a:solidFill>
                <a:latin typeface="Century Gothic"/>
                <a:cs typeface="Century Gothic"/>
              </a:rPr>
              <a:t>ij</a:t>
            </a:r>
            <a:r>
              <a:rPr lang="en-US" sz="2800" baseline="30000" dirty="0">
                <a:solidFill>
                  <a:srgbClr val="336699"/>
                </a:solidFill>
                <a:latin typeface="Century Gothic"/>
                <a:cs typeface="Century Gothic"/>
              </a:rPr>
              <a:t>(k)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= the weight of a shortest path from vertex </a:t>
            </a:r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i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to vertex j with all intermediary vertices drawn from   {1, 2, …, k}</a:t>
            </a: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3795713" y="3654425"/>
            <a:ext cx="592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w</a:t>
            </a:r>
            <a:r>
              <a:rPr lang="en-US" sz="2800" baseline="-25000">
                <a:latin typeface="Comic Sans MS" pitchFamily="-106" charset="0"/>
              </a:rPr>
              <a:t>ij</a:t>
            </a:r>
            <a:endParaRPr lang="en-US" sz="2800" baseline="30000">
              <a:latin typeface="Comic Sans MS" pitchFamily="-10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All-Pairs Shortest Paths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/>
              <a:t>Given: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Weight function w : E → </a:t>
            </a:r>
            <a:r>
              <a:rPr lang="en-US" b="1">
                <a:ea typeface="ＭＳ Ｐゴシック" pitchFamily="-106" charset="-128"/>
              </a:rPr>
              <a:t>R</a:t>
            </a:r>
          </a:p>
          <a:p>
            <a:pPr eaLnBrk="1" hangingPunct="1">
              <a:lnSpc>
                <a:spcPct val="120000"/>
              </a:lnSpc>
            </a:pPr>
            <a:r>
              <a:rPr lang="en-US" b="1"/>
              <a:t>Compute:</a:t>
            </a:r>
            <a:r>
              <a:rPr lang="en-US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The shortest paths between all pairs of vertices in a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Representation of the result: an      n × n matrix of shortest-path distances δ(u, v)</a:t>
            </a: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26631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6632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6633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6634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6635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6646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1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26653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k </a:t>
            </a:r>
            <a:r>
              <a:rPr lang="en-US" dirty="0">
                <a:sym typeface="Symbol" pitchFamily="-106" charset="2"/>
              </a:rPr>
              <a:t>≥ 1</a:t>
            </a:r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Case 1:</a:t>
            </a:r>
            <a:r>
              <a:rPr lang="en-US" dirty="0"/>
              <a:t> k is not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(k)</a:t>
            </a:r>
            <a:r>
              <a:rPr lang="en-US" dirty="0"/>
              <a:t> =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6099175" y="477791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8437563" y="473187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j</a:t>
            </a:r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7297738" y="432547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k</a:t>
            </a:r>
          </a:p>
        </p:txBody>
      </p:sp>
      <p:sp>
        <p:nvSpPr>
          <p:cNvPr id="47113" name="Freeform 7"/>
          <p:cNvSpPr>
            <a:spLocks/>
          </p:cNvSpPr>
          <p:nvPr/>
        </p:nvSpPr>
        <p:spPr bwMode="auto">
          <a:xfrm>
            <a:off x="6523038" y="4723935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2282825" y="480695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d</a:t>
            </a:r>
            <a:r>
              <a:rPr lang="en-US" sz="2800" baseline="-25000">
                <a:latin typeface="Comic Sans MS" pitchFamily="-106" charset="0"/>
              </a:rPr>
              <a:t>ij</a:t>
            </a:r>
            <a:r>
              <a:rPr lang="en-US" sz="2800" baseline="30000">
                <a:latin typeface="Comic Sans MS" pitchFamily="-106" charset="0"/>
              </a:rPr>
              <a:t>(k-1)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d</a:t>
            </a:r>
            <a:r>
              <a:rPr lang="en-US" sz="2800" baseline="-25000" dirty="0" err="1">
                <a:solidFill>
                  <a:srgbClr val="336699"/>
                </a:solidFill>
                <a:latin typeface="Century Gothic"/>
                <a:cs typeface="Century Gothic"/>
              </a:rPr>
              <a:t>ij</a:t>
            </a:r>
            <a:r>
              <a:rPr lang="en-US" sz="2800" baseline="30000" dirty="0">
                <a:solidFill>
                  <a:srgbClr val="336699"/>
                </a:solidFill>
                <a:latin typeface="Century Gothic"/>
                <a:cs typeface="Century Gothic"/>
              </a:rPr>
              <a:t>(k)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= the weight of a shortest path from vertex </a:t>
            </a:r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i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to vertex j with all intermediary vertices drawn from   {1, 2, …, k}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k </a:t>
            </a:r>
            <a:r>
              <a:rPr lang="en-US" dirty="0">
                <a:sym typeface="Symbol" pitchFamily="-106" charset="2"/>
              </a:rPr>
              <a:t>≥ 1</a:t>
            </a:r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Case 2:</a:t>
            </a:r>
            <a:r>
              <a:rPr lang="en-US" dirty="0"/>
              <a:t> k is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(k)</a:t>
            </a:r>
            <a:r>
              <a:rPr lang="en-US" dirty="0"/>
              <a:t> =</a:t>
            </a: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5251450" y="4386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6786563" y="38862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6823075" y="39290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8351838" y="41640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ym typeface="Symbol" pitchFamily="-106" charset="2"/>
              </a:rPr>
              <a:t>j</a:t>
            </a:r>
          </a:p>
        </p:txBody>
      </p:sp>
      <p:sp>
        <p:nvSpPr>
          <p:cNvPr id="49162" name="Freeform 9"/>
          <p:cNvSpPr>
            <a:spLocks/>
          </p:cNvSpPr>
          <p:nvPr/>
        </p:nvSpPr>
        <p:spPr bwMode="auto">
          <a:xfrm>
            <a:off x="5630863" y="4011613"/>
            <a:ext cx="1187450" cy="441325"/>
          </a:xfrm>
          <a:custGeom>
            <a:avLst/>
            <a:gdLst>
              <a:gd name="T0" fmla="*/ 0 w 748"/>
              <a:gd name="T1" fmla="*/ 278 h 278"/>
              <a:gd name="T2" fmla="*/ 96 w 748"/>
              <a:gd name="T3" fmla="*/ 163 h 278"/>
              <a:gd name="T4" fmla="*/ 134 w 748"/>
              <a:gd name="T5" fmla="*/ 154 h 278"/>
              <a:gd name="T6" fmla="*/ 288 w 748"/>
              <a:gd name="T7" fmla="*/ 134 h 278"/>
              <a:gd name="T8" fmla="*/ 451 w 748"/>
              <a:gd name="T9" fmla="*/ 139 h 278"/>
              <a:gd name="T10" fmla="*/ 513 w 748"/>
              <a:gd name="T11" fmla="*/ 67 h 278"/>
              <a:gd name="T12" fmla="*/ 748 w 748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8"/>
              <a:gd name="T22" fmla="*/ 0 h 278"/>
              <a:gd name="T23" fmla="*/ 748 w 748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8" h="278">
                <a:moveTo>
                  <a:pt x="0" y="278"/>
                </a:moveTo>
                <a:cubicBezTo>
                  <a:pt x="32" y="240"/>
                  <a:pt x="61" y="199"/>
                  <a:pt x="96" y="163"/>
                </a:cubicBezTo>
                <a:cubicBezTo>
                  <a:pt x="97" y="161"/>
                  <a:pt x="132" y="154"/>
                  <a:pt x="134" y="154"/>
                </a:cubicBezTo>
                <a:cubicBezTo>
                  <a:pt x="185" y="147"/>
                  <a:pt x="237" y="140"/>
                  <a:pt x="288" y="134"/>
                </a:cubicBezTo>
                <a:cubicBezTo>
                  <a:pt x="347" y="139"/>
                  <a:pt x="391" y="143"/>
                  <a:pt x="451" y="139"/>
                </a:cubicBezTo>
                <a:cubicBezTo>
                  <a:pt x="479" y="121"/>
                  <a:pt x="487" y="86"/>
                  <a:pt x="513" y="67"/>
                </a:cubicBezTo>
                <a:cubicBezTo>
                  <a:pt x="575" y="22"/>
                  <a:pt x="672" y="0"/>
                  <a:pt x="7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Freeform 10"/>
          <p:cNvSpPr>
            <a:spLocks/>
          </p:cNvSpPr>
          <p:nvPr/>
        </p:nvSpPr>
        <p:spPr bwMode="auto">
          <a:xfrm>
            <a:off x="7199313" y="4087813"/>
            <a:ext cx="1158875" cy="236537"/>
          </a:xfrm>
          <a:custGeom>
            <a:avLst/>
            <a:gdLst>
              <a:gd name="T0" fmla="*/ 0 w 730"/>
              <a:gd name="T1" fmla="*/ 14 h 149"/>
              <a:gd name="T2" fmla="*/ 68 w 730"/>
              <a:gd name="T3" fmla="*/ 0 h 149"/>
              <a:gd name="T4" fmla="*/ 279 w 730"/>
              <a:gd name="T5" fmla="*/ 43 h 149"/>
              <a:gd name="T6" fmla="*/ 327 w 730"/>
              <a:gd name="T7" fmla="*/ 77 h 149"/>
              <a:gd name="T8" fmla="*/ 442 w 730"/>
              <a:gd name="T9" fmla="*/ 120 h 149"/>
              <a:gd name="T10" fmla="*/ 639 w 730"/>
              <a:gd name="T11" fmla="*/ 120 h 149"/>
              <a:gd name="T12" fmla="*/ 730 w 730"/>
              <a:gd name="T13" fmla="*/ 149 h 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149"/>
              <a:gd name="T23" fmla="*/ 730 w 730"/>
              <a:gd name="T24" fmla="*/ 149 h 1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149">
                <a:moveTo>
                  <a:pt x="0" y="14"/>
                </a:moveTo>
                <a:cubicBezTo>
                  <a:pt x="58" y="4"/>
                  <a:pt x="36" y="11"/>
                  <a:pt x="68" y="0"/>
                </a:cubicBezTo>
                <a:cubicBezTo>
                  <a:pt x="144" y="5"/>
                  <a:pt x="207" y="19"/>
                  <a:pt x="279" y="43"/>
                </a:cubicBezTo>
                <a:cubicBezTo>
                  <a:pt x="294" y="59"/>
                  <a:pt x="306" y="70"/>
                  <a:pt x="327" y="77"/>
                </a:cubicBezTo>
                <a:cubicBezTo>
                  <a:pt x="367" y="106"/>
                  <a:pt x="394" y="114"/>
                  <a:pt x="442" y="120"/>
                </a:cubicBezTo>
                <a:cubicBezTo>
                  <a:pt x="532" y="116"/>
                  <a:pt x="559" y="111"/>
                  <a:pt x="639" y="120"/>
                </a:cubicBezTo>
                <a:cubicBezTo>
                  <a:pt x="670" y="124"/>
                  <a:pt x="697" y="149"/>
                  <a:pt x="730" y="14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2212975" y="4778375"/>
            <a:ext cx="255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d</a:t>
            </a:r>
            <a:r>
              <a:rPr lang="en-US" sz="2800" baseline="-25000">
                <a:latin typeface="Comic Sans MS" pitchFamily="-106" charset="0"/>
              </a:rPr>
              <a:t>ik</a:t>
            </a:r>
            <a:r>
              <a:rPr lang="en-US" sz="2800" baseline="30000">
                <a:latin typeface="Comic Sans MS" pitchFamily="-106" charset="0"/>
              </a:rPr>
              <a:t>(k-1)</a:t>
            </a:r>
            <a:r>
              <a:rPr lang="en-US" sz="2800">
                <a:latin typeface="Comic Sans MS" pitchFamily="-106" charset="0"/>
              </a:rPr>
              <a:t> + d</a:t>
            </a:r>
            <a:r>
              <a:rPr lang="en-US" sz="2800" baseline="-25000">
                <a:latin typeface="Comic Sans MS" pitchFamily="-106" charset="0"/>
              </a:rPr>
              <a:t>kj</a:t>
            </a:r>
            <a:r>
              <a:rPr lang="en-US" sz="2800" baseline="30000">
                <a:latin typeface="Comic Sans MS" pitchFamily="-106" charset="0"/>
              </a:rPr>
              <a:t>(k-1)</a:t>
            </a:r>
            <a:r>
              <a:rPr lang="en-US" sz="2800">
                <a:latin typeface="Comic Sans MS" pitchFamily="-106" charset="0"/>
              </a:rPr>
              <a:t> </a:t>
            </a: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d</a:t>
            </a:r>
            <a:r>
              <a:rPr lang="en-US" sz="2800" baseline="-25000" dirty="0" err="1">
                <a:solidFill>
                  <a:srgbClr val="336699"/>
                </a:solidFill>
                <a:latin typeface="Century Gothic"/>
                <a:cs typeface="Century Gothic"/>
              </a:rPr>
              <a:t>ij</a:t>
            </a:r>
            <a:r>
              <a:rPr lang="en-US" sz="2800" baseline="30000" dirty="0">
                <a:solidFill>
                  <a:srgbClr val="336699"/>
                </a:solidFill>
                <a:latin typeface="Century Gothic"/>
                <a:cs typeface="Century Gothic"/>
              </a:rPr>
              <a:t>(k)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= the weight of a shortest path from vertex </a:t>
            </a:r>
            <a:r>
              <a:rPr lang="en-US" sz="2800" dirty="0" err="1">
                <a:solidFill>
                  <a:srgbClr val="336699"/>
                </a:solidFill>
                <a:latin typeface="Century Gothic"/>
                <a:cs typeface="Century Gothic"/>
              </a:rPr>
              <a:t>i</a:t>
            </a:r>
            <a:r>
              <a:rPr lang="en-US" sz="2800" dirty="0">
                <a:solidFill>
                  <a:srgbClr val="336699"/>
                </a:solidFill>
                <a:latin typeface="Century Gothic"/>
                <a:cs typeface="Century Gothic"/>
              </a:rPr>
              <a:t> to vertex j with all intermediary vertices drawn from   {1, 2, …, k}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Computing the Shortest Path Weights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05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(k)</a:t>
            </a:r>
            <a:r>
              <a:rPr lang="en-US" dirty="0"/>
              <a:t> = 	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/>
              <a:t>					if </a:t>
            </a:r>
            <a:r>
              <a:rPr lang="en-US" dirty="0">
                <a:latin typeface="Comic Sans MS" pitchFamily="-106" charset="0"/>
              </a:rPr>
              <a:t>k =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mic Sans MS" pitchFamily="-106" charset="0"/>
              </a:rPr>
              <a:t>			min {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(k-1) 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ik</a:t>
            </a:r>
            <a:r>
              <a:rPr lang="en-US" baseline="30000" dirty="0">
                <a:latin typeface="Comic Sans MS" pitchFamily="-106" charset="0"/>
              </a:rPr>
              <a:t>(k-1)</a:t>
            </a:r>
            <a:r>
              <a:rPr lang="en-US" dirty="0">
                <a:latin typeface="Comic Sans MS" pitchFamily="-106" charset="0"/>
              </a:rPr>
              <a:t> + 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kj</a:t>
            </a:r>
            <a:r>
              <a:rPr lang="en-US" baseline="30000" dirty="0">
                <a:latin typeface="Comic Sans MS" pitchFamily="-106" charset="0"/>
              </a:rPr>
              <a:t>(k-1) </a:t>
            </a:r>
            <a:r>
              <a:rPr lang="en-US" dirty="0">
                <a:latin typeface="Comic Sans MS" pitchFamily="-106" charset="0"/>
              </a:rPr>
              <a:t>}	</a:t>
            </a:r>
            <a:r>
              <a:rPr lang="en-US" dirty="0"/>
              <a:t>if</a:t>
            </a:r>
            <a:r>
              <a:rPr lang="en-US" dirty="0">
                <a:latin typeface="Comic Sans MS" pitchFamily="-106" charset="0"/>
              </a:rPr>
              <a:t> k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≥ 1</a:t>
            </a:r>
            <a:endParaRPr lang="en-US" sz="1600" dirty="0">
              <a:latin typeface="Comic Sans MS" pitchFamily="-106" charset="0"/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/>
              <a:t> The final solution: </a:t>
            </a:r>
            <a:r>
              <a:rPr lang="en-US" dirty="0">
                <a:latin typeface="Comic Sans MS" pitchFamily="-106" charset="0"/>
              </a:rPr>
              <a:t>D</a:t>
            </a:r>
            <a:r>
              <a:rPr lang="en-US" baseline="30000" dirty="0">
                <a:latin typeface="Comic Sans MS" pitchFamily="-106" charset="0"/>
              </a:rPr>
              <a:t>(n)</a:t>
            </a:r>
            <a:r>
              <a:rPr lang="en-US" dirty="0"/>
              <a:t> = (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(n)</a:t>
            </a:r>
            <a:r>
              <a:rPr lang="en-US" dirty="0"/>
              <a:t>): 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(n) </a:t>
            </a:r>
            <a:r>
              <a:rPr lang="en-US" dirty="0">
                <a:latin typeface="Comic Sans MS" pitchFamily="-106" charset="0"/>
              </a:rPr>
              <a:t>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𝛅(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j) ∀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j ∈ V</a:t>
            </a:r>
            <a:endParaRPr lang="en-US" baseline="30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 rot="5400000">
            <a:off x="6394451" y="4083050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6378575" y="4097338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2532063" y="4079875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5691188" y="4097338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6367463" y="4784725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6362700" y="37306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1212" name="Text Box 10"/>
          <p:cNvSpPr txBox="1">
            <a:spLocks noChangeArrowheads="1"/>
          </p:cNvSpPr>
          <p:nvPr/>
        </p:nvSpPr>
        <p:spPr bwMode="auto">
          <a:xfrm>
            <a:off x="5413375" y="47386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51213" name="Text Box 11"/>
          <p:cNvSpPr txBox="1">
            <a:spLocks noChangeArrowheads="1"/>
          </p:cNvSpPr>
          <p:nvPr/>
        </p:nvSpPr>
        <p:spPr bwMode="auto">
          <a:xfrm>
            <a:off x="1862138" y="5383213"/>
            <a:ext cx="67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r>
              <a:rPr lang="en-US" baseline="30000">
                <a:latin typeface="Comic Sans MS" pitchFamily="-106" charset="0"/>
              </a:rPr>
              <a:t>(k-1)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27263" y="3617913"/>
            <a:ext cx="1952625" cy="2128837"/>
            <a:chOff x="1133" y="1967"/>
            <a:chExt cx="1230" cy="1341"/>
          </a:xfrm>
        </p:grpSpPr>
        <p:grpSp>
          <p:nvGrpSpPr>
            <p:cNvPr id="51226" name="Group 13"/>
            <p:cNvGrpSpPr>
              <a:grpSpLocks/>
            </p:cNvGrpSpPr>
            <p:nvPr/>
          </p:nvGrpSpPr>
          <p:grpSpPr bwMode="auto">
            <a:xfrm>
              <a:off x="1133" y="2645"/>
              <a:ext cx="1230" cy="231"/>
              <a:chOff x="648" y="1930"/>
              <a:chExt cx="1230" cy="231"/>
            </a:xfrm>
          </p:grpSpPr>
          <p:sp>
            <p:nvSpPr>
              <p:cNvPr id="51229" name="Rectangle 14"/>
              <p:cNvSpPr>
                <a:spLocks noChangeArrowheads="1"/>
              </p:cNvSpPr>
              <p:nvPr/>
            </p:nvSpPr>
            <p:spPr bwMode="auto">
              <a:xfrm rot="5400000">
                <a:off x="1278" y="1539"/>
                <a:ext cx="164" cy="103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0" name="Text Box 15"/>
              <p:cNvSpPr txBox="1">
                <a:spLocks noChangeArrowheads="1"/>
              </p:cNvSpPr>
              <p:nvPr/>
            </p:nvSpPr>
            <p:spPr bwMode="auto">
              <a:xfrm>
                <a:off x="648" y="1930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omic Sans MS" pitchFamily="-106" charset="0"/>
                  </a:rPr>
                  <a:t>i</a:t>
                </a:r>
              </a:p>
            </p:txBody>
          </p:sp>
        </p:grpSp>
        <p:sp>
          <p:nvSpPr>
            <p:cNvPr id="51227" name="Rectangle 16"/>
            <p:cNvSpPr>
              <a:spLocks noChangeArrowheads="1"/>
            </p:cNvSpPr>
            <p:nvPr/>
          </p:nvSpPr>
          <p:spPr bwMode="auto">
            <a:xfrm>
              <a:off x="1734" y="2259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8" name="Text Box 17"/>
            <p:cNvSpPr txBox="1">
              <a:spLocks noChangeArrowheads="1"/>
            </p:cNvSpPr>
            <p:nvPr/>
          </p:nvSpPr>
          <p:spPr bwMode="auto">
            <a:xfrm>
              <a:off x="1739" y="196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j</a:t>
              </a:r>
            </a:p>
          </p:txBody>
        </p:sp>
      </p:grpSp>
      <p:sp>
        <p:nvSpPr>
          <p:cNvPr id="51215" name="Text Box 18"/>
          <p:cNvSpPr txBox="1">
            <a:spLocks noChangeArrowheads="1"/>
          </p:cNvSpPr>
          <p:nvPr/>
        </p:nvSpPr>
        <p:spPr bwMode="auto">
          <a:xfrm>
            <a:off x="5116513" y="540067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r>
              <a:rPr lang="en-US" baseline="30000">
                <a:latin typeface="Comic Sans MS" pitchFamily="-106" charset="0"/>
              </a:rPr>
              <a:t>(k)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2733675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3175000" y="424815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3167063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AutoShape 22"/>
          <p:cNvSpPr>
            <a:spLocks noChangeArrowheads="1"/>
          </p:cNvSpPr>
          <p:nvPr/>
        </p:nvSpPr>
        <p:spPr bwMode="auto">
          <a:xfrm>
            <a:off x="4614863" y="4648200"/>
            <a:ext cx="503237" cy="449263"/>
          </a:xfrm>
          <a:prstGeom prst="rightArrow">
            <a:avLst>
              <a:gd name="adj1" fmla="val 50000"/>
              <a:gd name="adj2" fmla="val 280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17800" y="4227513"/>
            <a:ext cx="444500" cy="458787"/>
            <a:chOff x="1442" y="2351"/>
            <a:chExt cx="280" cy="289"/>
          </a:xfrm>
        </p:grpSpPr>
        <p:sp>
          <p:nvSpPr>
            <p:cNvPr id="51224" name="Freeform 24"/>
            <p:cNvSpPr>
              <a:spLocks/>
            </p:cNvSpPr>
            <p:nvPr/>
          </p:nvSpPr>
          <p:spPr bwMode="auto">
            <a:xfrm>
              <a:off x="1542" y="2448"/>
              <a:ext cx="180" cy="192"/>
            </a:xfrm>
            <a:custGeom>
              <a:avLst/>
              <a:gdLst>
                <a:gd name="T0" fmla="*/ 0 w 180"/>
                <a:gd name="T1" fmla="*/ 192 h 192"/>
                <a:gd name="T2" fmla="*/ 24 w 180"/>
                <a:gd name="T3" fmla="*/ 78 h 192"/>
                <a:gd name="T4" fmla="*/ 78 w 180"/>
                <a:gd name="T5" fmla="*/ 24 h 192"/>
                <a:gd name="T6" fmla="*/ 180 w 18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192"/>
                <a:gd name="T14" fmla="*/ 180 w 18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192">
                  <a:moveTo>
                    <a:pt x="0" y="192"/>
                  </a:moveTo>
                  <a:cubicBezTo>
                    <a:pt x="5" y="149"/>
                    <a:pt x="11" y="106"/>
                    <a:pt x="24" y="78"/>
                  </a:cubicBezTo>
                  <a:cubicBezTo>
                    <a:pt x="37" y="50"/>
                    <a:pt x="52" y="37"/>
                    <a:pt x="78" y="24"/>
                  </a:cubicBezTo>
                  <a:cubicBezTo>
                    <a:pt x="104" y="11"/>
                    <a:pt x="164" y="4"/>
                    <a:pt x="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1442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1221" name="AutoShape 26"/>
          <p:cNvSpPr>
            <a:spLocks/>
          </p:cNvSpPr>
          <p:nvPr/>
        </p:nvSpPr>
        <p:spPr bwMode="auto">
          <a:xfrm>
            <a:off x="2025650" y="1276350"/>
            <a:ext cx="88900" cy="1085850"/>
          </a:xfrm>
          <a:prstGeom prst="leftBrace">
            <a:avLst>
              <a:gd name="adj1" fmla="val 1017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6395" name="Text Box 27"/>
          <p:cNvSpPr txBox="1">
            <a:spLocks noChangeArrowheads="1"/>
          </p:cNvSpPr>
          <p:nvPr/>
        </p:nvSpPr>
        <p:spPr bwMode="auto">
          <a:xfrm>
            <a:off x="2536825" y="5013325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(i, k)</a:t>
            </a:r>
          </a:p>
        </p:txBody>
      </p:sp>
      <p:sp>
        <p:nvSpPr>
          <p:cNvPr id="826396" name="Text Box 28"/>
          <p:cNvSpPr txBox="1">
            <a:spLocks noChangeArrowheads="1"/>
          </p:cNvSpPr>
          <p:nvPr/>
        </p:nvSpPr>
        <p:spPr bwMode="auto">
          <a:xfrm>
            <a:off x="3470275" y="418465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(k, j)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93ADC-9466-C940-A729-660342E5196E}"/>
              </a:ext>
            </a:extLst>
          </p:cNvPr>
          <p:cNvSpPr/>
          <p:nvPr/>
        </p:nvSpPr>
        <p:spPr>
          <a:xfrm>
            <a:off x="2025650" y="5924835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Compute</a:t>
            </a:r>
            <a:r>
              <a:rPr lang="en-US" sz="2800" dirty="0"/>
              <a:t> </a:t>
            </a:r>
            <a:r>
              <a:rPr lang="en-US" sz="2800" dirty="0">
                <a:latin typeface="Comic Sans MS" pitchFamily="-106" charset="0"/>
              </a:rPr>
              <a:t>D</a:t>
            </a:r>
            <a:r>
              <a:rPr lang="en-US" sz="2800" baseline="30000" dirty="0">
                <a:latin typeface="Comic Sans MS" pitchFamily="-106" charset="0"/>
              </a:rPr>
              <a:t>(0)</a:t>
            </a:r>
            <a:r>
              <a:rPr lang="en-US" sz="2800" dirty="0">
                <a:latin typeface="Comic Sans MS" pitchFamily="-106" charset="0"/>
              </a:rPr>
              <a:t>, D</a:t>
            </a:r>
            <a:r>
              <a:rPr lang="en-US" sz="2800" baseline="30000" dirty="0">
                <a:latin typeface="Comic Sans MS" pitchFamily="-106" charset="0"/>
              </a:rPr>
              <a:t>(1)</a:t>
            </a:r>
            <a:r>
              <a:rPr lang="en-US" sz="2800" dirty="0">
                <a:latin typeface="Comic Sans MS" pitchFamily="-106" charset="0"/>
              </a:rPr>
              <a:t>, D</a:t>
            </a:r>
            <a:r>
              <a:rPr lang="en-US" sz="2800" baseline="30000" dirty="0">
                <a:latin typeface="Comic Sans MS" pitchFamily="-106" charset="0"/>
              </a:rPr>
              <a:t>(2)</a:t>
            </a:r>
            <a:r>
              <a:rPr lang="en-US" sz="2800" dirty="0">
                <a:latin typeface="Comic Sans MS" pitchFamily="-106" charset="0"/>
              </a:rPr>
              <a:t>,…, D</a:t>
            </a:r>
            <a:r>
              <a:rPr lang="en-US" sz="2800" baseline="30000" dirty="0">
                <a:latin typeface="Comic Sans MS" pitchFamily="-106" charset="0"/>
              </a:rPr>
              <a:t>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5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7" grpId="0" animBg="1"/>
      <p:bldP spid="826388" grpId="0" animBg="1"/>
      <p:bldP spid="826389" grpId="0" animBg="1"/>
      <p:bldP spid="826395" grpId="0"/>
      <p:bldP spid="82639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FLOYD-WARSHALL(</a:t>
            </a:r>
            <a:r>
              <a:rPr lang="en-US">
                <a:latin typeface="Comic Sans MS" pitchFamily="-106" charset="0"/>
              </a:rPr>
              <a:t>W</a:t>
            </a:r>
            <a:r>
              <a:rPr lang="en-US"/>
              <a:t>)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4438"/>
            <a:ext cx="9085943" cy="50768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n ← rows[W]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D</a:t>
            </a:r>
            <a:r>
              <a:rPr lang="en-US" baseline="30000" dirty="0"/>
              <a:t>(0)</a:t>
            </a:r>
            <a:r>
              <a:rPr lang="en-US" dirty="0"/>
              <a:t> ← 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k ← 1 </a:t>
            </a:r>
            <a:r>
              <a:rPr lang="en-US" b="1" dirty="0"/>
              <a:t>to </a:t>
            </a:r>
            <a:r>
              <a:rPr lang="en-US" dirty="0"/>
              <a:t>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    </a:t>
            </a:r>
            <a:r>
              <a:rPr lang="en-US" b="1" dirty="0"/>
              <a:t>  do for </a:t>
            </a:r>
            <a:r>
              <a:rPr lang="en-US" dirty="0" err="1"/>
              <a:t>i</a:t>
            </a:r>
            <a:r>
              <a:rPr lang="en-US" dirty="0"/>
              <a:t> ← 1 </a:t>
            </a:r>
            <a:r>
              <a:rPr lang="en-US" b="1" dirty="0"/>
              <a:t>to </a:t>
            </a:r>
            <a:r>
              <a:rPr lang="en-US" dirty="0"/>
              <a:t>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          do for </a:t>
            </a:r>
            <a:r>
              <a:rPr lang="en-US" dirty="0"/>
              <a:t>j ← 1 </a:t>
            </a:r>
            <a:r>
              <a:rPr lang="en-US" b="1" dirty="0"/>
              <a:t>to </a:t>
            </a:r>
            <a:r>
              <a:rPr lang="en-US" dirty="0"/>
              <a:t>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            </a:t>
            </a:r>
            <a:r>
              <a:rPr lang="en-US" b="1" dirty="0"/>
              <a:t>          do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(k)</a:t>
            </a:r>
            <a:r>
              <a:rPr lang="en-US" dirty="0"/>
              <a:t> ← min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r>
              <a:rPr lang="en-US" dirty="0"/>
              <a:t>)</a:t>
            </a:r>
            <a:endParaRPr lang="en-US" baseline="30000" dirty="0"/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D</a:t>
            </a:r>
            <a:r>
              <a:rPr lang="en-US" baseline="30000" dirty="0"/>
              <a:t>(n)</a:t>
            </a:r>
          </a:p>
          <a:p>
            <a:pPr marL="533400" indent="-533400" eaLnBrk="1" hangingPunct="1"/>
            <a:endParaRPr lang="en-US" dirty="0"/>
          </a:p>
          <a:p>
            <a:pPr marL="533400" indent="-533400" eaLnBrk="1" hangingPunct="1"/>
            <a:r>
              <a:rPr lang="en-US" dirty="0"/>
              <a:t>Running time: </a:t>
            </a:r>
            <a:r>
              <a:rPr lang="el-GR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baseline="30000" dirty="0">
                <a:latin typeface="Comic Sans MS" pitchFamily="-106" charset="0"/>
                <a:sym typeface="Symbol" pitchFamily="-106" charset="2"/>
              </a:rPr>
              <a:t>3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 txBox="1">
            <a:spLocks noGrp="1"/>
          </p:cNvSpPr>
          <p:nvPr/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400"/>
              <a:t>CS 477/677 - Lecture 24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55301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55635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5636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5637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5638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5639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5640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41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42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55643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55644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55645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55646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47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48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49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55650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55651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52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53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54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55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55656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55657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0491" name="Group 27"/>
          <p:cNvGraphicFramePr>
            <a:graphicFrameLocks noGrp="1"/>
          </p:cNvGraphicFramePr>
          <p:nvPr>
            <p:extLst/>
          </p:nvPr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  <a:sym typeface="Symbol" pitchFamily="-106" charset="2"/>
                        </a:rPr>
                        <a:t>∞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40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r>
              <a:rPr lang="en-US" baseline="30000">
                <a:latin typeface="Comic Sans MS" pitchFamily="-106" charset="0"/>
              </a:rPr>
              <a:t>(0)</a:t>
            </a:r>
            <a:r>
              <a:rPr lang="en-US">
                <a:latin typeface="Comic Sans MS" pitchFamily="-106" charset="0"/>
              </a:rPr>
              <a:t> = W</a:t>
            </a:r>
            <a:endParaRPr lang="en-US" baseline="30000">
              <a:latin typeface="Comic Sans MS" pitchFamily="-106" charset="0"/>
            </a:endParaRPr>
          </a:p>
        </p:txBody>
      </p:sp>
      <p:sp>
        <p:nvSpPr>
          <p:cNvPr id="55341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r>
              <a:rPr lang="en-US" baseline="30000">
                <a:latin typeface="Comic Sans MS" pitchFamily="-106" charset="0"/>
              </a:rPr>
              <a:t>(1)</a:t>
            </a:r>
          </a:p>
        </p:txBody>
      </p:sp>
      <p:graphicFrame>
        <p:nvGraphicFramePr>
          <p:cNvPr id="830531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0569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30570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30571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-2</a:t>
            </a: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719888" y="1652588"/>
            <a:ext cx="2179637" cy="2266950"/>
            <a:chOff x="4125" y="1041"/>
            <a:chExt cx="1373" cy="1428"/>
          </a:xfrm>
        </p:grpSpPr>
        <p:sp>
          <p:nvSpPr>
            <p:cNvPr id="55613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5614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55615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55616" name="Text Box 112"/>
            <p:cNvSpPr txBox="1">
              <a:spLocks noChangeArrowheads="1"/>
            </p:cNvSpPr>
            <p:nvPr/>
          </p:nvSpPr>
          <p:spPr bwMode="auto">
            <a:xfrm>
              <a:off x="4975" y="108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17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-4</a:t>
              </a:r>
            </a:p>
          </p:txBody>
        </p:sp>
        <p:sp>
          <p:nvSpPr>
            <p:cNvPr id="55618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19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620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21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55622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55623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24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55625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626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27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28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55629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630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31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32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33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5634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0595" name="Text Box 131"/>
          <p:cNvSpPr txBox="1">
            <a:spLocks noChangeArrowheads="1"/>
          </p:cNvSpPr>
          <p:nvPr/>
        </p:nvSpPr>
        <p:spPr bwMode="auto">
          <a:xfrm>
            <a:off x="266700" y="362585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r>
              <a:rPr lang="en-US" baseline="30000">
                <a:latin typeface="Comic Sans MS" pitchFamily="-106" charset="0"/>
              </a:rPr>
              <a:t>(2)</a:t>
            </a:r>
          </a:p>
        </p:txBody>
      </p:sp>
      <p:graphicFrame>
        <p:nvGraphicFramePr>
          <p:cNvPr id="830596" name="Group 132"/>
          <p:cNvGraphicFramePr>
            <a:graphicFrameLocks noGrp="1"/>
          </p:cNvGraphicFramePr>
          <p:nvPr/>
        </p:nvGraphicFramePr>
        <p:xfrm>
          <a:off x="574675" y="4308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0634" name="Text Box 170"/>
          <p:cNvSpPr txBox="1">
            <a:spLocks noChangeArrowheads="1"/>
          </p:cNvSpPr>
          <p:nvPr/>
        </p:nvSpPr>
        <p:spPr bwMode="auto">
          <a:xfrm>
            <a:off x="1995488" y="4319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4</a:t>
            </a:r>
          </a:p>
        </p:txBody>
      </p:sp>
      <p:sp>
        <p:nvSpPr>
          <p:cNvPr id="830635" name="Text Box 171"/>
          <p:cNvSpPr txBox="1">
            <a:spLocks noChangeArrowheads="1"/>
          </p:cNvSpPr>
          <p:nvPr/>
        </p:nvSpPr>
        <p:spPr bwMode="auto">
          <a:xfrm>
            <a:off x="2005013" y="52149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5</a:t>
            </a:r>
          </a:p>
        </p:txBody>
      </p:sp>
      <p:sp>
        <p:nvSpPr>
          <p:cNvPr id="830636" name="Text Box 172"/>
          <p:cNvSpPr txBox="1">
            <a:spLocks noChangeArrowheads="1"/>
          </p:cNvSpPr>
          <p:nvPr/>
        </p:nvSpPr>
        <p:spPr bwMode="auto">
          <a:xfrm>
            <a:off x="2371725" y="52149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11</a:t>
            </a:r>
          </a:p>
        </p:txBody>
      </p: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646113" y="4319588"/>
            <a:ext cx="2227262" cy="2266950"/>
            <a:chOff x="407" y="2721"/>
            <a:chExt cx="1403" cy="1428"/>
          </a:xfrm>
        </p:grpSpPr>
        <p:sp>
          <p:nvSpPr>
            <p:cNvPr id="55591" name="Text Box 174"/>
            <p:cNvSpPr txBox="1">
              <a:spLocks noChangeArrowheads="1"/>
            </p:cNvSpPr>
            <p:nvPr/>
          </p:nvSpPr>
          <p:spPr bwMode="auto">
            <a:xfrm>
              <a:off x="407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92" name="Text Box 175"/>
            <p:cNvSpPr txBox="1">
              <a:spLocks noChangeArrowheads="1"/>
            </p:cNvSpPr>
            <p:nvPr/>
          </p:nvSpPr>
          <p:spPr bwMode="auto">
            <a:xfrm>
              <a:off x="690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55593" name="Text Box 176"/>
            <p:cNvSpPr txBox="1">
              <a:spLocks noChangeArrowheads="1"/>
            </p:cNvSpPr>
            <p:nvPr/>
          </p:nvSpPr>
          <p:spPr bwMode="auto">
            <a:xfrm>
              <a:off x="974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55594" name="Text Box 177"/>
            <p:cNvSpPr txBox="1">
              <a:spLocks noChangeArrowheads="1"/>
            </p:cNvSpPr>
            <p:nvPr/>
          </p:nvSpPr>
          <p:spPr bwMode="auto">
            <a:xfrm>
              <a:off x="1493" y="272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55595" name="Text Box 178"/>
            <p:cNvSpPr txBox="1">
              <a:spLocks noChangeArrowheads="1"/>
            </p:cNvSpPr>
            <p:nvPr/>
          </p:nvSpPr>
          <p:spPr bwMode="auto">
            <a:xfrm>
              <a:off x="413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596" name="Text Box 179"/>
            <p:cNvSpPr txBox="1">
              <a:spLocks noChangeArrowheads="1"/>
            </p:cNvSpPr>
            <p:nvPr/>
          </p:nvSpPr>
          <p:spPr bwMode="auto">
            <a:xfrm>
              <a:off x="696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97" name="Text Box 180"/>
            <p:cNvSpPr txBox="1">
              <a:spLocks noChangeArrowheads="1"/>
            </p:cNvSpPr>
            <p:nvPr/>
          </p:nvSpPr>
          <p:spPr bwMode="auto">
            <a:xfrm>
              <a:off x="932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598" name="Text Box 181"/>
            <p:cNvSpPr txBox="1">
              <a:spLocks noChangeArrowheads="1"/>
            </p:cNvSpPr>
            <p:nvPr/>
          </p:nvSpPr>
          <p:spPr bwMode="auto">
            <a:xfrm>
              <a:off x="1263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55599" name="Text Box 182"/>
            <p:cNvSpPr txBox="1">
              <a:spLocks noChangeArrowheads="1"/>
            </p:cNvSpPr>
            <p:nvPr/>
          </p:nvSpPr>
          <p:spPr bwMode="auto">
            <a:xfrm>
              <a:off x="1547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55600" name="Text Box 183"/>
            <p:cNvSpPr txBox="1">
              <a:spLocks noChangeArrowheads="1"/>
            </p:cNvSpPr>
            <p:nvPr/>
          </p:nvSpPr>
          <p:spPr bwMode="auto">
            <a:xfrm>
              <a:off x="413" y="332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01" name="Text Box 184"/>
            <p:cNvSpPr txBox="1">
              <a:spLocks noChangeArrowheads="1"/>
            </p:cNvSpPr>
            <p:nvPr/>
          </p:nvSpPr>
          <p:spPr bwMode="auto">
            <a:xfrm>
              <a:off x="696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55602" name="Text Box 185"/>
            <p:cNvSpPr txBox="1">
              <a:spLocks noChangeArrowheads="1"/>
            </p:cNvSpPr>
            <p:nvPr/>
          </p:nvSpPr>
          <p:spPr bwMode="auto">
            <a:xfrm>
              <a:off x="980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603" name="Text Box 186"/>
            <p:cNvSpPr txBox="1">
              <a:spLocks noChangeArrowheads="1"/>
            </p:cNvSpPr>
            <p:nvPr/>
          </p:nvSpPr>
          <p:spPr bwMode="auto">
            <a:xfrm>
              <a:off x="41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55604" name="Text Box 187"/>
            <p:cNvSpPr txBox="1">
              <a:spLocks noChangeArrowheads="1"/>
            </p:cNvSpPr>
            <p:nvPr/>
          </p:nvSpPr>
          <p:spPr bwMode="auto">
            <a:xfrm>
              <a:off x="67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55605" name="Text Box 188"/>
            <p:cNvSpPr txBox="1">
              <a:spLocks noChangeArrowheads="1"/>
            </p:cNvSpPr>
            <p:nvPr/>
          </p:nvSpPr>
          <p:spPr bwMode="auto">
            <a:xfrm>
              <a:off x="938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55606" name="Text Box 189"/>
            <p:cNvSpPr txBox="1">
              <a:spLocks noChangeArrowheads="1"/>
            </p:cNvSpPr>
            <p:nvPr/>
          </p:nvSpPr>
          <p:spPr bwMode="auto">
            <a:xfrm>
              <a:off x="126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607" name="Text Box 190"/>
            <p:cNvSpPr txBox="1">
              <a:spLocks noChangeArrowheads="1"/>
            </p:cNvSpPr>
            <p:nvPr/>
          </p:nvSpPr>
          <p:spPr bwMode="auto">
            <a:xfrm>
              <a:off x="1523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55608" name="Text Box 191"/>
            <p:cNvSpPr txBox="1">
              <a:spLocks noChangeArrowheads="1"/>
            </p:cNvSpPr>
            <p:nvPr/>
          </p:nvSpPr>
          <p:spPr bwMode="auto">
            <a:xfrm>
              <a:off x="413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09" name="Text Box 192"/>
            <p:cNvSpPr txBox="1">
              <a:spLocks noChangeArrowheads="1"/>
            </p:cNvSpPr>
            <p:nvPr/>
          </p:nvSpPr>
          <p:spPr bwMode="auto">
            <a:xfrm>
              <a:off x="696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10" name="Text Box 193"/>
            <p:cNvSpPr txBox="1">
              <a:spLocks noChangeArrowheads="1"/>
            </p:cNvSpPr>
            <p:nvPr/>
          </p:nvSpPr>
          <p:spPr bwMode="auto">
            <a:xfrm>
              <a:off x="980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611" name="Text Box 194"/>
            <p:cNvSpPr txBox="1">
              <a:spLocks noChangeArrowheads="1"/>
            </p:cNvSpPr>
            <p:nvPr/>
          </p:nvSpPr>
          <p:spPr bwMode="auto">
            <a:xfrm>
              <a:off x="1263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5612" name="Text Box 195"/>
            <p:cNvSpPr txBox="1">
              <a:spLocks noChangeArrowheads="1"/>
            </p:cNvSpPr>
            <p:nvPr/>
          </p:nvSpPr>
          <p:spPr bwMode="auto">
            <a:xfrm>
              <a:off x="1547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126163" y="3929063"/>
            <a:ext cx="2295525" cy="2665412"/>
            <a:chOff x="2089" y="2475"/>
            <a:chExt cx="1446" cy="1679"/>
          </a:xfrm>
        </p:grpSpPr>
        <p:sp>
          <p:nvSpPr>
            <p:cNvPr id="55553" name="Text Box 197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D</a:t>
              </a:r>
              <a:r>
                <a:rPr lang="en-US" baseline="30000">
                  <a:latin typeface="Comic Sans MS" pitchFamily="-106" charset="0"/>
                </a:rPr>
                <a:t>(4)</a:t>
              </a:r>
            </a:p>
          </p:txBody>
        </p:sp>
        <p:sp>
          <p:nvSpPr>
            <p:cNvPr id="55554" name="Rectangle 198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55" name="Rectangle 199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56" name="Rectangle 200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57" name="Rectangle 201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58" name="Rectangle 202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59" name="Rectangle 203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0" name="Rectangle 204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1" name="Rectangle 205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2" name="Rectangle 206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3" name="Rectangle 207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4" name="Rectangle 208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5" name="Rectangle 209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6" name="Rectangle 210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7" name="Rectangle 211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8" name="Rectangle 212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69" name="Rectangle 213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0" name="Rectangle 214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1" name="Rectangle 215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2" name="Rectangle 216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3" name="Rectangle 217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4" name="Rectangle 218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5" name="Rectangle 219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6" name="Rectangle 220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7" name="Rectangle 221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8" name="Rectangle 222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79" name="Line 223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0" name="Line 224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1" name="Line 225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2" name="Line 226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3" name="Line 227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4" name="Line 228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5" name="Line 229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6" name="Line 230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7" name="Line 231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8" name="Line 232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89" name="Line 233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90" name="Line 234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0699" name="Text Box 235"/>
          <p:cNvSpPr txBox="1">
            <a:spLocks noChangeArrowheads="1"/>
          </p:cNvSpPr>
          <p:nvPr/>
        </p:nvSpPr>
        <p:spPr bwMode="auto">
          <a:xfrm>
            <a:off x="7097713" y="43275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0700" name="Text Box 236"/>
          <p:cNvSpPr txBox="1">
            <a:spLocks noChangeArrowheads="1"/>
          </p:cNvSpPr>
          <p:nvPr/>
        </p:nvSpPr>
        <p:spPr bwMode="auto">
          <a:xfrm>
            <a:off x="6207125" y="47561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3</a:t>
            </a:r>
          </a:p>
        </p:txBody>
      </p:sp>
      <p:sp>
        <p:nvSpPr>
          <p:cNvPr id="830701" name="Text Box 237"/>
          <p:cNvSpPr txBox="1">
            <a:spLocks noChangeArrowheads="1"/>
          </p:cNvSpPr>
          <p:nvPr/>
        </p:nvSpPr>
        <p:spPr bwMode="auto">
          <a:xfrm>
            <a:off x="7031038" y="47561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-4</a:t>
            </a:r>
          </a:p>
        </p:txBody>
      </p:sp>
      <p:sp>
        <p:nvSpPr>
          <p:cNvPr id="830702" name="Text Box 238"/>
          <p:cNvSpPr txBox="1">
            <a:spLocks noChangeArrowheads="1"/>
          </p:cNvSpPr>
          <p:nvPr/>
        </p:nvSpPr>
        <p:spPr bwMode="auto">
          <a:xfrm>
            <a:off x="8007350" y="47561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0703" name="Text Box 239"/>
          <p:cNvSpPr txBox="1">
            <a:spLocks noChangeArrowheads="1"/>
          </p:cNvSpPr>
          <p:nvPr/>
        </p:nvSpPr>
        <p:spPr bwMode="auto">
          <a:xfrm>
            <a:off x="6207125" y="522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7</a:t>
            </a:r>
          </a:p>
        </p:txBody>
      </p:sp>
      <p:sp>
        <p:nvSpPr>
          <p:cNvPr id="830704" name="Text Box 240"/>
          <p:cNvSpPr txBox="1">
            <a:spLocks noChangeArrowheads="1"/>
          </p:cNvSpPr>
          <p:nvPr/>
        </p:nvSpPr>
        <p:spPr bwMode="auto">
          <a:xfrm>
            <a:off x="8002588" y="52228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3</a:t>
            </a:r>
          </a:p>
        </p:txBody>
      </p:sp>
      <p:sp>
        <p:nvSpPr>
          <p:cNvPr id="830705" name="Text Box 241"/>
          <p:cNvSpPr txBox="1">
            <a:spLocks noChangeArrowheads="1"/>
          </p:cNvSpPr>
          <p:nvPr/>
        </p:nvSpPr>
        <p:spPr bwMode="auto">
          <a:xfrm>
            <a:off x="6207125" y="6137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8</a:t>
            </a:r>
          </a:p>
        </p:txBody>
      </p:sp>
      <p:sp>
        <p:nvSpPr>
          <p:cNvPr id="830706" name="Text Box 242"/>
          <p:cNvSpPr txBox="1">
            <a:spLocks noChangeArrowheads="1"/>
          </p:cNvSpPr>
          <p:nvPr/>
        </p:nvSpPr>
        <p:spPr bwMode="auto">
          <a:xfrm>
            <a:off x="665638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5</a:t>
            </a:r>
          </a:p>
        </p:txBody>
      </p:sp>
      <p:sp>
        <p:nvSpPr>
          <p:cNvPr id="830707" name="Text Box 243"/>
          <p:cNvSpPr txBox="1">
            <a:spLocks noChangeArrowheads="1"/>
          </p:cNvSpPr>
          <p:nvPr/>
        </p:nvSpPr>
        <p:spPr bwMode="auto">
          <a:xfrm>
            <a:off x="710723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1</a:t>
            </a:r>
          </a:p>
        </p:txBody>
      </p:sp>
      <p:grpSp>
        <p:nvGrpSpPr>
          <p:cNvPr id="6" name="Group 244"/>
          <p:cNvGrpSpPr>
            <a:grpSpLocks/>
          </p:cNvGrpSpPr>
          <p:nvPr/>
        </p:nvGrpSpPr>
        <p:grpSpPr bwMode="auto">
          <a:xfrm>
            <a:off x="6197600" y="4327525"/>
            <a:ext cx="2227263" cy="2266950"/>
            <a:chOff x="3904" y="2726"/>
            <a:chExt cx="1403" cy="1428"/>
          </a:xfrm>
        </p:grpSpPr>
        <p:sp>
          <p:nvSpPr>
            <p:cNvPr id="55537" name="Text Box 245"/>
            <p:cNvSpPr txBox="1">
              <a:spLocks noChangeArrowheads="1"/>
            </p:cNvSpPr>
            <p:nvPr/>
          </p:nvSpPr>
          <p:spPr bwMode="auto">
            <a:xfrm>
              <a:off x="390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38" name="Text Box 246"/>
            <p:cNvSpPr txBox="1">
              <a:spLocks noChangeArrowheads="1"/>
            </p:cNvSpPr>
            <p:nvPr/>
          </p:nvSpPr>
          <p:spPr bwMode="auto">
            <a:xfrm>
              <a:off x="4187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55539" name="Text Box 247"/>
            <p:cNvSpPr txBox="1">
              <a:spLocks noChangeArrowheads="1"/>
            </p:cNvSpPr>
            <p:nvPr/>
          </p:nvSpPr>
          <p:spPr bwMode="auto">
            <a:xfrm>
              <a:off x="475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ym typeface="Symbol" pitchFamily="-106" charset="2"/>
                </a:rPr>
                <a:t>4</a:t>
              </a:r>
            </a:p>
          </p:txBody>
        </p:sp>
        <p:sp>
          <p:nvSpPr>
            <p:cNvPr id="55540" name="Text Box 248"/>
            <p:cNvSpPr txBox="1">
              <a:spLocks noChangeArrowheads="1"/>
            </p:cNvSpPr>
            <p:nvPr/>
          </p:nvSpPr>
          <p:spPr bwMode="auto">
            <a:xfrm>
              <a:off x="4990" y="272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55541" name="Text Box 249"/>
            <p:cNvSpPr txBox="1">
              <a:spLocks noChangeArrowheads="1"/>
            </p:cNvSpPr>
            <p:nvPr/>
          </p:nvSpPr>
          <p:spPr bwMode="auto">
            <a:xfrm>
              <a:off x="4193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42" name="Text Box 250"/>
            <p:cNvSpPr txBox="1">
              <a:spLocks noChangeArrowheads="1"/>
            </p:cNvSpPr>
            <p:nvPr/>
          </p:nvSpPr>
          <p:spPr bwMode="auto">
            <a:xfrm>
              <a:off x="4760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55543" name="Text Box 251"/>
            <p:cNvSpPr txBox="1">
              <a:spLocks noChangeArrowheads="1"/>
            </p:cNvSpPr>
            <p:nvPr/>
          </p:nvSpPr>
          <p:spPr bwMode="auto">
            <a:xfrm>
              <a:off x="4193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55544" name="Text Box 252"/>
            <p:cNvSpPr txBox="1">
              <a:spLocks noChangeArrowheads="1"/>
            </p:cNvSpPr>
            <p:nvPr/>
          </p:nvSpPr>
          <p:spPr bwMode="auto">
            <a:xfrm>
              <a:off x="4477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45" name="Text Box 253"/>
            <p:cNvSpPr txBox="1">
              <a:spLocks noChangeArrowheads="1"/>
            </p:cNvSpPr>
            <p:nvPr/>
          </p:nvSpPr>
          <p:spPr bwMode="auto">
            <a:xfrm>
              <a:off x="4760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ym typeface="Symbol" pitchFamily="-106" charset="2"/>
                </a:rPr>
                <a:t>5</a:t>
              </a:r>
            </a:p>
          </p:txBody>
        </p:sp>
        <p:sp>
          <p:nvSpPr>
            <p:cNvPr id="55546" name="Text Box 254"/>
            <p:cNvSpPr txBox="1">
              <a:spLocks noChangeArrowheads="1"/>
            </p:cNvSpPr>
            <p:nvPr/>
          </p:nvSpPr>
          <p:spPr bwMode="auto">
            <a:xfrm>
              <a:off x="391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55547" name="Text Box 255"/>
            <p:cNvSpPr txBox="1">
              <a:spLocks noChangeArrowheads="1"/>
            </p:cNvSpPr>
            <p:nvPr/>
          </p:nvSpPr>
          <p:spPr bwMode="auto">
            <a:xfrm>
              <a:off x="4176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-1</a:t>
              </a:r>
            </a:p>
          </p:txBody>
        </p:sp>
        <p:sp>
          <p:nvSpPr>
            <p:cNvPr id="55548" name="Text Box 256"/>
            <p:cNvSpPr txBox="1">
              <a:spLocks noChangeArrowheads="1"/>
            </p:cNvSpPr>
            <p:nvPr/>
          </p:nvSpPr>
          <p:spPr bwMode="auto">
            <a:xfrm>
              <a:off x="4435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55549" name="Text Box 257"/>
            <p:cNvSpPr txBox="1">
              <a:spLocks noChangeArrowheads="1"/>
            </p:cNvSpPr>
            <p:nvPr/>
          </p:nvSpPr>
          <p:spPr bwMode="auto">
            <a:xfrm>
              <a:off x="476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550" name="Text Box 258"/>
            <p:cNvSpPr txBox="1">
              <a:spLocks noChangeArrowheads="1"/>
            </p:cNvSpPr>
            <p:nvPr/>
          </p:nvSpPr>
          <p:spPr bwMode="auto">
            <a:xfrm>
              <a:off x="5020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55551" name="Text Box 259"/>
            <p:cNvSpPr txBox="1">
              <a:spLocks noChangeArrowheads="1"/>
            </p:cNvSpPr>
            <p:nvPr/>
          </p:nvSpPr>
          <p:spPr bwMode="auto">
            <a:xfrm>
              <a:off x="4760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5552" name="Text Box 260"/>
            <p:cNvSpPr txBox="1">
              <a:spLocks noChangeArrowheads="1"/>
            </p:cNvSpPr>
            <p:nvPr/>
          </p:nvSpPr>
          <p:spPr bwMode="auto">
            <a:xfrm>
              <a:off x="5044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55438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-106" charset="0"/>
              </a:rPr>
              <a:t>d</a:t>
            </a:r>
            <a:r>
              <a:rPr lang="en-US" sz="2800" baseline="-25000">
                <a:latin typeface="Comic Sans MS" pitchFamily="-106" charset="0"/>
              </a:rPr>
              <a:t>ij</a:t>
            </a:r>
            <a:r>
              <a:rPr lang="en-US" sz="2800" baseline="30000">
                <a:latin typeface="Comic Sans MS" pitchFamily="-10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-106" charset="0"/>
              </a:rPr>
              <a:t>min {d</a:t>
            </a:r>
            <a:r>
              <a:rPr lang="en-US" sz="2800" baseline="-25000">
                <a:latin typeface="Comic Sans MS" pitchFamily="-106" charset="0"/>
              </a:rPr>
              <a:t>ij</a:t>
            </a:r>
            <a:r>
              <a:rPr lang="en-US" sz="2800" baseline="30000">
                <a:latin typeface="Comic Sans MS" pitchFamily="-106" charset="0"/>
              </a:rPr>
              <a:t>(k-1) </a:t>
            </a:r>
            <a:r>
              <a:rPr lang="en-US" sz="2800">
                <a:latin typeface="Comic Sans MS" pitchFamily="-106" charset="0"/>
              </a:rPr>
              <a:t>, d</a:t>
            </a:r>
            <a:r>
              <a:rPr lang="en-US" sz="2800" baseline="-25000">
                <a:latin typeface="Comic Sans MS" pitchFamily="-106" charset="0"/>
              </a:rPr>
              <a:t>ik</a:t>
            </a:r>
            <a:r>
              <a:rPr lang="en-US" sz="2800" baseline="30000">
                <a:latin typeface="Comic Sans MS" pitchFamily="-106" charset="0"/>
              </a:rPr>
              <a:t>(k-1)</a:t>
            </a:r>
            <a:r>
              <a:rPr lang="en-US" sz="2800">
                <a:latin typeface="Comic Sans MS" pitchFamily="-106" charset="0"/>
              </a:rPr>
              <a:t> + d</a:t>
            </a:r>
            <a:r>
              <a:rPr lang="en-US" sz="2800" baseline="-25000">
                <a:latin typeface="Comic Sans MS" pitchFamily="-106" charset="0"/>
              </a:rPr>
              <a:t>kj</a:t>
            </a:r>
            <a:r>
              <a:rPr lang="en-US" sz="2800" baseline="30000">
                <a:latin typeface="Comic Sans MS" pitchFamily="-106" charset="0"/>
              </a:rPr>
              <a:t>(k-1) </a:t>
            </a:r>
            <a:r>
              <a:rPr lang="en-US" sz="2800">
                <a:latin typeface="Comic Sans MS" pitchFamily="-106" charset="0"/>
              </a:rPr>
              <a:t>}</a:t>
            </a:r>
          </a:p>
        </p:txBody>
      </p:sp>
      <p:sp>
        <p:nvSpPr>
          <p:cNvPr id="55439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5440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441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442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443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444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5445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446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447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448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449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5450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451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452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453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454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5455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456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457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458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" name="Group 282"/>
          <p:cNvGrpSpPr>
            <a:grpSpLocks/>
          </p:cNvGrpSpPr>
          <p:nvPr/>
        </p:nvGrpSpPr>
        <p:grpSpPr bwMode="auto">
          <a:xfrm>
            <a:off x="188913" y="3913188"/>
            <a:ext cx="2625725" cy="2681287"/>
            <a:chOff x="119" y="2465"/>
            <a:chExt cx="1654" cy="1689"/>
          </a:xfrm>
        </p:grpSpPr>
        <p:sp>
          <p:nvSpPr>
            <p:cNvPr id="55527" name="Text Box 283"/>
            <p:cNvSpPr txBox="1">
              <a:spLocks noChangeArrowheads="1"/>
            </p:cNvSpPr>
            <p:nvPr/>
          </p:nvSpPr>
          <p:spPr bwMode="auto">
            <a:xfrm>
              <a:off x="119" y="27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5528" name="Text Box 284"/>
            <p:cNvSpPr txBox="1">
              <a:spLocks noChangeArrowheads="1"/>
            </p:cNvSpPr>
            <p:nvPr/>
          </p:nvSpPr>
          <p:spPr bwMode="auto">
            <a:xfrm>
              <a:off x="119" y="30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5529" name="Text Box 285"/>
            <p:cNvSpPr txBox="1">
              <a:spLocks noChangeArrowheads="1"/>
            </p:cNvSpPr>
            <p:nvPr/>
          </p:nvSpPr>
          <p:spPr bwMode="auto">
            <a:xfrm>
              <a:off x="119" y="33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5530" name="Text Box 286"/>
            <p:cNvSpPr txBox="1">
              <a:spLocks noChangeArrowheads="1"/>
            </p:cNvSpPr>
            <p:nvPr/>
          </p:nvSpPr>
          <p:spPr bwMode="auto">
            <a:xfrm>
              <a:off x="119" y="36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5531" name="Text Box 287"/>
            <p:cNvSpPr txBox="1">
              <a:spLocks noChangeArrowheads="1"/>
            </p:cNvSpPr>
            <p:nvPr/>
          </p:nvSpPr>
          <p:spPr bwMode="auto">
            <a:xfrm>
              <a:off x="119" y="39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5532" name="Text Box 288"/>
            <p:cNvSpPr txBox="1">
              <a:spLocks noChangeArrowheads="1"/>
            </p:cNvSpPr>
            <p:nvPr/>
          </p:nvSpPr>
          <p:spPr bwMode="auto">
            <a:xfrm>
              <a:off x="431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5533" name="Text Box 289"/>
            <p:cNvSpPr txBox="1">
              <a:spLocks noChangeArrowheads="1"/>
            </p:cNvSpPr>
            <p:nvPr/>
          </p:nvSpPr>
          <p:spPr bwMode="auto">
            <a:xfrm>
              <a:off x="71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5534" name="Text Box 290"/>
            <p:cNvSpPr txBox="1">
              <a:spLocks noChangeArrowheads="1"/>
            </p:cNvSpPr>
            <p:nvPr/>
          </p:nvSpPr>
          <p:spPr bwMode="auto">
            <a:xfrm>
              <a:off x="1004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5535" name="Text Box 291"/>
            <p:cNvSpPr txBox="1">
              <a:spLocks noChangeArrowheads="1"/>
            </p:cNvSpPr>
            <p:nvPr/>
          </p:nvSpPr>
          <p:spPr bwMode="auto">
            <a:xfrm>
              <a:off x="1290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5536" name="Text Box 292"/>
            <p:cNvSpPr txBox="1">
              <a:spLocks noChangeArrowheads="1"/>
            </p:cNvSpPr>
            <p:nvPr/>
          </p:nvSpPr>
          <p:spPr bwMode="auto">
            <a:xfrm>
              <a:off x="157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55460" name="Rectangle 293"/>
          <p:cNvSpPr>
            <a:spLocks noChangeArrowheads="1"/>
          </p:cNvSpPr>
          <p:nvPr/>
        </p:nvSpPr>
        <p:spPr bwMode="auto">
          <a:xfrm>
            <a:off x="3613150" y="6467475"/>
            <a:ext cx="210343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294"/>
          <p:cNvGrpSpPr>
            <a:grpSpLocks/>
          </p:cNvGrpSpPr>
          <p:nvPr/>
        </p:nvGrpSpPr>
        <p:grpSpPr bwMode="auto">
          <a:xfrm>
            <a:off x="3363913" y="3919538"/>
            <a:ext cx="2295525" cy="2665412"/>
            <a:chOff x="2089" y="2475"/>
            <a:chExt cx="1446" cy="1679"/>
          </a:xfrm>
        </p:grpSpPr>
        <p:sp>
          <p:nvSpPr>
            <p:cNvPr id="55489" name="Text Box 295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D</a:t>
              </a:r>
              <a:r>
                <a:rPr lang="en-US" baseline="30000">
                  <a:latin typeface="Comic Sans MS" pitchFamily="-106" charset="0"/>
                </a:rPr>
                <a:t>(3)</a:t>
              </a:r>
            </a:p>
          </p:txBody>
        </p:sp>
        <p:sp>
          <p:nvSpPr>
            <p:cNvPr id="55490" name="Rectangle 296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1" name="Rectangle 297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2" name="Rectangle 298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3" name="Rectangle 299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4" name="Rectangle 300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5" name="Rectangle 301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6" name="Rectangle 302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7" name="Rectangle 303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8" name="Rectangle 304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499" name="Rectangle 305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0" name="Rectangle 306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1" name="Rectangle 307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2" name="Rectangle 308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3" name="Rectangle 309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4" name="Rectangle 310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5" name="Rectangle 311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6" name="Rectangle 312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7" name="Rectangle 313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8" name="Rectangle 314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09" name="Rectangle 315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0" name="Rectangle 316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1" name="Rectangle 317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2" name="Rectangle 318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3" name="Rectangle 319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4" name="Rectangle 320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515" name="Line 321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16" name="Line 322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17" name="Line 323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18" name="Line 324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19" name="Line 325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0" name="Line 326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1" name="Line 327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2" name="Line 328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3" name="Line 329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4" name="Line 330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5" name="Line 331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26" name="Line 332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0797" name="Text Box 333"/>
          <p:cNvSpPr txBox="1">
            <a:spLocks noChangeArrowheads="1"/>
          </p:cNvSpPr>
          <p:nvPr/>
        </p:nvSpPr>
        <p:spPr bwMode="auto">
          <a:xfrm>
            <a:off x="3867150" y="56705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-1</a:t>
            </a:r>
          </a:p>
        </p:txBody>
      </p:sp>
      <p:grpSp>
        <p:nvGrpSpPr>
          <p:cNvPr id="9" name="Group 334"/>
          <p:cNvGrpSpPr>
            <a:grpSpLocks/>
          </p:cNvGrpSpPr>
          <p:nvPr/>
        </p:nvGrpSpPr>
        <p:grpSpPr bwMode="auto">
          <a:xfrm>
            <a:off x="3435350" y="4318000"/>
            <a:ext cx="2252663" cy="2266950"/>
            <a:chOff x="2164" y="2720"/>
            <a:chExt cx="1419" cy="1428"/>
          </a:xfrm>
        </p:grpSpPr>
        <p:sp>
          <p:nvSpPr>
            <p:cNvPr id="55465" name="Text Box 335"/>
            <p:cNvSpPr txBox="1">
              <a:spLocks noChangeArrowheads="1"/>
            </p:cNvSpPr>
            <p:nvPr/>
          </p:nvSpPr>
          <p:spPr bwMode="auto">
            <a:xfrm>
              <a:off x="216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466" name="Text Box 336"/>
            <p:cNvSpPr txBox="1">
              <a:spLocks noChangeArrowheads="1"/>
            </p:cNvSpPr>
            <p:nvPr/>
          </p:nvSpPr>
          <p:spPr bwMode="auto">
            <a:xfrm>
              <a:off x="2447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55467" name="Text Box 337"/>
            <p:cNvSpPr txBox="1">
              <a:spLocks noChangeArrowheads="1"/>
            </p:cNvSpPr>
            <p:nvPr/>
          </p:nvSpPr>
          <p:spPr bwMode="auto">
            <a:xfrm>
              <a:off x="2731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55468" name="Text Box 338"/>
            <p:cNvSpPr txBox="1">
              <a:spLocks noChangeArrowheads="1"/>
            </p:cNvSpPr>
            <p:nvPr/>
          </p:nvSpPr>
          <p:spPr bwMode="auto">
            <a:xfrm>
              <a:off x="301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ym typeface="Symbol" pitchFamily="-106" charset="2"/>
                </a:rPr>
                <a:t>4</a:t>
              </a:r>
            </a:p>
          </p:txBody>
        </p:sp>
        <p:sp>
          <p:nvSpPr>
            <p:cNvPr id="55469" name="Text Box 339"/>
            <p:cNvSpPr txBox="1">
              <a:spLocks noChangeArrowheads="1"/>
            </p:cNvSpPr>
            <p:nvPr/>
          </p:nvSpPr>
          <p:spPr bwMode="auto">
            <a:xfrm>
              <a:off x="3274" y="272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55470" name="Text Box 340"/>
            <p:cNvSpPr txBox="1">
              <a:spLocks noChangeArrowheads="1"/>
            </p:cNvSpPr>
            <p:nvPr/>
          </p:nvSpPr>
          <p:spPr bwMode="auto">
            <a:xfrm>
              <a:off x="2170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71" name="Text Box 341"/>
            <p:cNvSpPr txBox="1">
              <a:spLocks noChangeArrowheads="1"/>
            </p:cNvSpPr>
            <p:nvPr/>
          </p:nvSpPr>
          <p:spPr bwMode="auto">
            <a:xfrm>
              <a:off x="2453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472" name="Text Box 342"/>
            <p:cNvSpPr txBox="1">
              <a:spLocks noChangeArrowheads="1"/>
            </p:cNvSpPr>
            <p:nvPr/>
          </p:nvSpPr>
          <p:spPr bwMode="auto">
            <a:xfrm>
              <a:off x="2689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73" name="Text Box 343"/>
            <p:cNvSpPr txBox="1">
              <a:spLocks noChangeArrowheads="1"/>
            </p:cNvSpPr>
            <p:nvPr/>
          </p:nvSpPr>
          <p:spPr bwMode="auto">
            <a:xfrm>
              <a:off x="3020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55474" name="Text Box 344"/>
            <p:cNvSpPr txBox="1">
              <a:spLocks noChangeArrowheads="1"/>
            </p:cNvSpPr>
            <p:nvPr/>
          </p:nvSpPr>
          <p:spPr bwMode="auto">
            <a:xfrm>
              <a:off x="3304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55475" name="Text Box 345"/>
            <p:cNvSpPr txBox="1">
              <a:spLocks noChangeArrowheads="1"/>
            </p:cNvSpPr>
            <p:nvPr/>
          </p:nvSpPr>
          <p:spPr bwMode="auto">
            <a:xfrm>
              <a:off x="2170" y="332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76" name="Text Box 346"/>
            <p:cNvSpPr txBox="1">
              <a:spLocks noChangeArrowheads="1"/>
            </p:cNvSpPr>
            <p:nvPr/>
          </p:nvSpPr>
          <p:spPr bwMode="auto">
            <a:xfrm>
              <a:off x="2453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55477" name="Text Box 347"/>
            <p:cNvSpPr txBox="1">
              <a:spLocks noChangeArrowheads="1"/>
            </p:cNvSpPr>
            <p:nvPr/>
          </p:nvSpPr>
          <p:spPr bwMode="auto">
            <a:xfrm>
              <a:off x="2737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478" name="Text Box 348"/>
            <p:cNvSpPr txBox="1">
              <a:spLocks noChangeArrowheads="1"/>
            </p:cNvSpPr>
            <p:nvPr/>
          </p:nvSpPr>
          <p:spPr bwMode="auto">
            <a:xfrm>
              <a:off x="3020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ym typeface="Symbol" pitchFamily="-106" charset="2"/>
                </a:rPr>
                <a:t>5</a:t>
              </a:r>
            </a:p>
          </p:txBody>
        </p:sp>
        <p:sp>
          <p:nvSpPr>
            <p:cNvPr id="55479" name="Text Box 349"/>
            <p:cNvSpPr txBox="1">
              <a:spLocks noChangeArrowheads="1"/>
            </p:cNvSpPr>
            <p:nvPr/>
          </p:nvSpPr>
          <p:spPr bwMode="auto">
            <a:xfrm>
              <a:off x="3253" y="328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ym typeface="Symbol" pitchFamily="-106" charset="2"/>
                </a:rPr>
                <a:t>11</a:t>
              </a:r>
            </a:p>
          </p:txBody>
        </p:sp>
        <p:sp>
          <p:nvSpPr>
            <p:cNvPr id="55480" name="Text Box 350"/>
            <p:cNvSpPr txBox="1">
              <a:spLocks noChangeArrowheads="1"/>
            </p:cNvSpPr>
            <p:nvPr/>
          </p:nvSpPr>
          <p:spPr bwMode="auto">
            <a:xfrm>
              <a:off x="217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55481" name="Text Box 351"/>
            <p:cNvSpPr txBox="1">
              <a:spLocks noChangeArrowheads="1"/>
            </p:cNvSpPr>
            <p:nvPr/>
          </p:nvSpPr>
          <p:spPr bwMode="auto">
            <a:xfrm>
              <a:off x="2695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55482" name="Text Box 352"/>
            <p:cNvSpPr txBox="1">
              <a:spLocks noChangeArrowheads="1"/>
            </p:cNvSpPr>
            <p:nvPr/>
          </p:nvSpPr>
          <p:spPr bwMode="auto">
            <a:xfrm>
              <a:off x="302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55483" name="Text Box 353"/>
            <p:cNvSpPr txBox="1">
              <a:spLocks noChangeArrowheads="1"/>
            </p:cNvSpPr>
            <p:nvPr/>
          </p:nvSpPr>
          <p:spPr bwMode="auto">
            <a:xfrm>
              <a:off x="3280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55484" name="Text Box 354"/>
            <p:cNvSpPr txBox="1">
              <a:spLocks noChangeArrowheads="1"/>
            </p:cNvSpPr>
            <p:nvPr/>
          </p:nvSpPr>
          <p:spPr bwMode="auto">
            <a:xfrm>
              <a:off x="2170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85" name="Text Box 355"/>
            <p:cNvSpPr txBox="1">
              <a:spLocks noChangeArrowheads="1"/>
            </p:cNvSpPr>
            <p:nvPr/>
          </p:nvSpPr>
          <p:spPr bwMode="auto">
            <a:xfrm>
              <a:off x="2453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86" name="Text Box 356"/>
            <p:cNvSpPr txBox="1">
              <a:spLocks noChangeArrowheads="1"/>
            </p:cNvSpPr>
            <p:nvPr/>
          </p:nvSpPr>
          <p:spPr bwMode="auto">
            <a:xfrm>
              <a:off x="2737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55487" name="Text Box 357"/>
            <p:cNvSpPr txBox="1">
              <a:spLocks noChangeArrowheads="1"/>
            </p:cNvSpPr>
            <p:nvPr/>
          </p:nvSpPr>
          <p:spPr bwMode="auto">
            <a:xfrm>
              <a:off x="3020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55488" name="Text Box 358"/>
            <p:cNvSpPr txBox="1">
              <a:spLocks noChangeArrowheads="1"/>
            </p:cNvSpPr>
            <p:nvPr/>
          </p:nvSpPr>
          <p:spPr bwMode="auto">
            <a:xfrm>
              <a:off x="3304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0823" name="Line 359"/>
          <p:cNvSpPr>
            <a:spLocks noChangeShapeType="1"/>
          </p:cNvSpPr>
          <p:nvPr/>
        </p:nvSpPr>
        <p:spPr bwMode="auto">
          <a:xfrm>
            <a:off x="8534400" y="55054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30975"/>
            <a:ext cx="2895600" cy="323850"/>
          </a:xfrm>
        </p:spPr>
        <p:txBody>
          <a:bodyPr/>
          <a:lstStyle/>
          <a:p>
            <a:r>
              <a:rPr lang="fr-FR"/>
              <a:t>CS 477/677 - Lecture 26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69" grpId="0"/>
      <p:bldP spid="830570" grpId="0"/>
      <p:bldP spid="830571" grpId="0"/>
      <p:bldP spid="830595" grpId="0"/>
      <p:bldP spid="830634" grpId="0"/>
      <p:bldP spid="830635" grpId="0"/>
      <p:bldP spid="830636" grpId="0"/>
      <p:bldP spid="830699" grpId="0"/>
      <p:bldP spid="830700" grpId="0"/>
      <p:bldP spid="830701" grpId="0"/>
      <p:bldP spid="830702" grpId="0"/>
      <p:bldP spid="830703" grpId="0"/>
      <p:bldP spid="830704" grpId="0"/>
      <p:bldP spid="830705" grpId="0"/>
      <p:bldP spid="830706" grpId="0"/>
      <p:bldP spid="830707" grpId="0"/>
      <p:bldP spid="830797" grpId="0"/>
      <p:bldP spid="8308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All-Pairs Shortest Paths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Assume the graph (G) is given as 		adjacency matrix of weights</a:t>
            </a:r>
          </a:p>
          <a:p>
            <a:pPr lvl="1" eaLnBrk="1" hangingPunct="1"/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W = (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w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</a:rPr>
              <a:t>ij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), n x n</a:t>
            </a:r>
            <a:r>
              <a:rPr lang="en-US" dirty="0">
                <a:ea typeface="ＭＳ Ｐゴシック" pitchFamily="-106" charset="-128"/>
              </a:rPr>
              <a:t> matrix,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|V| = n</a:t>
            </a:r>
            <a:r>
              <a:rPr lang="en-US" dirty="0">
                <a:ea typeface="ＭＳ Ｐゴシック" pitchFamily="-106" charset="-128"/>
              </a:rPr>
              <a:t> 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</a:rPr>
              <a:t>Vertices numbered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1</a:t>
            </a:r>
            <a:r>
              <a:rPr lang="en-US" dirty="0">
                <a:ea typeface="ＭＳ Ｐゴシック" pitchFamily="-106" charset="-128"/>
              </a:rPr>
              <a:t> to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dirty="0"/>
              <a:t>			          	     if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j</a:t>
            </a:r>
            <a:r>
              <a:rPr lang="en-US" dirty="0"/>
              <a:t> </a:t>
            </a:r>
          </a:p>
          <a:p>
            <a:pPr eaLnBrk="1" hangingPunct="1">
              <a:buFontTx/>
              <a:buNone/>
            </a:pPr>
            <a:r>
              <a:rPr lang="en-US" dirty="0"/>
              <a:t>	  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/>
              <a:t> =                             if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≠</a:t>
            </a:r>
            <a:r>
              <a:rPr lang="en-US" dirty="0">
                <a:latin typeface="Comic Sans MS" pitchFamily="-106" charset="0"/>
              </a:rPr>
              <a:t> j</a:t>
            </a:r>
            <a:r>
              <a:rPr lang="en-US" dirty="0"/>
              <a:t> , </a:t>
            </a:r>
            <a:r>
              <a:rPr lang="en-US" dirty="0">
                <a:latin typeface="Comic Sans MS" pitchFamily="-106" charset="0"/>
              </a:rPr>
              <a:t>(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j)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E</a:t>
            </a:r>
            <a:r>
              <a:rPr lang="en-US" dirty="0"/>
              <a:t> </a:t>
            </a:r>
          </a:p>
          <a:p>
            <a:pPr eaLnBrk="1" hangingPunct="1">
              <a:buFontTx/>
              <a:buNone/>
            </a:pPr>
            <a:r>
              <a:rPr lang="en-US" dirty="0"/>
              <a:t>			                        if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≠</a:t>
            </a:r>
            <a:r>
              <a:rPr lang="en-US" dirty="0">
                <a:latin typeface="Comic Sans MS" pitchFamily="-106" charset="0"/>
              </a:rPr>
              <a:t> j , (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j)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∉ </a:t>
            </a:r>
            <a:r>
              <a:rPr lang="en-US" dirty="0">
                <a:latin typeface="Comic Sans MS" pitchFamily="-106" charset="0"/>
              </a:rPr>
              <a:t>E</a:t>
            </a:r>
          </a:p>
          <a:p>
            <a:pPr eaLnBrk="1" hangingPunct="1"/>
            <a:r>
              <a:rPr lang="en-US" dirty="0"/>
              <a:t>Output the result in an </a:t>
            </a:r>
            <a:r>
              <a:rPr lang="en-US" dirty="0">
                <a:latin typeface="Comic Sans MS" pitchFamily="-106" charset="0"/>
              </a:rPr>
              <a:t>n x n</a:t>
            </a:r>
            <a:r>
              <a:rPr lang="en-US" dirty="0"/>
              <a:t> matrix </a:t>
            </a:r>
          </a:p>
          <a:p>
            <a:pPr eaLnBrk="1" hangingPunct="1">
              <a:buFontTx/>
              <a:buNone/>
            </a:pPr>
            <a:r>
              <a:rPr lang="en-US" dirty="0"/>
              <a:t>	   </a:t>
            </a:r>
            <a:r>
              <a:rPr lang="en-US" dirty="0">
                <a:latin typeface="Comic Sans MS" pitchFamily="-106" charset="0"/>
              </a:rPr>
              <a:t>D = (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>
                <a:latin typeface="Comic Sans MS" pitchFamily="-106" charset="0"/>
              </a:rPr>
              <a:t>),</a:t>
            </a:r>
            <a:r>
              <a:rPr lang="en-US" dirty="0"/>
              <a:t> where 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>
                <a:latin typeface="Comic Sans MS" pitchFamily="-106" charset="0"/>
              </a:rPr>
              <a:t> = </a:t>
            </a:r>
            <a:r>
              <a:rPr lang="en-US" dirty="0" err="1">
                <a:latin typeface="Comic Sans MS" pitchFamily="-106" charset="0"/>
              </a:rPr>
              <a:t>δ</a:t>
            </a:r>
            <a:r>
              <a:rPr lang="en-US" dirty="0">
                <a:latin typeface="Comic Sans MS" pitchFamily="-106" charset="0"/>
              </a:rPr>
              <a:t>(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j)</a:t>
            </a:r>
            <a:endParaRPr lang="en-US" dirty="0"/>
          </a:p>
          <a:p>
            <a:pPr eaLnBrk="1" hangingPunct="1"/>
            <a:r>
              <a:rPr lang="en-US" dirty="0"/>
              <a:t>Solve the problem using dynamic programming</a:t>
            </a:r>
          </a:p>
        </p:txBody>
      </p:sp>
      <p:sp>
        <p:nvSpPr>
          <p:cNvPr id="91142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-106" charset="0"/>
              </a:rPr>
              <a:t>(i, j)</a:t>
            </a:r>
          </a:p>
        </p:txBody>
      </p:sp>
      <p:sp>
        <p:nvSpPr>
          <p:cNvPr id="78951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∞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05513" y="1187450"/>
            <a:ext cx="2986087" cy="2419350"/>
            <a:chOff x="297" y="778"/>
            <a:chExt cx="1881" cy="1524"/>
          </a:xfrm>
        </p:grpSpPr>
        <p:sp>
          <p:nvSpPr>
            <p:cNvPr id="91147" name="Oval 9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1148" name="Oval 10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1149" name="Oval 11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1150" name="Oval 12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1151" name="Oval 13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1152" name="Line 14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3" name="Line 15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4" name="Text Box 16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1155" name="Text Box 17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91156" name="Text Box 18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1157" name="Text Box 19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1158" name="Line 20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9" name="Line 21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0" name="Line 22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1" name="Text Box 23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1162" name="Text Box 24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1163" name="Line 25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26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Line 27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28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Text Box 29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1168" name="Text Box 30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91169" name="Text Box 31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/>
      <p:bldP spid="789510" grpId="0"/>
      <p:bldP spid="7895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0013"/>
            <a:ext cx="8572500" cy="906462"/>
          </a:xfrm>
        </p:spPr>
        <p:txBody>
          <a:bodyPr/>
          <a:lstStyle/>
          <a:p>
            <a:pPr eaLnBrk="1" hangingPunct="1"/>
            <a:r>
              <a:rPr lang="en-US" sz="3600"/>
              <a:t>Optimal Substructure of a Shortest Path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" y="1214438"/>
            <a:ext cx="5016273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/>
              <a:t>All </a:t>
            </a:r>
            <a:r>
              <a:rPr lang="en-US" dirty="0" err="1"/>
              <a:t>subpaths</a:t>
            </a:r>
            <a:r>
              <a:rPr lang="en-US" dirty="0"/>
              <a:t> of a shortest path are shortest paths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Let </a:t>
            </a:r>
            <a:r>
              <a:rPr lang="en-US" dirty="0">
                <a:latin typeface="Comic Sans MS" pitchFamily="-106" charset="0"/>
              </a:rPr>
              <a:t>p</a:t>
            </a:r>
            <a:r>
              <a:rPr lang="en-US" dirty="0"/>
              <a:t>: </a:t>
            </a:r>
            <a:r>
              <a:rPr lang="en-US" dirty="0">
                <a:solidFill>
                  <a:srgbClr val="CC0000"/>
                </a:solidFill>
              </a:rPr>
              <a:t>a shortest path from vertex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CC0000"/>
                </a:solidFill>
              </a:rPr>
              <a:t> that contains at most 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</a:rPr>
              <a:t>m</a:t>
            </a:r>
            <a:r>
              <a:rPr lang="en-US" dirty="0">
                <a:solidFill>
                  <a:srgbClr val="CC0000"/>
                </a:solidFill>
              </a:rPr>
              <a:t> edges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If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j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w(p) = 0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p has no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5813" y="3803650"/>
            <a:ext cx="396875" cy="395288"/>
            <a:chOff x="4495" y="2396"/>
            <a:chExt cx="250" cy="249"/>
          </a:xfrm>
        </p:grpSpPr>
        <p:sp>
          <p:nvSpPr>
            <p:cNvPr id="28698" name="Freeform 5"/>
            <p:cNvSpPr>
              <a:spLocks/>
            </p:cNvSpPr>
            <p:nvPr/>
          </p:nvSpPr>
          <p:spPr bwMode="auto">
            <a:xfrm>
              <a:off x="4495" y="2588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9" name="Text Box 6"/>
            <p:cNvSpPr txBox="1">
              <a:spLocks noChangeArrowheads="1"/>
            </p:cNvSpPr>
            <p:nvPr/>
          </p:nvSpPr>
          <p:spPr bwMode="auto">
            <a:xfrm>
              <a:off x="4526" y="239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p’</a:t>
              </a:r>
            </a:p>
          </p:txBody>
        </p:sp>
      </p:grpSp>
      <p:sp>
        <p:nvSpPr>
          <p:cNvPr id="791559" name="Oval 7"/>
          <p:cNvSpPr>
            <a:spLocks noChangeArrowheads="1"/>
          </p:cNvSpPr>
          <p:nvPr/>
        </p:nvSpPr>
        <p:spPr bwMode="auto">
          <a:xfrm>
            <a:off x="7615238" y="23241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29238" y="1060450"/>
            <a:ext cx="3643312" cy="1628775"/>
            <a:chOff x="3357" y="866"/>
            <a:chExt cx="2295" cy="1026"/>
          </a:xfrm>
        </p:grpSpPr>
        <p:sp>
          <p:nvSpPr>
            <p:cNvPr id="28685" name="Oval 9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8686" name="Oval 10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28687" name="Oval 11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8688" name="Oval 12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2" name="Freeform 16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3" name="Oval 17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8694" name="Oval 18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695" name="Oval 19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j</a:t>
              </a:r>
            </a:p>
          </p:txBody>
        </p:sp>
        <p:sp>
          <p:nvSpPr>
            <p:cNvPr id="28696" name="AutoShape 20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7" name="Text Box 21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-10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791574" name="AutoShape 22"/>
          <p:cNvSpPr>
            <a:spLocks/>
          </p:cNvSpPr>
          <p:nvPr/>
        </p:nvSpPr>
        <p:spPr bwMode="auto">
          <a:xfrm rot="5400000" flipV="1">
            <a:off x="6667500" y="1524001"/>
            <a:ext cx="66675" cy="2743200"/>
          </a:xfrm>
          <a:prstGeom prst="rightBrace">
            <a:avLst>
              <a:gd name="adj1" fmla="val 3428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1575" name="Text Box 23"/>
          <p:cNvSpPr txBox="1">
            <a:spLocks noChangeArrowheads="1"/>
          </p:cNvSpPr>
          <p:nvPr/>
        </p:nvSpPr>
        <p:spPr bwMode="auto">
          <a:xfrm>
            <a:off x="5794375" y="3041650"/>
            <a:ext cx="2195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at most </a:t>
            </a:r>
            <a:r>
              <a:rPr lang="en-US">
                <a:latin typeface="Comic Sans MS" pitchFamily="-106" charset="0"/>
              </a:rPr>
              <a:t>m - 1</a:t>
            </a:r>
            <a:r>
              <a:rPr lang="en-US"/>
              <a:t> edges</a:t>
            </a:r>
          </a:p>
        </p:txBody>
      </p:sp>
      <p:sp>
        <p:nvSpPr>
          <p:cNvPr id="791576" name="Rectangle 24"/>
          <p:cNvSpPr>
            <a:spLocks noChangeArrowheads="1"/>
          </p:cNvSpPr>
          <p:nvPr/>
        </p:nvSpPr>
        <p:spPr bwMode="auto">
          <a:xfrm>
            <a:off x="4760913" y="3824288"/>
            <a:ext cx="4257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If </a:t>
            </a:r>
            <a:r>
              <a:rPr lang="en-US" sz="2800" dirty="0" err="1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8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 ≠ j: p = </a:t>
            </a:r>
            <a:r>
              <a:rPr lang="en-US" sz="2800" dirty="0" err="1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8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      k </a:t>
            </a:r>
            <a:r>
              <a:rPr lang="is-IS" sz="28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→</a:t>
            </a:r>
            <a:r>
              <a:rPr lang="en-US" sz="28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 j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p’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has at most m-1 edges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262626"/>
                </a:solidFill>
                <a:latin typeface="Comic Sans MS"/>
                <a:cs typeface="Comic Sans MS"/>
                <a:sym typeface="Symbol" pitchFamily="-106" charset="2"/>
              </a:rPr>
              <a:t>p’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is a shortest path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	</a:t>
            </a:r>
            <a:r>
              <a:rPr lang="en-US" sz="2800" dirty="0" err="1">
                <a:solidFill>
                  <a:srgbClr val="262626"/>
                </a:solidFill>
                <a:latin typeface="Comic Sans MS"/>
                <a:cs typeface="Comic Sans MS"/>
              </a:rPr>
              <a:t>δ</a:t>
            </a:r>
            <a:r>
              <a:rPr lang="en-US" sz="2800" dirty="0">
                <a:solidFill>
                  <a:srgbClr val="262626"/>
                </a:solidFill>
                <a:latin typeface="Comic Sans MS"/>
                <a:cs typeface="Comic Sans MS"/>
              </a:rPr>
              <a:t>(</a:t>
            </a:r>
            <a:r>
              <a:rPr lang="en-US" sz="2800" dirty="0" err="1">
                <a:solidFill>
                  <a:srgbClr val="262626"/>
                </a:solidFill>
                <a:latin typeface="Comic Sans MS"/>
                <a:cs typeface="Comic Sans MS"/>
              </a:rPr>
              <a:t>i</a:t>
            </a:r>
            <a:r>
              <a:rPr lang="en-US" sz="2800" dirty="0">
                <a:solidFill>
                  <a:srgbClr val="262626"/>
                </a:solidFill>
                <a:latin typeface="Comic Sans MS"/>
                <a:cs typeface="Comic Sans MS"/>
              </a:rPr>
              <a:t>, j) =</a:t>
            </a:r>
            <a:endParaRPr lang="en-US" sz="2800" baseline="-25000" dirty="0">
              <a:solidFill>
                <a:srgbClr val="262626"/>
              </a:solidFill>
              <a:latin typeface="Comic Sans MS"/>
              <a:cs typeface="Comic Sans MS"/>
            </a:endParaRPr>
          </a:p>
        </p:txBody>
      </p:sp>
      <p:sp>
        <p:nvSpPr>
          <p:cNvPr id="791577" name="Rectangle 25"/>
          <p:cNvSpPr>
            <a:spLocks noChangeArrowheads="1"/>
          </p:cNvSpPr>
          <p:nvPr/>
        </p:nvSpPr>
        <p:spPr bwMode="auto">
          <a:xfrm>
            <a:off x="6461125" y="5743575"/>
            <a:ext cx="19827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-106" charset="0"/>
              </a:rPr>
              <a:t>δ(i, k) + w</a:t>
            </a:r>
            <a:r>
              <a:rPr lang="en-US" sz="2800" baseline="-25000">
                <a:latin typeface="Comic Sans MS" pitchFamily="-106" charset="0"/>
              </a:rPr>
              <a:t>kj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 animBg="1"/>
      <p:bldP spid="791574" grpId="0" animBg="1"/>
      <p:bldP spid="791575" grpId="0"/>
      <p:bldP spid="7915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Solution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539162" cy="5438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(m)</a:t>
            </a:r>
            <a:r>
              <a:rPr lang="en-US" dirty="0"/>
              <a:t> = weight of shortest path </a:t>
            </a:r>
            <a:r>
              <a:rPr lang="en-US" dirty="0" err="1"/>
              <a:t>i</a:t>
            </a:r>
            <a:r>
              <a:rPr lang="en-US" dirty="0"/>
              <a:t>     j that contains at most </a:t>
            </a:r>
            <a:r>
              <a:rPr lang="en-US" dirty="0">
                <a:latin typeface="Comic Sans MS" pitchFamily="-106" charset="0"/>
              </a:rPr>
              <a:t>m</a:t>
            </a:r>
            <a:r>
              <a:rPr lang="en-US" dirty="0"/>
              <a:t> edges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m = 0: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(0)</a:t>
            </a:r>
            <a:r>
              <a:rPr lang="en-US" dirty="0"/>
              <a:t> = 		if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j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				</a:t>
            </a:r>
            <a:r>
              <a:rPr lang="en-US" dirty="0">
                <a:sym typeface="Symbol" pitchFamily="-106" charset="2"/>
              </a:rPr>
              <a:t> 	if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≠ j</a:t>
            </a:r>
            <a:endParaRPr lang="en-US" sz="900" dirty="0">
              <a:sym typeface="Symbol" pitchFamily="-106" charset="2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Symbol" pitchFamily="-106" charset="2"/>
              </a:rPr>
              <a:t>No edges allowed</a:t>
            </a:r>
          </a:p>
          <a:p>
            <a:pPr lvl="1">
              <a:lnSpc>
                <a:spcPct val="120000"/>
              </a:lnSpc>
            </a:pPr>
            <a:endParaRPr lang="en-US" sz="20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m = 1: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(1)</a:t>
            </a:r>
            <a:r>
              <a:rPr lang="en-US" dirty="0"/>
              <a:t>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-106" charset="-128"/>
              </a:rPr>
              <a:t>The path between </a:t>
            </a:r>
            <a:r>
              <a:rPr lang="en-US" sz="2000" dirty="0" err="1">
                <a:ea typeface="ＭＳ Ｐゴシック" pitchFamily="-106" charset="-128"/>
              </a:rPr>
              <a:t>i</a:t>
            </a:r>
            <a:r>
              <a:rPr lang="en-US" sz="2000" dirty="0">
                <a:ea typeface="ＭＳ Ｐゴシック" pitchFamily="-106" charset="-128"/>
              </a:rPr>
              <a:t> and j is restricted to 1 edge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793604" name="AutoShape 4"/>
          <p:cNvSpPr>
            <a:spLocks/>
          </p:cNvSpPr>
          <p:nvPr/>
        </p:nvSpPr>
        <p:spPr bwMode="auto">
          <a:xfrm>
            <a:off x="3309024" y="3033713"/>
            <a:ext cx="107950" cy="866775"/>
          </a:xfrm>
          <a:prstGeom prst="leftBrace">
            <a:avLst>
              <a:gd name="adj1" fmla="val 669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7615238" y="30099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0728" name="Group 6"/>
          <p:cNvGrpSpPr>
            <a:grpSpLocks/>
          </p:cNvGrpSpPr>
          <p:nvPr/>
        </p:nvGrpSpPr>
        <p:grpSpPr bwMode="auto">
          <a:xfrm>
            <a:off x="5329238" y="1746250"/>
            <a:ext cx="3643312" cy="1628775"/>
            <a:chOff x="3357" y="866"/>
            <a:chExt cx="2295" cy="1026"/>
          </a:xfrm>
        </p:grpSpPr>
        <p:sp>
          <p:nvSpPr>
            <p:cNvPr id="30736" name="Oval 7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0737" name="Oval 8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0738" name="Oval 9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30739" name="Oval 10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0740" name="Line 11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1" name="Line 12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Line 13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Freeform 14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Oval 15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0745" name="Oval 16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746" name="Oval 17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j</a:t>
              </a:r>
            </a:p>
          </p:txBody>
        </p:sp>
        <p:sp>
          <p:nvSpPr>
            <p:cNvPr id="30747" name="AutoShape 18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8" name="Text Box 19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-10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793623" name="Rectangle 23"/>
          <p:cNvSpPr>
            <a:spLocks noChangeArrowheads="1"/>
          </p:cNvSpPr>
          <p:nvPr/>
        </p:nvSpPr>
        <p:spPr bwMode="auto">
          <a:xfrm>
            <a:off x="3423324" y="2954338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0</a:t>
            </a:r>
          </a:p>
        </p:txBody>
      </p:sp>
      <p:sp>
        <p:nvSpPr>
          <p:cNvPr id="793624" name="Rectangle 24"/>
          <p:cNvSpPr>
            <a:spLocks noChangeArrowheads="1"/>
          </p:cNvSpPr>
          <p:nvPr/>
        </p:nvSpPr>
        <p:spPr bwMode="auto">
          <a:xfrm>
            <a:off x="3443962" y="3481388"/>
            <a:ext cx="484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 pitchFamily="-106" charset="0"/>
                <a:sym typeface="Symbol" pitchFamily="-106" charset="2"/>
              </a:rPr>
              <a:t>∞</a:t>
            </a:r>
          </a:p>
        </p:txBody>
      </p:sp>
      <p:sp>
        <p:nvSpPr>
          <p:cNvPr id="30734" name="Freeform 25"/>
          <p:cNvSpPr>
            <a:spLocks/>
          </p:cNvSpPr>
          <p:nvPr/>
        </p:nvSpPr>
        <p:spPr bwMode="auto">
          <a:xfrm>
            <a:off x="6027284" y="1455964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D54A8570-1AED-DC44-BB11-305172F9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885" y="4857702"/>
            <a:ext cx="593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ij</a:t>
            </a:r>
            <a:endParaRPr lang="en-US" sz="2800" baseline="-25000" dirty="0">
              <a:latin typeface="Comic Sans MS" pitchFamily="-106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A345D125-A86A-B342-ABA4-6D8645C6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848" y="4859289"/>
            <a:ext cx="1425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</a:t>
            </a:r>
            <a:r>
              <a:rPr lang="en-US" sz="2800" baseline="30000" dirty="0"/>
              <a:t>(1)</a:t>
            </a:r>
            <a:r>
              <a:rPr lang="en-US" sz="2800" dirty="0"/>
              <a:t> = W</a:t>
            </a:r>
          </a:p>
        </p:txBody>
      </p:sp>
    </p:spTree>
    <p:extLst>
      <p:ext uri="{BB962C8B-B14F-4D97-AF65-F5344CB8AC3E}">
        <p14:creationId xmlns:p14="http://schemas.microsoft.com/office/powerpoint/2010/main" val="27151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4" grpId="0" animBg="1"/>
      <p:bldP spid="793623" grpId="0"/>
      <p:bldP spid="793624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Solution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539162" cy="5438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(m)</a:t>
            </a:r>
            <a:r>
              <a:rPr lang="en-US" dirty="0"/>
              <a:t> = weight of shortest path </a:t>
            </a:r>
            <a:r>
              <a:rPr lang="en-US" dirty="0" err="1"/>
              <a:t>i</a:t>
            </a:r>
            <a:r>
              <a:rPr lang="en-US" dirty="0"/>
              <a:t>     j that contains at most </a:t>
            </a:r>
            <a:r>
              <a:rPr lang="en-US" dirty="0">
                <a:latin typeface="Comic Sans MS" pitchFamily="-106" charset="0"/>
              </a:rPr>
              <a:t>m</a:t>
            </a:r>
            <a:r>
              <a:rPr lang="en-US" dirty="0"/>
              <a:t> edges</a:t>
            </a: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900" dirty="0">
              <a:sym typeface="Symbol" pitchFamily="-106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900" dirty="0">
              <a:sym typeface="Symbol" pitchFamily="-106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m &gt; 1: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baseline="30000" dirty="0">
                <a:latin typeface="Comic Sans MS" pitchFamily="-106" charset="0"/>
              </a:rPr>
              <a:t>(m)</a:t>
            </a:r>
            <a:r>
              <a:rPr lang="en-US" dirty="0"/>
              <a:t> = </a:t>
            </a:r>
          </a:p>
          <a:p>
            <a:pPr eaLnBrk="1" hangingPunct="1">
              <a:lnSpc>
                <a:spcPct val="120000"/>
              </a:lnSpc>
            </a:pPr>
            <a:endParaRPr lang="en-US" sz="1000" dirty="0"/>
          </a:p>
          <a:p>
            <a:pPr lvl="1" eaLnBrk="1" hangingPunct="1">
              <a:lnSpc>
                <a:spcPct val="120000"/>
              </a:lnSpc>
            </a:pPr>
            <a:endParaRPr lang="en-US" dirty="0">
              <a:ea typeface="ＭＳ Ｐゴシック" pitchFamily="-106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Shortest path from </a:t>
            </a:r>
            <a:r>
              <a:rPr lang="en-US" dirty="0" err="1">
                <a:ea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</a:rPr>
              <a:t> to j with at most m – 1 edges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Shortest path from </a:t>
            </a:r>
            <a:r>
              <a:rPr lang="en-US" dirty="0" err="1">
                <a:ea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</a:rPr>
              <a:t> to j containing at most m edges, considering all possible predecessors (k) of j</a:t>
            </a: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7619654" y="3001693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0728" name="Group 6"/>
          <p:cNvGrpSpPr>
            <a:grpSpLocks/>
          </p:cNvGrpSpPr>
          <p:nvPr/>
        </p:nvGrpSpPr>
        <p:grpSpPr bwMode="auto">
          <a:xfrm>
            <a:off x="5329238" y="1746250"/>
            <a:ext cx="3643312" cy="1628775"/>
            <a:chOff x="3357" y="866"/>
            <a:chExt cx="2295" cy="1026"/>
          </a:xfrm>
        </p:grpSpPr>
        <p:sp>
          <p:nvSpPr>
            <p:cNvPr id="30736" name="Oval 7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0737" name="Oval 8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0738" name="Oval 9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30739" name="Oval 10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0740" name="Line 11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1" name="Line 12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Line 13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Freeform 14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Oval 15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0745" name="Oval 16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746" name="Oval 17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j</a:t>
              </a:r>
            </a:p>
          </p:txBody>
        </p:sp>
        <p:sp>
          <p:nvSpPr>
            <p:cNvPr id="30747" name="AutoShape 18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8" name="Text Box 19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-10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793620" name="Rectangle 20"/>
          <p:cNvSpPr>
            <a:spLocks noChangeArrowheads="1"/>
          </p:cNvSpPr>
          <p:nvPr/>
        </p:nvSpPr>
        <p:spPr bwMode="auto">
          <a:xfrm>
            <a:off x="3767931" y="3632199"/>
            <a:ext cx="1019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-106" charset="0"/>
              </a:rPr>
              <a:t>l</a:t>
            </a:r>
            <a:r>
              <a:rPr lang="en-US" sz="2800" baseline="-25000">
                <a:latin typeface="Comic Sans MS" pitchFamily="-106" charset="0"/>
              </a:rPr>
              <a:t>ij</a:t>
            </a:r>
            <a:r>
              <a:rPr lang="en-US" sz="2800" baseline="30000">
                <a:latin typeface="Comic Sans MS" pitchFamily="-106" charset="0"/>
              </a:rPr>
              <a:t>(m-1)</a:t>
            </a:r>
          </a:p>
        </p:txBody>
      </p:sp>
      <p:sp>
        <p:nvSpPr>
          <p:cNvPr id="793621" name="Rectangle 21"/>
          <p:cNvSpPr>
            <a:spLocks noChangeArrowheads="1"/>
          </p:cNvSpPr>
          <p:nvPr/>
        </p:nvSpPr>
        <p:spPr bwMode="auto">
          <a:xfrm>
            <a:off x="2815431" y="3689349"/>
            <a:ext cx="52530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-106" charset="0"/>
              </a:rPr>
              <a:t> min {          ,                           }</a:t>
            </a:r>
            <a:endParaRPr lang="en-US" sz="160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793622" name="Rectangle 22"/>
          <p:cNvSpPr>
            <a:spLocks noChangeArrowheads="1"/>
          </p:cNvSpPr>
          <p:nvPr/>
        </p:nvSpPr>
        <p:spPr bwMode="auto">
          <a:xfrm>
            <a:off x="2634456" y="4279899"/>
            <a:ext cx="30876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6" charset="0"/>
              </a:rPr>
              <a:t>= min {</a:t>
            </a: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ik</a:t>
            </a:r>
            <a:r>
              <a:rPr lang="en-US" sz="2800" baseline="30000" dirty="0">
                <a:latin typeface="Comic Sans MS" pitchFamily="-106" charset="0"/>
              </a:rPr>
              <a:t>(m-1) </a:t>
            </a:r>
            <a:r>
              <a:rPr lang="en-US" sz="2800" dirty="0">
                <a:latin typeface="Comic Sans MS" pitchFamily="-106" charset="0"/>
              </a:rPr>
              <a:t>+ </a:t>
            </a: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kj</a:t>
            </a:r>
            <a:r>
              <a:rPr lang="en-US" sz="2800" dirty="0">
                <a:latin typeface="Comic Sans MS" pitchFamily="-10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-106" charset="0"/>
              </a:rPr>
              <a:t>  1 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≤ k </a:t>
            </a:r>
            <a:r>
              <a:rPr lang="en-US" sz="1600" dirty="0">
                <a:sym typeface="Symbol" pitchFamily="-106" charset="2"/>
              </a:rPr>
              <a:t>≤ n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 </a:t>
            </a:r>
          </a:p>
        </p:txBody>
      </p:sp>
      <p:sp>
        <p:nvSpPr>
          <p:cNvPr id="30734" name="Freeform 25"/>
          <p:cNvSpPr>
            <a:spLocks/>
          </p:cNvSpPr>
          <p:nvPr/>
        </p:nvSpPr>
        <p:spPr bwMode="auto">
          <a:xfrm>
            <a:off x="6027284" y="1455964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3626" name="Rectangle 26"/>
          <p:cNvSpPr>
            <a:spLocks noChangeArrowheads="1"/>
          </p:cNvSpPr>
          <p:nvPr/>
        </p:nvSpPr>
        <p:spPr bwMode="auto">
          <a:xfrm>
            <a:off x="4968081" y="3689349"/>
            <a:ext cx="290671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6" charset="0"/>
              </a:rPr>
              <a:t> min {</a:t>
            </a: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ik</a:t>
            </a:r>
            <a:r>
              <a:rPr lang="en-US" sz="2800" baseline="30000" dirty="0">
                <a:latin typeface="Comic Sans MS" pitchFamily="-106" charset="0"/>
              </a:rPr>
              <a:t>(m-1) </a:t>
            </a:r>
            <a:r>
              <a:rPr lang="en-US" sz="2800" dirty="0">
                <a:latin typeface="Comic Sans MS" pitchFamily="-106" charset="0"/>
              </a:rPr>
              <a:t>+ </a:t>
            </a: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kj</a:t>
            </a:r>
            <a:r>
              <a:rPr lang="en-US" sz="2800" dirty="0">
                <a:latin typeface="Comic Sans MS" pitchFamily="-10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-106" charset="0"/>
              </a:rPr>
              <a:t>1 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≤ k </a:t>
            </a:r>
            <a:r>
              <a:rPr lang="en-US" sz="1600" dirty="0">
                <a:sym typeface="Symbol" pitchFamily="-106" charset="2"/>
              </a:rPr>
              <a:t>≤ n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0" grpId="0"/>
      <p:bldP spid="793621" grpId="0"/>
      <p:bldP spid="793622" grpId="0"/>
      <p:bldP spid="7936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the Shortest Paths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67700" cy="5514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sym typeface="Symbol" pitchFamily="-106" charset="2"/>
              </a:rPr>
              <a:t>m = 1: </a:t>
            </a:r>
            <a:r>
              <a:rPr lang="en-US" sz="2400" dirty="0" err="1">
                <a:latin typeface="Comic Sans MS" pitchFamily="-106" charset="0"/>
              </a:rPr>
              <a:t>l</a:t>
            </a:r>
            <a:r>
              <a:rPr lang="en-US" sz="2400" baseline="-25000" dirty="0" err="1">
                <a:latin typeface="Comic Sans MS" pitchFamily="-106" charset="0"/>
              </a:rPr>
              <a:t>ij</a:t>
            </a:r>
            <a:r>
              <a:rPr lang="en-US" sz="2400" baseline="30000" dirty="0">
                <a:latin typeface="Comic Sans MS" pitchFamily="-106" charset="0"/>
              </a:rPr>
              <a:t>(1)</a:t>
            </a:r>
            <a:r>
              <a:rPr lang="en-US" sz="2400" dirty="0"/>
              <a:t>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-106" charset="-128"/>
              </a:rPr>
              <a:t>The path between </a:t>
            </a:r>
            <a:r>
              <a:rPr lang="en-US" sz="2000" dirty="0" err="1">
                <a:ea typeface="ＭＳ Ｐゴシック" pitchFamily="-106" charset="-128"/>
              </a:rPr>
              <a:t>i</a:t>
            </a:r>
            <a:r>
              <a:rPr lang="en-US" sz="2000" dirty="0">
                <a:ea typeface="ＭＳ Ｐゴシック" pitchFamily="-106" charset="-128"/>
              </a:rPr>
              <a:t> and j is restricted to 1 edge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Given W = (</a:t>
            </a:r>
            <a:r>
              <a:rPr lang="en-US" sz="2400" dirty="0" err="1"/>
              <a:t>w</a:t>
            </a:r>
            <a:r>
              <a:rPr lang="en-US" sz="2400" baseline="-25000" dirty="0" err="1"/>
              <a:t>ij</a:t>
            </a:r>
            <a:r>
              <a:rPr lang="en-US" sz="2400" dirty="0"/>
              <a:t>), compute: L</a:t>
            </a:r>
            <a:r>
              <a:rPr lang="en-US" sz="2400" baseline="30000" dirty="0"/>
              <a:t>(1)</a:t>
            </a:r>
            <a:r>
              <a:rPr lang="en-US" sz="2400" dirty="0"/>
              <a:t>, L</a:t>
            </a:r>
            <a:r>
              <a:rPr lang="en-US" sz="2400" baseline="30000" dirty="0"/>
              <a:t>(2)</a:t>
            </a:r>
            <a:r>
              <a:rPr lang="en-US" sz="2400" dirty="0"/>
              <a:t>, …, L</a:t>
            </a:r>
            <a:r>
              <a:rPr lang="en-US" sz="2400" baseline="30000" dirty="0"/>
              <a:t>(n-1)</a:t>
            </a:r>
            <a:r>
              <a:rPr lang="en-US" sz="2400" dirty="0"/>
              <a:t>, where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		 L</a:t>
            </a:r>
            <a:r>
              <a:rPr lang="en-US" sz="2400" baseline="30000" dirty="0"/>
              <a:t>(m)</a:t>
            </a:r>
            <a:r>
              <a:rPr lang="en-US" sz="2400" dirty="0"/>
              <a:t> = (</a:t>
            </a:r>
            <a:r>
              <a:rPr lang="en-US" sz="2400" dirty="0" err="1"/>
              <a:t>l</a:t>
            </a:r>
            <a:r>
              <a:rPr lang="en-US" sz="2400" baseline="-25000" dirty="0" err="1"/>
              <a:t>ij</a:t>
            </a:r>
            <a:r>
              <a:rPr lang="en-US" sz="2400" baseline="30000" dirty="0"/>
              <a:t>(m)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L</a:t>
            </a:r>
            <a:r>
              <a:rPr lang="en-US" sz="2400" baseline="30000" dirty="0"/>
              <a:t>(n-1)</a:t>
            </a:r>
            <a:r>
              <a:rPr lang="en-US" sz="2400" dirty="0"/>
              <a:t> contains the actual shortest-path weights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	 Given L</a:t>
            </a:r>
            <a:r>
              <a:rPr lang="en-US" sz="2400" baseline="30000" dirty="0"/>
              <a:t>(m-1)</a:t>
            </a:r>
            <a:r>
              <a:rPr lang="en-US" sz="2400" dirty="0"/>
              <a:t> and W </a:t>
            </a:r>
            <a:r>
              <a:rPr lang="en-US" sz="2400" dirty="0">
                <a:sym typeface="Symbol" pitchFamily="-106" charset="2"/>
              </a:rPr>
              <a:t>⇒ compute </a:t>
            </a:r>
            <a:r>
              <a:rPr lang="en-US" sz="2400" dirty="0"/>
              <a:t>L</a:t>
            </a:r>
            <a:r>
              <a:rPr lang="en-US" sz="2400" baseline="30000" dirty="0"/>
              <a:t>(m)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ea typeface="ＭＳ Ｐゴシック" pitchFamily="-106" charset="-128"/>
              </a:rPr>
              <a:t>Extend the shortest paths computed so far by one more edge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If the graph has no negative cycles: all simple shortest paths contain at most n - 1 edges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δ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j) = </a:t>
            </a:r>
            <a:r>
              <a:rPr lang="en-US" sz="2400" dirty="0" err="1"/>
              <a:t>l</a:t>
            </a:r>
            <a:r>
              <a:rPr lang="en-US" sz="2400" baseline="-25000" dirty="0" err="1"/>
              <a:t>ij</a:t>
            </a:r>
            <a:r>
              <a:rPr lang="en-US" sz="2400" baseline="30000" dirty="0"/>
              <a:t>(n-1)</a:t>
            </a:r>
            <a:r>
              <a:rPr lang="en-US" sz="2400" dirty="0"/>
              <a:t> and  </a:t>
            </a:r>
            <a:r>
              <a:rPr lang="en-US" sz="2400" dirty="0" err="1"/>
              <a:t>l</a:t>
            </a:r>
            <a:r>
              <a:rPr lang="en-US" sz="2400" baseline="-25000" dirty="0" err="1"/>
              <a:t>ij</a:t>
            </a:r>
            <a:r>
              <a:rPr lang="en-US" sz="2400" baseline="30000" dirty="0"/>
              <a:t>(n)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l</a:t>
            </a:r>
            <a:r>
              <a:rPr lang="en-US" sz="2400" baseline="-25000" dirty="0" err="1"/>
              <a:t>ij</a:t>
            </a:r>
            <a:r>
              <a:rPr lang="en-US" sz="2400" baseline="30000" dirty="0"/>
              <a:t>(n+1)</a:t>
            </a:r>
            <a:r>
              <a:rPr lang="en-US" sz="2400" dirty="0"/>
              <a:t>. . 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2679700" y="1255713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err="1">
                <a:latin typeface="Comic Sans MS" pitchFamily="-106" charset="0"/>
              </a:rPr>
              <a:t>w</a:t>
            </a:r>
            <a:r>
              <a:rPr lang="en-US" sz="2400" baseline="-25000" dirty="0" err="1">
                <a:latin typeface="Comic Sans MS" pitchFamily="-106" charset="0"/>
              </a:rPr>
              <a:t>ij</a:t>
            </a:r>
            <a:endParaRPr lang="en-US" sz="2400" baseline="-25000" dirty="0">
              <a:latin typeface="Comic Sans MS" pitchFamily="-106" charset="0"/>
            </a:endParaRP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3649663" y="1257300"/>
            <a:ext cx="123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30000" dirty="0"/>
              <a:t>(1)</a:t>
            </a:r>
            <a:r>
              <a:rPr lang="en-US" sz="2400" dirty="0"/>
              <a:t> = W</a:t>
            </a:r>
          </a:p>
        </p:txBody>
      </p:sp>
      <p:sp>
        <p:nvSpPr>
          <p:cNvPr id="795654" name="Text Box 6"/>
          <p:cNvSpPr txBox="1">
            <a:spLocks noChangeArrowheads="1"/>
          </p:cNvSpPr>
          <p:nvPr/>
        </p:nvSpPr>
        <p:spPr bwMode="auto">
          <a:xfrm>
            <a:off x="6589260" y="6006874"/>
            <a:ext cx="12847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= </a:t>
            </a:r>
            <a:r>
              <a:rPr lang="en-US" sz="2400" dirty="0" err="1">
                <a:latin typeface="Century Gothic"/>
                <a:cs typeface="Century Gothic"/>
              </a:rPr>
              <a:t>l</a:t>
            </a:r>
            <a:r>
              <a:rPr lang="en-US" sz="2400" baseline="-25000" dirty="0" err="1">
                <a:latin typeface="Century Gothic"/>
                <a:cs typeface="Century Gothic"/>
              </a:rPr>
              <a:t>ij</a:t>
            </a:r>
            <a:r>
              <a:rPr lang="en-US" sz="2400" baseline="30000" dirty="0">
                <a:latin typeface="Century Gothic"/>
                <a:cs typeface="Century Gothic"/>
              </a:rPr>
              <a:t>(n-1)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/>
      <p:bldP spid="795653" grpId="0"/>
      <p:bldP spid="7956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Shortest Path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708275" y="1387475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ij</a:t>
            </a:r>
            <a:r>
              <a:rPr lang="en-US" sz="2800" baseline="30000" dirty="0">
                <a:latin typeface="Comic Sans MS" pitchFamily="-106" charset="0"/>
              </a:rPr>
              <a:t>(m)</a:t>
            </a:r>
            <a:r>
              <a:rPr lang="en-US" dirty="0"/>
              <a:t> </a:t>
            </a:r>
            <a:r>
              <a:rPr lang="en-US" sz="2800" dirty="0">
                <a:latin typeface="Comic Sans MS" pitchFamily="-106" charset="0"/>
              </a:rPr>
              <a:t>= min {</a:t>
            </a: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ik</a:t>
            </a:r>
            <a:r>
              <a:rPr lang="en-US" sz="2800" baseline="30000" dirty="0">
                <a:latin typeface="Comic Sans MS" pitchFamily="-106" charset="0"/>
              </a:rPr>
              <a:t>(m-1) </a:t>
            </a:r>
            <a:r>
              <a:rPr lang="en-US" sz="2800" dirty="0">
                <a:latin typeface="Comic Sans MS" pitchFamily="-106" charset="0"/>
              </a:rPr>
              <a:t>+ </a:t>
            </a: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kj</a:t>
            </a:r>
            <a:r>
              <a:rPr lang="en-US" sz="2800" dirty="0">
                <a:latin typeface="Comic Sans MS" pitchFamily="-10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-106" charset="0"/>
              </a:rPr>
              <a:t>               1 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≤ k </a:t>
            </a:r>
            <a:r>
              <a:rPr lang="en-US" sz="1600" dirty="0">
                <a:sym typeface="Symbol" pitchFamily="-106" charset="2"/>
              </a:rPr>
              <a:t>≤ n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 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 rot="5400000">
            <a:off x="7427913" y="2435225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7412038" y="2449513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133350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 rot="5400000" flipV="1">
            <a:off x="3821113" y="2462213"/>
            <a:ext cx="1663700" cy="1663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672465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2324100" y="3771900"/>
            <a:ext cx="69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 x n</a:t>
            </a: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7400925" y="313690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28700" y="3063875"/>
            <a:ext cx="1952625" cy="366713"/>
            <a:chOff x="648" y="1930"/>
            <a:chExt cx="1230" cy="231"/>
          </a:xfrm>
        </p:grpSpPr>
        <p:sp>
          <p:nvSpPr>
            <p:cNvPr id="32800" name="Rectangle 12"/>
            <p:cNvSpPr>
              <a:spLocks noChangeArrowheads="1"/>
            </p:cNvSpPr>
            <p:nvPr/>
          </p:nvSpPr>
          <p:spPr bwMode="auto">
            <a:xfrm rot="5400000">
              <a:off x="1278" y="1539"/>
              <a:ext cx="164" cy="10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1" name="Text Box 13"/>
            <p:cNvSpPr txBox="1">
              <a:spLocks noChangeArrowheads="1"/>
            </p:cNvSpPr>
            <p:nvPr/>
          </p:nvSpPr>
          <p:spPr bwMode="auto">
            <a:xfrm>
              <a:off x="648" y="19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i</a:t>
              </a:r>
            </a:p>
          </p:txBody>
        </p:sp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396163" y="2082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446838" y="3090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63575" y="3752850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</a:t>
            </a:r>
            <a:r>
              <a:rPr lang="en-US" baseline="30000">
                <a:latin typeface="Comic Sans MS" pitchFamily="-106" charset="0"/>
              </a:rPr>
              <a:t>(m-1)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311525" y="37528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</a:p>
        </p:txBody>
      </p:sp>
      <p:sp>
        <p:nvSpPr>
          <p:cNvPr id="797714" name="Text Box 18"/>
          <p:cNvSpPr txBox="1">
            <a:spLocks noChangeArrowheads="1"/>
          </p:cNvSpPr>
          <p:nvPr/>
        </p:nvSpPr>
        <p:spPr bwMode="auto">
          <a:xfrm>
            <a:off x="3209925" y="3133725"/>
            <a:ext cx="48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“*”</a:t>
            </a:r>
          </a:p>
        </p:txBody>
      </p:sp>
      <p:sp>
        <p:nvSpPr>
          <p:cNvPr id="797715" name="Text Box 19"/>
          <p:cNvSpPr txBox="1">
            <a:spLocks noChangeArrowheads="1"/>
          </p:cNvSpPr>
          <p:nvPr/>
        </p:nvSpPr>
        <p:spPr bwMode="auto">
          <a:xfrm>
            <a:off x="5654675" y="3171825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=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363663" y="1920875"/>
            <a:ext cx="1676400" cy="449263"/>
            <a:chOff x="847" y="2614"/>
            <a:chExt cx="864" cy="283"/>
          </a:xfrm>
        </p:grpSpPr>
        <p:sp>
          <p:nvSpPr>
            <p:cNvPr id="32798" name="Text Box 21"/>
            <p:cNvSpPr txBox="1">
              <a:spLocks noChangeArrowheads="1"/>
            </p:cNvSpPr>
            <p:nvPr/>
          </p:nvSpPr>
          <p:spPr bwMode="auto">
            <a:xfrm>
              <a:off x="1218" y="2614"/>
              <a:ext cx="1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k</a:t>
              </a:r>
            </a:p>
          </p:txBody>
        </p:sp>
        <p:sp>
          <p:nvSpPr>
            <p:cNvPr id="32799" name="Line 22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467225" y="2044700"/>
            <a:ext cx="711200" cy="2089150"/>
            <a:chOff x="2814" y="1288"/>
            <a:chExt cx="448" cy="1316"/>
          </a:xfrm>
        </p:grpSpPr>
        <p:sp>
          <p:nvSpPr>
            <p:cNvPr id="32793" name="Rectangle 24"/>
            <p:cNvSpPr>
              <a:spLocks noChangeArrowheads="1"/>
            </p:cNvSpPr>
            <p:nvPr/>
          </p:nvSpPr>
          <p:spPr bwMode="auto">
            <a:xfrm>
              <a:off x="2814" y="1550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4" name="Text Box 25"/>
            <p:cNvSpPr txBox="1">
              <a:spLocks noChangeArrowheads="1"/>
            </p:cNvSpPr>
            <p:nvPr/>
          </p:nvSpPr>
          <p:spPr bwMode="auto">
            <a:xfrm>
              <a:off x="2819" y="1288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j</a:t>
              </a:r>
            </a:p>
          </p:txBody>
        </p:sp>
        <p:grpSp>
          <p:nvGrpSpPr>
            <p:cNvPr id="32795" name="Group 26"/>
            <p:cNvGrpSpPr>
              <a:grpSpLocks/>
            </p:cNvGrpSpPr>
            <p:nvPr/>
          </p:nvGrpSpPr>
          <p:grpSpPr bwMode="auto">
            <a:xfrm>
              <a:off x="3058" y="1562"/>
              <a:ext cx="204" cy="1042"/>
              <a:chOff x="2722" y="3140"/>
              <a:chExt cx="204" cy="802"/>
            </a:xfrm>
          </p:grpSpPr>
          <p:sp>
            <p:nvSpPr>
              <p:cNvPr id="32796" name="Line 27"/>
              <p:cNvSpPr>
                <a:spLocks noChangeShapeType="1"/>
              </p:cNvSpPr>
              <p:nvPr/>
            </p:nvSpPr>
            <p:spPr bwMode="auto">
              <a:xfrm>
                <a:off x="2722" y="3140"/>
                <a:ext cx="0" cy="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7" name="Text Box 28"/>
              <p:cNvSpPr txBox="1">
                <a:spLocks noChangeArrowheads="1"/>
              </p:cNvSpPr>
              <p:nvPr/>
            </p:nvSpPr>
            <p:spPr bwMode="auto">
              <a:xfrm>
                <a:off x="2732" y="3483"/>
                <a:ext cx="19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omic Sans MS" pitchFamily="-106" charset="0"/>
                  </a:rPr>
                  <a:t>k</a:t>
                </a:r>
              </a:p>
            </p:txBody>
          </p:sp>
        </p:grpSp>
      </p:grpSp>
      <p:sp>
        <p:nvSpPr>
          <p:cNvPr id="32790" name="Text Box 29"/>
          <p:cNvSpPr txBox="1">
            <a:spLocks noChangeArrowheads="1"/>
          </p:cNvSpPr>
          <p:nvPr/>
        </p:nvSpPr>
        <p:spPr bwMode="auto">
          <a:xfrm>
            <a:off x="6149975" y="37528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</a:t>
            </a:r>
            <a:r>
              <a:rPr lang="en-US" baseline="30000">
                <a:latin typeface="Comic Sans MS" pitchFamily="-106" charset="0"/>
              </a:rPr>
              <a:t>(m)</a:t>
            </a:r>
          </a:p>
        </p:txBody>
      </p:sp>
      <p:sp>
        <p:nvSpPr>
          <p:cNvPr id="797726" name="Text Box 30"/>
          <p:cNvSpPr txBox="1">
            <a:spLocks noChangeArrowheads="1"/>
          </p:cNvSpPr>
          <p:nvPr/>
        </p:nvSpPr>
        <p:spPr bwMode="auto">
          <a:xfrm>
            <a:off x="736600" y="4759325"/>
            <a:ext cx="32299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Replace: 	min </a:t>
            </a:r>
            <a:r>
              <a:rPr lang="is-IS" sz="2400" dirty="0">
                <a:latin typeface="Century Gothic"/>
                <a:cs typeface="Century Gothic"/>
                <a:sym typeface="Symbol" pitchFamily="-106" charset="2"/>
              </a:rPr>
              <a:t>→</a:t>
            </a:r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 +</a:t>
            </a:r>
          </a:p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		+    </a:t>
            </a:r>
            <a:r>
              <a:rPr lang="is-IS" sz="2400" dirty="0">
                <a:latin typeface="Century Gothic"/>
                <a:cs typeface="Century Gothic"/>
                <a:sym typeface="Symbol" pitchFamily="-106" charset="2"/>
              </a:rPr>
              <a:t>→</a:t>
            </a:r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  ×</a:t>
            </a:r>
          </a:p>
        </p:txBody>
      </p:sp>
      <p:sp>
        <p:nvSpPr>
          <p:cNvPr id="797727" name="Text Box 31"/>
          <p:cNvSpPr txBox="1">
            <a:spLocks noChangeArrowheads="1"/>
          </p:cNvSpPr>
          <p:nvPr/>
        </p:nvSpPr>
        <p:spPr bwMode="auto">
          <a:xfrm>
            <a:off x="4622800" y="4759325"/>
            <a:ext cx="3840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/>
                <a:cs typeface="Century Gothic"/>
              </a:rPr>
              <a:t>Computing L</a:t>
            </a:r>
            <a:r>
              <a:rPr lang="en-US" sz="2400" baseline="30000">
                <a:latin typeface="Century Gothic"/>
                <a:cs typeface="Century Gothic"/>
              </a:rPr>
              <a:t>(m)</a:t>
            </a:r>
            <a:r>
              <a:rPr lang="en-US" sz="2400">
                <a:latin typeface="Century Gothic"/>
                <a:cs typeface="Century Gothic"/>
              </a:rPr>
              <a:t> looks like</a:t>
            </a:r>
          </a:p>
          <a:p>
            <a:r>
              <a:rPr lang="en-US" sz="2400">
                <a:latin typeface="Century Gothic"/>
                <a:cs typeface="Century Gothic"/>
              </a:rPr>
              <a:t>matrix multiplication</a:t>
            </a:r>
            <a:endParaRPr lang="en-US" sz="2400">
              <a:latin typeface="Century Gothic"/>
              <a:cs typeface="Century Gothic"/>
              <a:sym typeface="Symbol" pitchFamily="-106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14" grpId="0"/>
      <p:bldP spid="797715" grpId="0"/>
      <p:bldP spid="797726" grpId="0"/>
      <p:bldP spid="797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EXTEND(</a:t>
            </a:r>
            <a:r>
              <a:rPr lang="en-US">
                <a:latin typeface="Comic Sans MS" pitchFamily="-106" charset="0"/>
              </a:rPr>
              <a:t>L, W, n</a:t>
            </a:r>
            <a:r>
              <a:rPr lang="en-US"/>
              <a:t>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allocate L’, an n × n matrix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for </a:t>
            </a:r>
            <a:r>
              <a:rPr lang="en-US" dirty="0">
                <a:latin typeface="Comic Sans MS" pitchFamily="-106" charset="0"/>
              </a:rPr>
              <a:t>j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           do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>
                <a:latin typeface="Comic Sans MS" pitchFamily="-106" charset="0"/>
              </a:rPr>
              <a:t>’ ←∞</a:t>
            </a:r>
            <a:r>
              <a:rPr lang="en-US" dirty="0"/>
              <a:t> 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                      </a:t>
            </a:r>
            <a:r>
              <a:rPr lang="en-US" b="1" dirty="0"/>
              <a:t>for </a:t>
            </a:r>
            <a:r>
              <a:rPr lang="en-US" dirty="0">
                <a:latin typeface="Comic Sans MS" pitchFamily="-106" charset="0"/>
              </a:rPr>
              <a:t>k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                      do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>
                <a:latin typeface="Comic Sans MS" pitchFamily="-106" charset="0"/>
              </a:rPr>
              <a:t>’ ← min(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ij</a:t>
            </a:r>
            <a:r>
              <a:rPr lang="en-US" dirty="0">
                <a:latin typeface="Comic Sans MS" pitchFamily="-106" charset="0"/>
              </a:rPr>
              <a:t>’, </a:t>
            </a:r>
            <a:r>
              <a:rPr lang="en-US" dirty="0" err="1">
                <a:latin typeface="Comic Sans MS" pitchFamily="-106" charset="0"/>
              </a:rPr>
              <a:t>l</a:t>
            </a:r>
            <a:r>
              <a:rPr lang="en-US" baseline="-25000" dirty="0" err="1">
                <a:latin typeface="Comic Sans MS" pitchFamily="-106" charset="0"/>
              </a:rPr>
              <a:t>ik</a:t>
            </a:r>
            <a:r>
              <a:rPr lang="en-US" dirty="0">
                <a:latin typeface="Comic Sans MS" pitchFamily="-106" charset="0"/>
              </a:rPr>
              <a:t> +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kj</a:t>
            </a:r>
            <a:r>
              <a:rPr lang="en-US" dirty="0">
                <a:latin typeface="Comic Sans MS" pitchFamily="-106" charset="0"/>
              </a:rPr>
              <a:t>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L’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			Running time: </a:t>
            </a:r>
            <a:r>
              <a:rPr lang="el-GR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baseline="30000" dirty="0">
                <a:latin typeface="Comic Sans MS" pitchFamily="-106" charset="0"/>
                <a:sym typeface="Symbol" pitchFamily="-106" charset="2"/>
              </a:rPr>
              <a:t>3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sp>
        <p:nvSpPr>
          <p:cNvPr id="101382" name="Rectangle 4"/>
          <p:cNvSpPr>
            <a:spLocks noChangeArrowheads="1"/>
          </p:cNvSpPr>
          <p:nvPr/>
        </p:nvSpPr>
        <p:spPr bwMode="auto">
          <a:xfrm>
            <a:off x="4832350" y="2387600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ij</a:t>
            </a:r>
            <a:r>
              <a:rPr lang="en-US" sz="2800" baseline="30000" dirty="0">
                <a:latin typeface="Comic Sans MS" pitchFamily="-106" charset="0"/>
              </a:rPr>
              <a:t>(m)</a:t>
            </a:r>
            <a:r>
              <a:rPr lang="en-US" dirty="0"/>
              <a:t> </a:t>
            </a:r>
            <a:r>
              <a:rPr lang="en-US" sz="2800" dirty="0">
                <a:latin typeface="Comic Sans MS" pitchFamily="-106" charset="0"/>
              </a:rPr>
              <a:t>= min {</a:t>
            </a:r>
            <a:r>
              <a:rPr lang="en-US" sz="2800" dirty="0" err="1">
                <a:latin typeface="Comic Sans MS" pitchFamily="-106" charset="0"/>
              </a:rPr>
              <a:t>l</a:t>
            </a:r>
            <a:r>
              <a:rPr lang="en-US" sz="2800" baseline="-25000" dirty="0" err="1">
                <a:latin typeface="Comic Sans MS" pitchFamily="-106" charset="0"/>
              </a:rPr>
              <a:t>ik</a:t>
            </a:r>
            <a:r>
              <a:rPr lang="en-US" sz="2800" baseline="30000" dirty="0">
                <a:latin typeface="Comic Sans MS" pitchFamily="-106" charset="0"/>
              </a:rPr>
              <a:t>(m-1) </a:t>
            </a:r>
            <a:r>
              <a:rPr lang="en-US" sz="2800" dirty="0">
                <a:latin typeface="Comic Sans MS" pitchFamily="-106" charset="0"/>
              </a:rPr>
              <a:t>+ </a:t>
            </a:r>
            <a:r>
              <a:rPr lang="en-US" sz="2800" dirty="0" err="1">
                <a:latin typeface="Comic Sans MS" pitchFamily="-106" charset="0"/>
              </a:rPr>
              <a:t>w</a:t>
            </a:r>
            <a:r>
              <a:rPr lang="en-US" sz="2800" baseline="-25000" dirty="0" err="1">
                <a:latin typeface="Comic Sans MS" pitchFamily="-106" charset="0"/>
              </a:rPr>
              <a:t>kj</a:t>
            </a:r>
            <a:r>
              <a:rPr lang="en-US" sz="2800" dirty="0">
                <a:latin typeface="Comic Sans MS" pitchFamily="-10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-106" charset="0"/>
              </a:rPr>
              <a:t>                  1 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≤ k </a:t>
            </a:r>
            <a:r>
              <a:rPr lang="en-US" sz="1600" dirty="0">
                <a:sym typeface="Symbol" pitchFamily="-106" charset="2"/>
              </a:rPr>
              <a:t>≤ n</a:t>
            </a:r>
            <a:r>
              <a:rPr lang="en-US" sz="1600" dirty="0">
                <a:latin typeface="Comic Sans MS" pitchFamily="-106" charset="0"/>
                <a:sym typeface="Symbol" pitchFamily="-106" charset="2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1956</Words>
  <Application>Microsoft Macintosh PowerPoint</Application>
  <PresentationFormat>On-screen Show (4:3)</PresentationFormat>
  <Paragraphs>661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All-Pairs Shortest Paths</vt:lpstr>
      <vt:lpstr>All-Pairs Shortest Paths</vt:lpstr>
      <vt:lpstr>Optimal Substructure of a Shortest Path</vt:lpstr>
      <vt:lpstr>Recursive Solution</vt:lpstr>
      <vt:lpstr>Recursive Solution</vt:lpstr>
      <vt:lpstr>Computing the Shortest Paths</vt:lpstr>
      <vt:lpstr>Extending the Shortest Path</vt:lpstr>
      <vt:lpstr>EXTEND(L, W, n)</vt:lpstr>
      <vt:lpstr>SLOW-ALL-PAIRS-SHORTEST-PATHS(W, n)</vt:lpstr>
      <vt:lpstr>Example</vt:lpstr>
      <vt:lpstr>Improving Running Time</vt:lpstr>
      <vt:lpstr>FASTER-APSP(W, n)</vt:lpstr>
      <vt:lpstr>The Floyd-Warshall Algorithm</vt:lpstr>
      <vt:lpstr>The Structure of a Shortest Path</vt:lpstr>
      <vt:lpstr>The Structure of a Shortest Path</vt:lpstr>
      <vt:lpstr>Example</vt:lpstr>
      <vt:lpstr>A Recursive Solution</vt:lpstr>
      <vt:lpstr>A Recursive Solution</vt:lpstr>
      <vt:lpstr>A Recursive Solution</vt:lpstr>
      <vt:lpstr>A Recursive Solution</vt:lpstr>
      <vt:lpstr>Computing the Shortest Path Weights</vt:lpstr>
      <vt:lpstr>FLOYD-WARSHALL(W)</vt:lpstr>
      <vt:lpstr>Example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720</cp:revision>
  <cp:lastPrinted>2018-11-29T18:12:29Z</cp:lastPrinted>
  <dcterms:created xsi:type="dcterms:W3CDTF">2011-01-18T17:28:39Z</dcterms:created>
  <dcterms:modified xsi:type="dcterms:W3CDTF">2018-12-03T21:02:55Z</dcterms:modified>
</cp:coreProperties>
</file>