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818" r:id="rId3"/>
    <p:sldId id="819" r:id="rId4"/>
    <p:sldId id="820" r:id="rId5"/>
    <p:sldId id="821" r:id="rId6"/>
    <p:sldId id="822" r:id="rId7"/>
    <p:sldId id="823" r:id="rId8"/>
    <p:sldId id="824" r:id="rId9"/>
    <p:sldId id="825" r:id="rId10"/>
    <p:sldId id="828" r:id="rId11"/>
    <p:sldId id="829" r:id="rId12"/>
    <p:sldId id="826" r:id="rId13"/>
    <p:sldId id="827" r:id="rId14"/>
    <p:sldId id="830" r:id="rId15"/>
    <p:sldId id="831" r:id="rId16"/>
    <p:sldId id="832" r:id="rId17"/>
    <p:sldId id="833" r:id="rId18"/>
    <p:sldId id="86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8" r:id="rId34"/>
    <p:sldId id="53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of Euclid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1435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Theorem:</a:t>
            </a:r>
          </a:p>
          <a:p>
            <a:pPr marL="533400" indent="-533400">
              <a:buFontTx/>
              <a:buNone/>
            </a:pPr>
            <a:r>
              <a:rPr lang="en-US" dirty="0"/>
              <a:t>	If </a:t>
            </a:r>
            <a:r>
              <a:rPr lang="en-US" dirty="0">
                <a:latin typeface="Comic Sans MS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b</a:t>
            </a:r>
            <a:r>
              <a:rPr lang="en-US" dirty="0"/>
              <a:t> are positive integers, then</a:t>
            </a:r>
          </a:p>
          <a:p>
            <a:pPr marL="533400" indent="-533400">
              <a:buFontTx/>
              <a:buNone/>
            </a:pPr>
            <a:r>
              <a:rPr lang="en-US" dirty="0"/>
              <a:t>		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 =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 (b, a 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b)</a:t>
            </a:r>
          </a:p>
          <a:p>
            <a:pPr marL="533400" indent="-533400">
              <a:buFontTx/>
              <a:buNone/>
            </a:pPr>
            <a:endParaRPr lang="en-US" dirty="0">
              <a:solidFill>
                <a:srgbClr val="DD0111"/>
              </a:solidFill>
              <a:latin typeface="Monotype Corsiva" charset="0"/>
            </a:endParaRPr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 dirty="0"/>
              <a:t> EUCLID (</a:t>
            </a:r>
            <a:r>
              <a:rPr lang="en-US" dirty="0">
                <a:latin typeface="Comic Sans MS" charset="0"/>
              </a:rPr>
              <a:t>a, b</a:t>
            </a:r>
            <a:r>
              <a:rPr lang="en-US" dirty="0"/>
              <a:t>)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b = 0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   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a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EUCLID(</a:t>
            </a:r>
            <a:r>
              <a:rPr lang="en-US" dirty="0">
                <a:latin typeface="Comic Sans MS" charset="0"/>
              </a:rPr>
              <a:t>b, a 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b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of Euclid - Example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604963"/>
            <a:ext cx="8229600" cy="5067300"/>
          </a:xfrm>
        </p:spPr>
        <p:txBody>
          <a:bodyPr/>
          <a:lstStyle/>
          <a:p>
            <a:pPr marL="533400" indent="-533400">
              <a:lnSpc>
                <a:spcPct val="14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charset="0"/>
              </a:rPr>
              <a:t>	</a:t>
            </a:r>
            <a:r>
              <a:rPr lang="en-US"/>
              <a:t>EUCLID (30, 385)</a:t>
            </a:r>
          </a:p>
          <a:p>
            <a:pPr marL="533400" indent="-533400">
              <a:lnSpc>
                <a:spcPct val="140000"/>
              </a:lnSpc>
              <a:buFontTx/>
              <a:buNone/>
            </a:pPr>
            <a:r>
              <a:rPr lang="en-US"/>
              <a:t>		EUCLID(385, 30)</a:t>
            </a:r>
          </a:p>
          <a:p>
            <a:pPr marL="533400" indent="-533400">
              <a:lnSpc>
                <a:spcPct val="140000"/>
              </a:lnSpc>
              <a:buFontTx/>
              <a:buNone/>
            </a:pPr>
            <a:r>
              <a:rPr lang="en-US"/>
              <a:t>		   EUCLID(30, 25)</a:t>
            </a:r>
          </a:p>
          <a:p>
            <a:pPr marL="533400" indent="-533400">
              <a:lnSpc>
                <a:spcPct val="140000"/>
              </a:lnSpc>
              <a:buFontTx/>
              <a:buNone/>
            </a:pPr>
            <a:r>
              <a:rPr lang="en-US"/>
              <a:t>		      EUCLID(25, 5)</a:t>
            </a:r>
          </a:p>
          <a:p>
            <a:pPr marL="533400" indent="-533400">
              <a:lnSpc>
                <a:spcPct val="140000"/>
              </a:lnSpc>
              <a:buFontTx/>
              <a:buNone/>
            </a:pPr>
            <a:r>
              <a:rPr lang="en-US"/>
              <a:t>			EUCLID(5, 0)</a:t>
            </a:r>
          </a:p>
          <a:p>
            <a:pPr marL="533400" indent="-533400">
              <a:lnSpc>
                <a:spcPct val="140000"/>
              </a:lnSpc>
              <a:buFontTx/>
              <a:buNone/>
            </a:pPr>
            <a:r>
              <a:rPr lang="en-US"/>
              <a:t>			   return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22C-0ADB-2642-9930-CAFE483D27F5}" type="slidenum">
              <a:rPr lang="en-US"/>
              <a:pPr/>
              <a:t>12</a:t>
            </a:fld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of Euclid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77588" cy="51435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Theorem:</a:t>
            </a:r>
          </a:p>
          <a:p>
            <a:pPr marL="533400" indent="-533400">
              <a:buFontTx/>
              <a:buNone/>
            </a:pPr>
            <a:r>
              <a:rPr lang="en-US" dirty="0"/>
              <a:t>	If </a:t>
            </a:r>
            <a:r>
              <a:rPr lang="en-US" dirty="0">
                <a:latin typeface="Comic Sans MS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b</a:t>
            </a:r>
            <a:r>
              <a:rPr lang="en-US" dirty="0"/>
              <a:t> are positive integers, then</a:t>
            </a:r>
          </a:p>
          <a:p>
            <a:pPr marL="533400" indent="-533400">
              <a:buFontTx/>
              <a:buNone/>
            </a:pPr>
            <a:r>
              <a:rPr lang="en-US" dirty="0"/>
              <a:t>		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 =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 (b, a 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b)</a:t>
            </a:r>
            <a:endParaRPr lang="en-US" dirty="0">
              <a:solidFill>
                <a:srgbClr val="DD0111"/>
              </a:solidFill>
              <a:latin typeface="Monotype Corsiva" charset="0"/>
            </a:endParaRPr>
          </a:p>
          <a:p>
            <a:pPr marL="533400" indent="-533400">
              <a:lnSpc>
                <a:spcPct val="150000"/>
              </a:lnSpc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Proof:</a:t>
            </a:r>
            <a:r>
              <a:rPr lang="en-US" dirty="0"/>
              <a:t> </a:t>
            </a:r>
            <a:r>
              <a:rPr lang="en-US" sz="2400" dirty="0">
                <a:ea typeface="Wingdings"/>
                <a:cs typeface="Wingdings"/>
                <a:sym typeface="Wingdings"/>
              </a:rPr>
              <a:t>Need to prove that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 </a:t>
            </a:r>
            <a:r>
              <a:rPr lang="en-US" sz="2400" dirty="0"/>
              <a:t>and</a:t>
            </a:r>
            <a:r>
              <a:rPr lang="en-US" sz="2400" dirty="0">
                <a:latin typeface="Comic Sans MS" charset="0"/>
              </a:rPr>
              <a:t>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 (b,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b) </a:t>
            </a:r>
            <a:r>
              <a:rPr lang="en-US" sz="2400" dirty="0"/>
              <a:t>divide each other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mic Sans MS" charset="0"/>
              </a:rPr>
              <a:t>“=&gt;”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 </a:t>
            </a:r>
            <a:r>
              <a:rPr lang="en-US" sz="2400" dirty="0"/>
              <a:t>|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 (b,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 = d, </a:t>
            </a:r>
            <a:r>
              <a:rPr lang="en-US" sz="2400" dirty="0"/>
              <a:t>then</a:t>
            </a:r>
            <a:r>
              <a:rPr lang="en-US" sz="2400" dirty="0">
                <a:latin typeface="Comic Sans MS" charset="0"/>
              </a:rPr>
              <a:t> d | a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dirty="0">
                <a:latin typeface="Comic Sans MS" charset="0"/>
              </a:rPr>
              <a:t> d | b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dirty="0">
                <a:latin typeface="Comic Sans MS" charset="0"/>
              </a:rPr>
              <a:t> d | </a:t>
            </a:r>
            <a:r>
              <a:rPr lang="en-US" sz="2400" dirty="0" err="1">
                <a:latin typeface="Comic Sans MS" charset="0"/>
              </a:rPr>
              <a:t>ax+by</a:t>
            </a:r>
            <a:endParaRPr lang="en-US" sz="2400" dirty="0">
              <a:latin typeface="Comic Sans MS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mic Sans MS" charset="0"/>
              </a:rPr>
              <a:t>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 = a - </a:t>
            </a:r>
            <a:r>
              <a:rPr lang="en-US" sz="2400" dirty="0">
                <a:latin typeface="Comic Sans MS" charset="0"/>
                <a:sym typeface="Symbol" charset="0"/>
              </a:rPr>
              <a:t>⎣a/</a:t>
            </a:r>
            <a:r>
              <a:rPr lang="en-US" sz="2400" dirty="0" err="1">
                <a:latin typeface="Comic Sans MS" charset="0"/>
                <a:sym typeface="Symbol" charset="0"/>
              </a:rPr>
              <a:t>b⎦b</a:t>
            </a:r>
            <a:r>
              <a:rPr lang="en-US" sz="2400" dirty="0">
                <a:latin typeface="Comic Sans MS" charset="0"/>
                <a:sym typeface="Symbol" charset="0"/>
              </a:rPr>
              <a:t> </a:t>
            </a:r>
            <a:r>
              <a:rPr lang="en-US" sz="2400" dirty="0">
                <a:sym typeface="Symbol" charset="0"/>
              </a:rPr>
              <a:t>(linear combination) </a:t>
            </a:r>
            <a:r>
              <a:rPr lang="en-US" sz="2400" dirty="0">
                <a:latin typeface="Comic Sans MS" charset="0"/>
                <a:sym typeface="Symbol" charset="0"/>
              </a:rPr>
              <a:t>=&gt; d | a </a:t>
            </a:r>
            <a:r>
              <a:rPr lang="en-US" sz="2400" b="1" dirty="0">
                <a:latin typeface="Comic Sans MS" charset="0"/>
                <a:sym typeface="Symbol" charset="0"/>
              </a:rPr>
              <a:t>mod</a:t>
            </a:r>
            <a:r>
              <a:rPr lang="en-US" sz="2400" dirty="0">
                <a:latin typeface="Comic Sans MS" charset="0"/>
                <a:sym typeface="Symbol" charset="0"/>
              </a:rPr>
              <a:t> 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mic Sans MS" charset="0"/>
                <a:sym typeface="Symbol" charset="0"/>
              </a:rPr>
              <a:t> =&gt; d | </a:t>
            </a:r>
            <a:r>
              <a:rPr lang="en-US" sz="2400" dirty="0" err="1">
                <a:latin typeface="Comic Sans MS" charset="0"/>
                <a:sym typeface="Symbol" charset="0"/>
              </a:rPr>
              <a:t>gcd</a:t>
            </a:r>
            <a:r>
              <a:rPr lang="en-US" sz="2400" dirty="0">
                <a:latin typeface="Comic Sans MS" charset="0"/>
                <a:sym typeface="Symbol" charset="0"/>
              </a:rPr>
              <a:t> (b, a </a:t>
            </a:r>
            <a:r>
              <a:rPr lang="en-US" sz="2400" b="1" dirty="0">
                <a:latin typeface="Comic Sans MS" charset="0"/>
                <a:sym typeface="Symbol" charset="0"/>
              </a:rPr>
              <a:t>mod</a:t>
            </a:r>
            <a:r>
              <a:rPr lang="en-US" sz="2400" dirty="0">
                <a:latin typeface="Comic Sans MS" charset="0"/>
                <a:sym typeface="Symbol" charset="0"/>
              </a:rPr>
              <a:t> b)</a:t>
            </a:r>
            <a:endParaRPr lang="en-US" sz="24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22C-0ADB-2642-9930-CAFE483D27F5}" type="slidenum">
              <a:rPr lang="en-US"/>
              <a:pPr/>
              <a:t>13</a:t>
            </a:fld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of Euclid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77588" cy="51435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Theorem:</a:t>
            </a:r>
          </a:p>
          <a:p>
            <a:pPr marL="533400" indent="-533400">
              <a:buFontTx/>
              <a:buNone/>
            </a:pPr>
            <a:r>
              <a:rPr lang="en-US" dirty="0"/>
              <a:t>	If </a:t>
            </a:r>
            <a:r>
              <a:rPr lang="en-US" dirty="0">
                <a:latin typeface="Comic Sans MS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b</a:t>
            </a:r>
            <a:r>
              <a:rPr lang="en-US" dirty="0"/>
              <a:t> are positive integers, then</a:t>
            </a:r>
          </a:p>
          <a:p>
            <a:pPr marL="533400" indent="-533400">
              <a:buFontTx/>
              <a:buNone/>
            </a:pPr>
            <a:r>
              <a:rPr lang="en-US" dirty="0"/>
              <a:t>		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 =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 (b, a 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b)</a:t>
            </a:r>
            <a:endParaRPr lang="en-US" dirty="0">
              <a:solidFill>
                <a:srgbClr val="DD0111"/>
              </a:solidFill>
              <a:latin typeface="Monotype Corsiva" charset="0"/>
            </a:endParaRPr>
          </a:p>
          <a:p>
            <a:pPr marL="533400" indent="-533400">
              <a:lnSpc>
                <a:spcPct val="150000"/>
              </a:lnSpc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Proof:</a:t>
            </a:r>
            <a:r>
              <a:rPr lang="en-US" dirty="0"/>
              <a:t> </a:t>
            </a:r>
            <a:r>
              <a:rPr lang="en-US" sz="2400" dirty="0">
                <a:ea typeface="Wingdings"/>
                <a:cs typeface="Wingdings"/>
                <a:sym typeface="Wingdings"/>
              </a:rPr>
              <a:t>Need to prove that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 </a:t>
            </a:r>
            <a:r>
              <a:rPr lang="en-US" sz="2400" dirty="0"/>
              <a:t>and</a:t>
            </a:r>
            <a:r>
              <a:rPr lang="en-US" sz="2400" dirty="0">
                <a:latin typeface="Comic Sans MS" charset="0"/>
              </a:rPr>
              <a:t>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 (b,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b) </a:t>
            </a:r>
            <a:r>
              <a:rPr lang="en-US" sz="2400" dirty="0"/>
              <a:t>divide each other</a:t>
            </a:r>
          </a:p>
          <a:p>
            <a:pPr marL="0" indent="0">
              <a:buNone/>
            </a:pPr>
            <a:r>
              <a:rPr lang="en-US" sz="2400" dirty="0">
                <a:latin typeface="Comic Sans MS" charset="0"/>
              </a:rPr>
              <a:t>“=&gt;”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 (b,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b) </a:t>
            </a:r>
            <a:r>
              <a:rPr lang="en-US" sz="2400" dirty="0"/>
              <a:t>|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</a:t>
            </a:r>
          </a:p>
          <a:p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(b,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b) = d, </a:t>
            </a:r>
            <a:r>
              <a:rPr lang="en-US" sz="2400" dirty="0"/>
              <a:t>then</a:t>
            </a:r>
            <a:r>
              <a:rPr lang="en-US" sz="2400" dirty="0">
                <a:latin typeface="Comic Sans MS" charset="0"/>
              </a:rPr>
              <a:t> d | b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dirty="0">
                <a:latin typeface="Comic Sans MS" charset="0"/>
              </a:rPr>
              <a:t> d |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</a:t>
            </a:r>
          </a:p>
          <a:p>
            <a:r>
              <a:rPr lang="en-US" sz="2400" dirty="0">
                <a:latin typeface="Comic Sans MS" charset="0"/>
              </a:rPr>
              <a:t>a = </a:t>
            </a:r>
            <a:r>
              <a:rPr lang="en-US" sz="2400" dirty="0">
                <a:latin typeface="Comic Sans MS" charset="0"/>
                <a:sym typeface="Symbol" charset="0"/>
              </a:rPr>
              <a:t>⎣a/</a:t>
            </a:r>
            <a:r>
              <a:rPr lang="en-US" sz="2400" dirty="0" err="1">
                <a:latin typeface="Comic Sans MS" charset="0"/>
                <a:sym typeface="Symbol" charset="0"/>
              </a:rPr>
              <a:t>b⎦b</a:t>
            </a:r>
            <a:r>
              <a:rPr lang="en-US" sz="2400" dirty="0">
                <a:latin typeface="Comic Sans MS" charset="0"/>
                <a:sym typeface="Symbol" charset="0"/>
              </a:rPr>
              <a:t> + </a:t>
            </a:r>
            <a:r>
              <a:rPr lang="en-US" sz="2400" dirty="0">
                <a:latin typeface="Comic Sans MS" charset="0"/>
              </a:rPr>
              <a:t>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 =&gt; a </a:t>
            </a:r>
            <a:r>
              <a:rPr lang="en-US" sz="2400" dirty="0"/>
              <a:t>is a</a:t>
            </a:r>
            <a:r>
              <a:rPr lang="en-US" sz="2400" dirty="0">
                <a:latin typeface="Comic Sans MS" charset="0"/>
              </a:rPr>
              <a:t> </a:t>
            </a:r>
            <a:r>
              <a:rPr lang="en-US" sz="2400" dirty="0">
                <a:sym typeface="Symbol" charset="0"/>
              </a:rPr>
              <a:t>linear combination of b and</a:t>
            </a:r>
            <a:r>
              <a:rPr lang="en-US" sz="2400" dirty="0">
                <a:latin typeface="Comic Sans MS" charset="0"/>
                <a:sym typeface="Symbol" charset="0"/>
              </a:rPr>
              <a:t> a </a:t>
            </a:r>
            <a:r>
              <a:rPr lang="en-US" sz="2400" b="1" dirty="0">
                <a:latin typeface="Comic Sans MS" charset="0"/>
                <a:sym typeface="Symbol" charset="0"/>
              </a:rPr>
              <a:t>mod</a:t>
            </a:r>
            <a:r>
              <a:rPr lang="en-US" sz="2400" dirty="0">
                <a:latin typeface="Comic Sans MS" charset="0"/>
                <a:sym typeface="Symbol" charset="0"/>
              </a:rPr>
              <a:t> b</a:t>
            </a:r>
          </a:p>
          <a:p>
            <a:r>
              <a:rPr lang="en-US" sz="2400" dirty="0">
                <a:latin typeface="Comic Sans MS" charset="0"/>
                <a:sym typeface="Symbol" charset="0"/>
              </a:rPr>
              <a:t>=&gt; d | a and since d | b</a:t>
            </a:r>
          </a:p>
          <a:p>
            <a:pPr marL="0" indent="0">
              <a:buNone/>
            </a:pPr>
            <a:r>
              <a:rPr lang="en-US" sz="2400" dirty="0">
                <a:latin typeface="Comic Sans MS" charset="0"/>
                <a:sym typeface="Symbol" charset="0"/>
              </a:rPr>
              <a:t> =&gt; d | </a:t>
            </a:r>
            <a:r>
              <a:rPr lang="en-US" sz="2400" dirty="0" err="1">
                <a:latin typeface="Comic Sans MS" charset="0"/>
                <a:sym typeface="Symbol" charset="0"/>
              </a:rPr>
              <a:t>gcd</a:t>
            </a:r>
            <a:r>
              <a:rPr lang="en-US" sz="2400" dirty="0">
                <a:latin typeface="Comic Sans MS" charset="0"/>
                <a:sym typeface="Symbol" charset="0"/>
              </a:rPr>
              <a:t> (a, b)</a:t>
            </a:r>
            <a:endParaRPr lang="en-US" sz="24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Congruency Modulo 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is congruent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with</a:t>
            </a:r>
            <a:r>
              <a:rPr lang="en-US" dirty="0"/>
              <a:t> b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modulo</a:t>
            </a:r>
            <a:r>
              <a:rPr lang="en-US" dirty="0"/>
              <a:t> n</a:t>
            </a:r>
          </a:p>
          <a:p>
            <a:pPr algn="ctr">
              <a:buFontTx/>
              <a:buNone/>
            </a:pPr>
            <a:r>
              <a:rPr lang="en-US" dirty="0">
                <a:latin typeface="Comic Sans MS" charset="0"/>
                <a:sym typeface="Symbol" charset="0"/>
              </a:rPr>
              <a:t>a ≡ b </a:t>
            </a:r>
            <a:r>
              <a:rPr lang="en-US" dirty="0">
                <a:sym typeface="Symbol" charset="0"/>
              </a:rPr>
              <a:t>(</a:t>
            </a:r>
            <a:r>
              <a:rPr lang="en-US" b="1" dirty="0">
                <a:sym typeface="Symbol" charset="0"/>
              </a:rPr>
              <a:t>mod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Comic Sans MS" charset="0"/>
                <a:sym typeface="Symbol" charset="0"/>
              </a:rPr>
              <a:t>	</a:t>
            </a:r>
            <a:r>
              <a:rPr lang="en-US" dirty="0">
                <a:sym typeface="Symbol" charset="0"/>
              </a:rPr>
              <a:t>⟺ </a:t>
            </a:r>
            <a:r>
              <a:rPr lang="en-US" dirty="0">
                <a:latin typeface="Comic Sans MS" charset="0"/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(a – b) </a:t>
            </a:r>
            <a:r>
              <a:rPr lang="en-US" sz="2000" dirty="0">
                <a:solidFill>
                  <a:schemeClr val="tx1"/>
                </a:solidFill>
                <a:cs typeface="Arial" charset="0"/>
                <a:sym typeface="Symbol" charset="0"/>
              </a:rPr>
              <a:t>(n divides the difference a-b)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>
                <a:latin typeface="Comic Sans MS" charset="0"/>
                <a:sym typeface="Symbol" charset="0"/>
              </a:rPr>
              <a:t>	</a:t>
            </a:r>
            <a:r>
              <a:rPr lang="en-US" dirty="0">
                <a:sym typeface="Symbol" charset="0"/>
              </a:rPr>
              <a:t>⟺ </a:t>
            </a:r>
            <a:r>
              <a:rPr lang="en-US" dirty="0">
                <a:latin typeface="Comic Sans MS" charset="0"/>
                <a:sym typeface="Symbol" charset="0"/>
              </a:rPr>
              <a:t>a </a:t>
            </a:r>
            <a:r>
              <a:rPr lang="en-US" b="1" dirty="0">
                <a:sym typeface="Symbol" charset="0"/>
              </a:rPr>
              <a:t>mod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n = b </a:t>
            </a:r>
            <a:r>
              <a:rPr lang="en-US" b="1" dirty="0">
                <a:sym typeface="Symbol" charset="0"/>
              </a:rPr>
              <a:t>mod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Arial" charset="0"/>
                <a:sym typeface="Symbol" charset="0"/>
              </a:rPr>
              <a:t>(a, b have the same remainder 					when divided by n)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 = 33, b = 18, n = 5</a:t>
            </a:r>
          </a:p>
          <a:p>
            <a:pPr lvl="1"/>
            <a:r>
              <a:rPr lang="en-US" dirty="0"/>
              <a:t>5</a:t>
            </a:r>
            <a:r>
              <a:rPr lang="hr-HR" dirty="0">
                <a:sym typeface="Symbol" charset="0"/>
              </a:rPr>
              <a:t>|</a:t>
            </a:r>
            <a:r>
              <a:rPr lang="en-US" dirty="0">
                <a:sym typeface="Symbol" charset="0"/>
              </a:rPr>
              <a:t> (33 – 18) ⇒ 33 ≡ 18 (mod 5)</a:t>
            </a:r>
          </a:p>
          <a:p>
            <a:pPr lvl="1"/>
            <a:r>
              <a:rPr lang="en-US" dirty="0">
                <a:sym typeface="Symbol" charset="0"/>
              </a:rPr>
              <a:t>33 mod 5 = 18 mod 5 = 3 ⇒ 33 ≡ 18 (mod 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Classes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Equivalence class modulo n:</a:t>
            </a:r>
            <a:r>
              <a:rPr lang="en-US" dirty="0"/>
              <a:t> the set of all integers congruent to </a:t>
            </a:r>
            <a:r>
              <a:rPr lang="en-US" dirty="0">
                <a:latin typeface="Comic Sans MS" charset="0"/>
              </a:rPr>
              <a:t>a</a:t>
            </a:r>
            <a:r>
              <a:rPr lang="en-US" dirty="0"/>
              <a:t> modulo 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charset="0"/>
              </a:rPr>
              <a:t>[a]</a:t>
            </a:r>
            <a:r>
              <a:rPr lang="en-US" baseline="-25000" dirty="0">
                <a:latin typeface="Comic Sans MS" charset="0"/>
              </a:rPr>
              <a:t>n</a:t>
            </a:r>
            <a:r>
              <a:rPr lang="en-US" dirty="0"/>
              <a:t> = {</a:t>
            </a:r>
            <a:r>
              <a:rPr lang="en-US" dirty="0">
                <a:latin typeface="Comic Sans MS" charset="0"/>
              </a:rPr>
              <a:t>a + </a:t>
            </a:r>
            <a:r>
              <a:rPr lang="en-US" dirty="0" err="1">
                <a:latin typeface="Comic Sans MS" charset="0"/>
              </a:rPr>
              <a:t>kn</a:t>
            </a:r>
            <a:r>
              <a:rPr lang="en-US" dirty="0">
                <a:latin typeface="Comic Sans MS" charset="0"/>
              </a:rPr>
              <a:t>: k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∈ Z</a:t>
            </a:r>
            <a:r>
              <a:rPr lang="en-US" dirty="0"/>
              <a:t>}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</a:rPr>
              <a:t>		b </a:t>
            </a:r>
            <a:r>
              <a:rPr lang="en-US" dirty="0">
                <a:latin typeface="Comic Sans MS" charset="0"/>
                <a:sym typeface="Symbol" charset="0"/>
              </a:rPr>
              <a:t>∈ [a]</a:t>
            </a:r>
            <a:r>
              <a:rPr lang="en-US" baseline="-25000" dirty="0">
                <a:latin typeface="Comic Sans MS" charset="0"/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is equivalent with </a:t>
            </a:r>
            <a:r>
              <a:rPr lang="en-US" dirty="0">
                <a:latin typeface="Comic Sans MS" charset="0"/>
                <a:sym typeface="Symbol" charset="0"/>
              </a:rPr>
              <a:t>b ≡ a </a:t>
            </a:r>
            <a:r>
              <a:rPr lang="en-US" dirty="0">
                <a:sym typeface="Symbol" charset="0"/>
              </a:rPr>
              <a:t>(</a:t>
            </a:r>
            <a:r>
              <a:rPr lang="en-US" b="1" dirty="0">
                <a:sym typeface="Symbol" charset="0"/>
              </a:rPr>
              <a:t>mod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E.g.</a:t>
            </a:r>
            <a:r>
              <a:rPr lang="en-US" dirty="0">
                <a:solidFill>
                  <a:srgbClr val="DD0111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[3]</a:t>
            </a:r>
            <a:r>
              <a:rPr lang="en-US" baseline="-25000" dirty="0">
                <a:latin typeface="Comic Sans MS" charset="0"/>
              </a:rPr>
              <a:t>7 </a:t>
            </a:r>
            <a:r>
              <a:rPr lang="en-US" dirty="0">
                <a:latin typeface="Comic Sans MS" charset="0"/>
              </a:rPr>
              <a:t>= {…, -11, -4, 3, 10, 17, …}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baseline="-25000" dirty="0">
                <a:latin typeface="Comic Sans MS" charset="0"/>
              </a:rPr>
              <a:t>		</a:t>
            </a:r>
            <a:r>
              <a:rPr lang="en-US" dirty="0">
                <a:latin typeface="Comic Sans MS" charset="0"/>
              </a:rPr>
              <a:t> [10]</a:t>
            </a:r>
            <a:r>
              <a:rPr lang="en-US" baseline="-25000" dirty="0">
                <a:latin typeface="Comic Sans MS" charset="0"/>
              </a:rPr>
              <a:t>7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/>
              <a:t>represents the same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If </a:t>
            </a:r>
            <a:r>
              <a:rPr lang="en-US" dirty="0">
                <a:latin typeface="Comic Sans MS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b</a:t>
            </a:r>
            <a:r>
              <a:rPr lang="en-US" dirty="0"/>
              <a:t> are any integers, not both zero, then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</a:t>
            </a:r>
            <a:r>
              <a:rPr lang="en-US" dirty="0"/>
              <a:t> is the smallest positive element of the set </a:t>
            </a:r>
            <a:r>
              <a:rPr lang="en-US" dirty="0">
                <a:latin typeface="Comic Sans MS" charset="0"/>
              </a:rPr>
              <a:t>{ax + by: x, y </a:t>
            </a:r>
            <a:r>
              <a:rPr lang="en-US" dirty="0">
                <a:latin typeface="Comic Sans MS" charset="0"/>
                <a:sym typeface="Symbol" charset="0"/>
              </a:rPr>
              <a:t>∈ Z}.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dirty="0">
              <a:latin typeface="Comic Sans MS" charset="0"/>
              <a:sym typeface="Symbol" charset="0"/>
            </a:endParaRPr>
          </a:p>
          <a:p>
            <a:pPr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charset="0"/>
              </a:rPr>
              <a:t>E.g</a:t>
            </a:r>
            <a:r>
              <a:rPr lang="en-US" dirty="0">
                <a:solidFill>
                  <a:srgbClr val="DD0111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a = 12, b = 27</a:t>
            </a:r>
          </a:p>
          <a:p>
            <a:pPr>
              <a:buFontTx/>
              <a:buNone/>
            </a:pPr>
            <a:r>
              <a:rPr lang="en-US" dirty="0"/>
              <a:t>	   Smallest positive linear combination: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charset="0"/>
              </a:rPr>
              <a:t>(-2)* a + b * 1 = 27 – 2 * 12 = 3</a:t>
            </a:r>
          </a:p>
          <a:p>
            <a:pPr>
              <a:buFontTx/>
              <a:buNone/>
            </a:pPr>
            <a:r>
              <a:rPr lang="en-US" dirty="0">
                <a:latin typeface="Comic Sans MS" charset="0"/>
              </a:rPr>
              <a:t>			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 = 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endParaRPr lang="en-US" sz="2000" b="1" dirty="0">
              <a:latin typeface="Comic Sans MS" charset="0"/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Euclid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64" y="1214438"/>
            <a:ext cx="8455586" cy="5295900"/>
          </a:xfrm>
        </p:spPr>
        <p:txBody>
          <a:bodyPr/>
          <a:lstStyle/>
          <a:p>
            <a:pPr marL="533400" indent="-533400"/>
            <a:r>
              <a:rPr lang="en-US" sz="2400" dirty="0"/>
              <a:t>Along with computing </a:t>
            </a:r>
            <a:r>
              <a:rPr lang="en-US" sz="2400" dirty="0" err="1"/>
              <a:t>gcd</a:t>
            </a:r>
            <a:r>
              <a:rPr lang="en-US" sz="2400" dirty="0"/>
              <a:t>(a, b), also compute integers </a:t>
            </a:r>
            <a:r>
              <a:rPr lang="en-US" sz="2400" dirty="0">
                <a:latin typeface="Comic Sans MS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latin typeface="Comic Sans MS" charset="0"/>
              </a:rPr>
              <a:t>y</a:t>
            </a:r>
            <a:r>
              <a:rPr lang="en-US" sz="2400" dirty="0"/>
              <a:t> such that </a:t>
            </a:r>
            <a:r>
              <a:rPr lang="en-US" sz="2400" dirty="0">
                <a:latin typeface="Comic Sans MS" charset="0"/>
              </a:rPr>
              <a:t>d =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 = ax + by</a:t>
            </a:r>
          </a:p>
          <a:p>
            <a:pPr marL="533400" indent="-533400">
              <a:buFontTx/>
              <a:buNone/>
            </a:pPr>
            <a:endParaRPr lang="en-US" sz="2400" dirty="0">
              <a:latin typeface="Comic Sans MS" charset="0"/>
            </a:endParaRPr>
          </a:p>
          <a:p>
            <a:pPr marL="533400" indent="-533400"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 sz="2400" dirty="0">
                <a:latin typeface="Monotype Corsiva" charset="0"/>
              </a:rPr>
              <a:t> </a:t>
            </a:r>
            <a:r>
              <a:rPr lang="en-US" sz="2400" dirty="0"/>
              <a:t>EXTENDED-EUCLID (</a:t>
            </a:r>
            <a:r>
              <a:rPr lang="en-US" sz="2400" dirty="0">
                <a:latin typeface="Comic Sans MS" charset="0"/>
              </a:rPr>
              <a:t>a, b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b = 0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</a:t>
            </a:r>
            <a:r>
              <a:rPr lang="en-US" sz="2400" b="1" dirty="0"/>
              <a:t>then</a:t>
            </a:r>
            <a:r>
              <a:rPr lang="en-US" sz="2400" dirty="0"/>
              <a:t> return (</a:t>
            </a:r>
            <a:r>
              <a:rPr lang="en-US" sz="2400" dirty="0">
                <a:latin typeface="Comic Sans MS" charset="0"/>
              </a:rPr>
              <a:t>a, 1, 0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latin typeface="Comic Sans MS" charset="0"/>
              </a:rPr>
              <a:t>(d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, x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, y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←</a:t>
            </a:r>
            <a:r>
              <a:rPr lang="en-US" sz="2400" dirty="0"/>
              <a:t> EUCLID(</a:t>
            </a:r>
            <a:r>
              <a:rPr lang="en-US" sz="2400" dirty="0">
                <a:latin typeface="Comic Sans MS" charset="0"/>
              </a:rPr>
              <a:t>b,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latin typeface="Comic Sans MS" charset="0"/>
              </a:rPr>
              <a:t>(d, x, y)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←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(d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, y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, x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 – </a:t>
            </a:r>
            <a:r>
              <a:rPr lang="en-US" sz="2400" dirty="0">
                <a:latin typeface="Comic Sans MS" charset="0"/>
                <a:sym typeface="Symbol" charset="0"/>
              </a:rPr>
              <a:t>⎣a/</a:t>
            </a:r>
            <a:r>
              <a:rPr lang="en-US" sz="2400" dirty="0" err="1">
                <a:latin typeface="Comic Sans MS" charset="0"/>
                <a:sym typeface="Symbol" charset="0"/>
              </a:rPr>
              <a:t>b⎦</a:t>
            </a:r>
            <a:r>
              <a:rPr lang="en-US" sz="2400" dirty="0" err="1">
                <a:latin typeface="Comic Sans MS" charset="0"/>
              </a:rPr>
              <a:t>y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)</a:t>
            </a:r>
            <a:r>
              <a:rPr lang="en-US" sz="2400" dirty="0"/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(d, x, y)</a:t>
            </a:r>
          </a:p>
        </p:txBody>
      </p:sp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5914845" y="3381626"/>
            <a:ext cx="23407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d = a * 1 + 0 = a</a:t>
            </a:r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5914845" y="3776468"/>
            <a:ext cx="32047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 = </a:t>
            </a:r>
            <a:r>
              <a:rPr lang="en-US" sz="2200" dirty="0" err="1">
                <a:latin typeface="Century Gothic" charset="0"/>
                <a:ea typeface="Century Gothic" charset="0"/>
                <a:cs typeface="Century Gothic" charset="0"/>
              </a:rPr>
              <a:t>bx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 + (a mod b)y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23302" name="Text Box 6"/>
          <p:cNvSpPr txBox="1">
            <a:spLocks noChangeArrowheads="1"/>
          </p:cNvSpPr>
          <p:nvPr/>
        </p:nvSpPr>
        <p:spPr bwMode="auto">
          <a:xfrm>
            <a:off x="5914845" y="4198248"/>
            <a:ext cx="33618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d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 = </a:t>
            </a:r>
            <a:r>
              <a:rPr lang="en-US" sz="2200" dirty="0" err="1">
                <a:latin typeface="Century Gothic" charset="0"/>
                <a:ea typeface="Century Gothic" charset="0"/>
                <a:cs typeface="Century Gothic" charset="0"/>
              </a:rPr>
              <a:t>bx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 + (a - 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⎣a/</a:t>
            </a:r>
            <a:r>
              <a:rPr lang="en-US" sz="2200" dirty="0" err="1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b⎦b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)y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    = ay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 + b(x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</a:rPr>
              <a:t> - 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⎣a/</a:t>
            </a:r>
            <a:r>
              <a:rPr lang="en-US" sz="2200" dirty="0" err="1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b⎦y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0" grpId="0"/>
      <p:bldP spid="823301" grpId="0"/>
      <p:bldP spid="8233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Euclid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64" y="1214438"/>
            <a:ext cx="8455586" cy="5295900"/>
          </a:xfrm>
        </p:spPr>
        <p:txBody>
          <a:bodyPr/>
          <a:lstStyle/>
          <a:p>
            <a:pPr marL="533400" indent="-533400"/>
            <a:r>
              <a:rPr lang="en-US" sz="2400" dirty="0"/>
              <a:t>Along with computing </a:t>
            </a:r>
            <a:r>
              <a:rPr lang="en-US" sz="2400" dirty="0" err="1"/>
              <a:t>gcd</a:t>
            </a:r>
            <a:r>
              <a:rPr lang="en-US" sz="2400" dirty="0"/>
              <a:t>(a, b), also compute integers </a:t>
            </a:r>
            <a:r>
              <a:rPr lang="en-US" sz="2400" dirty="0">
                <a:latin typeface="Comic Sans MS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latin typeface="Comic Sans MS" charset="0"/>
              </a:rPr>
              <a:t>y</a:t>
            </a:r>
            <a:r>
              <a:rPr lang="en-US" sz="2400" dirty="0"/>
              <a:t> such that </a:t>
            </a:r>
            <a:r>
              <a:rPr lang="en-US" sz="2400" dirty="0">
                <a:latin typeface="Comic Sans MS" charset="0"/>
              </a:rPr>
              <a:t>d =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 = ax + by</a:t>
            </a:r>
          </a:p>
          <a:p>
            <a:pPr marL="533400" indent="-533400">
              <a:buFontTx/>
              <a:buNone/>
            </a:pPr>
            <a:endParaRPr lang="en-US" sz="2400" dirty="0">
              <a:latin typeface="Comic Sans MS" charset="0"/>
            </a:endParaRPr>
          </a:p>
          <a:p>
            <a:pPr marL="533400" indent="-533400"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</a:rPr>
              <a:t>Alg.:</a:t>
            </a:r>
            <a:r>
              <a:rPr lang="en-US" sz="2400" dirty="0">
                <a:latin typeface="Monotype Corsiva" charset="0"/>
              </a:rPr>
              <a:t> </a:t>
            </a:r>
            <a:r>
              <a:rPr lang="en-US" sz="2400" dirty="0"/>
              <a:t>EXTENDED-EUCLID (</a:t>
            </a:r>
            <a:r>
              <a:rPr lang="en-US" sz="2400" dirty="0">
                <a:latin typeface="Comic Sans MS" charset="0"/>
              </a:rPr>
              <a:t>a, b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b = 0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</a:t>
            </a:r>
            <a:r>
              <a:rPr lang="en-US" sz="2400" b="1" dirty="0"/>
              <a:t>then</a:t>
            </a:r>
            <a:r>
              <a:rPr lang="en-US" sz="2400" dirty="0"/>
              <a:t> return (</a:t>
            </a:r>
            <a:r>
              <a:rPr lang="en-US" sz="2400" dirty="0">
                <a:latin typeface="Comic Sans MS" charset="0"/>
              </a:rPr>
              <a:t>a, 1, 0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latin typeface="Comic Sans MS" charset="0"/>
              </a:rPr>
              <a:t>(d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, x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, y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>
                <a:latin typeface="Comic Sans MS" charset="0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←</a:t>
            </a:r>
            <a:r>
              <a:rPr lang="en-US" sz="2400" dirty="0"/>
              <a:t> EUCLID(</a:t>
            </a:r>
            <a:r>
              <a:rPr lang="en-US" sz="2400" dirty="0">
                <a:latin typeface="Comic Sans MS" charset="0"/>
              </a:rPr>
              <a:t>b, a </a:t>
            </a:r>
            <a:r>
              <a:rPr lang="en-US" sz="2400" b="1" dirty="0">
                <a:latin typeface="Comic Sans MS" charset="0"/>
              </a:rPr>
              <a:t>mod</a:t>
            </a:r>
            <a:r>
              <a:rPr lang="en-US" sz="2400" dirty="0">
                <a:latin typeface="Comic Sans MS" charset="0"/>
              </a:rPr>
              <a:t> b</a:t>
            </a:r>
            <a:r>
              <a:rPr lang="en-US" sz="2400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>
                <a:latin typeface="Comic Sans MS" charset="0"/>
              </a:rPr>
              <a:t>(d, x, y)</a:t>
            </a:r>
            <a:r>
              <a:rPr lang="en-US" sz="2400" dirty="0"/>
              <a:t> </a:t>
            </a:r>
            <a:r>
              <a:rPr lang="en-US" sz="2400" dirty="0">
                <a:sym typeface="Symbol" charset="0"/>
              </a:rPr>
              <a:t>←</a:t>
            </a: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dirty="0">
                <a:latin typeface="Comic Sans MS" charset="0"/>
              </a:rPr>
              <a:t>(d, x, 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3362325" cy="5343525"/>
          </a:xfrm>
        </p:spPr>
        <p:txBody>
          <a:bodyPr/>
          <a:lstStyle/>
          <a:p>
            <a:r>
              <a:rPr lang="en-US" dirty="0">
                <a:latin typeface="Comic Sans MS" charset="0"/>
              </a:rPr>
              <a:t>d =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</a:t>
            </a:r>
          </a:p>
          <a:p>
            <a:r>
              <a:rPr lang="en-US" dirty="0">
                <a:latin typeface="Comic Sans MS" charset="0"/>
              </a:rPr>
              <a:t>x = y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>
                <a:latin typeface="Comic Sans MS" charset="0"/>
              </a:rPr>
              <a:t> </a:t>
            </a:r>
          </a:p>
          <a:p>
            <a:r>
              <a:rPr lang="en-US" dirty="0">
                <a:latin typeface="Comic Sans MS" charset="0"/>
              </a:rPr>
              <a:t>Y</a:t>
            </a:r>
            <a:r>
              <a:rPr lang="en-US" dirty="0"/>
              <a:t> = </a:t>
            </a:r>
            <a:r>
              <a:rPr lang="en-US" dirty="0">
                <a:latin typeface="Comic Sans MS" charset="0"/>
              </a:rPr>
              <a:t>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>
                <a:latin typeface="Comic Sans MS" charset="0"/>
              </a:rPr>
              <a:t> – </a:t>
            </a:r>
            <a:r>
              <a:rPr lang="en-US" dirty="0">
                <a:latin typeface="Comic Sans MS" charset="0"/>
                <a:sym typeface="Symbol" charset="0"/>
              </a:rPr>
              <a:t>⎣a/b⎦ </a:t>
            </a:r>
            <a:r>
              <a:rPr lang="en-US" dirty="0">
                <a:latin typeface="Comic Sans MS" charset="0"/>
              </a:rPr>
              <a:t>y</a:t>
            </a:r>
            <a:r>
              <a:rPr lang="ja-JP" altLang="en-US" dirty="0">
                <a:latin typeface="Arial"/>
              </a:rPr>
              <a:t>’</a:t>
            </a:r>
            <a:endParaRPr lang="en-US" dirty="0">
              <a:latin typeface="Comic Sans MS" charset="0"/>
            </a:endParaRPr>
          </a:p>
          <a:p>
            <a:pPr>
              <a:buFontTx/>
              <a:buNone/>
            </a:pPr>
            <a:r>
              <a:rPr lang="en-US" dirty="0">
                <a:latin typeface="Comic Sans MS" charset="0"/>
              </a:rPr>
              <a:t>	</a:t>
            </a:r>
          </a:p>
          <a:p>
            <a:pPr>
              <a:buFontTx/>
              <a:buNone/>
            </a:pPr>
            <a:r>
              <a:rPr lang="en-US" dirty="0"/>
              <a:t>	EE (99, 78)</a:t>
            </a:r>
          </a:p>
          <a:p>
            <a:pPr>
              <a:buFontTx/>
              <a:buNone/>
            </a:pPr>
            <a:r>
              <a:rPr lang="en-US" dirty="0"/>
              <a:t>	   EE (78, 21)</a:t>
            </a:r>
          </a:p>
          <a:p>
            <a:pPr>
              <a:buFontTx/>
              <a:buNone/>
            </a:pPr>
            <a:r>
              <a:rPr lang="en-US" dirty="0"/>
              <a:t>		EE (21, 15)</a:t>
            </a:r>
          </a:p>
          <a:p>
            <a:pPr>
              <a:buFontTx/>
              <a:buNone/>
            </a:pPr>
            <a:r>
              <a:rPr lang="en-US" dirty="0"/>
              <a:t>		   EE (15, 6)</a:t>
            </a:r>
          </a:p>
          <a:p>
            <a:pPr>
              <a:buFontTx/>
              <a:buNone/>
            </a:pPr>
            <a:r>
              <a:rPr lang="en-US" dirty="0"/>
              <a:t>		     EE (6, 3)</a:t>
            </a:r>
          </a:p>
          <a:p>
            <a:pPr>
              <a:buFontTx/>
              <a:buNone/>
            </a:pPr>
            <a:r>
              <a:rPr lang="en-US" dirty="0"/>
              <a:t>		        EE (3, 0)</a:t>
            </a:r>
            <a:endParaRPr lang="en-US" dirty="0">
              <a:sym typeface="Symbol" charset="0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3756025" y="5799138"/>
            <a:ext cx="2153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return d = 3</a:t>
            </a: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6038850" y="5799138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x = 1</a:t>
            </a:r>
          </a:p>
        </p:txBody>
      </p:sp>
      <p:sp>
        <p:nvSpPr>
          <p:cNvPr id="824326" name="Text Box 6"/>
          <p:cNvSpPr txBox="1">
            <a:spLocks noChangeArrowheads="1"/>
          </p:cNvSpPr>
          <p:nvPr/>
        </p:nvSpPr>
        <p:spPr bwMode="auto">
          <a:xfrm>
            <a:off x="7270750" y="5799138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y = 0</a:t>
            </a:r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3584575" y="5303838"/>
            <a:ext cx="2153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return d = 3</a:t>
            </a:r>
          </a:p>
        </p:txBody>
      </p:sp>
      <p:sp>
        <p:nvSpPr>
          <p:cNvPr id="824328" name="Text Box 8"/>
          <p:cNvSpPr txBox="1">
            <a:spLocks noChangeArrowheads="1"/>
          </p:cNvSpPr>
          <p:nvPr/>
        </p:nvSpPr>
        <p:spPr bwMode="auto">
          <a:xfrm>
            <a:off x="5867400" y="5303838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x = 0</a:t>
            </a:r>
          </a:p>
        </p:txBody>
      </p:sp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7099300" y="5303838"/>
            <a:ext cx="992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y = 1</a:t>
            </a: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3413125" y="4827588"/>
            <a:ext cx="2153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return d = 3</a:t>
            </a:r>
          </a:p>
        </p:txBody>
      </p:sp>
      <p:sp>
        <p:nvSpPr>
          <p:cNvPr id="824331" name="Text Box 11"/>
          <p:cNvSpPr txBox="1">
            <a:spLocks noChangeArrowheads="1"/>
          </p:cNvSpPr>
          <p:nvPr/>
        </p:nvSpPr>
        <p:spPr bwMode="auto">
          <a:xfrm>
            <a:off x="5695950" y="4827588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x = 1</a:t>
            </a:r>
          </a:p>
        </p:txBody>
      </p:sp>
      <p:sp>
        <p:nvSpPr>
          <p:cNvPr id="824332" name="Text Box 12"/>
          <p:cNvSpPr txBox="1">
            <a:spLocks noChangeArrowheads="1"/>
          </p:cNvSpPr>
          <p:nvPr/>
        </p:nvSpPr>
        <p:spPr bwMode="auto">
          <a:xfrm>
            <a:off x="6927850" y="4827588"/>
            <a:ext cx="1111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y = -2</a:t>
            </a:r>
          </a:p>
        </p:txBody>
      </p:sp>
      <p:sp>
        <p:nvSpPr>
          <p:cNvPr id="824333" name="Text Box 13"/>
          <p:cNvSpPr txBox="1">
            <a:spLocks noChangeArrowheads="1"/>
          </p:cNvSpPr>
          <p:nvPr/>
        </p:nvSpPr>
        <p:spPr bwMode="auto">
          <a:xfrm>
            <a:off x="3260725" y="4294188"/>
            <a:ext cx="2153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return d = 3</a:t>
            </a:r>
          </a:p>
        </p:txBody>
      </p:sp>
      <p:sp>
        <p:nvSpPr>
          <p:cNvPr id="824334" name="Text Box 14"/>
          <p:cNvSpPr txBox="1">
            <a:spLocks noChangeArrowheads="1"/>
          </p:cNvSpPr>
          <p:nvPr/>
        </p:nvSpPr>
        <p:spPr bwMode="auto">
          <a:xfrm>
            <a:off x="5543550" y="4294188"/>
            <a:ext cx="1084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x = -2</a:t>
            </a:r>
          </a:p>
        </p:txBody>
      </p:sp>
      <p:sp>
        <p:nvSpPr>
          <p:cNvPr id="824335" name="Text Box 15"/>
          <p:cNvSpPr txBox="1">
            <a:spLocks noChangeArrowheads="1"/>
          </p:cNvSpPr>
          <p:nvPr/>
        </p:nvSpPr>
        <p:spPr bwMode="auto">
          <a:xfrm>
            <a:off x="6775450" y="4294188"/>
            <a:ext cx="1826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y = 1+2=3</a:t>
            </a:r>
          </a:p>
        </p:txBody>
      </p:sp>
      <p:sp>
        <p:nvSpPr>
          <p:cNvPr id="824336" name="Text Box 16"/>
          <p:cNvSpPr txBox="1">
            <a:spLocks noChangeArrowheads="1"/>
          </p:cNvSpPr>
          <p:nvPr/>
        </p:nvSpPr>
        <p:spPr bwMode="auto">
          <a:xfrm>
            <a:off x="3070225" y="3760788"/>
            <a:ext cx="2153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return d = 3</a:t>
            </a:r>
          </a:p>
        </p:txBody>
      </p:sp>
      <p:sp>
        <p:nvSpPr>
          <p:cNvPr id="824337" name="Text Box 17"/>
          <p:cNvSpPr txBox="1">
            <a:spLocks noChangeArrowheads="1"/>
          </p:cNvSpPr>
          <p:nvPr/>
        </p:nvSpPr>
        <p:spPr bwMode="auto">
          <a:xfrm>
            <a:off x="5353050" y="3760788"/>
            <a:ext cx="96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x = 3</a:t>
            </a:r>
          </a:p>
        </p:txBody>
      </p:sp>
      <p:sp>
        <p:nvSpPr>
          <p:cNvPr id="824338" name="Text Box 18"/>
          <p:cNvSpPr txBox="1">
            <a:spLocks noChangeArrowheads="1"/>
          </p:cNvSpPr>
          <p:nvPr/>
        </p:nvSpPr>
        <p:spPr bwMode="auto">
          <a:xfrm>
            <a:off x="6584950" y="3760788"/>
            <a:ext cx="2513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y = -2-3*3=-11</a:t>
            </a:r>
          </a:p>
        </p:txBody>
      </p:sp>
      <p:sp>
        <p:nvSpPr>
          <p:cNvPr id="824339" name="Text Box 19"/>
          <p:cNvSpPr txBox="1">
            <a:spLocks noChangeArrowheads="1"/>
          </p:cNvSpPr>
          <p:nvPr/>
        </p:nvSpPr>
        <p:spPr bwMode="auto">
          <a:xfrm>
            <a:off x="2889250" y="3236913"/>
            <a:ext cx="2153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return d = 3</a:t>
            </a:r>
          </a:p>
        </p:txBody>
      </p:sp>
      <p:sp>
        <p:nvSpPr>
          <p:cNvPr id="824340" name="Text Box 20"/>
          <p:cNvSpPr txBox="1">
            <a:spLocks noChangeArrowheads="1"/>
          </p:cNvSpPr>
          <p:nvPr/>
        </p:nvSpPr>
        <p:spPr bwMode="auto">
          <a:xfrm>
            <a:off x="5172075" y="3236913"/>
            <a:ext cx="128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x = -11</a:t>
            </a:r>
          </a:p>
        </p:txBody>
      </p:sp>
      <p:sp>
        <p:nvSpPr>
          <p:cNvPr id="824341" name="Text Box 21"/>
          <p:cNvSpPr txBox="1">
            <a:spLocks noChangeArrowheads="1"/>
          </p:cNvSpPr>
          <p:nvPr/>
        </p:nvSpPr>
        <p:spPr bwMode="auto">
          <a:xfrm>
            <a:off x="6403975" y="3236913"/>
            <a:ext cx="2574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entury Gothic" charset="0"/>
                <a:ea typeface="Century Gothic" charset="0"/>
                <a:cs typeface="Century Gothic" charset="0"/>
              </a:rPr>
              <a:t>y = 3+11*1=14</a:t>
            </a:r>
          </a:p>
        </p:txBody>
      </p:sp>
      <p:sp>
        <p:nvSpPr>
          <p:cNvPr id="824342" name="Text Box 22"/>
          <p:cNvSpPr txBox="1">
            <a:spLocks noChangeArrowheads="1"/>
          </p:cNvSpPr>
          <p:nvPr/>
        </p:nvSpPr>
        <p:spPr bwMode="auto">
          <a:xfrm>
            <a:off x="3717925" y="1303338"/>
            <a:ext cx="512512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err="1">
                <a:latin typeface="Century Gothic" charset="0"/>
                <a:ea typeface="Century Gothic" charset="0"/>
                <a:cs typeface="Century Gothic" charset="0"/>
              </a:rPr>
              <a:t>gcd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(99, 78) = 99(-11) + 78*14</a:t>
            </a:r>
          </a:p>
          <a:p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		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/>
      <p:bldP spid="824324" grpId="0"/>
      <p:bldP spid="824325" grpId="0"/>
      <p:bldP spid="824326" grpId="0"/>
      <p:bldP spid="824327" grpId="0"/>
      <p:bldP spid="824328" grpId="0"/>
      <p:bldP spid="824329" grpId="0"/>
      <p:bldP spid="824330" grpId="0"/>
      <p:bldP spid="824331" grpId="0"/>
      <p:bldP spid="824332" grpId="0"/>
      <p:bldP spid="824333" grpId="0"/>
      <p:bldP spid="824334" grpId="0"/>
      <p:bldP spid="824335" grpId="0"/>
      <p:bldP spid="824336" grpId="0"/>
      <p:bldP spid="824337" grpId="0"/>
      <p:bldP spid="824338" grpId="0"/>
      <p:bldP spid="824339" grpId="0"/>
      <p:bldP spid="824340" grpId="0"/>
      <p:bldP spid="824341" grpId="0"/>
      <p:bldP spid="8243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8FB7-DC7C-B648-8DF7-838BFDAD0C23}" type="slidenum">
              <a:rPr lang="en-US"/>
              <a:pPr/>
              <a:t>2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Theoretic Algorithms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Widely used in cryptography, relying on properties of large prime numbers</a:t>
            </a:r>
          </a:p>
          <a:p>
            <a:pPr>
              <a:lnSpc>
                <a:spcPct val="120000"/>
              </a:lnSpc>
            </a:pPr>
            <a:r>
              <a:rPr lang="en-US"/>
              <a:t>Basic concepts of number theory</a:t>
            </a:r>
          </a:p>
          <a:p>
            <a:pPr>
              <a:lnSpc>
                <a:spcPct val="120000"/>
              </a:lnSpc>
            </a:pPr>
            <a:r>
              <a:rPr lang="en-US"/>
              <a:t>Euclid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algorithm </a:t>
            </a:r>
          </a:p>
          <a:p>
            <a:pPr lvl="1">
              <a:lnSpc>
                <a:spcPct val="120000"/>
              </a:lnSpc>
            </a:pPr>
            <a:r>
              <a:rPr lang="en-US"/>
              <a:t>Computes the greatest common divisor of two integers</a:t>
            </a:r>
          </a:p>
          <a:p>
            <a:pPr>
              <a:lnSpc>
                <a:spcPct val="120000"/>
              </a:lnSpc>
            </a:pPr>
            <a:r>
              <a:rPr lang="en-US"/>
              <a:t>RSA public-key cryptosystem</a:t>
            </a:r>
          </a:p>
          <a:p>
            <a:pPr lvl="1">
              <a:lnSpc>
                <a:spcPct val="120000"/>
              </a:lnSpc>
            </a:pPr>
            <a:r>
              <a:rPr lang="en-US"/>
              <a:t>Easy to find large primes</a:t>
            </a:r>
          </a:p>
          <a:p>
            <a:pPr lvl="1">
              <a:lnSpc>
                <a:spcPct val="120000"/>
              </a:lnSpc>
            </a:pPr>
            <a:r>
              <a:rPr lang="en-US"/>
              <a:t>Hard to factor the product of large primes</a:t>
            </a:r>
          </a:p>
        </p:txBody>
      </p:sp>
    </p:spTree>
    <p:extLst>
      <p:ext uri="{BB962C8B-B14F-4D97-AF65-F5344CB8AC3E}">
        <p14:creationId xmlns:p14="http://schemas.microsoft.com/office/powerpoint/2010/main" val="24215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Multiplicative Inverse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18525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Given a, b such that: 	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 = 1</a:t>
            </a:r>
            <a:r>
              <a:rPr lang="en-US" dirty="0"/>
              <a:t>	</a:t>
            </a:r>
          </a:p>
          <a:p>
            <a:pPr>
              <a:lnSpc>
                <a:spcPct val="140000"/>
              </a:lnSpc>
            </a:pPr>
            <a:r>
              <a:rPr lang="en-US" dirty="0">
                <a:sym typeface="Symbol" charset="0"/>
              </a:rPr>
              <a:t>∃ x, y integers:		</a:t>
            </a:r>
            <a:r>
              <a:rPr lang="en-US" dirty="0">
                <a:latin typeface="Comic Sans MS" charset="0"/>
              </a:rPr>
              <a:t>ax + by = 1</a:t>
            </a:r>
          </a:p>
          <a:p>
            <a:pPr>
              <a:lnSpc>
                <a:spcPct val="140000"/>
              </a:lnSpc>
            </a:pPr>
            <a:r>
              <a:rPr lang="en-US" dirty="0"/>
              <a:t>Take modulo b:		</a:t>
            </a:r>
            <a:r>
              <a:rPr lang="en-US" dirty="0">
                <a:latin typeface="Comic Sans MS" charset="0"/>
              </a:rPr>
              <a:t>ax mod b + 0 = 1 mod b</a:t>
            </a:r>
          </a:p>
          <a:p>
            <a:pPr algn="ctr">
              <a:lnSpc>
                <a:spcPct val="140000"/>
              </a:lnSpc>
              <a:buFontTx/>
              <a:buNone/>
            </a:pPr>
            <a:r>
              <a:rPr lang="en-US" dirty="0"/>
              <a:t>ax </a:t>
            </a:r>
            <a:r>
              <a:rPr lang="en-US" dirty="0">
                <a:sym typeface="Symbol" charset="0"/>
              </a:rPr>
              <a:t>≡ 1 (mod b)</a:t>
            </a:r>
          </a:p>
          <a:p>
            <a:pPr>
              <a:lnSpc>
                <a:spcPct val="140000"/>
              </a:lnSpc>
            </a:pPr>
            <a:r>
              <a:rPr lang="en-US" dirty="0">
                <a:sym typeface="Symbol" charset="0"/>
              </a:rPr>
              <a:t>x is the </a:t>
            </a:r>
            <a:r>
              <a:rPr lang="en-US" dirty="0">
                <a:solidFill>
                  <a:srgbClr val="CC0000"/>
                </a:solidFill>
                <a:latin typeface="Comic Sans MS" charset="0"/>
                <a:sym typeface="Symbol" charset="0"/>
              </a:rPr>
              <a:t>multiplicative inverse</a:t>
            </a:r>
            <a:r>
              <a:rPr lang="en-US" dirty="0">
                <a:sym typeface="Symbol" charset="0"/>
              </a:rPr>
              <a:t> of </a:t>
            </a:r>
            <a:r>
              <a:rPr lang="en-US" dirty="0">
                <a:latin typeface="Comic Sans MS" charset="0"/>
                <a:sym typeface="Symbol" charset="0"/>
              </a:rPr>
              <a:t>a modulo b</a:t>
            </a:r>
          </a:p>
          <a:p>
            <a:pPr>
              <a:lnSpc>
                <a:spcPct val="140000"/>
              </a:lnSpc>
            </a:pPr>
            <a:r>
              <a:rPr lang="en-US" dirty="0">
                <a:sym typeface="Symbol" charset="0"/>
              </a:rPr>
              <a:t>To compute the multiplicative inverse of </a:t>
            </a:r>
            <a:r>
              <a:rPr lang="en-US" dirty="0">
                <a:latin typeface="Comic Sans MS" charset="0"/>
                <a:sym typeface="Symbol" charset="0"/>
              </a:rPr>
              <a:t>a modulo b</a:t>
            </a:r>
            <a:r>
              <a:rPr lang="en-US" dirty="0">
                <a:sym typeface="Symbol" charset="0"/>
              </a:rPr>
              <a:t> use the extended algorithm of Euclid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Multiplicative Inverse Example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= 5, b = 11</a:t>
            </a:r>
          </a:p>
          <a:p>
            <a:pPr>
              <a:buFontTx/>
              <a:buNone/>
            </a:pPr>
            <a:r>
              <a:rPr lang="en-US" dirty="0"/>
              <a:t>					           d    x   y</a:t>
            </a:r>
          </a:p>
          <a:p>
            <a:r>
              <a:rPr lang="en-US" dirty="0" err="1"/>
              <a:t>ExtendedEuclid</a:t>
            </a:r>
            <a:r>
              <a:rPr lang="en-US" dirty="0"/>
              <a:t> (a, b) </a:t>
            </a:r>
            <a:r>
              <a:rPr lang="en-US" dirty="0">
                <a:sym typeface="Symbol" charset="0"/>
              </a:rPr>
              <a:t>→  (1, -2, 1)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				        d = ax + by</a:t>
            </a:r>
          </a:p>
          <a:p>
            <a:pPr>
              <a:buFontTx/>
              <a:buNone/>
            </a:pPr>
            <a:r>
              <a:rPr lang="en-US" dirty="0">
                <a:sym typeface="Symbol" charset="0"/>
              </a:rPr>
              <a:t>	1 = 5 </a:t>
            </a:r>
            <a:r>
              <a:rPr lang="en-US" dirty="0">
                <a:sym typeface="Wingdings" charset="0"/>
              </a:rPr>
              <a:t> (-2) + 11  1</a:t>
            </a:r>
          </a:p>
          <a:p>
            <a:pPr>
              <a:buFontTx/>
              <a:buNone/>
            </a:pPr>
            <a:endParaRPr lang="en-US" dirty="0">
              <a:sym typeface="Wingdings" charset="0"/>
            </a:endParaRPr>
          </a:p>
          <a:p>
            <a:pPr>
              <a:buFontTx/>
              <a:buNone/>
            </a:pPr>
            <a:r>
              <a:rPr lang="en-US" dirty="0">
                <a:sym typeface="Wingdings" charset="0"/>
              </a:rPr>
              <a:t>	x = -2: multiplicative inverse of 5 modulo 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Communication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85863"/>
            <a:ext cx="8229600" cy="2143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Bob wants to send a message to Alice and be sure that nobody else can read it</a:t>
            </a:r>
          </a:p>
          <a:p>
            <a:pPr>
              <a:lnSpc>
                <a:spcPct val="120000"/>
              </a:lnSpc>
            </a:pPr>
            <a:r>
              <a:rPr lang="en-US" sz="2400"/>
              <a:t>Alice wants to send a message to Bob, who needs to be sure that the message is coming from Alice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6051550" y="4183063"/>
            <a:ext cx="933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Alice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1508125" y="4183063"/>
            <a:ext cx="772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Bob</a:t>
            </a:r>
          </a:p>
        </p:txBody>
      </p:sp>
      <p:grpSp>
        <p:nvGrpSpPr>
          <p:cNvPr id="825350" name="Group 6"/>
          <p:cNvGrpSpPr>
            <a:grpSpLocks/>
          </p:cNvGrpSpPr>
          <p:nvPr/>
        </p:nvGrpSpPr>
        <p:grpSpPr bwMode="auto">
          <a:xfrm>
            <a:off x="1638300" y="3227388"/>
            <a:ext cx="5629275" cy="915987"/>
            <a:chOff x="1032" y="2033"/>
            <a:chExt cx="3546" cy="577"/>
          </a:xfrm>
        </p:grpSpPr>
        <p:sp>
          <p:nvSpPr>
            <p:cNvPr id="825351" name="Text Box 7"/>
            <p:cNvSpPr txBox="1">
              <a:spLocks noChangeArrowheads="1"/>
            </p:cNvSpPr>
            <p:nvPr/>
          </p:nvSpPr>
          <p:spPr bwMode="auto">
            <a:xfrm>
              <a:off x="2128" y="2033"/>
              <a:ext cx="12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Secure Message</a:t>
              </a:r>
            </a:p>
          </p:txBody>
        </p:sp>
        <p:sp>
          <p:nvSpPr>
            <p:cNvPr id="825352" name="AutoShape 8"/>
            <p:cNvSpPr>
              <a:spLocks noChangeArrowheads="1"/>
            </p:cNvSpPr>
            <p:nvPr/>
          </p:nvSpPr>
          <p:spPr bwMode="auto">
            <a:xfrm>
              <a:off x="1032" y="2292"/>
              <a:ext cx="3546" cy="318"/>
            </a:xfrm>
            <a:prstGeom prst="curvedDownArrow">
              <a:avLst>
                <a:gd name="adj1" fmla="val 88123"/>
                <a:gd name="adj2" fmla="val 3045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825353" name="Group 9"/>
          <p:cNvGrpSpPr>
            <a:grpSpLocks/>
          </p:cNvGrpSpPr>
          <p:nvPr/>
        </p:nvGrpSpPr>
        <p:grpSpPr bwMode="auto">
          <a:xfrm>
            <a:off x="990600" y="4629150"/>
            <a:ext cx="5743575" cy="977900"/>
            <a:chOff x="624" y="2916"/>
            <a:chExt cx="3618" cy="616"/>
          </a:xfrm>
        </p:grpSpPr>
        <p:sp>
          <p:nvSpPr>
            <p:cNvPr id="825354" name="Text Box 10"/>
            <p:cNvSpPr txBox="1">
              <a:spLocks noChangeArrowheads="1"/>
            </p:cNvSpPr>
            <p:nvPr/>
          </p:nvSpPr>
          <p:spPr bwMode="auto">
            <a:xfrm>
              <a:off x="1916" y="3299"/>
              <a:ext cx="18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Authenticated Message</a:t>
              </a:r>
            </a:p>
          </p:txBody>
        </p:sp>
        <p:sp>
          <p:nvSpPr>
            <p:cNvPr id="825355" name="AutoShape 11"/>
            <p:cNvSpPr>
              <a:spLocks noChangeArrowheads="1"/>
            </p:cNvSpPr>
            <p:nvPr/>
          </p:nvSpPr>
          <p:spPr bwMode="auto">
            <a:xfrm flipH="1" flipV="1">
              <a:off x="624" y="2916"/>
              <a:ext cx="3618" cy="318"/>
            </a:xfrm>
            <a:prstGeom prst="curvedDownArrow">
              <a:avLst>
                <a:gd name="adj1" fmla="val 89913"/>
                <a:gd name="adj2" fmla="val 310718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8" grpId="0"/>
      <p:bldP spid="8253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Public-Key Cryptosystem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/>
              <a:t>Provides the following capabilities: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336699"/>
                </a:solidFill>
              </a:rPr>
              <a:t>Encryption</a:t>
            </a:r>
          </a:p>
          <a:p>
            <a:pPr lvl="1">
              <a:lnSpc>
                <a:spcPct val="150000"/>
              </a:lnSpc>
            </a:pPr>
            <a:r>
              <a:rPr lang="en-US"/>
              <a:t>Prevents the message from being readable by eavesdroppers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336699"/>
                </a:solidFill>
              </a:rPr>
              <a:t>Digital signatures</a:t>
            </a:r>
          </a:p>
          <a:p>
            <a:pPr lvl="1">
              <a:lnSpc>
                <a:spcPct val="150000"/>
              </a:lnSpc>
            </a:pPr>
            <a:r>
              <a:rPr lang="en-US"/>
              <a:t>Provides authentication of the identity of the sender and the contents of the signed message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Public-Key Cryptography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Each participant has a pair (P, S) of keys: a </a:t>
            </a:r>
            <a:r>
              <a:rPr lang="en-US" b="1">
                <a:solidFill>
                  <a:srgbClr val="336699"/>
                </a:solidFill>
              </a:rPr>
              <a:t>public</a:t>
            </a:r>
            <a:r>
              <a:rPr lang="en-US"/>
              <a:t> key and a </a:t>
            </a:r>
            <a:r>
              <a:rPr lang="en-US" b="1">
                <a:solidFill>
                  <a:srgbClr val="DD0111"/>
                </a:solidFill>
              </a:rPr>
              <a:t>secret</a:t>
            </a:r>
            <a:r>
              <a:rPr lang="en-US"/>
              <a:t> key</a:t>
            </a:r>
          </a:p>
          <a:p>
            <a:pPr>
              <a:lnSpc>
                <a:spcPct val="130000"/>
              </a:lnSpc>
            </a:pPr>
            <a:r>
              <a:rPr lang="en-US"/>
              <a:t>Each participant creates his own public and secret keys</a:t>
            </a:r>
          </a:p>
          <a:p>
            <a:pPr>
              <a:lnSpc>
                <a:spcPct val="130000"/>
              </a:lnSpc>
            </a:pPr>
            <a:r>
              <a:rPr lang="en-US"/>
              <a:t>The public key is available to anyone, while the secret key is kept private</a:t>
            </a:r>
          </a:p>
          <a:p>
            <a:pPr>
              <a:lnSpc>
                <a:spcPct val="130000"/>
              </a:lnSpc>
            </a:pPr>
            <a:r>
              <a:rPr lang="en-US"/>
              <a:t>Keys specify functions that can be applied to any message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Secret Keys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014413"/>
            <a:ext cx="8610600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 </a:t>
            </a:r>
            <a:r>
              <a:rPr lang="en-US" b="1">
                <a:solidFill>
                  <a:srgbClr val="336699"/>
                </a:solidFill>
              </a:rPr>
              <a:t>public</a:t>
            </a:r>
            <a:r>
              <a:rPr lang="en-US"/>
              <a:t> and </a:t>
            </a:r>
            <a:r>
              <a:rPr lang="en-US" b="1">
                <a:solidFill>
                  <a:srgbClr val="DD0111"/>
                </a:solidFill>
              </a:rPr>
              <a:t>secret</a:t>
            </a:r>
            <a:r>
              <a:rPr lang="en-US"/>
              <a:t> keys are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matched pair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(functions that are inverses of each other)</a:t>
            </a:r>
          </a:p>
          <a:p>
            <a:pPr lvl="1">
              <a:lnSpc>
                <a:spcPct val="150000"/>
              </a:lnSpc>
            </a:pPr>
            <a:r>
              <a:rPr lang="en-US"/>
              <a:t>Alice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keys are P</a:t>
            </a:r>
            <a:r>
              <a:rPr lang="en-US" baseline="-25000"/>
              <a:t>A</a:t>
            </a:r>
            <a:r>
              <a:rPr lang="en-US"/>
              <a:t>() and S</a:t>
            </a:r>
            <a:r>
              <a:rPr lang="en-US" baseline="-25000"/>
              <a:t>A</a:t>
            </a:r>
            <a:r>
              <a:rPr lang="en-US"/>
              <a:t>()</a:t>
            </a:r>
          </a:p>
          <a:p>
            <a:pPr lvl="1">
              <a:lnSpc>
                <a:spcPct val="150000"/>
              </a:lnSpc>
            </a:pPr>
            <a:r>
              <a:rPr lang="en-US"/>
              <a:t>Bob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keys are P</a:t>
            </a:r>
            <a:r>
              <a:rPr lang="en-US" baseline="-25000"/>
              <a:t>B</a:t>
            </a:r>
            <a:r>
              <a:rPr lang="en-US"/>
              <a:t>() and S</a:t>
            </a:r>
            <a:r>
              <a:rPr lang="en-US" baseline="-25000"/>
              <a:t>B</a:t>
            </a:r>
            <a:r>
              <a:rPr lang="en-US"/>
              <a:t>()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/>
              <a:t>				</a:t>
            </a:r>
            <a:r>
              <a:rPr lang="en-US">
                <a:latin typeface="Comic Sans MS" charset="0"/>
              </a:rPr>
              <a:t>M = S</a:t>
            </a:r>
            <a:r>
              <a:rPr lang="en-US" baseline="-25000">
                <a:latin typeface="Comic Sans MS" charset="0"/>
              </a:rPr>
              <a:t>A</a:t>
            </a:r>
            <a:r>
              <a:rPr lang="en-US">
                <a:latin typeface="Comic Sans MS" charset="0"/>
              </a:rPr>
              <a:t>(P</a:t>
            </a:r>
            <a:r>
              <a:rPr lang="en-US" baseline="-25000">
                <a:latin typeface="Comic Sans MS" charset="0"/>
              </a:rPr>
              <a:t>A</a:t>
            </a:r>
            <a:r>
              <a:rPr lang="en-US">
                <a:latin typeface="Comic Sans MS" charset="0"/>
              </a:rPr>
              <a:t>(M))</a:t>
            </a:r>
            <a:r>
              <a:rPr lang="en-US"/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/>
              <a:t>				</a:t>
            </a:r>
            <a:r>
              <a:rPr lang="en-US">
                <a:latin typeface="Comic Sans MS" charset="0"/>
              </a:rPr>
              <a:t>M = P</a:t>
            </a:r>
            <a:r>
              <a:rPr lang="en-US" baseline="-25000">
                <a:latin typeface="Comic Sans MS" charset="0"/>
              </a:rPr>
              <a:t>A</a:t>
            </a:r>
            <a:r>
              <a:rPr lang="en-US">
                <a:latin typeface="Comic Sans MS" charset="0"/>
              </a:rPr>
              <a:t>(S</a:t>
            </a:r>
            <a:r>
              <a:rPr lang="en-US" baseline="-25000">
                <a:latin typeface="Comic Sans MS" charset="0"/>
              </a:rPr>
              <a:t>A</a:t>
            </a:r>
            <a:r>
              <a:rPr lang="en-US">
                <a:latin typeface="Comic Sans MS" charset="0"/>
              </a:rPr>
              <a:t>(M))</a:t>
            </a:r>
          </a:p>
          <a:p>
            <a:pPr>
              <a:lnSpc>
                <a:spcPct val="150000"/>
              </a:lnSpc>
            </a:pPr>
            <a:r>
              <a:rPr lang="en-US"/>
              <a:t>How can we reveal P</a:t>
            </a:r>
            <a:r>
              <a:rPr lang="en-US" baseline="-25000"/>
              <a:t>A</a:t>
            </a:r>
            <a:r>
              <a:rPr lang="en-US"/>
              <a:t> without revealing how to compute S</a:t>
            </a:r>
            <a:r>
              <a:rPr lang="en-US" baseline="-25000"/>
              <a:t>A</a:t>
            </a:r>
            <a:r>
              <a:rPr lang="en-US"/>
              <a:t>?</a:t>
            </a:r>
            <a:endParaRPr lang="en-US" baseline="-25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67725" cy="906462"/>
          </a:xfrm>
        </p:spPr>
        <p:txBody>
          <a:bodyPr/>
          <a:lstStyle/>
          <a:p>
            <a:r>
              <a:rPr lang="en-US" sz="3600"/>
              <a:t>Encryption in a Public-Key Cryptosystem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Bob wishes to send Alice an encrypted message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Bob takes Alice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public key P</a:t>
            </a:r>
            <a:r>
              <a:rPr lang="en-US" baseline="-25000" dirty="0"/>
              <a:t>A</a:t>
            </a:r>
            <a:r>
              <a:rPr lang="en-US" dirty="0"/>
              <a:t> and computes the encrypted message: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charset="0"/>
              </a:rPr>
              <a:t>C = P</a:t>
            </a:r>
            <a:r>
              <a:rPr lang="en-US" baseline="-25000" dirty="0">
                <a:latin typeface="Comic Sans MS" charset="0"/>
              </a:rPr>
              <a:t>A</a:t>
            </a:r>
            <a:r>
              <a:rPr lang="en-US" dirty="0">
                <a:latin typeface="Comic Sans MS" charset="0"/>
              </a:rPr>
              <a:t>(M)</a:t>
            </a:r>
          </a:p>
          <a:p>
            <a:r>
              <a:rPr lang="en-US" dirty="0"/>
              <a:t>When Alice receives the message she uses her secret key S</a:t>
            </a:r>
            <a:r>
              <a:rPr lang="en-US" baseline="-25000" dirty="0"/>
              <a:t>A</a:t>
            </a:r>
            <a:r>
              <a:rPr lang="en-US" dirty="0"/>
              <a:t> to decipher the message:</a:t>
            </a:r>
          </a:p>
          <a:p>
            <a:pPr>
              <a:buFontTx/>
              <a:buNone/>
            </a:pPr>
            <a:r>
              <a:rPr lang="en-US" baseline="-25000" dirty="0"/>
              <a:t>			</a:t>
            </a:r>
            <a:r>
              <a:rPr lang="en-US" dirty="0">
                <a:latin typeface="Comic Sans MS" charset="0"/>
              </a:rPr>
              <a:t>M = S</a:t>
            </a:r>
            <a:r>
              <a:rPr lang="en-US" baseline="-25000" dirty="0">
                <a:latin typeface="Comic Sans MS" charset="0"/>
              </a:rPr>
              <a:t>A</a:t>
            </a:r>
            <a:r>
              <a:rPr lang="en-US" dirty="0">
                <a:latin typeface="Comic Sans MS" charset="0"/>
              </a:rPr>
              <a:t>(P</a:t>
            </a:r>
            <a:r>
              <a:rPr lang="en-US" baseline="-25000" dirty="0">
                <a:latin typeface="Comic Sans MS" charset="0"/>
              </a:rPr>
              <a:t>A</a:t>
            </a:r>
            <a:r>
              <a:rPr lang="en-US" dirty="0">
                <a:latin typeface="Comic Sans MS" charset="0"/>
              </a:rPr>
              <a:t>(M))</a:t>
            </a: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6003925" y="2148193"/>
            <a:ext cx="933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Alice</a:t>
            </a:r>
          </a:p>
        </p:txBody>
      </p:sp>
      <p:sp>
        <p:nvSpPr>
          <p:cNvPr id="829445" name="Text Box 5"/>
          <p:cNvSpPr txBox="1">
            <a:spLocks noChangeArrowheads="1"/>
          </p:cNvSpPr>
          <p:nvPr/>
        </p:nvSpPr>
        <p:spPr bwMode="auto">
          <a:xfrm>
            <a:off x="2051050" y="2148193"/>
            <a:ext cx="772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Bob</a:t>
            </a:r>
          </a:p>
        </p:txBody>
      </p:sp>
      <p:sp>
        <p:nvSpPr>
          <p:cNvPr id="829446" name="Text Box 6"/>
          <p:cNvSpPr txBox="1">
            <a:spLocks noChangeArrowheads="1"/>
          </p:cNvSpPr>
          <p:nvPr/>
        </p:nvSpPr>
        <p:spPr bwMode="auto">
          <a:xfrm>
            <a:off x="898525" y="2682082"/>
            <a:ext cx="396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M</a:t>
            </a:r>
          </a:p>
        </p:txBody>
      </p:sp>
      <p:grpSp>
        <p:nvGrpSpPr>
          <p:cNvPr id="829447" name="Group 7"/>
          <p:cNvGrpSpPr>
            <a:grpSpLocks/>
          </p:cNvGrpSpPr>
          <p:nvPr/>
        </p:nvGrpSpPr>
        <p:grpSpPr bwMode="auto">
          <a:xfrm>
            <a:off x="6029325" y="2645569"/>
            <a:ext cx="1800225" cy="485775"/>
            <a:chOff x="3786" y="1578"/>
            <a:chExt cx="1134" cy="306"/>
          </a:xfrm>
        </p:grpSpPr>
        <p:sp>
          <p:nvSpPr>
            <p:cNvPr id="829448" name="Rectangle 8"/>
            <p:cNvSpPr>
              <a:spLocks noChangeArrowheads="1"/>
            </p:cNvSpPr>
            <p:nvPr/>
          </p:nvSpPr>
          <p:spPr bwMode="auto">
            <a:xfrm>
              <a:off x="3786" y="1578"/>
              <a:ext cx="522" cy="3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S</a:t>
              </a:r>
              <a:r>
                <a:rPr lang="en-US" baseline="-25000">
                  <a:latin typeface="Century Gothic" charset="0"/>
                  <a:ea typeface="Century Gothic" charset="0"/>
                  <a:cs typeface="Century Gothic" charset="0"/>
                </a:rPr>
                <a:t>A</a:t>
              </a:r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29449" name="Text Box 9"/>
            <p:cNvSpPr txBox="1">
              <a:spLocks noChangeArrowheads="1"/>
            </p:cNvSpPr>
            <p:nvPr/>
          </p:nvSpPr>
          <p:spPr bwMode="auto">
            <a:xfrm>
              <a:off x="4670" y="1607"/>
              <a:ext cx="2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M</a:t>
              </a:r>
            </a:p>
          </p:txBody>
        </p:sp>
        <p:sp>
          <p:nvSpPr>
            <p:cNvPr id="829450" name="Line 10"/>
            <p:cNvSpPr>
              <a:spLocks noChangeShapeType="1"/>
            </p:cNvSpPr>
            <p:nvPr/>
          </p:nvSpPr>
          <p:spPr bwMode="auto">
            <a:xfrm>
              <a:off x="4314" y="1728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829451" name="Group 11"/>
          <p:cNvGrpSpPr>
            <a:grpSpLocks/>
          </p:cNvGrpSpPr>
          <p:nvPr/>
        </p:nvGrpSpPr>
        <p:grpSpPr bwMode="auto">
          <a:xfrm>
            <a:off x="1438275" y="2443957"/>
            <a:ext cx="4581525" cy="687387"/>
            <a:chOff x="894" y="1451"/>
            <a:chExt cx="2886" cy="433"/>
          </a:xfrm>
        </p:grpSpPr>
        <p:sp>
          <p:nvSpPr>
            <p:cNvPr id="829452" name="Line 12"/>
            <p:cNvSpPr>
              <a:spLocks noChangeShapeType="1"/>
            </p:cNvSpPr>
            <p:nvPr/>
          </p:nvSpPr>
          <p:spPr bwMode="auto">
            <a:xfrm>
              <a:off x="894" y="1728"/>
              <a:ext cx="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29453" name="Rectangle 13"/>
            <p:cNvSpPr>
              <a:spLocks noChangeArrowheads="1"/>
            </p:cNvSpPr>
            <p:nvPr/>
          </p:nvSpPr>
          <p:spPr bwMode="auto">
            <a:xfrm>
              <a:off x="1260" y="1578"/>
              <a:ext cx="522" cy="3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P</a:t>
              </a:r>
              <a:r>
                <a:rPr lang="en-US" baseline="-25000">
                  <a:latin typeface="Century Gothic" charset="0"/>
                  <a:ea typeface="Century Gothic" charset="0"/>
                  <a:cs typeface="Century Gothic" charset="0"/>
                </a:rPr>
                <a:t>A</a:t>
              </a:r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29454" name="Line 14"/>
            <p:cNvSpPr>
              <a:spLocks noChangeShapeType="1"/>
            </p:cNvSpPr>
            <p:nvPr/>
          </p:nvSpPr>
          <p:spPr bwMode="auto">
            <a:xfrm>
              <a:off x="1782" y="1728"/>
              <a:ext cx="1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29455" name="Text Box 15"/>
            <p:cNvSpPr txBox="1">
              <a:spLocks noChangeArrowheads="1"/>
            </p:cNvSpPr>
            <p:nvPr/>
          </p:nvSpPr>
          <p:spPr bwMode="auto">
            <a:xfrm>
              <a:off x="2474" y="1451"/>
              <a:ext cx="8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 = P</a:t>
              </a:r>
              <a:r>
                <a:rPr lang="en-US" baseline="-25000">
                  <a:latin typeface="Century Gothic" charset="0"/>
                  <a:ea typeface="Century Gothic" charset="0"/>
                  <a:cs typeface="Century Gothic" charset="0"/>
                </a:rPr>
                <a:t>A</a:t>
              </a:r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(M)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15350" cy="5076825"/>
          </a:xfrm>
        </p:spPr>
        <p:txBody>
          <a:bodyPr/>
          <a:lstStyle/>
          <a:p>
            <a:r>
              <a:rPr lang="en-US" sz="2400" dirty="0"/>
              <a:t>Alice wants to send Bob a digitally signed response M</a:t>
            </a:r>
            <a:r>
              <a:rPr lang="ja-JP" altLang="en-US" sz="2400" dirty="0">
                <a:latin typeface="Arial"/>
              </a:rPr>
              <a:t>’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Alice computes her digital signature </a:t>
            </a:r>
            <a:r>
              <a:rPr lang="en-US" sz="2400" dirty="0">
                <a:sym typeface="Symbol" charset="0"/>
              </a:rPr>
              <a:t>𝛔 using her secret key</a:t>
            </a:r>
          </a:p>
          <a:p>
            <a:pPr>
              <a:buFontTx/>
              <a:buNone/>
            </a:pPr>
            <a:r>
              <a:rPr lang="en-US" sz="2400" dirty="0">
                <a:sym typeface="Symbol" charset="0"/>
              </a:rPr>
              <a:t>			 𝛔 = S</a:t>
            </a:r>
            <a:r>
              <a:rPr lang="en-US" sz="2400" baseline="-25000" dirty="0">
                <a:sym typeface="Symbol" charset="0"/>
              </a:rPr>
              <a:t>A</a:t>
            </a:r>
            <a:r>
              <a:rPr lang="en-US" sz="2400" dirty="0">
                <a:sym typeface="Symbol" charset="0"/>
              </a:rPr>
              <a:t>(M</a:t>
            </a:r>
            <a:r>
              <a:rPr lang="ja-JP" altLang="en-US" sz="2400" dirty="0">
                <a:latin typeface="Arial"/>
                <a:sym typeface="Symbol" charset="0"/>
              </a:rPr>
              <a:t>’</a:t>
            </a:r>
            <a:r>
              <a:rPr lang="en-US" sz="2400" dirty="0">
                <a:sym typeface="Symbol" charset="0"/>
              </a:rPr>
              <a:t>)</a:t>
            </a:r>
          </a:p>
          <a:p>
            <a:r>
              <a:rPr lang="en-US" sz="2400" dirty="0">
                <a:sym typeface="Symbol" charset="0"/>
              </a:rPr>
              <a:t>Alice sends Bob the pair (M</a:t>
            </a:r>
            <a:r>
              <a:rPr lang="ja-JP" altLang="en-US" sz="2400" dirty="0">
                <a:latin typeface="Arial"/>
                <a:sym typeface="Symbol" charset="0"/>
              </a:rPr>
              <a:t>’</a:t>
            </a:r>
            <a:r>
              <a:rPr lang="en-US" sz="2400" dirty="0">
                <a:sym typeface="Symbol" charset="0"/>
              </a:rPr>
              <a:t>, 𝛔)</a:t>
            </a:r>
          </a:p>
          <a:p>
            <a:r>
              <a:rPr lang="en-US" sz="2400" dirty="0">
                <a:sym typeface="Symbol" charset="0"/>
              </a:rPr>
              <a:t>When Bob receives (M</a:t>
            </a:r>
            <a:r>
              <a:rPr lang="ja-JP" altLang="en-US" sz="2400" dirty="0">
                <a:latin typeface="Arial"/>
                <a:sym typeface="Symbol" charset="0"/>
              </a:rPr>
              <a:t>’</a:t>
            </a:r>
            <a:r>
              <a:rPr lang="en-US" sz="2400" dirty="0">
                <a:sym typeface="Symbol" charset="0"/>
              </a:rPr>
              <a:t>, 𝛔), he verifies that the message comes from Alice by using her public key</a:t>
            </a:r>
          </a:p>
          <a:p>
            <a:pPr>
              <a:buFontTx/>
              <a:buNone/>
            </a:pPr>
            <a:r>
              <a:rPr lang="en-US" sz="2400" dirty="0">
                <a:sym typeface="Symbol" charset="0"/>
              </a:rPr>
              <a:t>			 M</a:t>
            </a:r>
            <a:r>
              <a:rPr lang="ja-JP" altLang="en-US" sz="2400" dirty="0">
                <a:latin typeface="Arial"/>
                <a:sym typeface="Symbol" charset="0"/>
              </a:rPr>
              <a:t>’</a:t>
            </a:r>
            <a:r>
              <a:rPr lang="en-US" sz="2400" dirty="0">
                <a:sym typeface="Symbol" charset="0"/>
              </a:rPr>
              <a:t> = P</a:t>
            </a:r>
            <a:r>
              <a:rPr lang="en-US" sz="2400" baseline="-25000" dirty="0">
                <a:sym typeface="Symbol" charset="0"/>
              </a:rPr>
              <a:t>A</a:t>
            </a:r>
            <a:r>
              <a:rPr lang="en-US" sz="2400" dirty="0">
                <a:sym typeface="Symbol" charset="0"/>
              </a:rPr>
              <a:t>(𝛔)</a:t>
            </a:r>
          </a:p>
        </p:txBody>
      </p:sp>
      <p:grpSp>
        <p:nvGrpSpPr>
          <p:cNvPr id="830490" name="Group 26"/>
          <p:cNvGrpSpPr>
            <a:grpSpLocks/>
          </p:cNvGrpSpPr>
          <p:nvPr/>
        </p:nvGrpSpPr>
        <p:grpSpPr bwMode="auto">
          <a:xfrm>
            <a:off x="879475" y="1592263"/>
            <a:ext cx="7826375" cy="1662112"/>
            <a:chOff x="554" y="1003"/>
            <a:chExt cx="4930" cy="1047"/>
          </a:xfrm>
        </p:grpSpPr>
        <p:sp>
          <p:nvSpPr>
            <p:cNvPr id="830468" name="Text Box 4"/>
            <p:cNvSpPr txBox="1">
              <a:spLocks noChangeArrowheads="1"/>
            </p:cNvSpPr>
            <p:nvPr/>
          </p:nvSpPr>
          <p:spPr bwMode="auto">
            <a:xfrm>
              <a:off x="3770" y="1003"/>
              <a:ext cx="4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Bob</a:t>
              </a:r>
            </a:p>
          </p:txBody>
        </p:sp>
        <p:sp>
          <p:nvSpPr>
            <p:cNvPr id="830469" name="Text Box 5"/>
            <p:cNvSpPr txBox="1">
              <a:spLocks noChangeArrowheads="1"/>
            </p:cNvSpPr>
            <p:nvPr/>
          </p:nvSpPr>
          <p:spPr bwMode="auto">
            <a:xfrm>
              <a:off x="1280" y="1003"/>
              <a:ext cx="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Alice</a:t>
              </a:r>
            </a:p>
          </p:txBody>
        </p:sp>
        <p:sp>
          <p:nvSpPr>
            <p:cNvPr id="830470" name="Text Box 6"/>
            <p:cNvSpPr txBox="1">
              <a:spLocks noChangeArrowheads="1"/>
            </p:cNvSpPr>
            <p:nvPr/>
          </p:nvSpPr>
          <p:spPr bwMode="auto">
            <a:xfrm>
              <a:off x="554" y="1817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M</a:t>
              </a:r>
              <a:r>
                <a:rPr lang="ja-JP" altLang="en-US">
                  <a:latin typeface="Century Gothic" charset="0"/>
                  <a:ea typeface="Century Gothic" charset="0"/>
                  <a:cs typeface="Century Gothic" charset="0"/>
                </a:rPr>
                <a:t>’</a:t>
              </a:r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1" name="Rectangle 7"/>
            <p:cNvSpPr>
              <a:spLocks noChangeArrowheads="1"/>
            </p:cNvSpPr>
            <p:nvPr/>
          </p:nvSpPr>
          <p:spPr bwMode="auto">
            <a:xfrm>
              <a:off x="3786" y="1326"/>
              <a:ext cx="522" cy="3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P</a:t>
              </a:r>
              <a:r>
                <a:rPr lang="en-US" baseline="-25000">
                  <a:latin typeface="Century Gothic" charset="0"/>
                  <a:ea typeface="Century Gothic" charset="0"/>
                  <a:cs typeface="Century Gothic" charset="0"/>
                </a:rPr>
                <a:t>A</a:t>
              </a:r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2" name="Text Box 8"/>
            <p:cNvSpPr txBox="1">
              <a:spLocks noChangeArrowheads="1"/>
            </p:cNvSpPr>
            <p:nvPr/>
          </p:nvSpPr>
          <p:spPr bwMode="auto">
            <a:xfrm>
              <a:off x="3908" y="1697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M</a:t>
              </a:r>
              <a:r>
                <a:rPr lang="ja-JP" altLang="en-US">
                  <a:latin typeface="Century Gothic" charset="0"/>
                  <a:ea typeface="Century Gothic" charset="0"/>
                  <a:cs typeface="Century Gothic" charset="0"/>
                </a:rPr>
                <a:t>’</a:t>
              </a:r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3" name="Line 9"/>
            <p:cNvSpPr>
              <a:spLocks noChangeShapeType="1"/>
            </p:cNvSpPr>
            <p:nvPr/>
          </p:nvSpPr>
          <p:spPr bwMode="auto">
            <a:xfrm>
              <a:off x="4314" y="1464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4" name="Line 10"/>
            <p:cNvSpPr>
              <a:spLocks noChangeShapeType="1"/>
            </p:cNvSpPr>
            <p:nvPr/>
          </p:nvSpPr>
          <p:spPr bwMode="auto">
            <a:xfrm>
              <a:off x="1086" y="1476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5" name="Rectangle 11"/>
            <p:cNvSpPr>
              <a:spLocks noChangeArrowheads="1"/>
            </p:cNvSpPr>
            <p:nvPr/>
          </p:nvSpPr>
          <p:spPr bwMode="auto">
            <a:xfrm>
              <a:off x="1260" y="1326"/>
              <a:ext cx="522" cy="3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S</a:t>
              </a:r>
              <a:r>
                <a:rPr lang="en-US" baseline="-25000">
                  <a:latin typeface="Century Gothic" charset="0"/>
                  <a:ea typeface="Century Gothic" charset="0"/>
                  <a:cs typeface="Century Gothic" charset="0"/>
                </a:rPr>
                <a:t>A</a:t>
              </a:r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6" name="Line 12"/>
            <p:cNvSpPr>
              <a:spLocks noChangeShapeType="1"/>
            </p:cNvSpPr>
            <p:nvPr/>
          </p:nvSpPr>
          <p:spPr bwMode="auto">
            <a:xfrm flipV="1">
              <a:off x="924" y="1920"/>
              <a:ext cx="35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7" name="Text Box 13"/>
            <p:cNvSpPr txBox="1">
              <a:spLocks noChangeArrowheads="1"/>
            </p:cNvSpPr>
            <p:nvPr/>
          </p:nvSpPr>
          <p:spPr bwMode="auto">
            <a:xfrm>
              <a:off x="1826" y="1209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charset="0"/>
                </a:rPr>
                <a:t>𝛔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= S</a:t>
              </a:r>
              <a:r>
                <a:rPr lang="en-US" baseline="-25000" dirty="0">
                  <a:latin typeface="Century Gothic" charset="0"/>
                  <a:ea typeface="Century Gothic" charset="0"/>
                  <a:cs typeface="Century Gothic" charset="0"/>
                </a:rPr>
                <a:t>A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(M</a:t>
              </a:r>
              <a:r>
                <a:rPr lang="ja-JP" altLang="en-US" dirty="0">
                  <a:latin typeface="Century Gothic" charset="0"/>
                  <a:ea typeface="Century Gothic" charset="0"/>
                  <a:cs typeface="Century Gothic" charset="0"/>
                </a:rPr>
                <a:t>’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)</a:t>
              </a:r>
            </a:p>
          </p:txBody>
        </p:sp>
        <p:sp>
          <p:nvSpPr>
            <p:cNvPr id="830478" name="Line 14"/>
            <p:cNvSpPr>
              <a:spLocks noChangeShapeType="1"/>
            </p:cNvSpPr>
            <p:nvPr/>
          </p:nvSpPr>
          <p:spPr bwMode="auto">
            <a:xfrm>
              <a:off x="1086" y="1470"/>
              <a:ext cx="0" cy="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79" name="Line 15"/>
            <p:cNvSpPr>
              <a:spLocks noChangeShapeType="1"/>
            </p:cNvSpPr>
            <p:nvPr/>
          </p:nvSpPr>
          <p:spPr bwMode="auto">
            <a:xfrm>
              <a:off x="2304" y="1470"/>
              <a:ext cx="0" cy="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0" name="Line 16"/>
            <p:cNvSpPr>
              <a:spLocks noChangeShapeType="1"/>
            </p:cNvSpPr>
            <p:nvPr/>
          </p:nvSpPr>
          <p:spPr bwMode="auto">
            <a:xfrm>
              <a:off x="1782" y="14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1" name="Text Box 17"/>
            <p:cNvSpPr txBox="1">
              <a:spLocks noChangeArrowheads="1"/>
            </p:cNvSpPr>
            <p:nvPr/>
          </p:nvSpPr>
          <p:spPr bwMode="auto">
            <a:xfrm>
              <a:off x="2636" y="1683"/>
              <a:ext cx="5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charset="0"/>
                </a:rPr>
                <a:t>(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M</a:t>
              </a:r>
              <a:r>
                <a:rPr lang="ja-JP" altLang="en-US" dirty="0">
                  <a:latin typeface="Century Gothic" charset="0"/>
                  <a:ea typeface="Century Gothic" charset="0"/>
                  <a:cs typeface="Century Gothic" charset="0"/>
                </a:rPr>
                <a:t>’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,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charset="0"/>
                </a:rPr>
                <a:t>𝛔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)</a:t>
              </a:r>
            </a:p>
          </p:txBody>
        </p:sp>
        <p:sp>
          <p:nvSpPr>
            <p:cNvPr id="830482" name="Line 18"/>
            <p:cNvSpPr>
              <a:spLocks noChangeShapeType="1"/>
            </p:cNvSpPr>
            <p:nvPr/>
          </p:nvSpPr>
          <p:spPr bwMode="auto">
            <a:xfrm>
              <a:off x="3624" y="1470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3" name="Line 19"/>
            <p:cNvSpPr>
              <a:spLocks noChangeShapeType="1"/>
            </p:cNvSpPr>
            <p:nvPr/>
          </p:nvSpPr>
          <p:spPr bwMode="auto">
            <a:xfrm>
              <a:off x="3624" y="1464"/>
              <a:ext cx="0" cy="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4" name="Text Box 20"/>
            <p:cNvSpPr txBox="1">
              <a:spLocks noChangeArrowheads="1"/>
            </p:cNvSpPr>
            <p:nvPr/>
          </p:nvSpPr>
          <p:spPr bwMode="auto">
            <a:xfrm>
              <a:off x="3566" y="122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charset="0"/>
                </a:rPr>
                <a:t>𝛔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5" name="Line 21"/>
            <p:cNvSpPr>
              <a:spLocks noChangeShapeType="1"/>
            </p:cNvSpPr>
            <p:nvPr/>
          </p:nvSpPr>
          <p:spPr bwMode="auto">
            <a:xfrm flipH="1">
              <a:off x="4464" y="1458"/>
              <a:ext cx="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6" name="Text Box 22"/>
            <p:cNvSpPr txBox="1">
              <a:spLocks noChangeArrowheads="1"/>
            </p:cNvSpPr>
            <p:nvPr/>
          </p:nvSpPr>
          <p:spPr bwMode="auto">
            <a:xfrm>
              <a:off x="4316" y="1601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=?</a:t>
              </a:r>
            </a:p>
          </p:txBody>
        </p:sp>
        <p:sp>
          <p:nvSpPr>
            <p:cNvPr id="830487" name="Line 23"/>
            <p:cNvSpPr>
              <a:spLocks noChangeShapeType="1"/>
            </p:cNvSpPr>
            <p:nvPr/>
          </p:nvSpPr>
          <p:spPr bwMode="auto">
            <a:xfrm flipH="1" flipV="1">
              <a:off x="4482" y="1794"/>
              <a:ext cx="0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8" name="Line 24"/>
            <p:cNvSpPr>
              <a:spLocks noChangeShapeType="1"/>
            </p:cNvSpPr>
            <p:nvPr/>
          </p:nvSpPr>
          <p:spPr bwMode="auto">
            <a:xfrm>
              <a:off x="4560" y="1710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30489" name="Text Box 25"/>
            <p:cNvSpPr txBox="1">
              <a:spLocks noChangeArrowheads="1"/>
            </p:cNvSpPr>
            <p:nvPr/>
          </p:nvSpPr>
          <p:spPr bwMode="auto">
            <a:xfrm>
              <a:off x="4838" y="1595"/>
              <a:ext cx="6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accept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645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Digital signatures provide authentication of signers identity and of the contents of the message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Digital signatures are verifiable by anyone having access to the signers public key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Signed messages are not encrypted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Signer appends his digital signature then encrypts the resulting message  with the public key of the recipient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recipient deciphers the message with his secret key, then can verify the signature with the public key of the signer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RSA Cryptosystem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52485" cy="507682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Select 2 large prime numbers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p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q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Compute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n = </a:t>
            </a:r>
            <a:r>
              <a:rPr lang="en-US" sz="2400" b="1" dirty="0" err="1">
                <a:solidFill>
                  <a:schemeClr val="hlink"/>
                </a:solidFill>
                <a:latin typeface="Comic Sans MS" charset="0"/>
              </a:rPr>
              <a:t>pq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  <a:sym typeface="Symbol" charset="0"/>
              </a:rPr>
              <a:t>𝚽(n)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 = (q-1)(p-1)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Select an odd integer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e</a:t>
            </a:r>
            <a:r>
              <a:rPr lang="en-US" sz="2400" dirty="0"/>
              <a:t> relatively prime to </a:t>
            </a:r>
            <a:r>
              <a:rPr lang="en-US" sz="2400" dirty="0">
                <a:latin typeface="Comic Sans MS" charset="0"/>
                <a:sym typeface="Symbol" charset="0"/>
              </a:rPr>
              <a:t>𝚽</a:t>
            </a:r>
            <a:r>
              <a:rPr lang="en-US" sz="2400" dirty="0">
                <a:latin typeface="Comic Sans MS" charset="0"/>
              </a:rPr>
              <a:t>(n)</a:t>
            </a:r>
            <a:r>
              <a:rPr lang="en-US" sz="2400" dirty="0"/>
              <a:t>			</a:t>
            </a:r>
            <a:r>
              <a:rPr lang="en-US" sz="2400" b="1" dirty="0" err="1">
                <a:solidFill>
                  <a:schemeClr val="hlink"/>
                </a:solidFill>
                <a:latin typeface="Comic Sans MS" charset="0"/>
              </a:rPr>
              <a:t>gcd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(e,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  <a:sym typeface="Symbol" charset="0"/>
              </a:rPr>
              <a:t>𝚽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(n)) = 1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Compute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d</a:t>
            </a:r>
            <a:r>
              <a:rPr lang="en-US" sz="2400" dirty="0">
                <a:latin typeface="Comic Sans MS" charset="0"/>
              </a:rPr>
              <a:t> </a:t>
            </a:r>
            <a:r>
              <a:rPr lang="en-US" sz="2400" dirty="0"/>
              <a:t>such that </a:t>
            </a:r>
            <a:r>
              <a:rPr lang="en-US" sz="2400" b="1" dirty="0" err="1">
                <a:solidFill>
                  <a:schemeClr val="hlink"/>
                </a:solidFill>
                <a:latin typeface="Comic Sans MS" charset="0"/>
              </a:rPr>
              <a:t>ed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  <a:sym typeface="Symbol" charset="0"/>
              </a:rPr>
              <a:t>≡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 1 mod 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  <a:sym typeface="Symbol" charset="0"/>
              </a:rPr>
              <a:t>𝚽</a:t>
            </a:r>
            <a:r>
              <a:rPr lang="en-US" sz="2400" b="1" dirty="0">
                <a:solidFill>
                  <a:schemeClr val="hlink"/>
                </a:solidFill>
                <a:latin typeface="Comic Sans MS" charset="0"/>
              </a:rPr>
              <a:t>(n)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Publish the pair </a:t>
            </a:r>
            <a:r>
              <a:rPr lang="en-US" sz="2400" b="1" dirty="0">
                <a:solidFill>
                  <a:schemeClr val="tx1"/>
                </a:solidFill>
                <a:latin typeface="Comic Sans MS" charset="0"/>
              </a:rPr>
              <a:t>P = (e, n)</a:t>
            </a:r>
            <a:r>
              <a:rPr lang="en-US" sz="2400" dirty="0"/>
              <a:t> as the </a:t>
            </a:r>
            <a:r>
              <a:rPr lang="en-US" sz="2400" b="1" dirty="0">
                <a:solidFill>
                  <a:schemeClr val="tx1"/>
                </a:solidFill>
              </a:rPr>
              <a:t>public</a:t>
            </a:r>
            <a:r>
              <a:rPr lang="en-US" sz="2400" dirty="0"/>
              <a:t> key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Keep the pair </a:t>
            </a:r>
            <a:r>
              <a:rPr lang="en-US" sz="2400" b="1" dirty="0">
                <a:solidFill>
                  <a:srgbClr val="CC0000"/>
                </a:solidFill>
                <a:latin typeface="Comic Sans MS" charset="0"/>
              </a:rPr>
              <a:t>S = (d, n)</a:t>
            </a:r>
            <a:r>
              <a:rPr lang="en-US" sz="2400" dirty="0"/>
              <a:t> as the </a:t>
            </a:r>
            <a:r>
              <a:rPr lang="en-US" sz="2400" b="1" dirty="0">
                <a:solidFill>
                  <a:srgbClr val="DD0111"/>
                </a:solidFill>
              </a:rPr>
              <a:t>secret</a:t>
            </a:r>
            <a:r>
              <a:rPr lang="en-US" sz="2400" dirty="0"/>
              <a:t> key</a:t>
            </a:r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/>
            <a:r>
              <a:rPr lang="en-US" sz="2000" dirty="0"/>
              <a:t>Invented in 1978</a:t>
            </a:r>
            <a:r>
              <a:rPr lang="en-US" sz="2000" b="1" dirty="0"/>
              <a:t> </a:t>
            </a:r>
            <a:r>
              <a:rPr lang="en-US" sz="2000" dirty="0"/>
              <a:t>by Ron </a:t>
            </a:r>
            <a:r>
              <a:rPr lang="en-US" sz="2000" b="1" dirty="0" err="1"/>
              <a:t>R</a:t>
            </a:r>
            <a:r>
              <a:rPr lang="en-US" sz="2000" dirty="0" err="1"/>
              <a:t>ivest</a:t>
            </a:r>
            <a:r>
              <a:rPr lang="en-US" sz="2000" dirty="0"/>
              <a:t>, </a:t>
            </a:r>
            <a:r>
              <a:rPr lang="en-US" sz="2000" dirty="0" err="1"/>
              <a:t>Adi</a:t>
            </a:r>
            <a:r>
              <a:rPr lang="en-US" sz="2000" dirty="0"/>
              <a:t> </a:t>
            </a:r>
            <a:r>
              <a:rPr lang="en-US" sz="2000" b="1" dirty="0"/>
              <a:t>S</a:t>
            </a:r>
            <a:r>
              <a:rPr lang="en-US" sz="2000" dirty="0"/>
              <a:t>hamir and Leonard </a:t>
            </a:r>
            <a:r>
              <a:rPr lang="en-US" sz="2000" b="1" dirty="0" err="1"/>
              <a:t>A</a:t>
            </a:r>
            <a:r>
              <a:rPr lang="en-US" sz="2000" dirty="0" err="1"/>
              <a:t>dleman</a:t>
            </a:r>
            <a:r>
              <a:rPr lang="en-US" sz="2000" dirty="0"/>
              <a:t> </a:t>
            </a:r>
          </a:p>
          <a:p>
            <a:pPr marL="457200" indent="-457200"/>
            <a:r>
              <a:rPr lang="en-US" sz="2000" dirty="0"/>
              <a:t>Security relies on the difficulty of factoring large composite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7606-4536-7C40-8174-041D87535A41}" type="slidenum">
              <a:rPr lang="en-US"/>
              <a:pPr/>
              <a:t>3</a:t>
            </a:fld>
            <a:endParaRPr lang="en-US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of Inputs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53" y="1163637"/>
            <a:ext cx="8925047" cy="50768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So far large input meant a large number of elements (for sorting, for graphs, etc.)</a:t>
            </a:r>
          </a:p>
          <a:p>
            <a:pPr>
              <a:lnSpc>
                <a:spcPct val="110000"/>
              </a:lnSpc>
            </a:pPr>
            <a:r>
              <a:rPr lang="en-US" dirty="0"/>
              <a:t>For number theory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large input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means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large integers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Measure size in terms of the number of bits required to represent the input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E.g.</a:t>
            </a:r>
            <a:r>
              <a:rPr lang="en-US" dirty="0">
                <a:solidFill>
                  <a:srgbClr val="DD0111"/>
                </a:solidFill>
              </a:rPr>
              <a:t>:</a:t>
            </a:r>
            <a:r>
              <a:rPr lang="en-US" dirty="0"/>
              <a:t> an algorithm with integer inputs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Runs in polynomial time if it runs in time polynomial in the lengths of its binary encoded inputs: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			lga</a:t>
            </a:r>
            <a:r>
              <a:rPr lang="en-US" baseline="-25000" dirty="0"/>
              <a:t>1</a:t>
            </a:r>
            <a:r>
              <a:rPr lang="en-US" dirty="0"/>
              <a:t>, lga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lga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23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Encryption/Decryption in RSA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>
                <a:solidFill>
                  <a:srgbClr val="336699"/>
                </a:solidFill>
              </a:rPr>
              <a:t>Encryption</a:t>
            </a:r>
            <a:r>
              <a:rPr lang="en-US">
                <a:solidFill>
                  <a:srgbClr val="336699"/>
                </a:solidFill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/>
              <a:t>Take the message M</a:t>
            </a:r>
          </a:p>
          <a:p>
            <a:pPr lvl="1">
              <a:lnSpc>
                <a:spcPct val="120000"/>
              </a:lnSpc>
            </a:pPr>
            <a:r>
              <a:rPr lang="en-US"/>
              <a:t>Use public key P = (e, n)</a:t>
            </a:r>
          </a:p>
          <a:p>
            <a:pPr lvl="1">
              <a:lnSpc>
                <a:spcPct val="120000"/>
              </a:lnSpc>
            </a:pPr>
            <a:r>
              <a:rPr lang="en-US"/>
              <a:t>Compute C = M</a:t>
            </a:r>
            <a:r>
              <a:rPr lang="en-US" baseline="30000"/>
              <a:t>e</a:t>
            </a:r>
            <a:r>
              <a:rPr lang="en-US"/>
              <a:t> </a:t>
            </a:r>
            <a:r>
              <a:rPr lang="en-US" b="1"/>
              <a:t>mod</a:t>
            </a:r>
            <a:r>
              <a:rPr lang="en-US"/>
              <a:t> n</a:t>
            </a:r>
          </a:p>
          <a:p>
            <a:pPr lvl="1"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>
                <a:solidFill>
                  <a:srgbClr val="336699"/>
                </a:solidFill>
              </a:rPr>
              <a:t>Decryption</a:t>
            </a:r>
            <a:r>
              <a:rPr lang="en-US">
                <a:solidFill>
                  <a:srgbClr val="336699"/>
                </a:solidFill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/>
              <a:t>Take the message C</a:t>
            </a:r>
          </a:p>
          <a:p>
            <a:pPr lvl="1">
              <a:lnSpc>
                <a:spcPct val="120000"/>
              </a:lnSpc>
            </a:pPr>
            <a:r>
              <a:rPr lang="en-US"/>
              <a:t>Use secret key S = (d, n)</a:t>
            </a:r>
          </a:p>
          <a:p>
            <a:pPr lvl="1">
              <a:lnSpc>
                <a:spcPct val="120000"/>
              </a:lnSpc>
            </a:pPr>
            <a:r>
              <a:rPr lang="en-US"/>
              <a:t>Compute C</a:t>
            </a:r>
            <a:r>
              <a:rPr lang="en-US" baseline="30000"/>
              <a:t>d</a:t>
            </a:r>
            <a:r>
              <a:rPr lang="en-US"/>
              <a:t> </a:t>
            </a:r>
            <a:r>
              <a:rPr lang="en-US" b="1"/>
              <a:t>mod</a:t>
            </a:r>
            <a:r>
              <a:rPr lang="en-US"/>
              <a:t> n = (M</a:t>
            </a:r>
            <a:r>
              <a:rPr lang="en-US" baseline="30000"/>
              <a:t>e</a:t>
            </a:r>
            <a:r>
              <a:rPr lang="en-US"/>
              <a:t> </a:t>
            </a:r>
            <a:r>
              <a:rPr lang="en-US" b="1"/>
              <a:t>mod</a:t>
            </a:r>
            <a:r>
              <a:rPr lang="en-US"/>
              <a:t> n)</a:t>
            </a:r>
            <a:r>
              <a:rPr lang="en-US" baseline="30000"/>
              <a:t>d</a:t>
            </a:r>
            <a:r>
              <a:rPr lang="en-US"/>
              <a:t> </a:t>
            </a:r>
            <a:r>
              <a:rPr lang="en-US" b="1"/>
              <a:t>mod</a:t>
            </a:r>
            <a:r>
              <a:rPr lang="en-US"/>
              <a:t> n = 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0138"/>
            <a:ext cx="8648700" cy="55149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Select p, q: 		</a:t>
            </a:r>
            <a:r>
              <a:rPr lang="en-US" dirty="0">
                <a:latin typeface="Comic Sans MS" charset="0"/>
              </a:rPr>
              <a:t>p = 11, q = 7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Compute:		</a:t>
            </a:r>
            <a:r>
              <a:rPr lang="en-US" dirty="0">
                <a:latin typeface="Comic Sans MS" charset="0"/>
              </a:rPr>
              <a:t>n = 77</a:t>
            </a:r>
            <a:r>
              <a:rPr lang="en-US" dirty="0"/>
              <a:t>  and </a:t>
            </a:r>
            <a:r>
              <a:rPr lang="en-US" sz="2400" dirty="0">
                <a:latin typeface="Comic Sans MS" charset="0"/>
                <a:sym typeface="Symbol" charset="0"/>
              </a:rPr>
              <a:t>𝚽</a:t>
            </a:r>
            <a:r>
              <a:rPr lang="en-US" dirty="0">
                <a:latin typeface="Comic Sans MS" charset="0"/>
              </a:rPr>
              <a:t>(n) = 60</a:t>
            </a:r>
          </a:p>
          <a:p>
            <a:pPr>
              <a:lnSpc>
                <a:spcPct val="120000"/>
              </a:lnSpc>
            </a:pPr>
            <a:r>
              <a:rPr lang="en-US" dirty="0"/>
              <a:t>Select e:		</a:t>
            </a:r>
            <a:r>
              <a:rPr lang="en-US" dirty="0">
                <a:latin typeface="Comic Sans MS" charset="0"/>
              </a:rPr>
              <a:t>e = 37</a:t>
            </a:r>
          </a:p>
          <a:p>
            <a:pPr>
              <a:lnSpc>
                <a:spcPct val="120000"/>
              </a:lnSpc>
            </a:pPr>
            <a:r>
              <a:rPr lang="en-US" dirty="0"/>
              <a:t>Compute d:		</a:t>
            </a:r>
            <a:r>
              <a:rPr lang="en-US" dirty="0">
                <a:latin typeface="Comic Sans MS" charset="0"/>
              </a:rPr>
              <a:t>d = 13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			(</a:t>
            </a:r>
            <a:r>
              <a:rPr lang="en-US" dirty="0" err="1">
                <a:latin typeface="Comic Sans MS" charset="0"/>
              </a:rPr>
              <a:t>ed</a:t>
            </a:r>
            <a:r>
              <a:rPr lang="en-US" dirty="0">
                <a:latin typeface="Comic Sans MS" charset="0"/>
              </a:rPr>
              <a:t> = 481; </a:t>
            </a:r>
            <a:r>
              <a:rPr lang="en-US" dirty="0" err="1">
                <a:latin typeface="Comic Sans MS" charset="0"/>
              </a:rPr>
              <a:t>ed</a:t>
            </a:r>
            <a:r>
              <a:rPr lang="en-US" dirty="0">
                <a:latin typeface="Comic Sans MS" charset="0"/>
              </a:rPr>
              <a:t> </a:t>
            </a:r>
            <a:r>
              <a:rPr lang="en-US" dirty="0">
                <a:sym typeface="Symbol" charset="0"/>
              </a:rPr>
              <a:t>≡</a:t>
            </a:r>
            <a:r>
              <a:rPr lang="en-US" dirty="0">
                <a:latin typeface="Comic Sans MS" charset="0"/>
              </a:rPr>
              <a:t> 1 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60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Let </a:t>
            </a:r>
            <a:r>
              <a:rPr lang="en-US" dirty="0">
                <a:latin typeface="Comic Sans MS" charset="0"/>
              </a:rPr>
              <a:t>M = 15</a:t>
            </a:r>
            <a:r>
              <a:rPr lang="en-US" dirty="0"/>
              <a:t>		</a:t>
            </a:r>
            <a:r>
              <a:rPr lang="en-US" dirty="0">
                <a:sym typeface="Symbol" charset="0"/>
              </a:rPr>
              <a:t>⇒ </a:t>
            </a:r>
            <a:r>
              <a:rPr lang="en-US" dirty="0">
                <a:latin typeface="Comic Sans MS" charset="0"/>
              </a:rPr>
              <a:t>C </a:t>
            </a:r>
            <a:r>
              <a:rPr lang="en-US" dirty="0">
                <a:latin typeface="Comic Sans MS" charset="0"/>
                <a:sym typeface="Symbol" charset="0"/>
              </a:rPr>
              <a:t>=</a:t>
            </a:r>
            <a:r>
              <a:rPr lang="en-US" dirty="0">
                <a:latin typeface="Comic Sans MS" charset="0"/>
              </a:rPr>
              <a:t> M</a:t>
            </a:r>
            <a:r>
              <a:rPr lang="en-US" baseline="30000" dirty="0">
                <a:latin typeface="Comic Sans MS" charset="0"/>
              </a:rPr>
              <a:t>e</a:t>
            </a:r>
            <a:r>
              <a:rPr lang="en-US" dirty="0">
                <a:latin typeface="Comic Sans MS" charset="0"/>
              </a:rPr>
              <a:t> 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charset="0"/>
              </a:rPr>
              <a:t>C </a:t>
            </a:r>
            <a:r>
              <a:rPr lang="en-US" dirty="0">
                <a:latin typeface="Comic Sans MS" charset="0"/>
                <a:sym typeface="Symbol" charset="0"/>
              </a:rPr>
              <a:t>=</a:t>
            </a:r>
            <a:r>
              <a:rPr lang="en-US" dirty="0">
                <a:latin typeface="Comic Sans MS" charset="0"/>
              </a:rPr>
              <a:t> 15</a:t>
            </a:r>
            <a:r>
              <a:rPr lang="en-US" baseline="30000" dirty="0">
                <a:latin typeface="Comic Sans MS" charset="0"/>
              </a:rPr>
              <a:t>37</a:t>
            </a:r>
            <a:r>
              <a:rPr lang="en-US" dirty="0">
                <a:latin typeface="Comic Sans MS" charset="0"/>
              </a:rPr>
              <a:t> (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77) = 71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mic Sans MS" charset="0"/>
              </a:rPr>
              <a:t>M </a:t>
            </a:r>
            <a:r>
              <a:rPr lang="en-US" dirty="0">
                <a:latin typeface="Comic Sans MS" charset="0"/>
                <a:sym typeface="Symbol" charset="0"/>
              </a:rPr>
              <a:t>=</a:t>
            </a:r>
            <a:r>
              <a:rPr lang="en-US" dirty="0">
                <a:latin typeface="Comic Sans MS" charset="0"/>
              </a:rPr>
              <a:t> C</a:t>
            </a:r>
            <a:r>
              <a:rPr lang="en-US" baseline="30000" dirty="0">
                <a:latin typeface="Comic Sans MS" charset="0"/>
              </a:rPr>
              <a:t>d</a:t>
            </a:r>
            <a:r>
              <a:rPr lang="en-US" dirty="0">
                <a:latin typeface="Comic Sans MS" charset="0"/>
              </a:rPr>
              <a:t> 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mic Sans MS" charset="0"/>
              </a:rPr>
              <a:t>M </a:t>
            </a:r>
            <a:r>
              <a:rPr lang="en-US" dirty="0">
                <a:latin typeface="Comic Sans MS" charset="0"/>
                <a:sym typeface="Symbol" charset="0"/>
              </a:rPr>
              <a:t>=</a:t>
            </a:r>
            <a:r>
              <a:rPr lang="en-US" dirty="0">
                <a:latin typeface="Comic Sans MS" charset="0"/>
              </a:rPr>
              <a:t> 71</a:t>
            </a:r>
            <a:r>
              <a:rPr lang="en-US" baseline="30000" dirty="0">
                <a:latin typeface="Comic Sans MS" charset="0"/>
              </a:rPr>
              <a:t>13</a:t>
            </a:r>
            <a:r>
              <a:rPr lang="en-US" dirty="0">
                <a:latin typeface="Comic Sans MS" charset="0"/>
              </a:rPr>
              <a:t> (</a:t>
            </a:r>
            <a:r>
              <a:rPr lang="en-US" b="1" dirty="0">
                <a:latin typeface="Comic Sans MS" charset="0"/>
              </a:rPr>
              <a:t>mod</a:t>
            </a:r>
            <a:r>
              <a:rPr lang="en-US" dirty="0">
                <a:latin typeface="Comic Sans MS" charset="0"/>
              </a:rPr>
              <a:t> 77) = 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and Factoring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5770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one could factor </a:t>
            </a:r>
            <a:r>
              <a:rPr lang="en-US" dirty="0">
                <a:latin typeface="Comic Sans MS" charset="0"/>
              </a:rPr>
              <a:t>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 </a:t>
            </a:r>
            <a:r>
              <a:rPr lang="en-US" dirty="0">
                <a:sym typeface="Symbol" charset="0"/>
              </a:rPr>
              <a:t>⇒ can find </a:t>
            </a:r>
            <a:r>
              <a:rPr lang="en-US" dirty="0">
                <a:latin typeface="Comic Sans MS" charset="0"/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and </a:t>
            </a:r>
            <a:r>
              <a:rPr lang="en-US" dirty="0">
                <a:latin typeface="Comic Sans MS" charset="0"/>
                <a:sym typeface="Symbol" charset="0"/>
              </a:rPr>
              <a:t>q</a:t>
            </a:r>
            <a:endParaRPr lang="en-US" dirty="0">
              <a:latin typeface="Comic Sans MS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Knowing </a:t>
            </a:r>
            <a:r>
              <a:rPr lang="en-US" dirty="0">
                <a:latin typeface="Comic Sans MS" charset="0"/>
              </a:rPr>
              <a:t>p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q</a:t>
            </a:r>
            <a:r>
              <a:rPr lang="en-US" dirty="0"/>
              <a:t> and the public key </a:t>
            </a:r>
            <a:r>
              <a:rPr lang="en-US" dirty="0">
                <a:latin typeface="Comic Sans MS" charset="0"/>
              </a:rPr>
              <a:t>P = (e, n)</a:t>
            </a:r>
            <a:r>
              <a:rPr lang="en-US" dirty="0"/>
              <a:t>	</a:t>
            </a:r>
            <a:r>
              <a:rPr lang="en-US" dirty="0">
                <a:sym typeface="Symbol" charset="0"/>
              </a:rPr>
              <a:t>⇒ can compute </a:t>
            </a:r>
            <a:r>
              <a:rPr lang="en-US" dirty="0">
                <a:latin typeface="Comic Sans MS" charset="0"/>
                <a:sym typeface="Symbol" charset="0"/>
              </a:rPr>
              <a:t>d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charset="0"/>
              </a:rPr>
              <a:t> 		⇒ can break RSA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charset="0"/>
              </a:rPr>
              <a:t>Difficulty in breaking RSA lies in the difficulty of factoring </a:t>
            </a:r>
            <a:r>
              <a:rPr lang="en-US" dirty="0">
                <a:latin typeface="Comic Sans MS" charset="0"/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into </a:t>
            </a:r>
            <a:r>
              <a:rPr lang="en-US" dirty="0">
                <a:latin typeface="Comic Sans MS" charset="0"/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and </a:t>
            </a:r>
            <a:r>
              <a:rPr lang="en-US" dirty="0">
                <a:latin typeface="Comic Sans MS" charset="0"/>
                <a:sym typeface="Symbol" charset="0"/>
              </a:rPr>
              <a:t>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Exponentiation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076825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dirty="0"/>
              <a:t>Compute </a:t>
            </a:r>
            <a:r>
              <a:rPr lang="en-US" dirty="0" err="1"/>
              <a:t>a</a:t>
            </a:r>
            <a:r>
              <a:rPr lang="en-US" baseline="30000" dirty="0" err="1"/>
              <a:t>b</a:t>
            </a:r>
            <a:r>
              <a:rPr lang="en-US" dirty="0"/>
              <a:t> mod n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Use repeated squaring: </a:t>
            </a:r>
            <a:r>
              <a:rPr lang="en-US" dirty="0">
                <a:solidFill>
                  <a:srgbClr val="CC0000"/>
                </a:solidFill>
              </a:rPr>
              <a:t>a</a:t>
            </a:r>
            <a:r>
              <a:rPr lang="en-US" baseline="30000" dirty="0">
                <a:solidFill>
                  <a:srgbClr val="CC0000"/>
                </a:solidFill>
              </a:rPr>
              <a:t>c</a:t>
            </a:r>
            <a:r>
              <a:rPr lang="en-US" dirty="0">
                <a:solidFill>
                  <a:srgbClr val="CC0000"/>
                </a:solidFill>
              </a:rPr>
              <a:t> mod n</a:t>
            </a:r>
            <a:r>
              <a:rPr lang="en-US" dirty="0"/>
              <a:t>, where </a:t>
            </a:r>
            <a:r>
              <a:rPr lang="en-US" dirty="0">
                <a:solidFill>
                  <a:srgbClr val="CC0000"/>
                </a:solidFill>
              </a:rPr>
              <a:t>c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doubles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each time until reaching value </a:t>
            </a:r>
            <a:r>
              <a:rPr lang="en-US" dirty="0">
                <a:solidFill>
                  <a:srgbClr val="CC0000"/>
                </a:solidFill>
              </a:rPr>
              <a:t>b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(a*b) mod n = ((a mod n)(b mod n)) mod n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b = 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⟨</a:t>
            </a:r>
            <a:r>
              <a:rPr lang="en-US" dirty="0" err="1">
                <a:solidFill>
                  <a:schemeClr val="tx1"/>
                </a:solidFill>
                <a:sym typeface="Symbol" charset="0"/>
              </a:rPr>
              <a:t>b</a:t>
            </a:r>
            <a:r>
              <a:rPr lang="en-US" baseline="-25000" dirty="0" err="1">
                <a:solidFill>
                  <a:schemeClr val="tx1"/>
                </a:solidFill>
                <a:sym typeface="Symbol" charset="0"/>
              </a:rPr>
              <a:t>k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, b</a:t>
            </a:r>
            <a:r>
              <a:rPr lang="en-US" baseline="-25000" dirty="0">
                <a:solidFill>
                  <a:schemeClr val="tx1"/>
                </a:solidFill>
                <a:sym typeface="Symbol" charset="0"/>
              </a:rPr>
              <a:t>k-1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, …, b</a:t>
            </a:r>
            <a:r>
              <a:rPr lang="en-US" baseline="-25000" dirty="0">
                <a:solidFill>
                  <a:schemeClr val="tx1"/>
                </a:solidFill>
                <a:sym typeface="Symbol" charset="0"/>
              </a:rPr>
              <a:t>1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, b</a:t>
            </a:r>
            <a:r>
              <a:rPr lang="en-US" baseline="-25000" dirty="0">
                <a:solidFill>
                  <a:schemeClr val="tx1"/>
                </a:solidFill>
                <a:sym typeface="Symbol" charset="0"/>
              </a:rPr>
              <a:t>0</a:t>
            </a:r>
            <a:r>
              <a:rPr lang="en-US" dirty="0">
                <a:solidFill>
                  <a:schemeClr val="tx1"/>
                </a:solidFill>
                <a:sym typeface="Symbol" charset="0"/>
              </a:rPr>
              <a:t>⟩  binary representation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E.g.: b = 45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	Binary representation: 1 0 1 1 0 1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sym typeface="Symbol" charset="0"/>
              </a:rPr>
              <a:t>	c will take values: 1, 2, 5, 11, 22, 45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3422-5E0D-FF43-943F-41BE60342AD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25, 31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8BD1E-2AA2-1C4A-BA5A-CD415F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1B8A-767C-534E-B20D-F42C21048B3E}" type="slidenum">
              <a:rPr lang="en-US"/>
              <a:pPr/>
              <a:t>4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Elementary Operations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So far we considered that elementary operations take one unit of time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Multiplications, divisions, computing remainders</a:t>
            </a:r>
          </a:p>
          <a:p>
            <a:pPr>
              <a:lnSpc>
                <a:spcPct val="140000"/>
              </a:lnSpc>
            </a:pPr>
            <a:r>
              <a:rPr lang="en-US" dirty="0"/>
              <a:t>When the inputs are large elementary operations may be time consuming</a:t>
            </a:r>
          </a:p>
          <a:p>
            <a:pPr>
              <a:lnSpc>
                <a:spcPct val="140000"/>
              </a:lnSpc>
            </a:pPr>
            <a:r>
              <a:rPr lang="en-US" dirty="0"/>
              <a:t>Compute the running time: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Measure how many </a:t>
            </a:r>
            <a:r>
              <a:rPr lang="en-US" b="1" dirty="0"/>
              <a:t>bit operations</a:t>
            </a:r>
            <a:r>
              <a:rPr lang="en-US" dirty="0"/>
              <a:t> (</a:t>
            </a:r>
            <a:r>
              <a:rPr lang="en-US" dirty="0">
                <a:sym typeface="Symbol" charset="0"/>
              </a:rPr>
              <a:t>𝛽</a:t>
            </a:r>
            <a:r>
              <a:rPr lang="en-US" dirty="0"/>
              <a:t>) a number-theoretic algorithm requires</a:t>
            </a:r>
          </a:p>
        </p:txBody>
      </p:sp>
    </p:spTree>
    <p:extLst>
      <p:ext uri="{BB962C8B-B14F-4D97-AF65-F5344CB8AC3E}">
        <p14:creationId xmlns:p14="http://schemas.microsoft.com/office/powerpoint/2010/main" val="29475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3BF9-942E-9F40-9122-791C39CFB868}" type="slidenum">
              <a:rPr lang="en-US"/>
              <a:pPr/>
              <a:t>5</a:t>
            </a:fld>
            <a:endParaRPr lang="en-US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Division Theorem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65762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Theorem</a:t>
            </a:r>
            <a:r>
              <a:rPr lang="en-US" dirty="0">
                <a:solidFill>
                  <a:srgbClr val="DD0111"/>
                </a:solidFill>
              </a:rPr>
              <a:t>:</a:t>
            </a:r>
            <a:r>
              <a:rPr lang="en-US" dirty="0"/>
              <a:t> For any integer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a</a:t>
            </a:r>
            <a:r>
              <a:rPr lang="en-US" dirty="0"/>
              <a:t> and any positive integer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n</a:t>
            </a:r>
            <a:r>
              <a:rPr lang="en-US" dirty="0"/>
              <a:t>, there are unique integers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r</a:t>
            </a:r>
            <a:r>
              <a:rPr lang="en-US" dirty="0"/>
              <a:t> such that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charset="0"/>
                <a:sym typeface="Symbol" charset="0"/>
              </a:rPr>
              <a:t>a = </a:t>
            </a:r>
            <a:r>
              <a:rPr lang="en-US" dirty="0" err="1">
                <a:latin typeface="Comic Sans MS" charset="0"/>
                <a:sym typeface="Symbol" charset="0"/>
              </a:rPr>
              <a:t>qn</a:t>
            </a:r>
            <a:r>
              <a:rPr lang="en-US" dirty="0">
                <a:latin typeface="Comic Sans MS" charset="0"/>
                <a:sym typeface="Symbol" charset="0"/>
              </a:rPr>
              <a:t> + r </a:t>
            </a:r>
            <a:r>
              <a:rPr lang="en-US" dirty="0">
                <a:sym typeface="Symbol" charset="0"/>
              </a:rPr>
              <a:t>and </a:t>
            </a:r>
            <a:r>
              <a:rPr lang="en-US" dirty="0">
                <a:latin typeface="Comic Sans MS" charset="0"/>
              </a:rPr>
              <a:t>0 </a:t>
            </a:r>
            <a:r>
              <a:rPr lang="en-US" dirty="0">
                <a:latin typeface="Comic Sans MS" charset="0"/>
                <a:sym typeface="Symbol" charset="0"/>
              </a:rPr>
              <a:t>≤ r &lt; n</a:t>
            </a:r>
            <a:endParaRPr lang="en-US" sz="2000" dirty="0">
              <a:latin typeface="Comic Sans MS" charset="0"/>
              <a:sym typeface="Symbo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charset="0"/>
                <a:sym typeface="Symbol" charset="0"/>
              </a:rPr>
              <a:t>q = ⎣a/n⎦</a:t>
            </a:r>
            <a:r>
              <a:rPr lang="en-US" dirty="0">
                <a:sym typeface="Symbol" charset="0"/>
              </a:rPr>
              <a:t> is the </a:t>
            </a:r>
            <a:r>
              <a:rPr lang="en-US" b="1" dirty="0">
                <a:sym typeface="Symbol" charset="0"/>
              </a:rPr>
              <a:t>quotient</a:t>
            </a:r>
            <a:r>
              <a:rPr lang="en-US" dirty="0">
                <a:sym typeface="Symbol" charset="0"/>
              </a:rPr>
              <a:t> of the division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charset="0"/>
                <a:sym typeface="Symbol" charset="0"/>
              </a:rPr>
              <a:t>r = a </a:t>
            </a:r>
            <a:r>
              <a:rPr lang="en-US" b="1" dirty="0">
                <a:sym typeface="Symbol" charset="0"/>
              </a:rPr>
              <a:t>mod</a:t>
            </a:r>
            <a:r>
              <a:rPr lang="en-US" dirty="0">
                <a:latin typeface="Comic Sans MS" charset="0"/>
                <a:sym typeface="Symbol" charset="0"/>
              </a:rPr>
              <a:t> n</a:t>
            </a:r>
            <a:r>
              <a:rPr lang="en-US" dirty="0">
                <a:sym typeface="Symbol" charset="0"/>
              </a:rPr>
              <a:t> is the remainder of the division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charset="0"/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a ⟺ </a:t>
            </a: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2104097" y="5547206"/>
            <a:ext cx="212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charset="0"/>
                <a:sym typeface="Symbol" charset="0"/>
              </a:rPr>
              <a:t>a </a:t>
            </a:r>
            <a:r>
              <a:rPr lang="en-US" sz="2800" b="1">
                <a:solidFill>
                  <a:schemeClr val="accent2"/>
                </a:solidFill>
                <a:sym typeface="Symbol" charset="0"/>
              </a:rPr>
              <a:t>mod</a:t>
            </a:r>
            <a:r>
              <a:rPr lang="en-US" sz="2800">
                <a:solidFill>
                  <a:schemeClr val="accent2"/>
                </a:solidFill>
                <a:latin typeface="Comic Sans MS" charset="0"/>
                <a:sym typeface="Symbol" charset="0"/>
              </a:rPr>
              <a:t> n = 0</a:t>
            </a:r>
          </a:p>
        </p:txBody>
      </p:sp>
    </p:spTree>
    <p:extLst>
      <p:ext uri="{BB962C8B-B14F-4D97-AF65-F5344CB8AC3E}">
        <p14:creationId xmlns:p14="http://schemas.microsoft.com/office/powerpoint/2010/main" val="14814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20CE-7DC0-CA4C-A8EE-274FA421B184}" type="slidenum">
              <a:rPr lang="en-US"/>
              <a:pPr/>
              <a:t>6</a:t>
            </a:fld>
            <a:endParaRPr 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Divisors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latin typeface="Comic Sans MS" charset="0"/>
              </a:rPr>
              <a:t>d </a:t>
            </a:r>
            <a:r>
              <a:rPr lang="en-US" dirty="0"/>
              <a:t>is a </a:t>
            </a:r>
            <a:r>
              <a:rPr lang="en-US" b="1" dirty="0"/>
              <a:t>common divisor</a:t>
            </a:r>
            <a:r>
              <a:rPr lang="en-US" dirty="0"/>
              <a:t> of </a:t>
            </a:r>
            <a:r>
              <a:rPr lang="en-US" dirty="0">
                <a:latin typeface="Comic Sans MS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b</a:t>
            </a:r>
            <a:r>
              <a:rPr lang="en-US" dirty="0"/>
              <a:t> if: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charset="0"/>
              </a:rPr>
              <a:t>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a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b</a:t>
            </a:r>
            <a:endParaRPr lang="en-US" dirty="0">
              <a:cs typeface="Arial" charset="0"/>
              <a:sym typeface="Symbol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a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b ⇒ 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(a + b)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(a – b)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DD0111"/>
                </a:solidFill>
                <a:latin typeface="Monotype Corsiva" charset="0"/>
                <a:cs typeface="Arial" charset="0"/>
                <a:sym typeface="Symbol" charset="0"/>
              </a:rPr>
              <a:t>E.g.: </a:t>
            </a:r>
            <a:r>
              <a:rPr lang="en-US" dirty="0">
                <a:cs typeface="Arial" charset="0"/>
                <a:sym typeface="Symbol" charset="0"/>
              </a:rPr>
              <a:t>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15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9 ⇒ 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24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6</a:t>
            </a:r>
            <a:endParaRPr lang="en-US" dirty="0">
              <a:solidFill>
                <a:srgbClr val="DD0111"/>
              </a:solidFill>
              <a:cs typeface="Arial" charset="0"/>
              <a:sym typeface="Symbol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a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b ⇒ d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(ax + by), </a:t>
            </a:r>
            <a:r>
              <a:rPr lang="en-US" dirty="0">
                <a:cs typeface="Arial" charset="0"/>
                <a:sym typeface="Symbol" charset="0"/>
              </a:rPr>
              <a:t>for any integers x and y</a:t>
            </a:r>
            <a:endParaRPr lang="en-US" dirty="0">
              <a:latin typeface="Comic Sans MS" charset="0"/>
              <a:cs typeface="Arial" charset="0"/>
              <a:sym typeface="Symbol" charset="0"/>
            </a:endParaRP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DD0111"/>
                </a:solidFill>
                <a:latin typeface="Monotype Corsiva" charset="0"/>
                <a:cs typeface="Arial" charset="0"/>
                <a:sym typeface="Symbol" charset="0"/>
              </a:rPr>
              <a:t>E.g.:</a:t>
            </a:r>
            <a:r>
              <a:rPr lang="en-US" dirty="0">
                <a:solidFill>
                  <a:srgbClr val="DD0111"/>
                </a:solidFill>
                <a:cs typeface="Arial" charset="0"/>
                <a:sym typeface="Symbol" charset="0"/>
              </a:rPr>
              <a:t> </a:t>
            </a:r>
            <a:r>
              <a:rPr lang="en-US" dirty="0">
                <a:cs typeface="Arial" charset="0"/>
                <a:sym typeface="Symbol" charset="0"/>
              </a:rPr>
              <a:t>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15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9 ⇒ 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(1*15 + 2*9), 3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33</a:t>
            </a:r>
            <a:endParaRPr lang="en-US" dirty="0">
              <a:solidFill>
                <a:srgbClr val="DD0111"/>
              </a:solidFill>
              <a:latin typeface="Monotype Corsiva" charset="0"/>
              <a:cs typeface="Arial" charset="0"/>
              <a:sym typeface="Symbol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a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b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b </a:t>
            </a:r>
            <a:r>
              <a:rPr lang="hr-HR" dirty="0"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a ⇒ a = ±b</a:t>
            </a:r>
          </a:p>
        </p:txBody>
      </p:sp>
    </p:spTree>
    <p:extLst>
      <p:ext uri="{BB962C8B-B14F-4D97-AF65-F5344CB8AC3E}">
        <p14:creationId xmlns:p14="http://schemas.microsoft.com/office/powerpoint/2010/main" val="16995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793B-4E42-2B46-89A9-7DB786BAA4F7}" type="slidenum">
              <a:rPr lang="en-US"/>
              <a:pPr/>
              <a:t>7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Greatest Common Divisor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greatest common divisor</a:t>
            </a:r>
            <a:r>
              <a:rPr lang="en-US" dirty="0"/>
              <a:t>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(a, b)</a:t>
            </a:r>
            <a:r>
              <a:rPr lang="en-US" sz="2400" dirty="0">
                <a:latin typeface="Comic Sans MS" charset="0"/>
              </a:rPr>
              <a:t> </a:t>
            </a:r>
            <a:r>
              <a:rPr lang="en-US" dirty="0"/>
              <a:t>of two integers </a:t>
            </a:r>
            <a:r>
              <a:rPr lang="en-US" dirty="0">
                <a:latin typeface="Comic Sans MS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mic Sans MS" charset="0"/>
              </a:rPr>
              <a:t>b</a:t>
            </a:r>
            <a:r>
              <a:rPr lang="en-US" dirty="0"/>
              <a:t> is </a:t>
            </a:r>
            <a:r>
              <a:rPr lang="en-US" sz="2400" dirty="0"/>
              <a:t>the largest of their common divisors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Compute 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</a:t>
            </a:r>
            <a:r>
              <a:rPr lang="en-US" sz="2400" dirty="0"/>
              <a:t> using the prime factorization of </a:t>
            </a:r>
            <a:r>
              <a:rPr lang="en-US" sz="2400" dirty="0">
                <a:latin typeface="Comic Sans MS" charset="0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latin typeface="Comic Sans MS" charset="0"/>
              </a:rPr>
              <a:t>b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mic Sans MS" charset="0"/>
              </a:rPr>
              <a:t>a = p</a:t>
            </a:r>
            <a:r>
              <a:rPr lang="en-US" sz="2400" baseline="-25000" dirty="0">
                <a:latin typeface="Comic Sans MS" charset="0"/>
              </a:rPr>
              <a:t>1</a:t>
            </a:r>
            <a:r>
              <a:rPr lang="en-US" sz="2400" baseline="30000" dirty="0">
                <a:latin typeface="Comic Sans MS" charset="0"/>
              </a:rPr>
              <a:t>e1</a:t>
            </a:r>
            <a:r>
              <a:rPr lang="en-US" sz="2400" dirty="0">
                <a:latin typeface="Comic Sans MS" charset="0"/>
              </a:rPr>
              <a:t>p</a:t>
            </a:r>
            <a:r>
              <a:rPr lang="en-US" sz="2400" baseline="-25000" dirty="0">
                <a:latin typeface="Comic Sans MS" charset="0"/>
              </a:rPr>
              <a:t>2</a:t>
            </a:r>
            <a:r>
              <a:rPr lang="en-US" sz="2400" baseline="30000" dirty="0">
                <a:latin typeface="Comic Sans MS" charset="0"/>
              </a:rPr>
              <a:t>e2 </a:t>
            </a:r>
            <a:r>
              <a:rPr lang="en-US" sz="2400" dirty="0">
                <a:latin typeface="Comic Sans MS" charset="0"/>
                <a:sym typeface="Symbol" charset="0"/>
              </a:rPr>
              <a:t>∙∙∙ </a:t>
            </a:r>
            <a:r>
              <a:rPr lang="en-US" sz="2400" dirty="0" err="1">
                <a:latin typeface="Comic Sans MS" charset="0"/>
              </a:rPr>
              <a:t>p</a:t>
            </a:r>
            <a:r>
              <a:rPr lang="en-US" sz="2400" baseline="-25000" dirty="0" err="1">
                <a:latin typeface="Comic Sans MS" charset="0"/>
              </a:rPr>
              <a:t>r</a:t>
            </a:r>
            <a:r>
              <a:rPr lang="en-US" sz="2400" baseline="30000" dirty="0" err="1">
                <a:latin typeface="Comic Sans MS" charset="0"/>
              </a:rPr>
              <a:t>er</a:t>
            </a:r>
            <a:r>
              <a:rPr lang="en-US" sz="2400" dirty="0">
                <a:latin typeface="Comic Sans MS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mic Sans MS" charset="0"/>
              </a:rPr>
              <a:t>b = p</a:t>
            </a:r>
            <a:r>
              <a:rPr lang="en-US" sz="2400" baseline="-25000" dirty="0">
                <a:latin typeface="Comic Sans MS" charset="0"/>
              </a:rPr>
              <a:t>1</a:t>
            </a:r>
            <a:r>
              <a:rPr lang="en-US" sz="2400" baseline="30000" dirty="0">
                <a:latin typeface="Comic Sans MS" charset="0"/>
              </a:rPr>
              <a:t>f1</a:t>
            </a:r>
            <a:r>
              <a:rPr lang="en-US" sz="2400" dirty="0">
                <a:latin typeface="Comic Sans MS" charset="0"/>
              </a:rPr>
              <a:t>p</a:t>
            </a:r>
            <a:r>
              <a:rPr lang="en-US" sz="2400" baseline="-25000" dirty="0">
                <a:latin typeface="Comic Sans MS" charset="0"/>
              </a:rPr>
              <a:t>2</a:t>
            </a:r>
            <a:r>
              <a:rPr lang="en-US" sz="2400" baseline="30000" dirty="0">
                <a:latin typeface="Comic Sans MS" charset="0"/>
              </a:rPr>
              <a:t>f2 </a:t>
            </a:r>
            <a:r>
              <a:rPr lang="en-US" sz="2400" dirty="0">
                <a:latin typeface="Comic Sans MS" charset="0"/>
                <a:sym typeface="Symbol" charset="0"/>
              </a:rPr>
              <a:t>∙∙∙ </a:t>
            </a:r>
            <a:r>
              <a:rPr lang="en-US" sz="2400" dirty="0" err="1">
                <a:latin typeface="Comic Sans MS" charset="0"/>
              </a:rPr>
              <a:t>p</a:t>
            </a:r>
            <a:r>
              <a:rPr lang="en-US" sz="2400" baseline="-25000" dirty="0" err="1">
                <a:latin typeface="Comic Sans MS" charset="0"/>
              </a:rPr>
              <a:t>r</a:t>
            </a:r>
            <a:r>
              <a:rPr lang="en-US" sz="2400" baseline="30000" dirty="0" err="1">
                <a:latin typeface="Comic Sans MS" charset="0"/>
              </a:rPr>
              <a:t>fr</a:t>
            </a:r>
            <a:endParaRPr lang="en-US" sz="2400" dirty="0">
              <a:latin typeface="Comic Sans MS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>
                <a:latin typeface="Comic Sans MS" charset="0"/>
              </a:rPr>
              <a:t>gcd</a:t>
            </a:r>
            <a:r>
              <a:rPr lang="en-US" sz="2400" dirty="0">
                <a:latin typeface="Comic Sans MS" charset="0"/>
              </a:rPr>
              <a:t>(a, b) = p</a:t>
            </a:r>
            <a:r>
              <a:rPr lang="en-US" sz="2400" baseline="-25000" dirty="0">
                <a:latin typeface="Comic Sans MS" charset="0"/>
              </a:rPr>
              <a:t>1</a:t>
            </a:r>
            <a:r>
              <a:rPr lang="en-US" sz="2400" baseline="30000" dirty="0">
                <a:latin typeface="Comic Sans MS" charset="0"/>
              </a:rPr>
              <a:t>min(e1, f1)</a:t>
            </a:r>
            <a:r>
              <a:rPr lang="en-US" sz="2400" dirty="0">
                <a:latin typeface="Comic Sans MS" charset="0"/>
              </a:rPr>
              <a:t>p</a:t>
            </a:r>
            <a:r>
              <a:rPr lang="en-US" sz="2400" baseline="-25000" dirty="0">
                <a:latin typeface="Comic Sans MS" charset="0"/>
              </a:rPr>
              <a:t>2</a:t>
            </a:r>
            <a:r>
              <a:rPr lang="en-US" sz="2400" baseline="30000" dirty="0">
                <a:latin typeface="Comic Sans MS" charset="0"/>
              </a:rPr>
              <a:t>min(e2, f2) </a:t>
            </a:r>
            <a:r>
              <a:rPr lang="en-US" sz="2400" dirty="0">
                <a:latin typeface="Comic Sans MS" charset="0"/>
                <a:sym typeface="Symbol" charset="0"/>
              </a:rPr>
              <a:t>∙∙∙ </a:t>
            </a:r>
            <a:r>
              <a:rPr lang="en-US" sz="2400" dirty="0" err="1">
                <a:latin typeface="Comic Sans MS" charset="0"/>
              </a:rPr>
              <a:t>p</a:t>
            </a:r>
            <a:r>
              <a:rPr lang="en-US" sz="2400" baseline="-25000" dirty="0" err="1">
                <a:latin typeface="Comic Sans MS" charset="0"/>
              </a:rPr>
              <a:t>r</a:t>
            </a:r>
            <a:r>
              <a:rPr lang="en-US" sz="2400" baseline="30000" dirty="0" err="1">
                <a:latin typeface="Comic Sans MS" charset="0"/>
              </a:rPr>
              <a:t>min</a:t>
            </a:r>
            <a:r>
              <a:rPr lang="en-US" sz="2400" baseline="30000" dirty="0">
                <a:latin typeface="Comic Sans MS" charset="0"/>
              </a:rPr>
              <a:t>(</a:t>
            </a:r>
            <a:r>
              <a:rPr lang="en-US" sz="2400" baseline="30000" dirty="0" err="1">
                <a:latin typeface="Comic Sans MS" charset="0"/>
              </a:rPr>
              <a:t>er</a:t>
            </a:r>
            <a:r>
              <a:rPr lang="en-US" sz="2400" baseline="30000" dirty="0">
                <a:latin typeface="Comic Sans MS" charset="0"/>
              </a:rPr>
              <a:t>, </a:t>
            </a:r>
            <a:r>
              <a:rPr lang="en-US" sz="2400" baseline="30000" dirty="0" err="1">
                <a:latin typeface="Comic Sans MS" charset="0"/>
              </a:rPr>
              <a:t>fr</a:t>
            </a:r>
            <a:r>
              <a:rPr lang="en-US" sz="2400" baseline="30000" dirty="0">
                <a:latin typeface="Comic Sans MS" charset="0"/>
              </a:rPr>
              <a:t>)</a:t>
            </a:r>
            <a:endParaRPr lang="en-US" sz="24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C73-623D-C741-B6DE-49BDC4FF2608}" type="slidenum">
              <a:rPr lang="en-US"/>
              <a:pPr/>
              <a:t>8</a:t>
            </a:fld>
            <a:endParaRPr 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26450" cy="5076825"/>
          </a:xfrm>
        </p:spPr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dirty="0"/>
              <a:t>		  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(24, 30) =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dirty="0">
                <a:latin typeface="Comic Sans MS" charset="0"/>
              </a:rPr>
              <a:t>			24 = 1 </a:t>
            </a:r>
            <a:r>
              <a:rPr lang="en-US" dirty="0">
                <a:latin typeface="Comic Sans MS" charset="0"/>
                <a:sym typeface="Symbol" charset="0"/>
              </a:rPr>
              <a:t>∙ 2</a:t>
            </a:r>
            <a:r>
              <a:rPr lang="en-US" baseline="30000" dirty="0">
                <a:latin typeface="Comic Sans MS" charset="0"/>
                <a:sym typeface="Symbol" charset="0"/>
              </a:rPr>
              <a:t>3</a:t>
            </a:r>
            <a:r>
              <a:rPr lang="en-US" dirty="0">
                <a:latin typeface="Comic Sans MS" charset="0"/>
                <a:sym typeface="Symbol" charset="0"/>
              </a:rPr>
              <a:t> ∙ 3 ∙ 5</a:t>
            </a:r>
            <a:r>
              <a:rPr lang="en-US" baseline="30000" dirty="0">
                <a:latin typeface="Comic Sans MS" charset="0"/>
                <a:sym typeface="Symbol" charset="0"/>
              </a:rPr>
              <a:t>0</a:t>
            </a:r>
            <a:endParaRPr lang="en-US" dirty="0">
              <a:latin typeface="Comic Sans MS" charset="0"/>
              <a:sym typeface="Symbol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latin typeface="Comic Sans MS" charset="0"/>
                <a:sym typeface="Symbol" charset="0"/>
              </a:rPr>
              <a:t>			</a:t>
            </a:r>
            <a:r>
              <a:rPr lang="en-US" dirty="0">
                <a:latin typeface="Comic Sans MS" charset="0"/>
                <a:sym typeface="Symbol" charset="0"/>
              </a:rPr>
              <a:t>30 = 1 ∙ 2 ∙ 3 ∙ 5</a:t>
            </a:r>
            <a:endParaRPr lang="en-US" dirty="0">
              <a:latin typeface="Comic Sans MS" charset="0"/>
            </a:endParaRPr>
          </a:p>
          <a:p>
            <a:pPr>
              <a:lnSpc>
                <a:spcPct val="140000"/>
              </a:lnSpc>
              <a:buFontTx/>
              <a:buNone/>
            </a:pPr>
            <a:endParaRPr lang="en-US" sz="1000" dirty="0">
              <a:latin typeface="Comic Sans MS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dirty="0">
                <a:latin typeface="Comic Sans MS" charset="0"/>
              </a:rPr>
              <a:t>   		  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(5, 7) = 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sz="1000" dirty="0">
              <a:latin typeface="Comic Sans MS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dirty="0">
                <a:latin typeface="Comic Sans MS" charset="0"/>
              </a:rPr>
              <a:t>		   </a:t>
            </a:r>
            <a:r>
              <a:rPr lang="en-US" dirty="0" err="1">
                <a:latin typeface="Comic Sans MS" charset="0"/>
              </a:rPr>
              <a:t>gcd</a:t>
            </a:r>
            <a:r>
              <a:rPr lang="en-US" dirty="0">
                <a:latin typeface="Comic Sans MS" charset="0"/>
              </a:rPr>
              <a:t>(0, 9) =</a:t>
            </a:r>
          </a:p>
        </p:txBody>
      </p:sp>
      <p:sp>
        <p:nvSpPr>
          <p:cNvPr id="819204" name="Text Box 4"/>
          <p:cNvSpPr txBox="1">
            <a:spLocks noChangeArrowheads="1"/>
          </p:cNvSpPr>
          <p:nvPr/>
        </p:nvSpPr>
        <p:spPr bwMode="auto">
          <a:xfrm>
            <a:off x="3846513" y="1335088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charset="0"/>
              </a:rPr>
              <a:t>6</a:t>
            </a:r>
          </a:p>
        </p:txBody>
      </p:sp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3614738" y="3646488"/>
            <a:ext cx="344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charset="0"/>
              </a:rPr>
              <a:t>1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3605213" y="4618038"/>
            <a:ext cx="40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charset="0"/>
              </a:rPr>
              <a:t>9</a:t>
            </a:r>
          </a:p>
        </p:txBody>
      </p:sp>
      <p:sp>
        <p:nvSpPr>
          <p:cNvPr id="819207" name="Text Box 7"/>
          <p:cNvSpPr txBox="1">
            <a:spLocks noChangeArrowheads="1"/>
          </p:cNvSpPr>
          <p:nvPr/>
        </p:nvSpPr>
        <p:spPr bwMode="auto">
          <a:xfrm>
            <a:off x="80841" y="5460266"/>
            <a:ext cx="91454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Factoring composite numbers cannot be achieved in</a:t>
            </a:r>
          </a:p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polynomial time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need a different solution to compute </a:t>
            </a:r>
            <a:r>
              <a:rPr lang="en-US" sz="2400" dirty="0" err="1">
                <a:latin typeface="Comic Sans MS" charset="0"/>
                <a:sym typeface="Symbol" charset="0"/>
              </a:rPr>
              <a:t>gcd</a:t>
            </a:r>
            <a:endParaRPr lang="en-US" sz="2400" dirty="0">
              <a:latin typeface="Comic Sans MS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2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4" grpId="0"/>
      <p:bldP spid="819205" grpId="0"/>
      <p:bldP spid="819206" grpId="0"/>
      <p:bldP spid="8192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A292-2D74-714E-8343-DB90D3CB180C}" type="slidenum">
              <a:rPr lang="en-US"/>
              <a:pPr/>
              <a:t>9</a:t>
            </a:fld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Properties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d </a:t>
            </a:r>
            <a:r>
              <a:rPr lang="hr-HR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 a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</a:t>
            </a:r>
            <a:r>
              <a:rPr lang="en-US" dirty="0">
                <a:cs typeface="Arial" charset="0"/>
                <a:sym typeface="Symbol" charset="0"/>
              </a:rPr>
              <a:t>and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d </a:t>
            </a:r>
            <a:r>
              <a:rPr lang="hr-HR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b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⇒ 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d </a:t>
            </a:r>
            <a:r>
              <a:rPr lang="hr-HR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 err="1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gcd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(a, b)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   </a:t>
            </a:r>
            <a:r>
              <a:rPr lang="en-US" sz="2400" dirty="0">
                <a:cs typeface="Arial" charset="0"/>
                <a:sym typeface="Symbol" charset="0"/>
              </a:rPr>
              <a:t>a, b - integers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gcd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 (</a:t>
            </a:r>
            <a:r>
              <a:rPr lang="en-US" dirty="0" err="1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na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, </a:t>
            </a:r>
            <a:r>
              <a:rPr lang="en-US" dirty="0" err="1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nb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)</a:t>
            </a:r>
            <a:r>
              <a:rPr lang="en-US" dirty="0">
                <a:solidFill>
                  <a:srgbClr val="CC0000"/>
                </a:solidFill>
                <a:cs typeface="Arial" charset="0"/>
                <a:sym typeface="Symbol" charset="0"/>
              </a:rPr>
              <a:t> = 	</a:t>
            </a:r>
            <a:r>
              <a:rPr lang="en-US" dirty="0">
                <a:cs typeface="Arial" charset="0"/>
                <a:sym typeface="Symbol" charset="0"/>
              </a:rPr>
              <a:t>			</a:t>
            </a:r>
            <a:r>
              <a:rPr lang="en-US" sz="2400" dirty="0">
                <a:cs typeface="Arial" charset="0"/>
                <a:sym typeface="Symbol" charset="0"/>
              </a:rPr>
              <a:t>a, b - integers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 </a:t>
            </a:r>
            <a:endParaRPr lang="en-US" dirty="0">
              <a:cs typeface="Arial" charset="0"/>
              <a:sym typeface="Symbo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n</a:t>
            </a:r>
            <a:r>
              <a:rPr lang="hr-HR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|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 ab</a:t>
            </a:r>
            <a:r>
              <a:rPr lang="en-US" dirty="0">
                <a:cs typeface="Arial" charset="0"/>
                <a:sym typeface="Symbol" charset="0"/>
              </a:rPr>
              <a:t> and </a:t>
            </a:r>
            <a:r>
              <a:rPr lang="en-US" dirty="0" err="1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gcd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 (a, n) = 1</a:t>
            </a:r>
            <a:r>
              <a:rPr lang="en-US" dirty="0">
                <a:cs typeface="Arial" charset="0"/>
                <a:sym typeface="Symbol" charset="0"/>
              </a:rPr>
              <a:t> ⇒	 	</a:t>
            </a:r>
            <a:r>
              <a:rPr lang="en-US" sz="2400" dirty="0">
                <a:cs typeface="Arial" charset="0"/>
                <a:sym typeface="Symbol" charset="0"/>
              </a:rPr>
              <a:t>a, b, n – integers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Arial" charset="0"/>
                <a:sym typeface="Symbol" charset="0"/>
              </a:rPr>
              <a:t>Integers 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a</a:t>
            </a:r>
            <a:r>
              <a:rPr lang="en-US" dirty="0">
                <a:cs typeface="Arial" charset="0"/>
                <a:sym typeface="Symbol" charset="0"/>
              </a:rPr>
              <a:t> and </a:t>
            </a: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b</a:t>
            </a:r>
            <a:r>
              <a:rPr lang="en-US" dirty="0">
                <a:cs typeface="Arial" charset="0"/>
                <a:sym typeface="Symbol" charset="0"/>
              </a:rPr>
              <a:t> are </a:t>
            </a:r>
            <a:r>
              <a:rPr lang="en-US" dirty="0">
                <a:solidFill>
                  <a:schemeClr val="tx1"/>
                </a:solidFill>
                <a:latin typeface="Comic Sans MS" charset="0"/>
                <a:cs typeface="Arial" charset="0"/>
                <a:sym typeface="Symbol" charset="0"/>
              </a:rPr>
              <a:t>relatively prime</a:t>
            </a:r>
            <a:r>
              <a:rPr lang="en-US" dirty="0">
                <a:cs typeface="Arial" charset="0"/>
                <a:sym typeface="Symbol" charset="0"/>
              </a:rPr>
              <a:t> ⟺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  <a:sym typeface="Symbol" charset="0"/>
              </a:rPr>
              <a:t>			</a:t>
            </a:r>
            <a:r>
              <a:rPr lang="en-US" dirty="0" err="1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gcd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(a, b) = 1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gcd</a:t>
            </a:r>
            <a:r>
              <a:rPr lang="en-US" dirty="0">
                <a:solidFill>
                  <a:srgbClr val="CC0000"/>
                </a:solidFill>
                <a:latin typeface="Comic Sans MS" charset="0"/>
                <a:cs typeface="Arial" charset="0"/>
                <a:sym typeface="Symbol" charset="0"/>
              </a:rPr>
              <a:t> (a, 0) =</a:t>
            </a:r>
            <a:r>
              <a:rPr lang="en-US" dirty="0">
                <a:cs typeface="Arial" charset="0"/>
                <a:sym typeface="Symbol" charset="0"/>
              </a:rPr>
              <a:t> </a:t>
            </a:r>
            <a:endParaRPr lang="en-US" dirty="0">
              <a:solidFill>
                <a:srgbClr val="CC0000"/>
              </a:solidFill>
              <a:latin typeface="Comic Sans MS" charset="0"/>
              <a:cs typeface="Arial" charset="0"/>
              <a:sym typeface="Symbol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dirty="0">
              <a:latin typeface="Comic Sans MS" charset="0"/>
              <a:cs typeface="Arial" charset="0"/>
              <a:sym typeface="Symbol" charset="0"/>
            </a:endParaRPr>
          </a:p>
        </p:txBody>
      </p:sp>
      <p:sp>
        <p:nvSpPr>
          <p:cNvPr id="838660" name="Text Box 4"/>
          <p:cNvSpPr txBox="1">
            <a:spLocks noChangeArrowheads="1"/>
          </p:cNvSpPr>
          <p:nvPr/>
        </p:nvSpPr>
        <p:spPr bwMode="auto">
          <a:xfrm>
            <a:off x="3063875" y="2082800"/>
            <a:ext cx="191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00"/>
                </a:solidFill>
                <a:latin typeface="Comic Sans MS" charset="0"/>
              </a:rPr>
              <a:t>n gcd(a, b)</a:t>
            </a:r>
          </a:p>
        </p:txBody>
      </p:sp>
      <p:sp>
        <p:nvSpPr>
          <p:cNvPr id="838661" name="Rectangle 5"/>
          <p:cNvSpPr>
            <a:spLocks noChangeArrowheads="1"/>
          </p:cNvSpPr>
          <p:nvPr/>
        </p:nvSpPr>
        <p:spPr bwMode="auto">
          <a:xfrm>
            <a:off x="4935538" y="2835275"/>
            <a:ext cx="8435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C0000"/>
                </a:solidFill>
                <a:latin typeface="Comic Sans MS" charset="0"/>
                <a:sym typeface="Symbol" charset="0"/>
              </a:rPr>
              <a:t>n</a:t>
            </a:r>
            <a:r>
              <a:rPr lang="hr-HR" sz="2800" dirty="0">
                <a:solidFill>
                  <a:srgbClr val="CC0000"/>
                </a:solidFill>
                <a:latin typeface="Comic Sans MS" charset="0"/>
                <a:sym typeface="Symbol" charset="0"/>
              </a:rPr>
              <a:t>|</a:t>
            </a:r>
            <a:r>
              <a:rPr lang="en-US" sz="2800" dirty="0">
                <a:solidFill>
                  <a:srgbClr val="CC0000"/>
                </a:solidFill>
                <a:latin typeface="Comic Sans MS" charset="0"/>
                <a:sym typeface="Symbol" charset="0"/>
              </a:rPr>
              <a:t> b</a:t>
            </a:r>
          </a:p>
        </p:txBody>
      </p:sp>
      <p:sp>
        <p:nvSpPr>
          <p:cNvPr id="838662" name="Text Box 6"/>
          <p:cNvSpPr txBox="1">
            <a:spLocks noChangeArrowheads="1"/>
          </p:cNvSpPr>
          <p:nvPr/>
        </p:nvSpPr>
        <p:spPr bwMode="auto">
          <a:xfrm>
            <a:off x="2646933" y="5040868"/>
            <a:ext cx="885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r-HR" sz="2800" dirty="0">
                <a:solidFill>
                  <a:srgbClr val="CC0000"/>
                </a:solidFill>
                <a:latin typeface="Comic Sans MS" charset="0"/>
                <a:sym typeface="Symbol" charset="0"/>
              </a:rPr>
              <a:t>|</a:t>
            </a:r>
            <a:r>
              <a:rPr lang="en-US" sz="2800" dirty="0">
                <a:solidFill>
                  <a:srgbClr val="CC0000"/>
                </a:solidFill>
                <a:latin typeface="Comic Sans MS" charset="0"/>
                <a:sym typeface="Symbol" charset="0"/>
              </a:rPr>
              <a:t> a</a:t>
            </a:r>
            <a:r>
              <a:rPr lang="hr-HR" sz="2800" dirty="0">
                <a:solidFill>
                  <a:srgbClr val="CC0000"/>
                </a:solidFill>
                <a:latin typeface="Comic Sans MS" charset="0"/>
                <a:sym typeface="Symbol" charset="0"/>
              </a:rPr>
              <a:t>|</a:t>
            </a:r>
            <a:r>
              <a:rPr lang="en-US" sz="2800" dirty="0">
                <a:solidFill>
                  <a:srgbClr val="CC0000"/>
                </a:solidFill>
                <a:latin typeface="Comic Sans MS" charset="0"/>
                <a:sym typeface="Symbo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6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/>
      <p:bldP spid="838660" grpId="0"/>
      <p:bldP spid="838661" grpId="0"/>
      <p:bldP spid="83866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1443</Words>
  <Application>Microsoft Macintosh PowerPoint</Application>
  <PresentationFormat>On-screen Show (4:3)</PresentationFormat>
  <Paragraphs>376</Paragraphs>
  <Slides>34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Wingdings</vt:lpstr>
      <vt:lpstr>Default Design</vt:lpstr>
      <vt:lpstr>Analysis of Algorithms CS 477/677</vt:lpstr>
      <vt:lpstr>Number Theoretic Algorithms</vt:lpstr>
      <vt:lpstr>Size of Inputs</vt:lpstr>
      <vt:lpstr>Elementary Operations</vt:lpstr>
      <vt:lpstr>The Division Theorem</vt:lpstr>
      <vt:lpstr>Common Divisors</vt:lpstr>
      <vt:lpstr>Greatest Common Divisor</vt:lpstr>
      <vt:lpstr>Example</vt:lpstr>
      <vt:lpstr>GCD Properties</vt:lpstr>
      <vt:lpstr>Algorithm of Euclid</vt:lpstr>
      <vt:lpstr>Algorithm of Euclid - Example</vt:lpstr>
      <vt:lpstr>Algorithm of Euclid</vt:lpstr>
      <vt:lpstr>Algorithm of Euclid</vt:lpstr>
      <vt:lpstr>Congruency Modulo n</vt:lpstr>
      <vt:lpstr>Equivalence Classes</vt:lpstr>
      <vt:lpstr>Theorem</vt:lpstr>
      <vt:lpstr>Extended Euclid</vt:lpstr>
      <vt:lpstr>Extended Euclid</vt:lpstr>
      <vt:lpstr>Example</vt:lpstr>
      <vt:lpstr>Multiplicative Inverse</vt:lpstr>
      <vt:lpstr>Multiplicative Inverse Example</vt:lpstr>
      <vt:lpstr>Secure Communication</vt:lpstr>
      <vt:lpstr>Public-Key Cryptosystem</vt:lpstr>
      <vt:lpstr>Public-Key Cryptography</vt:lpstr>
      <vt:lpstr>Public and Secret Keys</vt:lpstr>
      <vt:lpstr>Encryption in a Public-Key Cryptosystem</vt:lpstr>
      <vt:lpstr>Digital Signatures</vt:lpstr>
      <vt:lpstr>Discussion</vt:lpstr>
      <vt:lpstr>The RSA Cryptosystem</vt:lpstr>
      <vt:lpstr>Encryption/Decryption in RSA</vt:lpstr>
      <vt:lpstr>Example</vt:lpstr>
      <vt:lpstr>RSA and Factoring</vt:lpstr>
      <vt:lpstr>Modular Exponentiation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727</cp:revision>
  <cp:lastPrinted>2018-12-04T20:48:43Z</cp:lastPrinted>
  <dcterms:created xsi:type="dcterms:W3CDTF">2011-01-18T17:28:39Z</dcterms:created>
  <dcterms:modified xsi:type="dcterms:W3CDTF">2018-12-05T21:08:53Z</dcterms:modified>
</cp:coreProperties>
</file>