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848" r:id="rId3"/>
    <p:sldId id="849" r:id="rId4"/>
    <p:sldId id="850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6" r:id="rId21"/>
    <p:sldId id="867" r:id="rId22"/>
    <p:sldId id="868" r:id="rId23"/>
    <p:sldId id="869" r:id="rId24"/>
    <p:sldId id="870" r:id="rId25"/>
    <p:sldId id="871" r:id="rId26"/>
    <p:sldId id="872" r:id="rId27"/>
    <p:sldId id="878" r:id="rId28"/>
    <p:sldId id="879" r:id="rId29"/>
    <p:sldId id="880" r:id="rId30"/>
    <p:sldId id="881" r:id="rId31"/>
    <p:sldId id="887" r:id="rId32"/>
    <p:sldId id="888" r:id="rId33"/>
    <p:sldId id="889" r:id="rId34"/>
    <p:sldId id="890" r:id="rId35"/>
    <p:sldId id="891" r:id="rId36"/>
    <p:sldId id="892" r:id="rId37"/>
    <p:sldId id="893" r:id="rId38"/>
    <p:sldId id="894" r:id="rId39"/>
    <p:sldId id="873" r:id="rId40"/>
    <p:sldId id="874" r:id="rId41"/>
    <p:sldId id="875" r:id="rId42"/>
    <p:sldId id="876" r:id="rId43"/>
    <p:sldId id="877" r:id="rId44"/>
    <p:sldId id="882" r:id="rId45"/>
    <p:sldId id="883" r:id="rId46"/>
    <p:sldId id="884" r:id="rId47"/>
    <p:sldId id="885" r:id="rId48"/>
    <p:sldId id="886" r:id="rId49"/>
    <p:sldId id="895" r:id="rId50"/>
    <p:sldId id="896" r:id="rId51"/>
    <p:sldId id="897" r:id="rId52"/>
    <p:sldId id="898" r:id="rId53"/>
    <p:sldId id="899" r:id="rId54"/>
    <p:sldId id="900" r:id="rId55"/>
    <p:sldId id="901" r:id="rId56"/>
    <p:sldId id="902" r:id="rId57"/>
    <p:sldId id="903" r:id="rId58"/>
    <p:sldId id="904" r:id="rId59"/>
    <p:sldId id="905" r:id="rId60"/>
    <p:sldId id="906" r:id="rId61"/>
    <p:sldId id="907" r:id="rId62"/>
    <p:sldId id="908" r:id="rId63"/>
    <p:sldId id="909" r:id="rId64"/>
    <p:sldId id="910" r:id="rId65"/>
    <p:sldId id="911" r:id="rId66"/>
    <p:sldId id="912" r:id="rId67"/>
    <p:sldId id="913" r:id="rId68"/>
    <p:sldId id="914" r:id="rId69"/>
    <p:sldId id="915" r:id="rId70"/>
    <p:sldId id="916" r:id="rId71"/>
    <p:sldId id="917" r:id="rId72"/>
    <p:sldId id="918" r:id="rId73"/>
    <p:sldId id="533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3D9FF1-D08D-4842-B606-5491EC8CC68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06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9C38A-FAA5-E04F-A0D3-8D54F5A0366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01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54688-C59E-2040-82F0-839CA6D91CF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21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914F0-B367-0E42-A66F-9E8C4FFB499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35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A7A35-BCDD-3146-998A-8BC936C9810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71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1E594C-7BB7-D545-8F95-C4DFFD8F92A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84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338E5-2FB9-FB4F-ACC0-7B36726C0CA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88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275086-FF79-8A49-8C62-D0A83B89313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71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49D666-93EE-9A47-9A0D-E4600BCD98B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855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6C765D-BBF8-5D45-B3AA-9462C630BC0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5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E27CB-7414-BF49-A186-06929E309F0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763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8B3A54-809F-0F43-A4CA-BE62CF8C227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9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09B4C-9509-F94B-97DD-6D1138F37BF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06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9EF33-C8DB-6B48-BA31-986A8EF0DBE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976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D82ED-F22C-9F40-B5AF-064E7704784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165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C77AC-E38B-A045-A22C-50EC09C812A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386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1B379-D476-024A-9D16-11F010145A3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360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C21417-711C-D941-9A7D-600E70BBE47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404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607AD-FCDC-D947-B056-76F9DE2419F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129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A49DA4-19A2-4F49-80D5-A84B58061C1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09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571398-2638-1143-B160-92B8F552F5E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50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4729D-EF61-D548-8B83-8EDA9475265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819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AD743-FCE4-114E-A378-BB756701F36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886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BE1937-CFA4-624C-8CF0-2C10ACB7BC2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635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20AA1-699B-AF4A-A7D9-0B5A36F38AE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496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204E-3480-F740-92FF-5BAE89808C8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87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6ADABE-754A-6444-B9EB-CE72FCA5432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321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7DBA4-24FD-7D4D-8002-7C2DE38D769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69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8C8B35-1A29-024E-8176-3259F56B7BD8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882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96739B-4937-9D4C-A9E8-C17EFDF60D1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83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D5214-09C9-E34C-803F-37360133E43B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596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33448-1FCC-B44E-A6D6-FEADB7A64CC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28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24F39-B602-984E-9FCA-4F1648AFF38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012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834989-8EB5-F344-A756-162B9D4F291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084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C5D04-6CFB-104A-B447-0A0683194263}" type="slidenum">
              <a:rPr lang="en-US"/>
              <a:pPr/>
              <a:t>44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4344990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Application: find set of mutually non-conflicting points</a:t>
            </a:r>
          </a:p>
        </p:txBody>
      </p:sp>
    </p:spTree>
    <p:extLst>
      <p:ext uri="{BB962C8B-B14F-4D97-AF65-F5344CB8AC3E}">
        <p14:creationId xmlns:p14="http://schemas.microsoft.com/office/powerpoint/2010/main" val="2351998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71E18-5F4D-C741-8FAF-C87D031F62D6}" type="slidenum">
              <a:rPr lang="en-US"/>
              <a:pPr/>
              <a:t>45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4344990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37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AE464-0DC4-C44F-926D-446BFF8B3894}" type="slidenum">
              <a:rPr lang="en-US"/>
              <a:pPr/>
              <a:t>46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4344990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0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AE464-0DC4-C44F-926D-446BFF8B3894}" type="slidenum">
              <a:rPr lang="en-US"/>
              <a:pPr/>
              <a:t>47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4344990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5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3897A-D6DC-B645-A1F3-37290C008DCB}" type="slidenum">
              <a:rPr lang="en-US"/>
              <a:pPr/>
              <a:t>48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4340226"/>
            <a:ext cx="5029200" cy="4117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39" tIns="44020" rIns="88039" bIns="44020"/>
          <a:lstStyle/>
          <a:p>
            <a:r>
              <a:rPr lang="en-US"/>
              <a:t>Karp analyzed most juicy open problem in discrete math – showed most were NP-complete</a:t>
            </a:r>
          </a:p>
          <a:p>
            <a:r>
              <a:rPr lang="en-US"/>
              <a:t>x -&gt; y means x reduces to y (if you can solve y, then you can solve x)</a:t>
            </a:r>
          </a:p>
          <a:p>
            <a:r>
              <a:rPr lang="en-US"/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30718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8C8B35-1A29-024E-8176-3259F56B7BD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399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450FC-B544-B342-AD5B-FF851E1BB814}" type="slidenum">
              <a:rPr lang="en-US"/>
              <a:pPr/>
              <a:t>50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559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450FC-B544-B342-AD5B-FF851E1BB814}" type="slidenum">
              <a:rPr lang="en-US"/>
              <a:pPr/>
              <a:t>51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74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77B9E-3A9C-D74A-80AC-0AA49403830B}" type="slidenum">
              <a:rPr lang="en-US"/>
              <a:pPr/>
              <a:t>52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3B46B-6D90-9242-A386-2213EBCC0DD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8285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77B9E-3A9C-D74A-80AC-0AA49403830B}" type="slidenum">
              <a:rPr lang="en-US"/>
              <a:pPr/>
              <a:t>53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17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A35B9-1126-EF42-B530-F8AFF79474A5}" type="slidenum">
              <a:rPr lang="en-US"/>
              <a:pPr/>
              <a:t>54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52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A35B9-1126-EF42-B530-F8AFF79474A5}" type="slidenum">
              <a:rPr lang="en-US"/>
              <a:pPr/>
              <a:t>55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9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6AC03-9C66-8A4B-BB95-9106C1D06501}" type="slidenum">
              <a:rPr lang="en-US"/>
              <a:pPr/>
              <a:t>56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A8782-3F7B-2043-BA21-85753915A644}" type="slidenum">
              <a:rPr lang="en-US"/>
              <a:pPr/>
              <a:t>57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1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A8782-3F7B-2043-BA21-85753915A644}" type="slidenum">
              <a:rPr lang="en-US"/>
              <a:pPr/>
              <a:t>58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68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15174-34CB-A543-A140-84E9EF0EB432}" type="slidenum">
              <a:rPr lang="en-US"/>
              <a:pPr/>
              <a:t>59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7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43769-EC3F-0543-B5B6-40B4221E9169}" type="slidenum">
              <a:rPr lang="en-US"/>
              <a:pPr/>
              <a:t>60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39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12EE6-8A57-514B-B9D3-75064C6DA06E}" type="slidenum">
              <a:rPr lang="en-US"/>
              <a:pPr/>
              <a:t>61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2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24DA9-5338-DE4E-9B98-C744A8F82194}" type="slidenum">
              <a:rPr lang="en-US"/>
              <a:pPr/>
              <a:t>62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CA321-B803-6443-B83D-E779165672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7172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24DA9-5338-DE4E-9B98-C744A8F82194}" type="slidenum">
              <a:rPr lang="en-US"/>
              <a:pPr/>
              <a:t>63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14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98863-CDF2-D549-AD15-221E795F5AD3}" type="slidenum">
              <a:rPr lang="en-US"/>
              <a:pPr/>
              <a:t>64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23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85B3-E144-6541-BA30-14443C4B1579}" type="slidenum">
              <a:rPr lang="en-US"/>
              <a:pPr/>
              <a:t>65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36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5D6FA-862B-D14A-9E98-DB20F83DFFFE}" type="slidenum">
              <a:rPr lang="en-US"/>
              <a:pPr/>
              <a:t>66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28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6AC03-9C66-8A4B-BB95-9106C1D06501}" type="slidenum">
              <a:rPr lang="en-US"/>
              <a:pPr/>
              <a:t>67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81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575AB-48D0-1843-9E5A-819785777793}" type="slidenum">
              <a:rPr lang="en-US"/>
              <a:pPr/>
              <a:t>68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bi-directed edge represents two anti-parallel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18669882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575AB-48D0-1843-9E5A-819785777793}" type="slidenum">
              <a:rPr lang="en-US"/>
              <a:pPr/>
              <a:t>69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bi-directed edge represents two anti-parallel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39300014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A9B65-163A-5F4C-AF5C-FCDEC437BF32}" type="slidenum">
              <a:rPr lang="en-US"/>
              <a:pPr/>
              <a:t>70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319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DD7DC-8956-CC43-81BB-1221FAF73867}" type="slidenum">
              <a:rPr lang="en-US"/>
              <a:pPr/>
              <a:t>71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55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4A852-33BB-6B4D-B030-A93B23B66271}" type="slidenum">
              <a:rPr lang="en-US"/>
              <a:pPr/>
              <a:t>72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FBD3D-45DA-2E40-95FC-30DD46A3691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769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73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AC4CA2-7799-8A48-A6AC-57F28C5EFE9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71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7918F6-9A1B-974D-8A00-CB20AA6BBC8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08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9.e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43.xml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44.xml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3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4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1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5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39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5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ChangeArrowheads="1"/>
          </p:cNvSpPr>
          <p:nvPr/>
        </p:nvSpPr>
        <p:spPr bwMode="auto">
          <a:xfrm>
            <a:off x="1074738" y="1531938"/>
            <a:ext cx="6637337" cy="15700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>
              <a:cs typeface="+mn-cs"/>
            </a:endParaRPr>
          </a:p>
          <a:p>
            <a:pPr algn="ctr">
              <a:defRPr/>
            </a:pPr>
            <a:endParaRPr lang="en-US" sz="2400">
              <a:cs typeface="+mn-cs"/>
            </a:endParaRPr>
          </a:p>
          <a:p>
            <a:pPr algn="ctr">
              <a:defRPr/>
            </a:pPr>
            <a:endParaRPr lang="en-US" sz="2400">
              <a:cs typeface="+mn-cs"/>
            </a:endParaRPr>
          </a:p>
          <a:p>
            <a:pPr algn="ctr">
              <a:defRPr/>
            </a:pPr>
            <a:r>
              <a:rPr lang="en-US" sz="2400">
                <a:cs typeface="+mn-cs"/>
              </a:rPr>
              <a:t>Polynomial time algorithm to decide A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Polynomial Reduction Algorithm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3225800"/>
            <a:ext cx="8496300" cy="3065463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To solve a decision problem A in polynomial time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/>
              <a:t>Use a polynomial time reduction algorithm to transform A into B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/>
              <a:t>Run a known polynomial time algorithm for B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/>
              <a:t>Use the answer for B as the answer for A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1352550" y="1741488"/>
            <a:ext cx="974725" cy="890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Monotype Corsiva" charset="0"/>
                <a:cs typeface="+mn-cs"/>
              </a:rPr>
              <a:t>f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3530600" y="1741488"/>
            <a:ext cx="3305175" cy="890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cs typeface="+mn-cs"/>
              </a:rPr>
              <a:t>Polynomial time </a:t>
            </a:r>
          </a:p>
          <a:p>
            <a:pPr algn="ctr">
              <a:defRPr/>
            </a:pPr>
            <a:r>
              <a:rPr lang="en-US" sz="2400">
                <a:cs typeface="+mn-cs"/>
              </a:rPr>
              <a:t>algorithm to decide B</a:t>
            </a:r>
          </a:p>
        </p:txBody>
      </p:sp>
      <p:sp>
        <p:nvSpPr>
          <p:cNvPr id="844807" name="Line 7"/>
          <p:cNvSpPr>
            <a:spLocks noChangeShapeType="1"/>
          </p:cNvSpPr>
          <p:nvPr/>
        </p:nvSpPr>
        <p:spPr bwMode="auto">
          <a:xfrm>
            <a:off x="482600" y="218757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08" name="Text Box 8"/>
          <p:cNvSpPr txBox="1">
            <a:spLocks noChangeArrowheads="1"/>
          </p:cNvSpPr>
          <p:nvPr/>
        </p:nvSpPr>
        <p:spPr bwMode="auto">
          <a:xfrm>
            <a:off x="719138" y="1697038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  <a:sym typeface="Symbol" charset="0"/>
              </a:rPr>
              <a:t>𝛼</a:t>
            </a:r>
          </a:p>
        </p:txBody>
      </p:sp>
      <p:sp>
        <p:nvSpPr>
          <p:cNvPr id="844809" name="Text Box 9"/>
          <p:cNvSpPr txBox="1">
            <a:spLocks noChangeArrowheads="1"/>
          </p:cNvSpPr>
          <p:nvPr/>
        </p:nvSpPr>
        <p:spPr bwMode="auto">
          <a:xfrm>
            <a:off x="3089275" y="1697038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  <a:sym typeface="Symbol" charset="0"/>
              </a:rPr>
              <a:t>𝛽</a:t>
            </a:r>
          </a:p>
        </p:txBody>
      </p:sp>
      <p:sp>
        <p:nvSpPr>
          <p:cNvPr id="844810" name="Line 10"/>
          <p:cNvSpPr>
            <a:spLocks noChangeShapeType="1"/>
          </p:cNvSpPr>
          <p:nvPr/>
        </p:nvSpPr>
        <p:spPr bwMode="auto">
          <a:xfrm>
            <a:off x="2349500" y="218757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1" name="Line 11"/>
          <p:cNvSpPr>
            <a:spLocks noChangeShapeType="1"/>
          </p:cNvSpPr>
          <p:nvPr/>
        </p:nvSpPr>
        <p:spPr bwMode="auto">
          <a:xfrm flipV="1">
            <a:off x="6842125" y="1874838"/>
            <a:ext cx="868363" cy="312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2" name="Line 12"/>
          <p:cNvSpPr>
            <a:spLocks noChangeShapeType="1"/>
          </p:cNvSpPr>
          <p:nvPr/>
        </p:nvSpPr>
        <p:spPr bwMode="auto">
          <a:xfrm>
            <a:off x="6842125" y="2209800"/>
            <a:ext cx="868363" cy="312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3" name="Line 13"/>
          <p:cNvSpPr>
            <a:spLocks noChangeShapeType="1"/>
          </p:cNvSpPr>
          <p:nvPr/>
        </p:nvSpPr>
        <p:spPr bwMode="auto">
          <a:xfrm>
            <a:off x="7705725" y="188277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4" name="Line 14"/>
          <p:cNvSpPr>
            <a:spLocks noChangeShapeType="1"/>
          </p:cNvSpPr>
          <p:nvPr/>
        </p:nvSpPr>
        <p:spPr bwMode="auto">
          <a:xfrm>
            <a:off x="7713663" y="2508250"/>
            <a:ext cx="884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5" name="Text Box 15"/>
          <p:cNvSpPr txBox="1">
            <a:spLocks noChangeArrowheads="1"/>
          </p:cNvSpPr>
          <p:nvPr/>
        </p:nvSpPr>
        <p:spPr bwMode="auto">
          <a:xfrm>
            <a:off x="6988175" y="16827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yes</a:t>
            </a:r>
          </a:p>
        </p:txBody>
      </p:sp>
      <p:sp>
        <p:nvSpPr>
          <p:cNvPr id="844816" name="Text Box 16"/>
          <p:cNvSpPr txBox="1">
            <a:spLocks noChangeArrowheads="1"/>
          </p:cNvSpPr>
          <p:nvPr/>
        </p:nvSpPr>
        <p:spPr bwMode="auto">
          <a:xfrm>
            <a:off x="7026275" y="23145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</a:t>
            </a:r>
          </a:p>
        </p:txBody>
      </p:sp>
      <p:sp>
        <p:nvSpPr>
          <p:cNvPr id="844817" name="Text Box 17"/>
          <p:cNvSpPr txBox="1">
            <a:spLocks noChangeArrowheads="1"/>
          </p:cNvSpPr>
          <p:nvPr/>
        </p:nvSpPr>
        <p:spPr bwMode="auto">
          <a:xfrm>
            <a:off x="7932738" y="15303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yes</a:t>
            </a:r>
          </a:p>
        </p:txBody>
      </p:sp>
      <p:sp>
        <p:nvSpPr>
          <p:cNvPr id="844818" name="Text Box 18"/>
          <p:cNvSpPr txBox="1">
            <a:spLocks noChangeArrowheads="1"/>
          </p:cNvSpPr>
          <p:nvPr/>
        </p:nvSpPr>
        <p:spPr bwMode="auto">
          <a:xfrm>
            <a:off x="7970838" y="2162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Reductions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200000"/>
              </a:lnSpc>
              <a:defRPr/>
            </a:pPr>
            <a:r>
              <a:rPr lang="en-US" dirty="0">
                <a:cs typeface="+mn-cs"/>
              </a:rPr>
              <a:t>Given two problems A, B, we say that A is </a:t>
            </a:r>
            <a:r>
              <a:rPr lang="en-US" b="1" dirty="0">
                <a:cs typeface="+mn-cs"/>
              </a:rPr>
              <a:t>reducible</a:t>
            </a:r>
            <a:r>
              <a:rPr lang="en-US" dirty="0">
                <a:cs typeface="+mn-cs"/>
              </a:rPr>
              <a:t> to B (A </a:t>
            </a:r>
            <a:r>
              <a:rPr lang="en-US" dirty="0">
                <a:cs typeface="+mn-cs"/>
                <a:sym typeface="Symbol" charset="0"/>
              </a:rPr>
              <a:t>≤</a:t>
            </a:r>
            <a:r>
              <a:rPr lang="en-US" baseline="-25000" dirty="0">
                <a:cs typeface="+mn-cs"/>
                <a:sym typeface="Symbol" charset="0"/>
              </a:rPr>
              <a:t>p</a:t>
            </a:r>
            <a:r>
              <a:rPr lang="en-US" dirty="0">
                <a:cs typeface="+mn-cs"/>
                <a:sym typeface="Symbol" charset="0"/>
              </a:rPr>
              <a:t> B</a:t>
            </a:r>
            <a:r>
              <a:rPr lang="en-US" dirty="0">
                <a:cs typeface="+mn-cs"/>
              </a:rPr>
              <a:t>) if: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  <a:defRPr/>
            </a:pPr>
            <a:r>
              <a:rPr lang="en-US" dirty="0"/>
              <a:t>There exists a function </a:t>
            </a:r>
            <a:r>
              <a:rPr lang="en-US" dirty="0">
                <a:latin typeface="Monotype Corsiva" charset="0"/>
              </a:rPr>
              <a:t>f  </a:t>
            </a:r>
            <a:r>
              <a:rPr lang="en-US" dirty="0"/>
              <a:t>that converts the input of A to an input of B in polynomial time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  <a:defRPr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YES </a:t>
            </a:r>
            <a:r>
              <a:rPr lang="en-US" dirty="0">
                <a:sym typeface="Symbol" charset="0"/>
              </a:rPr>
              <a:t>⟺ B(f(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)) = YES 	(for every input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NP-Completeness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cs typeface="+mn-cs"/>
              </a:rPr>
              <a:t>A problem B is </a:t>
            </a:r>
            <a:r>
              <a:rPr lang="en-US" sz="2400" b="1" dirty="0">
                <a:cs typeface="+mn-cs"/>
              </a:rPr>
              <a:t>NP-complete</a:t>
            </a:r>
            <a:r>
              <a:rPr lang="en-US" sz="2400" dirty="0">
                <a:cs typeface="+mn-cs"/>
              </a:rPr>
              <a:t> if: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1) B </a:t>
            </a:r>
            <a:r>
              <a:rPr lang="en-US" sz="2400" dirty="0">
                <a:cs typeface="+mn-cs"/>
                <a:sym typeface="Symbol" charset="0"/>
              </a:rPr>
              <a:t>∈</a:t>
            </a:r>
            <a:r>
              <a:rPr lang="en-US" sz="2400" dirty="0">
                <a:cs typeface="+mn-cs"/>
              </a:rPr>
              <a:t> </a:t>
            </a:r>
            <a:r>
              <a:rPr lang="en-US" sz="2400" b="1" dirty="0">
                <a:cs typeface="+mn-cs"/>
              </a:rPr>
              <a:t>NP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2) A </a:t>
            </a:r>
            <a:r>
              <a:rPr lang="en-US" sz="2400" dirty="0">
                <a:cs typeface="+mn-cs"/>
                <a:sym typeface="Symbol" charset="0"/>
              </a:rPr>
              <a:t>≤</a:t>
            </a:r>
            <a:r>
              <a:rPr lang="en-US" sz="2400" baseline="-25000" dirty="0">
                <a:cs typeface="+mn-cs"/>
                <a:sym typeface="Symbol" charset="0"/>
              </a:rPr>
              <a:t>p</a:t>
            </a:r>
            <a:r>
              <a:rPr lang="en-US" sz="2400" dirty="0">
                <a:cs typeface="+mn-cs"/>
                <a:sym typeface="Symbol" charset="0"/>
              </a:rPr>
              <a:t> B</a:t>
            </a:r>
            <a:r>
              <a:rPr lang="en-US" sz="2400" dirty="0">
                <a:cs typeface="+mn-cs"/>
              </a:rPr>
              <a:t> for all A </a:t>
            </a:r>
            <a:r>
              <a:rPr lang="en-US" sz="2400" dirty="0">
                <a:cs typeface="+mn-cs"/>
                <a:sym typeface="Symbol" charset="0"/>
              </a:rPr>
              <a:t>∈</a:t>
            </a:r>
            <a:r>
              <a:rPr lang="en-US" sz="2400" dirty="0">
                <a:cs typeface="+mn-cs"/>
              </a:rPr>
              <a:t> </a:t>
            </a:r>
            <a:r>
              <a:rPr lang="en-US" sz="2400" b="1" dirty="0">
                <a:cs typeface="+mn-cs"/>
              </a:rPr>
              <a:t>NP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cs typeface="+mn-cs"/>
              </a:rPr>
              <a:t>If B satisfies only property 2) we say that B is </a:t>
            </a:r>
            <a:r>
              <a:rPr lang="en-US" sz="2400" b="1" dirty="0">
                <a:cs typeface="+mn-cs"/>
              </a:rPr>
              <a:t>NP-hard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cs typeface="+mn-cs"/>
              </a:rPr>
              <a:t>No polynomial time algorithm has been discovered for an </a:t>
            </a:r>
            <a:r>
              <a:rPr lang="en-US" sz="2400" b="1" dirty="0">
                <a:cs typeface="+mn-cs"/>
              </a:rPr>
              <a:t>NP-Complete</a:t>
            </a:r>
            <a:r>
              <a:rPr lang="en-US" sz="2400" dirty="0">
                <a:cs typeface="+mn-cs"/>
              </a:rPr>
              <a:t> problem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cs typeface="+mn-cs"/>
              </a:rPr>
              <a:t>No one has ever proven that no polynomial time algorithm can exist for any </a:t>
            </a:r>
            <a:r>
              <a:rPr lang="en-US" sz="2400" b="1" dirty="0">
                <a:cs typeface="+mn-cs"/>
              </a:rPr>
              <a:t>NP-Complete</a:t>
            </a:r>
            <a:r>
              <a:rPr lang="en-US" sz="2400" dirty="0">
                <a:cs typeface="+mn-cs"/>
              </a:rPr>
              <a:t> problem</a:t>
            </a:r>
            <a:endParaRPr lang="en-US" sz="2400" b="1" dirty="0">
              <a:cs typeface="+mn-cs"/>
            </a:endParaRPr>
          </a:p>
        </p:txBody>
      </p:sp>
      <p:sp>
        <p:nvSpPr>
          <p:cNvPr id="848900" name="Freeform 4"/>
          <p:cNvSpPr>
            <a:spLocks/>
          </p:cNvSpPr>
          <p:nvPr/>
        </p:nvSpPr>
        <p:spPr bwMode="auto">
          <a:xfrm>
            <a:off x="5913438" y="1247775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8901" name="Freeform 5"/>
          <p:cNvSpPr>
            <a:spLocks/>
          </p:cNvSpPr>
          <p:nvPr/>
        </p:nvSpPr>
        <p:spPr bwMode="auto">
          <a:xfrm>
            <a:off x="6227763" y="1387475"/>
            <a:ext cx="755650" cy="682625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8902" name="Text Box 6"/>
          <p:cNvSpPr txBox="1">
            <a:spLocks noChangeArrowheads="1"/>
          </p:cNvSpPr>
          <p:nvPr/>
        </p:nvSpPr>
        <p:spPr bwMode="auto">
          <a:xfrm>
            <a:off x="6348413" y="15192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</a:t>
            </a:r>
          </a:p>
        </p:txBody>
      </p:sp>
      <p:sp>
        <p:nvSpPr>
          <p:cNvPr id="848903" name="Text Box 7"/>
          <p:cNvSpPr txBox="1">
            <a:spLocks noChangeArrowheads="1"/>
          </p:cNvSpPr>
          <p:nvPr/>
        </p:nvSpPr>
        <p:spPr bwMode="auto">
          <a:xfrm>
            <a:off x="6446838" y="22145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NP</a:t>
            </a:r>
          </a:p>
        </p:txBody>
      </p:sp>
      <p:sp>
        <p:nvSpPr>
          <p:cNvPr id="848904" name="Oval 8"/>
          <p:cNvSpPr>
            <a:spLocks noChangeArrowheads="1"/>
          </p:cNvSpPr>
          <p:nvPr/>
        </p:nvSpPr>
        <p:spPr bwMode="auto">
          <a:xfrm>
            <a:off x="7239000" y="1927225"/>
            <a:ext cx="573088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8905" name="Text Box 9"/>
          <p:cNvSpPr txBox="1">
            <a:spLocks noChangeArrowheads="1"/>
          </p:cNvSpPr>
          <p:nvPr/>
        </p:nvSpPr>
        <p:spPr bwMode="auto">
          <a:xfrm>
            <a:off x="7277100" y="1582738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ChangeArrowheads="1"/>
          </p:cNvSpPr>
          <p:nvPr/>
        </p:nvSpPr>
        <p:spPr bwMode="auto">
          <a:xfrm>
            <a:off x="1074738" y="1420813"/>
            <a:ext cx="6637337" cy="15700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>
              <a:cs typeface="+mn-cs"/>
            </a:endParaRPr>
          </a:p>
          <a:p>
            <a:pPr algn="ctr">
              <a:defRPr/>
            </a:pPr>
            <a:endParaRPr lang="en-US" sz="2400">
              <a:cs typeface="+mn-cs"/>
            </a:endParaRPr>
          </a:p>
          <a:p>
            <a:pPr algn="ctr">
              <a:defRPr/>
            </a:pPr>
            <a:endParaRPr lang="en-US" sz="2400">
              <a:cs typeface="+mn-cs"/>
            </a:endParaRP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Reduction and NP-Completeness</a:t>
            </a:r>
          </a:p>
        </p:txBody>
      </p:sp>
      <p:sp>
        <p:nvSpPr>
          <p:cNvPr id="850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3035300"/>
            <a:ext cx="8422672" cy="3576638"/>
          </a:xfrm>
        </p:spPr>
        <p:txBody>
          <a:bodyPr/>
          <a:lstStyle/>
          <a:p>
            <a:pPr marL="533400" indent="-533400" eaLnBrk="1" hangingPunct="1">
              <a:lnSpc>
                <a:spcPct val="160000"/>
              </a:lnSpc>
              <a:defRPr/>
            </a:pPr>
            <a:r>
              <a:rPr lang="en-US" dirty="0">
                <a:cs typeface="+mn-cs"/>
              </a:rPr>
              <a:t>Suppose we know: </a:t>
            </a:r>
          </a:p>
          <a:p>
            <a:pPr marL="914400" lvl="1" indent="-457200" eaLnBrk="1" hangingPunct="1">
              <a:lnSpc>
                <a:spcPct val="160000"/>
              </a:lnSpc>
              <a:defRPr/>
            </a:pPr>
            <a:r>
              <a:rPr lang="en-US" dirty="0"/>
              <a:t>No polynomial time algorithm exists for problem A</a:t>
            </a:r>
          </a:p>
          <a:p>
            <a:pPr marL="914400" lvl="1" indent="-457200" eaLnBrk="1" hangingPunct="1">
              <a:lnSpc>
                <a:spcPct val="160000"/>
              </a:lnSpc>
              <a:defRPr/>
            </a:pPr>
            <a:r>
              <a:rPr lang="en-US" dirty="0"/>
              <a:t>We have a polynomial reduction </a:t>
            </a:r>
            <a:r>
              <a:rPr lang="en-US" dirty="0">
                <a:latin typeface="Monotype Corsiva" charset="0"/>
              </a:rPr>
              <a:t>f</a:t>
            </a:r>
            <a:r>
              <a:rPr lang="en-US" dirty="0"/>
              <a:t>  from A to B</a:t>
            </a:r>
          </a:p>
          <a:p>
            <a:pPr marL="0" indent="0" eaLnBrk="1" hangingPunct="1">
              <a:lnSpc>
                <a:spcPct val="160000"/>
              </a:lnSpc>
              <a:buNone/>
              <a:defRPr/>
            </a:pPr>
            <a:r>
              <a:rPr lang="en-US" dirty="0">
                <a:cs typeface="+mn-cs"/>
                <a:sym typeface="Symbol" charset="0"/>
              </a:rPr>
              <a:t>⇒ No polynomial time algorithm exists for B</a:t>
            </a:r>
          </a:p>
        </p:txBody>
      </p:sp>
      <p:sp>
        <p:nvSpPr>
          <p:cNvPr id="850949" name="Rectangle 5"/>
          <p:cNvSpPr>
            <a:spLocks noChangeArrowheads="1"/>
          </p:cNvSpPr>
          <p:nvPr/>
        </p:nvSpPr>
        <p:spPr bwMode="auto">
          <a:xfrm>
            <a:off x="1352550" y="174942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Monotype Corsiva" charset="0"/>
                <a:cs typeface="+mn-cs"/>
              </a:rPr>
              <a:t>f</a:t>
            </a:r>
          </a:p>
        </p:txBody>
      </p:sp>
      <p:sp>
        <p:nvSpPr>
          <p:cNvPr id="850950" name="Rectangle 6"/>
          <p:cNvSpPr>
            <a:spLocks noChangeArrowheads="1"/>
          </p:cNvSpPr>
          <p:nvPr/>
        </p:nvSpPr>
        <p:spPr bwMode="auto">
          <a:xfrm>
            <a:off x="3530600" y="1749425"/>
            <a:ext cx="330517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cs typeface="+mn-cs"/>
              </a:rPr>
              <a:t>Problem B</a:t>
            </a:r>
          </a:p>
        </p:txBody>
      </p:sp>
      <p:sp>
        <p:nvSpPr>
          <p:cNvPr id="850951" name="Line 7"/>
          <p:cNvSpPr>
            <a:spLocks noChangeShapeType="1"/>
          </p:cNvSpPr>
          <p:nvPr/>
        </p:nvSpPr>
        <p:spPr bwMode="auto">
          <a:xfrm>
            <a:off x="482600" y="2195513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2" name="Text Box 8"/>
          <p:cNvSpPr txBox="1">
            <a:spLocks noChangeArrowheads="1"/>
          </p:cNvSpPr>
          <p:nvPr/>
        </p:nvSpPr>
        <p:spPr bwMode="auto">
          <a:xfrm>
            <a:off x="719138" y="1704975"/>
            <a:ext cx="40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  <a:sym typeface="Symbol" charset="0"/>
              </a:rPr>
              <a:t>𝛼</a:t>
            </a:r>
          </a:p>
        </p:txBody>
      </p:sp>
      <p:sp>
        <p:nvSpPr>
          <p:cNvPr id="850953" name="Text Box 9"/>
          <p:cNvSpPr txBox="1">
            <a:spLocks noChangeArrowheads="1"/>
          </p:cNvSpPr>
          <p:nvPr/>
        </p:nvSpPr>
        <p:spPr bwMode="auto">
          <a:xfrm>
            <a:off x="3089275" y="1704975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  <a:sym typeface="Symbol" charset="0"/>
              </a:rPr>
              <a:t>𝛽</a:t>
            </a:r>
          </a:p>
        </p:txBody>
      </p:sp>
      <p:sp>
        <p:nvSpPr>
          <p:cNvPr id="850954" name="Line 10"/>
          <p:cNvSpPr>
            <a:spLocks noChangeShapeType="1"/>
          </p:cNvSpPr>
          <p:nvPr/>
        </p:nvSpPr>
        <p:spPr bwMode="auto">
          <a:xfrm>
            <a:off x="2349500" y="2195513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5" name="Line 11"/>
          <p:cNvSpPr>
            <a:spLocks noChangeShapeType="1"/>
          </p:cNvSpPr>
          <p:nvPr/>
        </p:nvSpPr>
        <p:spPr bwMode="auto">
          <a:xfrm flipV="1">
            <a:off x="6842125" y="1882775"/>
            <a:ext cx="868363" cy="312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6" name="Line 12"/>
          <p:cNvSpPr>
            <a:spLocks noChangeShapeType="1"/>
          </p:cNvSpPr>
          <p:nvPr/>
        </p:nvSpPr>
        <p:spPr bwMode="auto">
          <a:xfrm>
            <a:off x="6842125" y="2217738"/>
            <a:ext cx="868363" cy="312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7" name="Line 13"/>
          <p:cNvSpPr>
            <a:spLocks noChangeShapeType="1"/>
          </p:cNvSpPr>
          <p:nvPr/>
        </p:nvSpPr>
        <p:spPr bwMode="auto">
          <a:xfrm>
            <a:off x="7705725" y="1890713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8" name="Line 14"/>
          <p:cNvSpPr>
            <a:spLocks noChangeShapeType="1"/>
          </p:cNvSpPr>
          <p:nvPr/>
        </p:nvSpPr>
        <p:spPr bwMode="auto">
          <a:xfrm>
            <a:off x="7713663" y="2516188"/>
            <a:ext cx="884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9" name="Text Box 15"/>
          <p:cNvSpPr txBox="1">
            <a:spLocks noChangeArrowheads="1"/>
          </p:cNvSpPr>
          <p:nvPr/>
        </p:nvSpPr>
        <p:spPr bwMode="auto">
          <a:xfrm>
            <a:off x="6988175" y="16906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yes</a:t>
            </a:r>
          </a:p>
        </p:txBody>
      </p:sp>
      <p:sp>
        <p:nvSpPr>
          <p:cNvPr id="850960" name="Text Box 16"/>
          <p:cNvSpPr txBox="1">
            <a:spLocks noChangeArrowheads="1"/>
          </p:cNvSpPr>
          <p:nvPr/>
        </p:nvSpPr>
        <p:spPr bwMode="auto">
          <a:xfrm>
            <a:off x="7026275" y="2322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</a:t>
            </a:r>
          </a:p>
        </p:txBody>
      </p:sp>
      <p:sp>
        <p:nvSpPr>
          <p:cNvPr id="850961" name="Text Box 17"/>
          <p:cNvSpPr txBox="1">
            <a:spLocks noChangeArrowheads="1"/>
          </p:cNvSpPr>
          <p:nvPr/>
        </p:nvSpPr>
        <p:spPr bwMode="auto">
          <a:xfrm>
            <a:off x="7932738" y="15382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yes</a:t>
            </a:r>
          </a:p>
        </p:txBody>
      </p:sp>
      <p:sp>
        <p:nvSpPr>
          <p:cNvPr id="850962" name="Text Box 18"/>
          <p:cNvSpPr txBox="1">
            <a:spLocks noChangeArrowheads="1"/>
          </p:cNvSpPr>
          <p:nvPr/>
        </p:nvSpPr>
        <p:spPr bwMode="auto">
          <a:xfrm>
            <a:off x="7970838" y="2170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</a:t>
            </a:r>
          </a:p>
        </p:txBody>
      </p:sp>
      <p:sp>
        <p:nvSpPr>
          <p:cNvPr id="850963" name="Text Box 19"/>
          <p:cNvSpPr txBox="1">
            <a:spLocks noChangeArrowheads="1"/>
          </p:cNvSpPr>
          <p:nvPr/>
        </p:nvSpPr>
        <p:spPr bwMode="auto">
          <a:xfrm>
            <a:off x="2332038" y="26416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Problem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Proving NP-Completeness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31212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solidFill>
                  <a:srgbClr val="DD0111"/>
                </a:solidFill>
                <a:latin typeface="Monotype Corsiva" charset="0"/>
                <a:cs typeface="+mn-cs"/>
                <a:sym typeface="Symbol" charset="0"/>
              </a:rPr>
              <a:t>Theorem: </a:t>
            </a:r>
            <a:r>
              <a:rPr lang="en-US" sz="2400" dirty="0">
                <a:cs typeface="+mn-cs"/>
                <a:sym typeface="Symbol" charset="0"/>
              </a:rPr>
              <a:t>If A is NP-Complete and </a:t>
            </a:r>
            <a:r>
              <a:rPr lang="en-US" sz="2400" dirty="0">
                <a:cs typeface="+mn-cs"/>
              </a:rPr>
              <a:t>A </a:t>
            </a:r>
            <a:r>
              <a:rPr lang="en-US" sz="2400" dirty="0">
                <a:cs typeface="+mn-cs"/>
                <a:sym typeface="Symbol" charset="0"/>
              </a:rPr>
              <a:t>≤</a:t>
            </a:r>
            <a:r>
              <a:rPr lang="en-US" sz="2400" baseline="-25000" dirty="0">
                <a:cs typeface="+mn-cs"/>
                <a:sym typeface="Symbol" charset="0"/>
              </a:rPr>
              <a:t>p</a:t>
            </a:r>
            <a:r>
              <a:rPr lang="en-US" sz="2400" dirty="0">
                <a:cs typeface="+mn-cs"/>
                <a:sym typeface="Symbol" charset="0"/>
              </a:rPr>
              <a:t> B 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	⇒ B is NP-Hard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In addition, if B ∈ NP 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	 </a:t>
            </a:r>
            <a:r>
              <a:rPr lang="en-US" sz="2400" dirty="0">
                <a:cs typeface="+mn-cs"/>
                <a:sym typeface="Symbol" charset="0"/>
              </a:rPr>
              <a:t>⇒ B is NP-Complete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b="1" dirty="0">
                <a:cs typeface="+mn-cs"/>
                <a:sym typeface="Symbol" charset="0"/>
              </a:rPr>
              <a:t>Proof</a:t>
            </a:r>
            <a:r>
              <a:rPr lang="en-US" sz="2400" dirty="0">
                <a:cs typeface="+mn-cs"/>
                <a:sym typeface="Symbol" charset="0"/>
              </a:rPr>
              <a:t>: Assume that B ∈ P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  Since </a:t>
            </a:r>
            <a:r>
              <a:rPr lang="en-US" sz="2400" dirty="0">
                <a:cs typeface="+mn-cs"/>
              </a:rPr>
              <a:t>A </a:t>
            </a:r>
            <a:r>
              <a:rPr lang="en-US" sz="2400" dirty="0">
                <a:cs typeface="+mn-cs"/>
                <a:sym typeface="Symbol" charset="0"/>
              </a:rPr>
              <a:t>≤</a:t>
            </a:r>
            <a:r>
              <a:rPr lang="en-US" sz="2400" baseline="-25000" dirty="0">
                <a:cs typeface="+mn-cs"/>
                <a:sym typeface="Symbol" charset="0"/>
              </a:rPr>
              <a:t>p</a:t>
            </a:r>
            <a:r>
              <a:rPr lang="en-US" sz="2400" dirty="0">
                <a:cs typeface="+mn-cs"/>
                <a:sym typeface="Symbol" charset="0"/>
              </a:rPr>
              <a:t> B ⇒ A ∈ P  contradiction, so B ∉ P 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If B 	∈ NP ⇒ B ∈ NP-Complete (by definition of NP-C)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If B 	∉ NP ⇒ B ∈ NP-Hard (by definition of NP-H)</a:t>
            </a:r>
          </a:p>
        </p:txBody>
      </p:sp>
      <p:sp>
        <p:nvSpPr>
          <p:cNvPr id="852996" name="Freeform 4"/>
          <p:cNvSpPr>
            <a:spLocks/>
          </p:cNvSpPr>
          <p:nvPr/>
        </p:nvSpPr>
        <p:spPr bwMode="auto">
          <a:xfrm>
            <a:off x="5913438" y="2025650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2997" name="Freeform 5"/>
          <p:cNvSpPr>
            <a:spLocks/>
          </p:cNvSpPr>
          <p:nvPr/>
        </p:nvSpPr>
        <p:spPr bwMode="auto">
          <a:xfrm>
            <a:off x="6227763" y="2165350"/>
            <a:ext cx="755650" cy="682625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2998" name="Text Box 6"/>
          <p:cNvSpPr txBox="1">
            <a:spLocks noChangeArrowheads="1"/>
          </p:cNvSpPr>
          <p:nvPr/>
        </p:nvSpPr>
        <p:spPr bwMode="auto">
          <a:xfrm>
            <a:off x="6348413" y="2297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</a:t>
            </a:r>
          </a:p>
        </p:txBody>
      </p:sp>
      <p:sp>
        <p:nvSpPr>
          <p:cNvPr id="852999" name="Text Box 7"/>
          <p:cNvSpPr txBox="1">
            <a:spLocks noChangeArrowheads="1"/>
          </p:cNvSpPr>
          <p:nvPr/>
        </p:nvSpPr>
        <p:spPr bwMode="auto">
          <a:xfrm>
            <a:off x="6446838" y="29924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NP</a:t>
            </a:r>
          </a:p>
        </p:txBody>
      </p:sp>
      <p:sp>
        <p:nvSpPr>
          <p:cNvPr id="853000" name="Oval 8"/>
          <p:cNvSpPr>
            <a:spLocks noChangeArrowheads="1"/>
          </p:cNvSpPr>
          <p:nvPr/>
        </p:nvSpPr>
        <p:spPr bwMode="auto">
          <a:xfrm>
            <a:off x="7239000" y="2705100"/>
            <a:ext cx="573088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3001" name="Text Box 9"/>
          <p:cNvSpPr txBox="1">
            <a:spLocks noChangeArrowheads="1"/>
          </p:cNvSpPr>
          <p:nvPr/>
        </p:nvSpPr>
        <p:spPr bwMode="auto">
          <a:xfrm>
            <a:off x="7277100" y="236061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89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Proving NP-Completeness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40000"/>
              </a:lnSpc>
              <a:buFontTx/>
              <a:buAutoNum type="arabicPeriod"/>
              <a:defRPr/>
            </a:pPr>
            <a:r>
              <a:rPr lang="en-US">
                <a:cs typeface="+mn-cs"/>
              </a:rPr>
              <a:t>Prove that the problem B is in NP</a:t>
            </a:r>
          </a:p>
          <a:p>
            <a:pPr marL="914400" lvl="1" indent="-457200" eaLnBrk="1" hangingPunct="1">
              <a:lnSpc>
                <a:spcPct val="140000"/>
              </a:lnSpc>
              <a:defRPr/>
            </a:pPr>
            <a:r>
              <a:rPr lang="en-US"/>
              <a:t>A randomly generated string can be checked in polynomial time to determine if it represents a solution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  <a:defRPr/>
            </a:pPr>
            <a:r>
              <a:rPr lang="en-US">
                <a:cs typeface="+mn-cs"/>
              </a:rPr>
              <a:t>Show that </a:t>
            </a:r>
            <a:r>
              <a:rPr lang="en-US" b="1">
                <a:cs typeface="+mn-cs"/>
              </a:rPr>
              <a:t>one known </a:t>
            </a:r>
            <a:r>
              <a:rPr lang="en-US">
                <a:cs typeface="+mn-cs"/>
              </a:rPr>
              <a:t>NP-Complete problem can be transformed to B in polynomial time</a:t>
            </a:r>
          </a:p>
          <a:p>
            <a:pPr marL="914400" lvl="1" indent="-457200" eaLnBrk="1" hangingPunct="1">
              <a:lnSpc>
                <a:spcPct val="140000"/>
              </a:lnSpc>
              <a:defRPr/>
            </a:pPr>
            <a:r>
              <a:rPr lang="en-US"/>
              <a:t>No need to check that </a:t>
            </a:r>
            <a:r>
              <a:rPr lang="en-US" b="1"/>
              <a:t>all</a:t>
            </a:r>
            <a:r>
              <a:rPr lang="en-US"/>
              <a:t> NP-Complete problems are reducible to 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Is P = NP?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40914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dirty="0">
                <a:cs typeface="+mn-cs"/>
              </a:rPr>
              <a:t>Any problem in P is also in NP: 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			P </a:t>
            </a:r>
            <a:r>
              <a:rPr lang="en-US" dirty="0">
                <a:cs typeface="+mn-cs"/>
                <a:sym typeface="Symbol" charset="0"/>
              </a:rPr>
              <a:t>⊆ NP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>
                <a:cs typeface="+mn-cs"/>
              </a:rPr>
              <a:t>We can solve problems in P, even without having a certificate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>
                <a:cs typeface="+mn-cs"/>
              </a:rPr>
              <a:t>The big (and open question) is whether P = NP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dirty="0">
                <a:solidFill>
                  <a:srgbClr val="DD0111"/>
                </a:solidFill>
                <a:latin typeface="Monotype Corsiva" charset="0"/>
                <a:cs typeface="+mn-cs"/>
              </a:rPr>
              <a:t>Theorem:</a:t>
            </a:r>
            <a:r>
              <a:rPr lang="en-US" dirty="0">
                <a:cs typeface="+mn-cs"/>
              </a:rPr>
              <a:t> If any NP-Complete problem can be solved in polynomial time </a:t>
            </a:r>
            <a:r>
              <a:rPr lang="en-US" dirty="0">
                <a:cs typeface="+mn-cs"/>
                <a:sym typeface="Symbol" charset="0"/>
              </a:rPr>
              <a:t>⇒ then P = NP.</a:t>
            </a:r>
          </a:p>
        </p:txBody>
      </p:sp>
      <p:sp>
        <p:nvSpPr>
          <p:cNvPr id="857092" name="Freeform 4"/>
          <p:cNvSpPr>
            <a:spLocks/>
          </p:cNvSpPr>
          <p:nvPr/>
        </p:nvSpPr>
        <p:spPr bwMode="auto">
          <a:xfrm>
            <a:off x="5913438" y="1247775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7093" name="Freeform 5"/>
          <p:cNvSpPr>
            <a:spLocks/>
          </p:cNvSpPr>
          <p:nvPr/>
        </p:nvSpPr>
        <p:spPr bwMode="auto">
          <a:xfrm>
            <a:off x="6227763" y="1387475"/>
            <a:ext cx="755650" cy="682625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6348413" y="15192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</a:t>
            </a: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6446838" y="22145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NP</a:t>
            </a:r>
          </a:p>
        </p:txBody>
      </p:sp>
      <p:sp>
        <p:nvSpPr>
          <p:cNvPr id="857096" name="Oval 8"/>
          <p:cNvSpPr>
            <a:spLocks noChangeArrowheads="1"/>
          </p:cNvSpPr>
          <p:nvPr/>
        </p:nvSpPr>
        <p:spPr bwMode="auto">
          <a:xfrm>
            <a:off x="7239000" y="1927225"/>
            <a:ext cx="573088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7097" name="Text Box 9"/>
          <p:cNvSpPr txBox="1">
            <a:spLocks noChangeArrowheads="1"/>
          </p:cNvSpPr>
          <p:nvPr/>
        </p:nvSpPr>
        <p:spPr bwMode="auto">
          <a:xfrm>
            <a:off x="7277100" y="1582738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 &amp; NP-Complete Problems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b="1">
                <a:cs typeface="+mn-cs"/>
              </a:rPr>
              <a:t>Shortest simple path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/>
              <a:t>Given a graph G = (V, E) find a </a:t>
            </a:r>
            <a:r>
              <a:rPr lang="en-US" b="1"/>
              <a:t>shortest</a:t>
            </a:r>
            <a:r>
              <a:rPr lang="en-US"/>
              <a:t> path from a source to all other vertices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/>
              <a:t>Polynomial solution: O(VE)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b="1">
                <a:cs typeface="+mn-cs"/>
              </a:rPr>
              <a:t>Longest simple path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/>
              <a:t>Given a graph G = (V, E) find a </a:t>
            </a:r>
            <a:r>
              <a:rPr lang="en-US" b="1"/>
              <a:t>longest</a:t>
            </a:r>
            <a:r>
              <a:rPr lang="en-US"/>
              <a:t> path from a source to all other vertices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/>
              <a:t>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 &amp; NP-Complete Problems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b="1">
                <a:cs typeface="+mn-cs"/>
              </a:rPr>
              <a:t>Euler tour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Given G = (V, E) a connected, directed graph, find a cycle that traverses each edge of G exactly once (may visit a vertex multiple times)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Polynomial solution O(E)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>
                <a:cs typeface="+mn-cs"/>
              </a:rPr>
              <a:t>Hamiltonian cycle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G = (V, E) a connected, directed graph find a cycle that visits each vertex of G exactly once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Boolean Formula Satisfiability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890" y="1214438"/>
            <a:ext cx="9002110" cy="5427662"/>
          </a:xfrm>
        </p:spPr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>
                <a:cs typeface="+mn-cs"/>
              </a:rPr>
              <a:t>Formula </a:t>
            </a:r>
            <a:r>
              <a:rPr lang="en-US" b="1" dirty="0" err="1">
                <a:cs typeface="+mn-cs"/>
              </a:rPr>
              <a:t>Satisfiability</a:t>
            </a:r>
            <a:r>
              <a:rPr lang="en-US" b="1" dirty="0">
                <a:cs typeface="+mn-cs"/>
              </a:rPr>
              <a:t> Problem</a:t>
            </a:r>
            <a:r>
              <a:rPr lang="en-US" dirty="0">
                <a:cs typeface="+mn-cs"/>
              </a:rPr>
              <a:t>: a </a:t>
            </a:r>
            <a:r>
              <a:rPr lang="en-US" dirty="0" err="1">
                <a:cs typeface="+mn-cs"/>
              </a:rPr>
              <a:t>boolean</a:t>
            </a:r>
            <a:r>
              <a:rPr lang="en-US" dirty="0">
                <a:cs typeface="+mn-cs"/>
              </a:rPr>
              <a:t> formula </a:t>
            </a:r>
            <a:r>
              <a:rPr lang="en-US" i="1" dirty="0">
                <a:cs typeface="+mn-cs"/>
                <a:sym typeface="Symbol" charset="0"/>
              </a:rPr>
              <a:t>𝚽</a:t>
            </a:r>
            <a:r>
              <a:rPr lang="en-US" dirty="0">
                <a:cs typeface="+mn-cs"/>
                <a:sym typeface="Symbol" charset="0"/>
              </a:rPr>
              <a:t> composed of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/>
              <a:t>n </a:t>
            </a:r>
            <a:r>
              <a:rPr lang="en-US" dirty="0" err="1"/>
              <a:t>boolean</a:t>
            </a:r>
            <a:r>
              <a:rPr lang="en-US" dirty="0"/>
              <a:t> variables: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/>
              <a:t>m </a:t>
            </a:r>
            <a:r>
              <a:rPr lang="en-US" dirty="0" err="1"/>
              <a:t>boolean</a:t>
            </a:r>
            <a:r>
              <a:rPr lang="en-US" dirty="0"/>
              <a:t> connectives: </a:t>
            </a:r>
            <a:r>
              <a:rPr lang="en-US" dirty="0">
                <a:sym typeface="Symbol" charset="0"/>
              </a:rPr>
              <a:t>∧ (AND), ∨ (OR), ¬ (NOT),   </a:t>
            </a:r>
            <a:r>
              <a:rPr lang="is-IS" dirty="0">
                <a:sym typeface="Symbol" charset="0"/>
              </a:rPr>
              <a:t>→</a:t>
            </a:r>
            <a:r>
              <a:rPr lang="en-US" dirty="0">
                <a:sym typeface="Symbol" charset="0"/>
              </a:rPr>
              <a:t> (implication), ⟷ (equivalence,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>
                <a:sym typeface="Symbol" charset="0"/>
              </a:rPr>
              <a:t>if and only if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sym typeface="Symbol" charset="0"/>
              </a:rPr>
              <a:t>)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>
                <a:sym typeface="Symbol" charset="0"/>
              </a:rPr>
              <a:t>Parentheses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endParaRPr lang="en-US" dirty="0">
              <a:sym typeface="Symbol" charset="0"/>
            </a:endParaRPr>
          </a:p>
          <a:p>
            <a:pPr marL="914400" lvl="1" indent="-457200" eaLnBrk="1" hangingPunct="1">
              <a:buFontTx/>
              <a:buNone/>
              <a:defRPr/>
            </a:pPr>
            <a:r>
              <a:rPr lang="en-US" b="1" dirty="0">
                <a:sym typeface="Symbol" charset="0"/>
              </a:rPr>
              <a:t>Satisfying assignment:</a:t>
            </a:r>
            <a:r>
              <a:rPr lang="en-US" dirty="0">
                <a:sym typeface="Symbol" charset="0"/>
              </a:rPr>
              <a:t> an assignment of values (0, 1) to variables x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that causes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to evaluate to 1</a:t>
            </a:r>
          </a:p>
          <a:p>
            <a:pPr marL="914400" lvl="1" indent="-457200" eaLnBrk="1" hangingPunct="1">
              <a:buFontTx/>
              <a:buNone/>
              <a:defRPr/>
            </a:pPr>
            <a:r>
              <a:rPr lang="en-US" dirty="0">
                <a:solidFill>
                  <a:srgbClr val="DD0111"/>
                </a:solidFill>
                <a:latin typeface="Monotype Corsiva" charset="0"/>
                <a:sym typeface="Symbol" charset="0"/>
              </a:rPr>
              <a:t>E.g.: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= (x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∨ 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) ∧ (x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∨ ¬ 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) ∧ (¬ 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∨ ¬ 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)</a:t>
            </a:r>
          </a:p>
          <a:p>
            <a:pPr marL="914400" lvl="1" indent="-457200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	  Certificate: 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= 1, 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= 0 ⇒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= 1 ∧ 1 ∧ 1 = 1</a:t>
            </a:r>
          </a:p>
          <a:p>
            <a:pPr marL="914400" lvl="1" indent="-457200" eaLnBrk="1" hangingPunct="1">
              <a:defRPr/>
            </a:pPr>
            <a:r>
              <a:rPr lang="en-US" dirty="0">
                <a:sym typeface="Symbol" charset="0"/>
              </a:rPr>
              <a:t>Formula </a:t>
            </a:r>
            <a:r>
              <a:rPr lang="en-US" dirty="0" err="1">
                <a:sym typeface="Symbol" charset="0"/>
              </a:rPr>
              <a:t>Satisfiability</a:t>
            </a:r>
            <a:r>
              <a:rPr lang="en-US" dirty="0">
                <a:sym typeface="Symbol" charset="0"/>
              </a:rPr>
              <a:t> is first to be proven 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Exponentiation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076825"/>
          </a:xfrm>
        </p:spPr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 dirty="0"/>
              <a:t>Compute </a:t>
            </a:r>
            <a:r>
              <a:rPr lang="en-US" dirty="0" err="1"/>
              <a:t>a</a:t>
            </a:r>
            <a:r>
              <a:rPr lang="en-US" baseline="30000" dirty="0" err="1"/>
              <a:t>b</a:t>
            </a:r>
            <a:r>
              <a:rPr lang="en-US" dirty="0"/>
              <a:t> mod n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Use repeated squaring: </a:t>
            </a:r>
            <a:r>
              <a:rPr lang="en-US" dirty="0">
                <a:solidFill>
                  <a:srgbClr val="CC0000"/>
                </a:solidFill>
              </a:rPr>
              <a:t>a</a:t>
            </a:r>
            <a:r>
              <a:rPr lang="en-US" baseline="30000" dirty="0">
                <a:solidFill>
                  <a:srgbClr val="CC0000"/>
                </a:solidFill>
              </a:rPr>
              <a:t>c</a:t>
            </a:r>
            <a:r>
              <a:rPr lang="en-US" dirty="0">
                <a:solidFill>
                  <a:srgbClr val="CC0000"/>
                </a:solidFill>
              </a:rPr>
              <a:t> mod n</a:t>
            </a:r>
            <a:r>
              <a:rPr lang="en-US" dirty="0"/>
              <a:t>, where </a:t>
            </a:r>
            <a:r>
              <a:rPr lang="en-US" dirty="0">
                <a:solidFill>
                  <a:srgbClr val="CC0000"/>
                </a:solidFill>
              </a:rPr>
              <a:t>c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doubles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each time until reaching value </a:t>
            </a:r>
            <a:r>
              <a:rPr lang="en-US" dirty="0">
                <a:solidFill>
                  <a:srgbClr val="CC0000"/>
                </a:solidFill>
              </a:rPr>
              <a:t>b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(a*b) mod n = ((a mod n)(b mod n)) mod n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b =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⟨</a:t>
            </a:r>
            <a:r>
              <a:rPr lang="en-US" dirty="0" err="1">
                <a:solidFill>
                  <a:schemeClr val="tx1"/>
                </a:solidFill>
                <a:sym typeface="Symbol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sym typeface="Symbol" charset="0"/>
              </a:rPr>
              <a:t>k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, b</a:t>
            </a:r>
            <a:r>
              <a:rPr lang="en-US" baseline="-25000" dirty="0">
                <a:solidFill>
                  <a:schemeClr val="tx1"/>
                </a:solidFill>
                <a:sym typeface="Symbol" charset="0"/>
              </a:rPr>
              <a:t>k-1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, …, b</a:t>
            </a:r>
            <a:r>
              <a:rPr lang="en-US" baseline="-25000" dirty="0">
                <a:solidFill>
                  <a:schemeClr val="tx1"/>
                </a:solidFill>
                <a:sym typeface="Symbol" charset="0"/>
              </a:rPr>
              <a:t>1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, b</a:t>
            </a:r>
            <a:r>
              <a:rPr lang="en-US" baseline="-25000" dirty="0">
                <a:solidFill>
                  <a:schemeClr val="tx1"/>
                </a:solidFill>
                <a:sym typeface="Symbol" charset="0"/>
              </a:rPr>
              <a:t>0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⟩  binary representation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E.g.: b = 45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	Binary representation: 1 0 1 1 0 1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	c will take values: 1, 2, 5, 11, 22, 45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3-CNF Satisfiability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4550" cy="5076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cs typeface="+mn-cs"/>
              </a:rPr>
              <a:t>	3-CNF (clause normal form) </a:t>
            </a:r>
            <a:r>
              <a:rPr lang="en-US" b="1" dirty="0" err="1">
                <a:cs typeface="+mn-cs"/>
              </a:rPr>
              <a:t>Satisfiability</a:t>
            </a:r>
            <a:r>
              <a:rPr lang="en-US" b="1" dirty="0">
                <a:cs typeface="+mn-cs"/>
              </a:rPr>
              <a:t> Problem: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en-US" dirty="0" err="1"/>
              <a:t>boolean</a:t>
            </a:r>
            <a:r>
              <a:rPr lang="en-US" dirty="0"/>
              <a:t> variables: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/>
              <a:t>Literal</a:t>
            </a:r>
            <a:r>
              <a:rPr lang="en-US" dirty="0"/>
              <a:t>: x</a:t>
            </a:r>
            <a:r>
              <a:rPr lang="en-US" baseline="-25000" dirty="0"/>
              <a:t>i</a:t>
            </a:r>
            <a:r>
              <a:rPr lang="en-US" dirty="0"/>
              <a:t> or </a:t>
            </a:r>
            <a:r>
              <a:rPr lang="en-US" dirty="0">
                <a:sym typeface="Symbol" charset="0"/>
              </a:rPr>
              <a:t>¬ x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   (a variable or its negation)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ym typeface="Symbol" charset="0"/>
              </a:rPr>
              <a:t>Clause:</a:t>
            </a:r>
            <a:r>
              <a:rPr lang="en-US" dirty="0">
                <a:sym typeface="Symbol" charset="0"/>
              </a:rPr>
              <a:t> </a:t>
            </a:r>
            <a:r>
              <a:rPr lang="en-US" dirty="0" err="1">
                <a:sym typeface="Symbol" charset="0"/>
              </a:rPr>
              <a:t>c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 = an </a:t>
            </a:r>
            <a:r>
              <a:rPr lang="en-US" b="1" dirty="0">
                <a:sym typeface="Symbol" charset="0"/>
              </a:rPr>
              <a:t>OR</a:t>
            </a:r>
            <a:r>
              <a:rPr lang="en-US" dirty="0">
                <a:sym typeface="Symbol" charset="0"/>
              </a:rPr>
              <a:t> of </a:t>
            </a:r>
            <a:r>
              <a:rPr lang="en-US" b="1" dirty="0">
                <a:sym typeface="Symbol" charset="0"/>
              </a:rPr>
              <a:t>three literals</a:t>
            </a:r>
            <a:endParaRPr lang="en-US" dirty="0">
              <a:sym typeface="Symbo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ym typeface="Symbol" charset="0"/>
              </a:rPr>
              <a:t>Formula: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= c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∧ c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∧ … ∧ c</a:t>
            </a:r>
            <a:r>
              <a:rPr lang="en-US" baseline="-25000" dirty="0">
                <a:sym typeface="Symbol" charset="0"/>
              </a:rPr>
              <a:t>m </a:t>
            </a:r>
            <a:r>
              <a:rPr lang="en-US" dirty="0">
                <a:sym typeface="Symbol" charset="0"/>
              </a:rPr>
              <a:t>(m clauses)</a:t>
            </a:r>
            <a:endParaRPr lang="en-US" baseline="-25000" dirty="0">
              <a:sym typeface="Symbo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sym typeface="Symbo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DD0111"/>
                </a:solidFill>
                <a:latin typeface="Monotype Corsiva" charset="0"/>
                <a:cs typeface="+mn-cs"/>
                <a:sym typeface="Symbol" charset="0"/>
              </a:rPr>
              <a:t>E.g.: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 dirty="0">
                <a:cs typeface="+mn-cs"/>
                <a:sym typeface="Symbol" charset="0"/>
              </a:rPr>
              <a:t>	𝚽</a:t>
            </a:r>
            <a:r>
              <a:rPr lang="en-US" dirty="0">
                <a:cs typeface="+mn-cs"/>
                <a:sym typeface="Symbol" charset="0"/>
              </a:rPr>
              <a:t> = (x</a:t>
            </a:r>
            <a:r>
              <a:rPr lang="en-US" baseline="-25000" dirty="0">
                <a:cs typeface="+mn-cs"/>
                <a:sym typeface="Symbol" charset="0"/>
              </a:rPr>
              <a:t>1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1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) ∧ (x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4</a:t>
            </a:r>
            <a:r>
              <a:rPr lang="en-US" dirty="0">
                <a:cs typeface="+mn-cs"/>
                <a:sym typeface="Symbol" charset="0"/>
              </a:rPr>
              <a:t>) ∧ 			 	 (¬x</a:t>
            </a:r>
            <a:r>
              <a:rPr lang="en-US" baseline="-25000" dirty="0">
                <a:cs typeface="+mn-cs"/>
                <a:sym typeface="Symbol" charset="0"/>
              </a:rPr>
              <a:t>1</a:t>
            </a:r>
            <a:r>
              <a:rPr lang="en-US" dirty="0">
                <a:cs typeface="+mn-cs"/>
                <a:sym typeface="Symbol" charset="0"/>
              </a:rPr>
              <a:t> ∨ ¬x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  <a:r>
              <a:rPr lang="en-US" dirty="0">
                <a:cs typeface="+mn-cs"/>
                <a:sym typeface="Symbol" charset="0"/>
              </a:rPr>
              <a:t> ∨ ¬ x</a:t>
            </a:r>
            <a:r>
              <a:rPr lang="en-US" baseline="-25000" dirty="0">
                <a:cs typeface="+mn-cs"/>
                <a:sym typeface="Symbol" charset="0"/>
              </a:rPr>
              <a:t>4</a:t>
            </a:r>
            <a:r>
              <a:rPr lang="en-US" dirty="0">
                <a:cs typeface="+mn-cs"/>
                <a:sym typeface="Symbol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3-CNF</a:t>
            </a:r>
            <a:r>
              <a:rPr lang="en-US" dirty="0">
                <a:cs typeface="+mn-cs"/>
              </a:rPr>
              <a:t> is 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Clique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7822"/>
            <a:ext cx="8337550" cy="520344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>
                <a:cs typeface="+mn-cs"/>
              </a:rPr>
              <a:t>Clique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Undirected graph G = (V, E)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b="1" dirty="0"/>
              <a:t>Clique:</a:t>
            </a:r>
            <a:r>
              <a:rPr lang="en-US" dirty="0"/>
              <a:t> a subset of vertices in V all connected to each other by edges in E (i.e., forming a complete graph)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b="1" dirty="0"/>
              <a:t>Size of a clique:</a:t>
            </a:r>
            <a:r>
              <a:rPr lang="en-US" dirty="0"/>
              <a:t> number of vertices it contains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>
                <a:cs typeface="+mn-cs"/>
              </a:rPr>
              <a:t>Optimization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Find a clique of maximum size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>
                <a:cs typeface="+mn-cs"/>
              </a:rPr>
              <a:t>Decision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Does G have a clique of size k?</a:t>
            </a:r>
          </a:p>
        </p:txBody>
      </p:sp>
      <p:sp>
        <p:nvSpPr>
          <p:cNvPr id="867332" name="AutoShape 4"/>
          <p:cNvSpPr>
            <a:spLocks noChangeArrowheads="1"/>
          </p:cNvSpPr>
          <p:nvPr/>
        </p:nvSpPr>
        <p:spPr bwMode="auto">
          <a:xfrm>
            <a:off x="6029325" y="4591050"/>
            <a:ext cx="884238" cy="12493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5272088" y="3890963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Clique(G, 2) = YES</a:t>
            </a:r>
          </a:p>
          <a:p>
            <a:pPr>
              <a:defRPr/>
            </a:pPr>
            <a:r>
              <a:rPr lang="en-US">
                <a:cs typeface="+mn-cs"/>
              </a:rPr>
              <a:t>Clique(G, 3) = NO</a:t>
            </a:r>
          </a:p>
        </p:txBody>
      </p:sp>
      <p:grpSp>
        <p:nvGrpSpPr>
          <p:cNvPr id="867334" name="Group 6"/>
          <p:cNvGrpSpPr>
            <a:grpSpLocks/>
          </p:cNvGrpSpPr>
          <p:nvPr/>
        </p:nvGrpSpPr>
        <p:grpSpPr bwMode="auto">
          <a:xfrm>
            <a:off x="7986713" y="4210050"/>
            <a:ext cx="885825" cy="1249363"/>
            <a:chOff x="4978" y="2667"/>
            <a:chExt cx="558" cy="787"/>
          </a:xfrm>
        </p:grpSpPr>
        <p:sp>
          <p:nvSpPr>
            <p:cNvPr id="867335" name="AutoShape 7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7336" name="Line 8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67337" name="Text Box 9"/>
          <p:cNvSpPr txBox="1">
            <a:spLocks noChangeArrowheads="1"/>
          </p:cNvSpPr>
          <p:nvPr/>
        </p:nvSpPr>
        <p:spPr bwMode="auto">
          <a:xfrm>
            <a:off x="7010400" y="548163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Clique(G, 3) = YES</a:t>
            </a:r>
          </a:p>
          <a:p>
            <a:pPr>
              <a:defRPr/>
            </a:pPr>
            <a:r>
              <a:rPr lang="en-US">
                <a:cs typeface="+mn-cs"/>
              </a:rPr>
              <a:t>Clique(G, 4) = NO</a:t>
            </a:r>
          </a:p>
        </p:txBody>
      </p:sp>
      <p:sp>
        <p:nvSpPr>
          <p:cNvPr id="867338" name="Freeform 10"/>
          <p:cNvSpPr>
            <a:spLocks/>
          </p:cNvSpPr>
          <p:nvPr/>
        </p:nvSpPr>
        <p:spPr bwMode="auto">
          <a:xfrm>
            <a:off x="5711825" y="4494213"/>
            <a:ext cx="438150" cy="434975"/>
          </a:xfrm>
          <a:custGeom>
            <a:avLst/>
            <a:gdLst>
              <a:gd name="T0" fmla="*/ 60 w 276"/>
              <a:gd name="T1" fmla="*/ 0 h 274"/>
              <a:gd name="T2" fmla="*/ 36 w 276"/>
              <a:gd name="T3" fmla="*/ 159 h 274"/>
              <a:gd name="T4" fmla="*/ 276 w 276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7339" name="Freeform 11"/>
          <p:cNvSpPr>
            <a:spLocks/>
          </p:cNvSpPr>
          <p:nvPr/>
        </p:nvSpPr>
        <p:spPr bwMode="auto">
          <a:xfrm flipV="1">
            <a:off x="7586663" y="5041900"/>
            <a:ext cx="438150" cy="434975"/>
          </a:xfrm>
          <a:custGeom>
            <a:avLst/>
            <a:gdLst>
              <a:gd name="T0" fmla="*/ 60 w 276"/>
              <a:gd name="T1" fmla="*/ 0 h 274"/>
              <a:gd name="T2" fmla="*/ 36 w 276"/>
              <a:gd name="T3" fmla="*/ 159 h 274"/>
              <a:gd name="T4" fmla="*/ 276 w 276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67340" name="Group 12"/>
          <p:cNvGrpSpPr>
            <a:grpSpLocks/>
          </p:cNvGrpSpPr>
          <p:nvPr/>
        </p:nvGrpSpPr>
        <p:grpSpPr bwMode="auto">
          <a:xfrm>
            <a:off x="5905500" y="4476750"/>
            <a:ext cx="695325" cy="857250"/>
            <a:chOff x="3720" y="2820"/>
            <a:chExt cx="438" cy="540"/>
          </a:xfrm>
        </p:grpSpPr>
        <p:sp>
          <p:nvSpPr>
            <p:cNvPr id="867341" name="Oval 13"/>
            <p:cNvSpPr>
              <a:spLocks noChangeArrowheads="1"/>
            </p:cNvSpPr>
            <p:nvPr/>
          </p:nvSpPr>
          <p:spPr bwMode="auto">
            <a:xfrm>
              <a:off x="3720" y="320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7342" name="Oval 14"/>
            <p:cNvSpPr>
              <a:spLocks noChangeArrowheads="1"/>
            </p:cNvSpPr>
            <p:nvPr/>
          </p:nvSpPr>
          <p:spPr bwMode="auto">
            <a:xfrm>
              <a:off x="3996" y="282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67343" name="Group 15"/>
          <p:cNvGrpSpPr>
            <a:grpSpLocks/>
          </p:cNvGrpSpPr>
          <p:nvPr/>
        </p:nvGrpSpPr>
        <p:grpSpPr bwMode="auto">
          <a:xfrm>
            <a:off x="7886700" y="4095750"/>
            <a:ext cx="1076325" cy="857250"/>
            <a:chOff x="4968" y="2580"/>
            <a:chExt cx="678" cy="540"/>
          </a:xfrm>
        </p:grpSpPr>
        <p:sp>
          <p:nvSpPr>
            <p:cNvPr id="867344" name="Oval 16"/>
            <p:cNvSpPr>
              <a:spLocks noChangeArrowheads="1"/>
            </p:cNvSpPr>
            <p:nvPr/>
          </p:nvSpPr>
          <p:spPr bwMode="auto">
            <a:xfrm>
              <a:off x="4968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7345" name="Oval 17"/>
            <p:cNvSpPr>
              <a:spLocks noChangeArrowheads="1"/>
            </p:cNvSpPr>
            <p:nvPr/>
          </p:nvSpPr>
          <p:spPr bwMode="auto">
            <a:xfrm>
              <a:off x="5226" y="258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7346" name="Oval 18"/>
            <p:cNvSpPr>
              <a:spLocks noChangeArrowheads="1"/>
            </p:cNvSpPr>
            <p:nvPr/>
          </p:nvSpPr>
          <p:spPr bwMode="auto">
            <a:xfrm>
              <a:off x="5484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2" grpId="0" animBg="1"/>
      <p:bldP spid="867333" grpId="0"/>
      <p:bldP spid="8673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Clique Verifier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128" y="1192212"/>
            <a:ext cx="8452672" cy="53879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Given</a:t>
            </a:r>
            <a:r>
              <a:rPr lang="en-US" dirty="0">
                <a:cs typeface="+mn-cs"/>
              </a:rPr>
              <a:t>: an undirected graph G = (V, 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Problem</a:t>
            </a:r>
            <a:r>
              <a:rPr lang="en-US" dirty="0">
                <a:cs typeface="+mn-cs"/>
              </a:rPr>
              <a:t>: Does G have a clique of size k?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Certificate</a:t>
            </a:r>
            <a:r>
              <a:rPr lang="en-US" dirty="0">
                <a:cs typeface="+mn-cs"/>
              </a:rPr>
              <a:t>: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/>
              <a:t>A set of k nodes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Verifier</a:t>
            </a:r>
            <a:r>
              <a:rPr lang="en-US" dirty="0">
                <a:cs typeface="+mn-cs"/>
              </a:rPr>
              <a:t>: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/>
              <a:t>Verify that for all pairs of vertices in this set there exists an edge in E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Let</a:t>
            </a:r>
            <a:r>
              <a:rPr lang="ja-JP" altLang="en-US" dirty="0">
                <a:solidFill>
                  <a:schemeClr val="tx1"/>
                </a:solidFill>
                <a:latin typeface="Arial"/>
                <a:cs typeface="+mn-cs"/>
              </a:rPr>
              <a:t>’</a:t>
            </a:r>
            <a:r>
              <a:rPr lang="en-US" dirty="0">
                <a:solidFill>
                  <a:schemeClr val="tx1"/>
                </a:solidFill>
                <a:cs typeface="+mn-cs"/>
              </a:rPr>
              <a:t>s prove that the clique problem is NP-Complete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6164263" y="2830513"/>
            <a:ext cx="885825" cy="1249362"/>
            <a:chOff x="4978" y="2667"/>
            <a:chExt cx="558" cy="787"/>
          </a:xfrm>
        </p:grpSpPr>
        <p:sp>
          <p:nvSpPr>
            <p:cNvPr id="869381" name="AutoShape 5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9382" name="Line 6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69383" name="Line 7"/>
          <p:cNvSpPr>
            <a:spLocks noChangeShapeType="1"/>
          </p:cNvSpPr>
          <p:nvPr/>
        </p:nvSpPr>
        <p:spPr bwMode="auto">
          <a:xfrm flipV="1">
            <a:off x="6607175" y="2636838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9384" name="Line 8"/>
          <p:cNvSpPr>
            <a:spLocks noChangeShapeType="1"/>
          </p:cNvSpPr>
          <p:nvPr/>
        </p:nvSpPr>
        <p:spPr bwMode="auto">
          <a:xfrm>
            <a:off x="5678488" y="3017838"/>
            <a:ext cx="479425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9385" name="Line 9"/>
          <p:cNvSpPr>
            <a:spLocks noChangeShapeType="1"/>
          </p:cNvSpPr>
          <p:nvPr/>
        </p:nvSpPr>
        <p:spPr bwMode="auto">
          <a:xfrm flipV="1">
            <a:off x="6615113" y="3886200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9386" name="Line 10"/>
          <p:cNvSpPr>
            <a:spLocks noChangeShapeType="1"/>
          </p:cNvSpPr>
          <p:nvPr/>
        </p:nvSpPr>
        <p:spPr bwMode="auto">
          <a:xfrm>
            <a:off x="7056438" y="3444875"/>
            <a:ext cx="388937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3-CNF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Clique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54113"/>
            <a:ext cx="8229600" cy="51371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dirty="0">
                <a:cs typeface="+mn-cs"/>
                <a:sym typeface="Symbol" charset="0"/>
              </a:rPr>
              <a:t>Start with an instance of 3-CNF: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= C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∧ C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∧ … ∧ </a:t>
            </a:r>
            <a:r>
              <a:rPr lang="en-US" dirty="0" err="1">
                <a:sym typeface="Symbol" charset="0"/>
              </a:rPr>
              <a:t>C</a:t>
            </a:r>
            <a:r>
              <a:rPr lang="en-US" baseline="-25000" dirty="0" err="1">
                <a:sym typeface="Symbol" charset="0"/>
              </a:rPr>
              <a:t>k</a:t>
            </a:r>
            <a:r>
              <a:rPr lang="en-US" baseline="-25000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(k clauses)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dirty="0">
                <a:sym typeface="Symbol" charset="0"/>
              </a:rPr>
              <a:t>Each clause C</a:t>
            </a:r>
            <a:r>
              <a:rPr lang="en-US" baseline="-25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has three literals: </a:t>
            </a:r>
            <a:r>
              <a:rPr lang="en-US" dirty="0"/>
              <a:t>C</a:t>
            </a:r>
            <a:r>
              <a:rPr lang="en-US" baseline="-25000" dirty="0"/>
              <a:t>r</a:t>
            </a:r>
            <a:r>
              <a:rPr lang="en-US" dirty="0"/>
              <a:t> = l</a:t>
            </a:r>
            <a:r>
              <a:rPr lang="en-US" baseline="-25000" dirty="0"/>
              <a:t>1</a:t>
            </a:r>
            <a:r>
              <a:rPr lang="en-US" baseline="30000" dirty="0"/>
              <a:t>r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∨ l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30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∨ l</a:t>
            </a:r>
            <a:r>
              <a:rPr lang="en-US" baseline="-25000" dirty="0">
                <a:sym typeface="Symbol" charset="0"/>
              </a:rPr>
              <a:t>3</a:t>
            </a:r>
            <a:r>
              <a:rPr lang="en-US" baseline="30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b="1" dirty="0">
                <a:cs typeface="+mn-cs"/>
              </a:rPr>
              <a:t>Idea: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dirty="0"/>
              <a:t>Construct a graph G such that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is </a:t>
            </a:r>
            <a:r>
              <a:rPr lang="en-US" dirty="0" err="1">
                <a:sym typeface="Symbol" charset="0"/>
              </a:rPr>
              <a:t>satisfiable</a:t>
            </a:r>
            <a:r>
              <a:rPr lang="en-US" dirty="0">
                <a:sym typeface="Symbol" charset="0"/>
              </a:rPr>
              <a:t> if and only if G has a clique of size 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3-CNF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Clique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949700"/>
            <a:ext cx="8594725" cy="2752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For each clause C</a:t>
            </a:r>
            <a:r>
              <a:rPr lang="en-US" baseline="-25000" dirty="0">
                <a:cs typeface="+mn-cs"/>
              </a:rPr>
              <a:t>r</a:t>
            </a:r>
            <a:r>
              <a:rPr lang="en-US" dirty="0">
                <a:cs typeface="+mn-cs"/>
              </a:rPr>
              <a:t> = l</a:t>
            </a:r>
            <a:r>
              <a:rPr lang="en-US" baseline="-25000" dirty="0">
                <a:cs typeface="+mn-cs"/>
              </a:rPr>
              <a:t>1</a:t>
            </a:r>
            <a:r>
              <a:rPr lang="en-US" baseline="30000" dirty="0">
                <a:cs typeface="+mn-cs"/>
              </a:rPr>
              <a:t>r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l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baseline="30000" dirty="0">
                <a:cs typeface="+mn-cs"/>
                <a:sym typeface="Symbol" charset="0"/>
              </a:rPr>
              <a:t>r</a:t>
            </a:r>
            <a:r>
              <a:rPr lang="en-US" dirty="0">
                <a:cs typeface="+mn-cs"/>
                <a:sym typeface="Symbol" charset="0"/>
              </a:rPr>
              <a:t> ∨ l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  <a:r>
              <a:rPr lang="en-US" baseline="30000" dirty="0">
                <a:cs typeface="+mn-cs"/>
                <a:sym typeface="Symbol" charset="0"/>
              </a:rPr>
              <a:t>r</a:t>
            </a:r>
            <a:r>
              <a:rPr lang="en-US" dirty="0">
                <a:cs typeface="+mn-cs"/>
                <a:sym typeface="Symbol" charset="0"/>
              </a:rPr>
              <a:t> place a triple of vertices </a:t>
            </a:r>
            <a:r>
              <a:rPr lang="en-US" dirty="0">
                <a:cs typeface="+mn-cs"/>
              </a:rPr>
              <a:t>v</a:t>
            </a:r>
            <a:r>
              <a:rPr lang="en-US" baseline="-25000" dirty="0">
                <a:cs typeface="+mn-cs"/>
              </a:rPr>
              <a:t>1</a:t>
            </a:r>
            <a:r>
              <a:rPr lang="en-US" baseline="30000" dirty="0">
                <a:cs typeface="+mn-cs"/>
              </a:rPr>
              <a:t>r</a:t>
            </a:r>
            <a:r>
              <a:rPr lang="en-US" dirty="0">
                <a:cs typeface="+mn-cs"/>
                <a:sym typeface="Symbol" charset="0"/>
              </a:rPr>
              <a:t>, v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baseline="30000" dirty="0">
                <a:cs typeface="+mn-cs"/>
                <a:sym typeface="Symbol" charset="0"/>
              </a:rPr>
              <a:t>r</a:t>
            </a:r>
            <a:r>
              <a:rPr lang="en-US" dirty="0">
                <a:cs typeface="+mn-cs"/>
                <a:sym typeface="Symbol" charset="0"/>
              </a:rPr>
              <a:t>, v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  <a:r>
              <a:rPr lang="en-US" baseline="30000" dirty="0">
                <a:cs typeface="+mn-cs"/>
                <a:sym typeface="Symbol" charset="0"/>
              </a:rPr>
              <a:t>r</a:t>
            </a:r>
            <a:r>
              <a:rPr lang="en-US" dirty="0">
                <a:cs typeface="+mn-cs"/>
              </a:rPr>
              <a:t> in V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Put an edge between two vertices </a:t>
            </a:r>
            <a:r>
              <a:rPr lang="en-US" dirty="0" err="1">
                <a:cs typeface="+mn-cs"/>
              </a:rPr>
              <a:t>v</a:t>
            </a:r>
            <a:r>
              <a:rPr lang="en-US" baseline="-25000" dirty="0" err="1">
                <a:cs typeface="+mn-cs"/>
              </a:rPr>
              <a:t>i</a:t>
            </a:r>
            <a:r>
              <a:rPr lang="en-US" baseline="30000" dirty="0" err="1">
                <a:cs typeface="+mn-cs"/>
              </a:rPr>
              <a:t>r</a:t>
            </a:r>
            <a:r>
              <a:rPr lang="en-US" dirty="0">
                <a:cs typeface="+mn-cs"/>
              </a:rPr>
              <a:t> and </a:t>
            </a:r>
            <a:r>
              <a:rPr lang="en-US" dirty="0" err="1">
                <a:cs typeface="+mn-cs"/>
              </a:rPr>
              <a:t>v</a:t>
            </a:r>
            <a:r>
              <a:rPr lang="en-US" baseline="-25000" dirty="0" err="1">
                <a:cs typeface="+mn-cs"/>
              </a:rPr>
              <a:t>j</a:t>
            </a:r>
            <a:r>
              <a:rPr lang="en-US" baseline="30000" dirty="0" err="1">
                <a:cs typeface="+mn-cs"/>
              </a:rPr>
              <a:t>s</a:t>
            </a:r>
            <a:r>
              <a:rPr lang="en-US" dirty="0">
                <a:cs typeface="+mn-cs"/>
              </a:rPr>
              <a:t> if:</a:t>
            </a:r>
          </a:p>
          <a:p>
            <a:pPr lvl="1" eaLnBrk="1" hangingPunct="1">
              <a:defRPr/>
            </a:pPr>
            <a:r>
              <a:rPr lang="en-US" dirty="0" err="1"/>
              <a:t>v</a:t>
            </a:r>
            <a:r>
              <a:rPr lang="en-US" baseline="-25000" dirty="0" err="1"/>
              <a:t>i</a:t>
            </a:r>
            <a:r>
              <a:rPr lang="en-US" baseline="30000" dirty="0" err="1"/>
              <a:t>r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baseline="30000" dirty="0" err="1"/>
              <a:t>s</a:t>
            </a:r>
            <a:r>
              <a:rPr lang="en-US" baseline="30000" dirty="0"/>
              <a:t> </a:t>
            </a:r>
            <a:r>
              <a:rPr lang="en-US" dirty="0"/>
              <a:t>are in different triples</a:t>
            </a:r>
          </a:p>
          <a:p>
            <a:pPr lvl="1" eaLnBrk="1" hangingPunct="1">
              <a:defRPr/>
            </a:pPr>
            <a:r>
              <a:rPr lang="en-US" dirty="0" err="1"/>
              <a:t>l</a:t>
            </a:r>
            <a:r>
              <a:rPr lang="en-US" baseline="-25000" dirty="0" err="1"/>
              <a:t>i</a:t>
            </a:r>
            <a:r>
              <a:rPr lang="en-US" baseline="30000" dirty="0" err="1"/>
              <a:t>r</a:t>
            </a:r>
            <a:r>
              <a:rPr lang="en-US" dirty="0"/>
              <a:t> is not the negation of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baseline="30000" dirty="0" err="1"/>
              <a:t>s</a:t>
            </a:r>
            <a:endParaRPr lang="en-US" baseline="30000" dirty="0"/>
          </a:p>
        </p:txBody>
      </p:sp>
      <p:grpSp>
        <p:nvGrpSpPr>
          <p:cNvPr id="873476" name="Group 4"/>
          <p:cNvGrpSpPr>
            <a:grpSpLocks/>
          </p:cNvGrpSpPr>
          <p:nvPr/>
        </p:nvGrpSpPr>
        <p:grpSpPr bwMode="auto">
          <a:xfrm>
            <a:off x="2654300" y="1422400"/>
            <a:ext cx="4181475" cy="2582863"/>
            <a:chOff x="1672" y="896"/>
            <a:chExt cx="2634" cy="1627"/>
          </a:xfrm>
        </p:grpSpPr>
        <p:sp>
          <p:nvSpPr>
            <p:cNvPr id="873477" name="Oval 5"/>
            <p:cNvSpPr>
              <a:spLocks noChangeArrowheads="1"/>
            </p:cNvSpPr>
            <p:nvPr/>
          </p:nvSpPr>
          <p:spPr bwMode="auto">
            <a:xfrm>
              <a:off x="2257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3478" name="Oval 6"/>
            <p:cNvSpPr>
              <a:spLocks noChangeArrowheads="1"/>
            </p:cNvSpPr>
            <p:nvPr/>
          </p:nvSpPr>
          <p:spPr bwMode="auto">
            <a:xfrm>
              <a:off x="2854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2</a:t>
              </a:r>
            </a:p>
          </p:txBody>
        </p:sp>
        <p:sp>
          <p:nvSpPr>
            <p:cNvPr id="873479" name="Oval 7"/>
            <p:cNvSpPr>
              <a:spLocks noChangeArrowheads="1"/>
            </p:cNvSpPr>
            <p:nvPr/>
          </p:nvSpPr>
          <p:spPr bwMode="auto">
            <a:xfrm>
              <a:off x="3452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3</a:t>
              </a:r>
            </a:p>
          </p:txBody>
        </p:sp>
        <p:sp>
          <p:nvSpPr>
            <p:cNvPr id="873480" name="Oval 8"/>
            <p:cNvSpPr>
              <a:spLocks noChangeArrowheads="1"/>
            </p:cNvSpPr>
            <p:nvPr/>
          </p:nvSpPr>
          <p:spPr bwMode="auto">
            <a:xfrm>
              <a:off x="3998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3481" name="Oval 9"/>
            <p:cNvSpPr>
              <a:spLocks noChangeArrowheads="1"/>
            </p:cNvSpPr>
            <p:nvPr/>
          </p:nvSpPr>
          <p:spPr bwMode="auto">
            <a:xfrm>
              <a:off x="3999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3482" name="Oval 10"/>
            <p:cNvSpPr>
              <a:spLocks noChangeArrowheads="1"/>
            </p:cNvSpPr>
            <p:nvPr/>
          </p:nvSpPr>
          <p:spPr bwMode="auto">
            <a:xfrm>
              <a:off x="3998" y="2239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  <p:sp>
          <p:nvSpPr>
            <p:cNvPr id="873483" name="Oval 11"/>
            <p:cNvSpPr>
              <a:spLocks noChangeArrowheads="1"/>
            </p:cNvSpPr>
            <p:nvPr/>
          </p:nvSpPr>
          <p:spPr bwMode="auto">
            <a:xfrm>
              <a:off x="1672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1</a:t>
              </a:r>
            </a:p>
          </p:txBody>
        </p:sp>
        <p:sp>
          <p:nvSpPr>
            <p:cNvPr id="873484" name="Oval 12"/>
            <p:cNvSpPr>
              <a:spLocks noChangeArrowheads="1"/>
            </p:cNvSpPr>
            <p:nvPr/>
          </p:nvSpPr>
          <p:spPr bwMode="auto">
            <a:xfrm>
              <a:off x="1673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3485" name="Oval 13"/>
            <p:cNvSpPr>
              <a:spLocks noChangeArrowheads="1"/>
            </p:cNvSpPr>
            <p:nvPr/>
          </p:nvSpPr>
          <p:spPr bwMode="auto">
            <a:xfrm>
              <a:off x="1672" y="2239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873486" name="Group 14"/>
          <p:cNvGrpSpPr>
            <a:grpSpLocks/>
          </p:cNvGrpSpPr>
          <p:nvPr/>
        </p:nvGrpSpPr>
        <p:grpSpPr bwMode="auto">
          <a:xfrm>
            <a:off x="3070225" y="1784350"/>
            <a:ext cx="3284538" cy="1958975"/>
            <a:chOff x="1934" y="1104"/>
            <a:chExt cx="2069" cy="1234"/>
          </a:xfrm>
        </p:grpSpPr>
        <p:sp>
          <p:nvSpPr>
            <p:cNvPr id="873487" name="Line 15"/>
            <p:cNvSpPr>
              <a:spLocks noChangeShapeType="1"/>
            </p:cNvSpPr>
            <p:nvPr/>
          </p:nvSpPr>
          <p:spPr bwMode="auto">
            <a:xfrm flipH="1">
              <a:off x="1934" y="1133"/>
              <a:ext cx="404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88" name="Line 16"/>
            <p:cNvSpPr>
              <a:spLocks noChangeShapeType="1"/>
            </p:cNvSpPr>
            <p:nvPr/>
          </p:nvSpPr>
          <p:spPr bwMode="auto">
            <a:xfrm flipH="1">
              <a:off x="1939" y="1138"/>
              <a:ext cx="403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89" name="Line 17"/>
            <p:cNvSpPr>
              <a:spLocks noChangeShapeType="1"/>
            </p:cNvSpPr>
            <p:nvPr/>
          </p:nvSpPr>
          <p:spPr bwMode="auto">
            <a:xfrm>
              <a:off x="2530" y="1104"/>
              <a:ext cx="14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0" name="Line 18"/>
            <p:cNvSpPr>
              <a:spLocks noChangeShapeType="1"/>
            </p:cNvSpPr>
            <p:nvPr/>
          </p:nvSpPr>
          <p:spPr bwMode="auto">
            <a:xfrm>
              <a:off x="2525" y="1118"/>
              <a:ext cx="14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1" name="Line 19"/>
            <p:cNvSpPr>
              <a:spLocks noChangeShapeType="1"/>
            </p:cNvSpPr>
            <p:nvPr/>
          </p:nvSpPr>
          <p:spPr bwMode="auto">
            <a:xfrm>
              <a:off x="2486" y="1128"/>
              <a:ext cx="1517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73492" name="Group 20"/>
          <p:cNvGrpSpPr>
            <a:grpSpLocks/>
          </p:cNvGrpSpPr>
          <p:nvPr/>
        </p:nvGrpSpPr>
        <p:grpSpPr bwMode="auto">
          <a:xfrm>
            <a:off x="3124200" y="1776413"/>
            <a:ext cx="3298825" cy="1928812"/>
            <a:chOff x="1968" y="1099"/>
            <a:chExt cx="2078" cy="1215"/>
          </a:xfrm>
        </p:grpSpPr>
        <p:sp>
          <p:nvSpPr>
            <p:cNvPr id="873493" name="Line 21"/>
            <p:cNvSpPr>
              <a:spLocks noChangeShapeType="1"/>
            </p:cNvSpPr>
            <p:nvPr/>
          </p:nvSpPr>
          <p:spPr bwMode="auto">
            <a:xfrm flipH="1">
              <a:off x="1973" y="1118"/>
              <a:ext cx="941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4" name="Line 22"/>
            <p:cNvSpPr>
              <a:spLocks noChangeShapeType="1"/>
            </p:cNvSpPr>
            <p:nvPr/>
          </p:nvSpPr>
          <p:spPr bwMode="auto">
            <a:xfrm flipH="1">
              <a:off x="1968" y="1133"/>
              <a:ext cx="970" cy="1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5" name="Line 23"/>
            <p:cNvSpPr>
              <a:spLocks noChangeShapeType="1"/>
            </p:cNvSpPr>
            <p:nvPr/>
          </p:nvSpPr>
          <p:spPr bwMode="auto">
            <a:xfrm>
              <a:off x="3130" y="1099"/>
              <a:ext cx="868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6" name="Line 24"/>
            <p:cNvSpPr>
              <a:spLocks noChangeShapeType="1"/>
            </p:cNvSpPr>
            <p:nvPr/>
          </p:nvSpPr>
          <p:spPr bwMode="auto">
            <a:xfrm>
              <a:off x="3115" y="1114"/>
              <a:ext cx="917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7" name="Line 25"/>
            <p:cNvSpPr>
              <a:spLocks noChangeShapeType="1"/>
            </p:cNvSpPr>
            <p:nvPr/>
          </p:nvSpPr>
          <p:spPr bwMode="auto">
            <a:xfrm flipH="1">
              <a:off x="1973" y="1118"/>
              <a:ext cx="1536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8" name="Line 26"/>
            <p:cNvSpPr>
              <a:spLocks noChangeShapeType="1"/>
            </p:cNvSpPr>
            <p:nvPr/>
          </p:nvSpPr>
          <p:spPr bwMode="auto">
            <a:xfrm flipH="1">
              <a:off x="1973" y="1133"/>
              <a:ext cx="1555" cy="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9" name="Line 27"/>
            <p:cNvSpPr>
              <a:spLocks noChangeShapeType="1"/>
            </p:cNvSpPr>
            <p:nvPr/>
          </p:nvSpPr>
          <p:spPr bwMode="auto">
            <a:xfrm>
              <a:off x="3682" y="1133"/>
              <a:ext cx="34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0" name="Line 28"/>
            <p:cNvSpPr>
              <a:spLocks noChangeShapeType="1"/>
            </p:cNvSpPr>
            <p:nvPr/>
          </p:nvSpPr>
          <p:spPr bwMode="auto">
            <a:xfrm>
              <a:off x="3672" y="1152"/>
              <a:ext cx="35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1" name="Line 29"/>
            <p:cNvSpPr>
              <a:spLocks noChangeShapeType="1"/>
            </p:cNvSpPr>
            <p:nvPr/>
          </p:nvSpPr>
          <p:spPr bwMode="auto">
            <a:xfrm>
              <a:off x="3634" y="1157"/>
              <a:ext cx="412" cy="1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73502" name="Group 30"/>
          <p:cNvGrpSpPr>
            <a:grpSpLocks/>
          </p:cNvGrpSpPr>
          <p:nvPr/>
        </p:nvGrpSpPr>
        <p:grpSpPr bwMode="auto">
          <a:xfrm>
            <a:off x="3086100" y="2432050"/>
            <a:ext cx="3314700" cy="1439863"/>
            <a:chOff x="1944" y="1512"/>
            <a:chExt cx="2088" cy="907"/>
          </a:xfrm>
        </p:grpSpPr>
        <p:sp>
          <p:nvSpPr>
            <p:cNvPr id="873503" name="Line 31"/>
            <p:cNvSpPr>
              <a:spLocks noChangeShapeType="1"/>
            </p:cNvSpPr>
            <p:nvPr/>
          </p:nvSpPr>
          <p:spPr bwMode="auto">
            <a:xfrm>
              <a:off x="1978" y="1512"/>
              <a:ext cx="2025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4" name="Line 32"/>
            <p:cNvSpPr>
              <a:spLocks noChangeShapeType="1"/>
            </p:cNvSpPr>
            <p:nvPr/>
          </p:nvSpPr>
          <p:spPr bwMode="auto">
            <a:xfrm>
              <a:off x="1973" y="1546"/>
              <a:ext cx="2016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5" name="Line 33"/>
            <p:cNvSpPr>
              <a:spLocks noChangeShapeType="1"/>
            </p:cNvSpPr>
            <p:nvPr/>
          </p:nvSpPr>
          <p:spPr bwMode="auto">
            <a:xfrm flipV="1">
              <a:off x="1963" y="1522"/>
              <a:ext cx="2045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6" name="Line 34"/>
            <p:cNvSpPr>
              <a:spLocks noChangeShapeType="1"/>
            </p:cNvSpPr>
            <p:nvPr/>
          </p:nvSpPr>
          <p:spPr bwMode="auto">
            <a:xfrm>
              <a:off x="1954" y="197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7" name="Line 35"/>
            <p:cNvSpPr>
              <a:spLocks noChangeShapeType="1"/>
            </p:cNvSpPr>
            <p:nvPr/>
          </p:nvSpPr>
          <p:spPr bwMode="auto">
            <a:xfrm>
              <a:off x="1944" y="2006"/>
              <a:ext cx="205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8" name="Line 36"/>
            <p:cNvSpPr>
              <a:spLocks noChangeShapeType="1"/>
            </p:cNvSpPr>
            <p:nvPr/>
          </p:nvSpPr>
          <p:spPr bwMode="auto">
            <a:xfrm flipV="1">
              <a:off x="1973" y="1550"/>
              <a:ext cx="2045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9" name="Line 37"/>
            <p:cNvSpPr>
              <a:spLocks noChangeShapeType="1"/>
            </p:cNvSpPr>
            <p:nvPr/>
          </p:nvSpPr>
          <p:spPr bwMode="auto">
            <a:xfrm flipV="1">
              <a:off x="1968" y="2006"/>
              <a:ext cx="20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10" name="Line 38"/>
            <p:cNvSpPr>
              <a:spLocks noChangeShapeType="1"/>
            </p:cNvSpPr>
            <p:nvPr/>
          </p:nvSpPr>
          <p:spPr bwMode="auto">
            <a:xfrm>
              <a:off x="1968" y="2419"/>
              <a:ext cx="2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3511" name="Text Box 39"/>
          <p:cNvSpPr txBox="1">
            <a:spLocks noChangeArrowheads="1"/>
          </p:cNvSpPr>
          <p:nvPr/>
        </p:nvSpPr>
        <p:spPr bwMode="auto">
          <a:xfrm>
            <a:off x="3748088" y="1071563"/>
            <a:ext cx="2348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¬x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3512" name="Text Box 40"/>
          <p:cNvSpPr txBox="1">
            <a:spLocks noChangeArrowheads="1"/>
          </p:cNvSpPr>
          <p:nvPr/>
        </p:nvSpPr>
        <p:spPr bwMode="auto">
          <a:xfrm>
            <a:off x="989013" y="1711325"/>
            <a:ext cx="2183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 = </a:t>
            </a:r>
            <a:r>
              <a:rPr lang="en-US" dirty="0">
                <a:cs typeface="+mn-cs"/>
                <a:sym typeface="Symbol" charset="0"/>
              </a:rPr>
              <a:t>¬</a:t>
            </a:r>
            <a:r>
              <a:rPr lang="en-US" dirty="0">
                <a:cs typeface="+mn-cs"/>
              </a:rPr>
              <a:t>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3513" name="Text Box 41"/>
          <p:cNvSpPr txBox="1">
            <a:spLocks noChangeArrowheads="1"/>
          </p:cNvSpPr>
          <p:nvPr/>
        </p:nvSpPr>
        <p:spPr bwMode="auto">
          <a:xfrm>
            <a:off x="6475413" y="1711325"/>
            <a:ext cx="2018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3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3514" name="Rectangle 42"/>
          <p:cNvSpPr>
            <a:spLocks noChangeArrowheads="1"/>
          </p:cNvSpPr>
          <p:nvPr/>
        </p:nvSpPr>
        <p:spPr bwMode="auto">
          <a:xfrm>
            <a:off x="338138" y="1120775"/>
            <a:ext cx="3191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cs typeface="+mn-cs"/>
                <a:sym typeface="Symbol" charset="0"/>
              </a:rPr>
              <a:t>𝚽</a:t>
            </a:r>
            <a:r>
              <a:rPr lang="en-US" sz="2800" dirty="0">
                <a:cs typeface="+mn-cs"/>
                <a:sym typeface="Symbol" charset="0"/>
              </a:rPr>
              <a:t> = C</a:t>
            </a:r>
            <a:r>
              <a:rPr lang="en-US" sz="2800" baseline="-25000" dirty="0">
                <a:cs typeface="+mn-cs"/>
                <a:sym typeface="Symbol" charset="0"/>
              </a:rPr>
              <a:t>1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2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cs typeface="+mj-cs"/>
              </a:rPr>
              <a:t>3-CNF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Clique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8" y="1072436"/>
            <a:ext cx="4473575" cy="3355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Suppose </a:t>
            </a:r>
            <a:r>
              <a:rPr lang="en-US" i="1" dirty="0">
                <a:cs typeface="+mn-cs"/>
                <a:sym typeface="Symbol" charset="0"/>
              </a:rPr>
              <a:t>𝚽</a:t>
            </a:r>
            <a:r>
              <a:rPr lang="en-US" dirty="0">
                <a:cs typeface="+mn-cs"/>
                <a:sym typeface="Symbol" charset="0"/>
              </a:rPr>
              <a:t> has a satisfying assignment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Each clause C</a:t>
            </a:r>
            <a:r>
              <a:rPr lang="en-US" baseline="-25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has some literal assigned to 1 – this corresponds to a vertex </a:t>
            </a:r>
            <a:r>
              <a:rPr lang="en-US" dirty="0" err="1">
                <a:sym typeface="Symbol" charset="0"/>
              </a:rPr>
              <a:t>v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baseline="30000" dirty="0" err="1">
                <a:sym typeface="Symbol" charset="0"/>
              </a:rPr>
              <a:t>r</a:t>
            </a:r>
            <a:endParaRPr lang="en-US" dirty="0">
              <a:sym typeface="Symbol" charset="0"/>
            </a:endParaRP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Picking one such literal from each C</a:t>
            </a:r>
            <a:r>
              <a:rPr lang="en-US" baseline="-25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⇒ a set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of k vertices</a:t>
            </a:r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4559300" y="1414463"/>
            <a:ext cx="4181475" cy="2582862"/>
            <a:chOff x="1672" y="896"/>
            <a:chExt cx="2634" cy="1627"/>
          </a:xfrm>
        </p:grpSpPr>
        <p:sp>
          <p:nvSpPr>
            <p:cNvPr id="875525" name="Oval 5"/>
            <p:cNvSpPr>
              <a:spLocks noChangeArrowheads="1"/>
            </p:cNvSpPr>
            <p:nvPr/>
          </p:nvSpPr>
          <p:spPr bwMode="auto">
            <a:xfrm>
              <a:off x="2257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5526" name="Oval 6"/>
            <p:cNvSpPr>
              <a:spLocks noChangeArrowheads="1"/>
            </p:cNvSpPr>
            <p:nvPr/>
          </p:nvSpPr>
          <p:spPr bwMode="auto">
            <a:xfrm>
              <a:off x="2854" y="896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2</a:t>
              </a:r>
            </a:p>
          </p:txBody>
        </p:sp>
        <p:sp>
          <p:nvSpPr>
            <p:cNvPr id="875527" name="Oval 7"/>
            <p:cNvSpPr>
              <a:spLocks noChangeArrowheads="1"/>
            </p:cNvSpPr>
            <p:nvPr/>
          </p:nvSpPr>
          <p:spPr bwMode="auto">
            <a:xfrm>
              <a:off x="3452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3</a:t>
              </a:r>
            </a:p>
          </p:txBody>
        </p:sp>
        <p:sp>
          <p:nvSpPr>
            <p:cNvPr id="875528" name="Oval 8"/>
            <p:cNvSpPr>
              <a:spLocks noChangeArrowheads="1"/>
            </p:cNvSpPr>
            <p:nvPr/>
          </p:nvSpPr>
          <p:spPr bwMode="auto">
            <a:xfrm>
              <a:off x="3998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5529" name="Oval 9"/>
            <p:cNvSpPr>
              <a:spLocks noChangeArrowheads="1"/>
            </p:cNvSpPr>
            <p:nvPr/>
          </p:nvSpPr>
          <p:spPr bwMode="auto">
            <a:xfrm>
              <a:off x="3999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5530" name="Oval 10"/>
            <p:cNvSpPr>
              <a:spLocks noChangeArrowheads="1"/>
            </p:cNvSpPr>
            <p:nvPr/>
          </p:nvSpPr>
          <p:spPr bwMode="auto">
            <a:xfrm>
              <a:off x="3998" y="2239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  <p:sp>
          <p:nvSpPr>
            <p:cNvPr id="875531" name="Oval 11"/>
            <p:cNvSpPr>
              <a:spLocks noChangeArrowheads="1"/>
            </p:cNvSpPr>
            <p:nvPr/>
          </p:nvSpPr>
          <p:spPr bwMode="auto">
            <a:xfrm>
              <a:off x="1672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1</a:t>
              </a:r>
            </a:p>
          </p:txBody>
        </p:sp>
        <p:sp>
          <p:nvSpPr>
            <p:cNvPr id="875532" name="Oval 12"/>
            <p:cNvSpPr>
              <a:spLocks noChangeArrowheads="1"/>
            </p:cNvSpPr>
            <p:nvPr/>
          </p:nvSpPr>
          <p:spPr bwMode="auto">
            <a:xfrm>
              <a:off x="1673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5533" name="Oval 13"/>
            <p:cNvSpPr>
              <a:spLocks noChangeArrowheads="1"/>
            </p:cNvSpPr>
            <p:nvPr/>
          </p:nvSpPr>
          <p:spPr bwMode="auto">
            <a:xfrm>
              <a:off x="1672" y="2239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48132" name="Group 14"/>
          <p:cNvGrpSpPr>
            <a:grpSpLocks/>
          </p:cNvGrpSpPr>
          <p:nvPr/>
        </p:nvGrpSpPr>
        <p:grpSpPr bwMode="auto">
          <a:xfrm>
            <a:off x="4975225" y="1776413"/>
            <a:ext cx="3284538" cy="1958975"/>
            <a:chOff x="1934" y="1104"/>
            <a:chExt cx="2069" cy="1234"/>
          </a:xfrm>
        </p:grpSpPr>
        <p:sp>
          <p:nvSpPr>
            <p:cNvPr id="875535" name="Line 15"/>
            <p:cNvSpPr>
              <a:spLocks noChangeShapeType="1"/>
            </p:cNvSpPr>
            <p:nvPr/>
          </p:nvSpPr>
          <p:spPr bwMode="auto">
            <a:xfrm flipH="1">
              <a:off x="1934" y="1133"/>
              <a:ext cx="404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36" name="Line 16"/>
            <p:cNvSpPr>
              <a:spLocks noChangeShapeType="1"/>
            </p:cNvSpPr>
            <p:nvPr/>
          </p:nvSpPr>
          <p:spPr bwMode="auto">
            <a:xfrm flipH="1">
              <a:off x="1939" y="1138"/>
              <a:ext cx="403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37" name="Line 17"/>
            <p:cNvSpPr>
              <a:spLocks noChangeShapeType="1"/>
            </p:cNvSpPr>
            <p:nvPr/>
          </p:nvSpPr>
          <p:spPr bwMode="auto">
            <a:xfrm>
              <a:off x="2530" y="1104"/>
              <a:ext cx="14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38" name="Line 18"/>
            <p:cNvSpPr>
              <a:spLocks noChangeShapeType="1"/>
            </p:cNvSpPr>
            <p:nvPr/>
          </p:nvSpPr>
          <p:spPr bwMode="auto">
            <a:xfrm>
              <a:off x="2525" y="1118"/>
              <a:ext cx="14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39" name="Line 19"/>
            <p:cNvSpPr>
              <a:spLocks noChangeShapeType="1"/>
            </p:cNvSpPr>
            <p:nvPr/>
          </p:nvSpPr>
          <p:spPr bwMode="auto">
            <a:xfrm>
              <a:off x="2486" y="1128"/>
              <a:ext cx="1517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8133" name="Group 20"/>
          <p:cNvGrpSpPr>
            <a:grpSpLocks/>
          </p:cNvGrpSpPr>
          <p:nvPr/>
        </p:nvGrpSpPr>
        <p:grpSpPr bwMode="auto">
          <a:xfrm>
            <a:off x="5029200" y="1768475"/>
            <a:ext cx="3298825" cy="1928813"/>
            <a:chOff x="1968" y="1099"/>
            <a:chExt cx="2078" cy="1215"/>
          </a:xfrm>
        </p:grpSpPr>
        <p:sp>
          <p:nvSpPr>
            <p:cNvPr id="875541" name="Line 21"/>
            <p:cNvSpPr>
              <a:spLocks noChangeShapeType="1"/>
            </p:cNvSpPr>
            <p:nvPr/>
          </p:nvSpPr>
          <p:spPr bwMode="auto">
            <a:xfrm flipH="1">
              <a:off x="1973" y="1118"/>
              <a:ext cx="941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2" name="Line 22"/>
            <p:cNvSpPr>
              <a:spLocks noChangeShapeType="1"/>
            </p:cNvSpPr>
            <p:nvPr/>
          </p:nvSpPr>
          <p:spPr bwMode="auto">
            <a:xfrm flipH="1">
              <a:off x="1968" y="1133"/>
              <a:ext cx="970" cy="1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3" name="Line 23"/>
            <p:cNvSpPr>
              <a:spLocks noChangeShapeType="1"/>
            </p:cNvSpPr>
            <p:nvPr/>
          </p:nvSpPr>
          <p:spPr bwMode="auto">
            <a:xfrm>
              <a:off x="3130" y="1099"/>
              <a:ext cx="868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4" name="Line 24"/>
            <p:cNvSpPr>
              <a:spLocks noChangeShapeType="1"/>
            </p:cNvSpPr>
            <p:nvPr/>
          </p:nvSpPr>
          <p:spPr bwMode="auto">
            <a:xfrm>
              <a:off x="3115" y="1114"/>
              <a:ext cx="917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5" name="Line 25"/>
            <p:cNvSpPr>
              <a:spLocks noChangeShapeType="1"/>
            </p:cNvSpPr>
            <p:nvPr/>
          </p:nvSpPr>
          <p:spPr bwMode="auto">
            <a:xfrm flipH="1">
              <a:off x="1973" y="1118"/>
              <a:ext cx="1536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6" name="Line 26"/>
            <p:cNvSpPr>
              <a:spLocks noChangeShapeType="1"/>
            </p:cNvSpPr>
            <p:nvPr/>
          </p:nvSpPr>
          <p:spPr bwMode="auto">
            <a:xfrm flipH="1">
              <a:off x="1973" y="1133"/>
              <a:ext cx="1555" cy="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7" name="Line 27"/>
            <p:cNvSpPr>
              <a:spLocks noChangeShapeType="1"/>
            </p:cNvSpPr>
            <p:nvPr/>
          </p:nvSpPr>
          <p:spPr bwMode="auto">
            <a:xfrm>
              <a:off x="3682" y="1133"/>
              <a:ext cx="34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8" name="Line 28"/>
            <p:cNvSpPr>
              <a:spLocks noChangeShapeType="1"/>
            </p:cNvSpPr>
            <p:nvPr/>
          </p:nvSpPr>
          <p:spPr bwMode="auto">
            <a:xfrm>
              <a:off x="3672" y="1152"/>
              <a:ext cx="35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9" name="Line 29"/>
            <p:cNvSpPr>
              <a:spLocks noChangeShapeType="1"/>
            </p:cNvSpPr>
            <p:nvPr/>
          </p:nvSpPr>
          <p:spPr bwMode="auto">
            <a:xfrm>
              <a:off x="3634" y="1157"/>
              <a:ext cx="412" cy="1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8134" name="Group 30"/>
          <p:cNvGrpSpPr>
            <a:grpSpLocks/>
          </p:cNvGrpSpPr>
          <p:nvPr/>
        </p:nvGrpSpPr>
        <p:grpSpPr bwMode="auto">
          <a:xfrm>
            <a:off x="4991100" y="2424113"/>
            <a:ext cx="3314700" cy="1439862"/>
            <a:chOff x="1944" y="1512"/>
            <a:chExt cx="2088" cy="907"/>
          </a:xfrm>
        </p:grpSpPr>
        <p:sp>
          <p:nvSpPr>
            <p:cNvPr id="875551" name="Line 31"/>
            <p:cNvSpPr>
              <a:spLocks noChangeShapeType="1"/>
            </p:cNvSpPr>
            <p:nvPr/>
          </p:nvSpPr>
          <p:spPr bwMode="auto">
            <a:xfrm>
              <a:off x="1978" y="1512"/>
              <a:ext cx="2025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2" name="Line 32"/>
            <p:cNvSpPr>
              <a:spLocks noChangeShapeType="1"/>
            </p:cNvSpPr>
            <p:nvPr/>
          </p:nvSpPr>
          <p:spPr bwMode="auto">
            <a:xfrm>
              <a:off x="1973" y="1546"/>
              <a:ext cx="2016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3" name="Line 33"/>
            <p:cNvSpPr>
              <a:spLocks noChangeShapeType="1"/>
            </p:cNvSpPr>
            <p:nvPr/>
          </p:nvSpPr>
          <p:spPr bwMode="auto">
            <a:xfrm flipV="1">
              <a:off x="1963" y="1522"/>
              <a:ext cx="2045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4" name="Line 34"/>
            <p:cNvSpPr>
              <a:spLocks noChangeShapeType="1"/>
            </p:cNvSpPr>
            <p:nvPr/>
          </p:nvSpPr>
          <p:spPr bwMode="auto">
            <a:xfrm>
              <a:off x="1954" y="197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5" name="Line 35"/>
            <p:cNvSpPr>
              <a:spLocks noChangeShapeType="1"/>
            </p:cNvSpPr>
            <p:nvPr/>
          </p:nvSpPr>
          <p:spPr bwMode="auto">
            <a:xfrm>
              <a:off x="1944" y="2006"/>
              <a:ext cx="205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6" name="Line 36"/>
            <p:cNvSpPr>
              <a:spLocks noChangeShapeType="1"/>
            </p:cNvSpPr>
            <p:nvPr/>
          </p:nvSpPr>
          <p:spPr bwMode="auto">
            <a:xfrm flipV="1">
              <a:off x="1973" y="1550"/>
              <a:ext cx="2045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7" name="Line 37"/>
            <p:cNvSpPr>
              <a:spLocks noChangeShapeType="1"/>
            </p:cNvSpPr>
            <p:nvPr/>
          </p:nvSpPr>
          <p:spPr bwMode="auto">
            <a:xfrm flipV="1">
              <a:off x="1968" y="2006"/>
              <a:ext cx="20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8" name="Line 38"/>
            <p:cNvSpPr>
              <a:spLocks noChangeShapeType="1"/>
            </p:cNvSpPr>
            <p:nvPr/>
          </p:nvSpPr>
          <p:spPr bwMode="auto">
            <a:xfrm>
              <a:off x="1968" y="2419"/>
              <a:ext cx="2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5559" name="Text Box 39"/>
          <p:cNvSpPr txBox="1">
            <a:spLocks noChangeArrowheads="1"/>
          </p:cNvSpPr>
          <p:nvPr/>
        </p:nvSpPr>
        <p:spPr bwMode="auto">
          <a:xfrm>
            <a:off x="5653088" y="1063625"/>
            <a:ext cx="2348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¬x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5560" name="Text Box 40"/>
          <p:cNvSpPr txBox="1">
            <a:spLocks noChangeArrowheads="1"/>
          </p:cNvSpPr>
          <p:nvPr/>
        </p:nvSpPr>
        <p:spPr bwMode="auto">
          <a:xfrm>
            <a:off x="4564063" y="4041775"/>
            <a:ext cx="2183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 = </a:t>
            </a:r>
            <a:r>
              <a:rPr lang="en-US" dirty="0">
                <a:cs typeface="+mn-cs"/>
                <a:sym typeface="Symbol" charset="0"/>
              </a:rPr>
              <a:t>¬</a:t>
            </a:r>
            <a:r>
              <a:rPr lang="en-US" dirty="0">
                <a:cs typeface="+mn-cs"/>
              </a:rPr>
              <a:t>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5561" name="Text Box 41"/>
          <p:cNvSpPr txBox="1">
            <a:spLocks noChangeArrowheads="1"/>
          </p:cNvSpPr>
          <p:nvPr/>
        </p:nvSpPr>
        <p:spPr bwMode="auto">
          <a:xfrm>
            <a:off x="7199313" y="4021138"/>
            <a:ext cx="2018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3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5562" name="Rectangle 42"/>
          <p:cNvSpPr>
            <a:spLocks noChangeArrowheads="1"/>
          </p:cNvSpPr>
          <p:nvPr/>
        </p:nvSpPr>
        <p:spPr bwMode="auto">
          <a:xfrm>
            <a:off x="5519738" y="427038"/>
            <a:ext cx="3191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cs typeface="+mn-cs"/>
                <a:sym typeface="Symbol" charset="0"/>
              </a:rPr>
              <a:t>𝚽</a:t>
            </a:r>
            <a:r>
              <a:rPr lang="en-US" sz="2800" dirty="0">
                <a:cs typeface="+mn-cs"/>
                <a:sym typeface="Symbol" charset="0"/>
              </a:rPr>
              <a:t> = C</a:t>
            </a:r>
            <a:r>
              <a:rPr lang="en-US" sz="2800" baseline="-25000" dirty="0">
                <a:cs typeface="+mn-cs"/>
                <a:sym typeface="Symbol" charset="0"/>
              </a:rPr>
              <a:t>1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2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5563" name="Rectangle 43"/>
          <p:cNvSpPr>
            <a:spLocks noChangeArrowheads="1"/>
          </p:cNvSpPr>
          <p:nvPr/>
        </p:nvSpPr>
        <p:spPr bwMode="auto">
          <a:xfrm>
            <a:off x="96838" y="4530426"/>
            <a:ext cx="82677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 Claim: V</a:t>
            </a:r>
            <a:r>
              <a:rPr lang="ja-JP" altLang="en-US" sz="28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is a clique</a:t>
            </a:r>
          </a:p>
          <a:p>
            <a:pPr lvl="1">
              <a:spcBef>
                <a:spcPct val="50000"/>
              </a:spcBef>
              <a:buFontTx/>
              <a:buChar char="–"/>
              <a:defRPr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∀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baseline="30000" dirty="0" err="1">
                <a:latin typeface="Century Gothic" charset="0"/>
                <a:ea typeface="Century Gothic" charset="0"/>
                <a:cs typeface="Century Gothic" charset="0"/>
              </a:rPr>
              <a:t>r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400" baseline="30000" dirty="0" err="1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∈ V</a:t>
            </a:r>
            <a:r>
              <a:rPr lang="ja-JP" alt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the corresponding literals are 1 ⇒ cannot be complements </a:t>
            </a:r>
          </a:p>
          <a:p>
            <a:pPr lvl="1">
              <a:spcBef>
                <a:spcPct val="50000"/>
              </a:spcBef>
              <a:buFontTx/>
              <a:buChar char="–"/>
              <a:defRPr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by the design of G the edge (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baseline="30000" dirty="0" err="1">
                <a:latin typeface="Century Gothic" charset="0"/>
                <a:ea typeface="Century Gothic" charset="0"/>
                <a:cs typeface="Century Gothic" charset="0"/>
              </a:rPr>
              <a:t>r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400" baseline="30000" dirty="0" err="1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∈ 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cs typeface="+mj-cs"/>
              </a:rPr>
              <a:t>3-CNF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Clique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66362" y="1416050"/>
            <a:ext cx="8826500" cy="54038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Suppose </a:t>
            </a:r>
            <a:r>
              <a:rPr lang="en-US" i="1" dirty="0">
                <a:cs typeface="+mn-cs"/>
                <a:sym typeface="Symbol" charset="0"/>
              </a:rPr>
              <a:t>G </a:t>
            </a:r>
            <a:r>
              <a:rPr lang="en-US" dirty="0">
                <a:cs typeface="+mn-cs"/>
                <a:sym typeface="Symbol" charset="0"/>
              </a:rPr>
              <a:t>has a clique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of size k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No edges between nodes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	in the same clause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Clique contains only one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	vertex from each clause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Assign 1 to vertices in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	the clique (we can do it because the literals of these vertices cannot belong to complementary literals)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Each clause is satisfied ⇒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is satisfied 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4559300" y="1414463"/>
            <a:ext cx="4181475" cy="2582862"/>
            <a:chOff x="1672" y="896"/>
            <a:chExt cx="2634" cy="1627"/>
          </a:xfrm>
        </p:grpSpPr>
        <p:sp>
          <p:nvSpPr>
            <p:cNvPr id="877573" name="Oval 5"/>
            <p:cNvSpPr>
              <a:spLocks noChangeArrowheads="1"/>
            </p:cNvSpPr>
            <p:nvPr/>
          </p:nvSpPr>
          <p:spPr bwMode="auto">
            <a:xfrm>
              <a:off x="2257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7574" name="Oval 6"/>
            <p:cNvSpPr>
              <a:spLocks noChangeArrowheads="1"/>
            </p:cNvSpPr>
            <p:nvPr/>
          </p:nvSpPr>
          <p:spPr bwMode="auto">
            <a:xfrm>
              <a:off x="2854" y="896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2</a:t>
              </a:r>
            </a:p>
          </p:txBody>
        </p:sp>
        <p:sp>
          <p:nvSpPr>
            <p:cNvPr id="877575" name="Oval 7"/>
            <p:cNvSpPr>
              <a:spLocks noChangeArrowheads="1"/>
            </p:cNvSpPr>
            <p:nvPr/>
          </p:nvSpPr>
          <p:spPr bwMode="auto">
            <a:xfrm>
              <a:off x="3452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3</a:t>
              </a:r>
            </a:p>
          </p:txBody>
        </p:sp>
        <p:sp>
          <p:nvSpPr>
            <p:cNvPr id="877576" name="Oval 8"/>
            <p:cNvSpPr>
              <a:spLocks noChangeArrowheads="1"/>
            </p:cNvSpPr>
            <p:nvPr/>
          </p:nvSpPr>
          <p:spPr bwMode="auto">
            <a:xfrm>
              <a:off x="3998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7577" name="Oval 9"/>
            <p:cNvSpPr>
              <a:spLocks noChangeArrowheads="1"/>
            </p:cNvSpPr>
            <p:nvPr/>
          </p:nvSpPr>
          <p:spPr bwMode="auto">
            <a:xfrm>
              <a:off x="3999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7578" name="Oval 10"/>
            <p:cNvSpPr>
              <a:spLocks noChangeArrowheads="1"/>
            </p:cNvSpPr>
            <p:nvPr/>
          </p:nvSpPr>
          <p:spPr bwMode="auto">
            <a:xfrm>
              <a:off x="3998" y="2239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  <p:sp>
          <p:nvSpPr>
            <p:cNvPr id="877579" name="Oval 11"/>
            <p:cNvSpPr>
              <a:spLocks noChangeArrowheads="1"/>
            </p:cNvSpPr>
            <p:nvPr/>
          </p:nvSpPr>
          <p:spPr bwMode="auto">
            <a:xfrm>
              <a:off x="1672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1</a:t>
              </a:r>
            </a:p>
          </p:txBody>
        </p:sp>
        <p:sp>
          <p:nvSpPr>
            <p:cNvPr id="877580" name="Oval 12"/>
            <p:cNvSpPr>
              <a:spLocks noChangeArrowheads="1"/>
            </p:cNvSpPr>
            <p:nvPr/>
          </p:nvSpPr>
          <p:spPr bwMode="auto">
            <a:xfrm>
              <a:off x="1673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7581" name="Oval 13"/>
            <p:cNvSpPr>
              <a:spLocks noChangeArrowheads="1"/>
            </p:cNvSpPr>
            <p:nvPr/>
          </p:nvSpPr>
          <p:spPr bwMode="auto">
            <a:xfrm>
              <a:off x="1672" y="2239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50180" name="Group 14"/>
          <p:cNvGrpSpPr>
            <a:grpSpLocks/>
          </p:cNvGrpSpPr>
          <p:nvPr/>
        </p:nvGrpSpPr>
        <p:grpSpPr bwMode="auto">
          <a:xfrm>
            <a:off x="4975225" y="1776413"/>
            <a:ext cx="3284538" cy="1958975"/>
            <a:chOff x="1934" y="1104"/>
            <a:chExt cx="2069" cy="1234"/>
          </a:xfrm>
        </p:grpSpPr>
        <p:sp>
          <p:nvSpPr>
            <p:cNvPr id="877583" name="Line 15"/>
            <p:cNvSpPr>
              <a:spLocks noChangeShapeType="1"/>
            </p:cNvSpPr>
            <p:nvPr/>
          </p:nvSpPr>
          <p:spPr bwMode="auto">
            <a:xfrm flipH="1">
              <a:off x="1934" y="1133"/>
              <a:ext cx="404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84" name="Line 16"/>
            <p:cNvSpPr>
              <a:spLocks noChangeShapeType="1"/>
            </p:cNvSpPr>
            <p:nvPr/>
          </p:nvSpPr>
          <p:spPr bwMode="auto">
            <a:xfrm flipH="1">
              <a:off x="1939" y="1138"/>
              <a:ext cx="403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85" name="Line 17"/>
            <p:cNvSpPr>
              <a:spLocks noChangeShapeType="1"/>
            </p:cNvSpPr>
            <p:nvPr/>
          </p:nvSpPr>
          <p:spPr bwMode="auto">
            <a:xfrm>
              <a:off x="2530" y="1104"/>
              <a:ext cx="14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86" name="Line 18"/>
            <p:cNvSpPr>
              <a:spLocks noChangeShapeType="1"/>
            </p:cNvSpPr>
            <p:nvPr/>
          </p:nvSpPr>
          <p:spPr bwMode="auto">
            <a:xfrm>
              <a:off x="2525" y="1118"/>
              <a:ext cx="14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87" name="Line 19"/>
            <p:cNvSpPr>
              <a:spLocks noChangeShapeType="1"/>
            </p:cNvSpPr>
            <p:nvPr/>
          </p:nvSpPr>
          <p:spPr bwMode="auto">
            <a:xfrm>
              <a:off x="2486" y="1128"/>
              <a:ext cx="1517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0181" name="Group 20"/>
          <p:cNvGrpSpPr>
            <a:grpSpLocks/>
          </p:cNvGrpSpPr>
          <p:nvPr/>
        </p:nvGrpSpPr>
        <p:grpSpPr bwMode="auto">
          <a:xfrm>
            <a:off x="5029200" y="1768475"/>
            <a:ext cx="3298825" cy="1928813"/>
            <a:chOff x="1968" y="1099"/>
            <a:chExt cx="2078" cy="1215"/>
          </a:xfrm>
        </p:grpSpPr>
        <p:sp>
          <p:nvSpPr>
            <p:cNvPr id="877589" name="Line 21"/>
            <p:cNvSpPr>
              <a:spLocks noChangeShapeType="1"/>
            </p:cNvSpPr>
            <p:nvPr/>
          </p:nvSpPr>
          <p:spPr bwMode="auto">
            <a:xfrm flipH="1">
              <a:off x="1973" y="1118"/>
              <a:ext cx="941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0" name="Line 22"/>
            <p:cNvSpPr>
              <a:spLocks noChangeShapeType="1"/>
            </p:cNvSpPr>
            <p:nvPr/>
          </p:nvSpPr>
          <p:spPr bwMode="auto">
            <a:xfrm flipH="1">
              <a:off x="1968" y="1133"/>
              <a:ext cx="970" cy="1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1" name="Line 23"/>
            <p:cNvSpPr>
              <a:spLocks noChangeShapeType="1"/>
            </p:cNvSpPr>
            <p:nvPr/>
          </p:nvSpPr>
          <p:spPr bwMode="auto">
            <a:xfrm>
              <a:off x="3130" y="1099"/>
              <a:ext cx="868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2" name="Line 24"/>
            <p:cNvSpPr>
              <a:spLocks noChangeShapeType="1"/>
            </p:cNvSpPr>
            <p:nvPr/>
          </p:nvSpPr>
          <p:spPr bwMode="auto">
            <a:xfrm>
              <a:off x="3115" y="1114"/>
              <a:ext cx="917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3" name="Line 25"/>
            <p:cNvSpPr>
              <a:spLocks noChangeShapeType="1"/>
            </p:cNvSpPr>
            <p:nvPr/>
          </p:nvSpPr>
          <p:spPr bwMode="auto">
            <a:xfrm flipH="1">
              <a:off x="1973" y="1118"/>
              <a:ext cx="1536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4" name="Line 26"/>
            <p:cNvSpPr>
              <a:spLocks noChangeShapeType="1"/>
            </p:cNvSpPr>
            <p:nvPr/>
          </p:nvSpPr>
          <p:spPr bwMode="auto">
            <a:xfrm flipH="1">
              <a:off x="1973" y="1133"/>
              <a:ext cx="1555" cy="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5" name="Line 27"/>
            <p:cNvSpPr>
              <a:spLocks noChangeShapeType="1"/>
            </p:cNvSpPr>
            <p:nvPr/>
          </p:nvSpPr>
          <p:spPr bwMode="auto">
            <a:xfrm>
              <a:off x="3682" y="1133"/>
              <a:ext cx="34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6" name="Line 28"/>
            <p:cNvSpPr>
              <a:spLocks noChangeShapeType="1"/>
            </p:cNvSpPr>
            <p:nvPr/>
          </p:nvSpPr>
          <p:spPr bwMode="auto">
            <a:xfrm>
              <a:off x="3672" y="1152"/>
              <a:ext cx="35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7" name="Line 29"/>
            <p:cNvSpPr>
              <a:spLocks noChangeShapeType="1"/>
            </p:cNvSpPr>
            <p:nvPr/>
          </p:nvSpPr>
          <p:spPr bwMode="auto">
            <a:xfrm>
              <a:off x="3634" y="1157"/>
              <a:ext cx="412" cy="1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0182" name="Group 30"/>
          <p:cNvGrpSpPr>
            <a:grpSpLocks/>
          </p:cNvGrpSpPr>
          <p:nvPr/>
        </p:nvGrpSpPr>
        <p:grpSpPr bwMode="auto">
          <a:xfrm>
            <a:off x="4991100" y="2424113"/>
            <a:ext cx="3314700" cy="1439862"/>
            <a:chOff x="1944" y="1512"/>
            <a:chExt cx="2088" cy="907"/>
          </a:xfrm>
        </p:grpSpPr>
        <p:sp>
          <p:nvSpPr>
            <p:cNvPr id="877599" name="Line 31"/>
            <p:cNvSpPr>
              <a:spLocks noChangeShapeType="1"/>
            </p:cNvSpPr>
            <p:nvPr/>
          </p:nvSpPr>
          <p:spPr bwMode="auto">
            <a:xfrm>
              <a:off x="1978" y="1512"/>
              <a:ext cx="2025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0" name="Line 32"/>
            <p:cNvSpPr>
              <a:spLocks noChangeShapeType="1"/>
            </p:cNvSpPr>
            <p:nvPr/>
          </p:nvSpPr>
          <p:spPr bwMode="auto">
            <a:xfrm>
              <a:off x="1973" y="1546"/>
              <a:ext cx="2016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1" name="Line 33"/>
            <p:cNvSpPr>
              <a:spLocks noChangeShapeType="1"/>
            </p:cNvSpPr>
            <p:nvPr/>
          </p:nvSpPr>
          <p:spPr bwMode="auto">
            <a:xfrm flipV="1">
              <a:off x="1963" y="1522"/>
              <a:ext cx="2045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2" name="Line 34"/>
            <p:cNvSpPr>
              <a:spLocks noChangeShapeType="1"/>
            </p:cNvSpPr>
            <p:nvPr/>
          </p:nvSpPr>
          <p:spPr bwMode="auto">
            <a:xfrm>
              <a:off x="1954" y="197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3" name="Line 35"/>
            <p:cNvSpPr>
              <a:spLocks noChangeShapeType="1"/>
            </p:cNvSpPr>
            <p:nvPr/>
          </p:nvSpPr>
          <p:spPr bwMode="auto">
            <a:xfrm>
              <a:off x="1944" y="2006"/>
              <a:ext cx="205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4" name="Line 36"/>
            <p:cNvSpPr>
              <a:spLocks noChangeShapeType="1"/>
            </p:cNvSpPr>
            <p:nvPr/>
          </p:nvSpPr>
          <p:spPr bwMode="auto">
            <a:xfrm flipV="1">
              <a:off x="1973" y="1550"/>
              <a:ext cx="2045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5" name="Line 37"/>
            <p:cNvSpPr>
              <a:spLocks noChangeShapeType="1"/>
            </p:cNvSpPr>
            <p:nvPr/>
          </p:nvSpPr>
          <p:spPr bwMode="auto">
            <a:xfrm flipV="1">
              <a:off x="1968" y="2006"/>
              <a:ext cx="20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6" name="Line 38"/>
            <p:cNvSpPr>
              <a:spLocks noChangeShapeType="1"/>
            </p:cNvSpPr>
            <p:nvPr/>
          </p:nvSpPr>
          <p:spPr bwMode="auto">
            <a:xfrm>
              <a:off x="1968" y="2419"/>
              <a:ext cx="2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7607" name="Text Box 39"/>
          <p:cNvSpPr txBox="1">
            <a:spLocks noChangeArrowheads="1"/>
          </p:cNvSpPr>
          <p:nvPr/>
        </p:nvSpPr>
        <p:spPr bwMode="auto">
          <a:xfrm>
            <a:off x="5653088" y="1063625"/>
            <a:ext cx="2348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¬x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7608" name="Text Box 40"/>
          <p:cNvSpPr txBox="1">
            <a:spLocks noChangeArrowheads="1"/>
          </p:cNvSpPr>
          <p:nvPr/>
        </p:nvSpPr>
        <p:spPr bwMode="auto">
          <a:xfrm>
            <a:off x="4564063" y="4041775"/>
            <a:ext cx="2183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 = </a:t>
            </a:r>
            <a:r>
              <a:rPr lang="en-US" dirty="0">
                <a:cs typeface="+mn-cs"/>
                <a:sym typeface="Symbol" charset="0"/>
              </a:rPr>
              <a:t>¬</a:t>
            </a:r>
            <a:r>
              <a:rPr lang="en-US" dirty="0">
                <a:cs typeface="+mn-cs"/>
              </a:rPr>
              <a:t>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7609" name="Text Box 41"/>
          <p:cNvSpPr txBox="1">
            <a:spLocks noChangeArrowheads="1"/>
          </p:cNvSpPr>
          <p:nvPr/>
        </p:nvSpPr>
        <p:spPr bwMode="auto">
          <a:xfrm>
            <a:off x="7199313" y="4021138"/>
            <a:ext cx="2018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3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7610" name="Rectangle 42"/>
          <p:cNvSpPr>
            <a:spLocks noChangeArrowheads="1"/>
          </p:cNvSpPr>
          <p:nvPr/>
        </p:nvSpPr>
        <p:spPr bwMode="auto">
          <a:xfrm>
            <a:off x="5519738" y="427038"/>
            <a:ext cx="3191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cs typeface="+mn-cs"/>
                <a:sym typeface="Symbol" charset="0"/>
              </a:rPr>
              <a:t>𝚽</a:t>
            </a:r>
            <a:r>
              <a:rPr lang="en-US" sz="2800" dirty="0">
                <a:cs typeface="+mn-cs"/>
                <a:sym typeface="Symbol" charset="0"/>
              </a:rPr>
              <a:t> = C</a:t>
            </a:r>
            <a:r>
              <a:rPr lang="en-US" sz="2800" baseline="-25000" dirty="0">
                <a:cs typeface="+mn-cs"/>
                <a:sym typeface="Symbol" charset="0"/>
              </a:rPr>
              <a:t>1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2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Traveling Salesman Problem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6180137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G = (V, E), |V| = n, vertices represent cities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Cost</a:t>
            </a:r>
            <a:r>
              <a:rPr lang="en-US" dirty="0">
                <a:cs typeface="+mn-cs"/>
              </a:rPr>
              <a:t>: </a:t>
            </a:r>
            <a:r>
              <a:rPr lang="en-US" dirty="0">
                <a:latin typeface="Comic Sans MS" charset="0"/>
                <a:cs typeface="+mn-cs"/>
              </a:rPr>
              <a:t>c(</a:t>
            </a:r>
            <a:r>
              <a:rPr lang="en-US" dirty="0" err="1">
                <a:latin typeface="Comic Sans MS" charset="0"/>
                <a:cs typeface="+mn-cs"/>
              </a:rPr>
              <a:t>i</a:t>
            </a:r>
            <a:r>
              <a:rPr lang="en-US" dirty="0">
                <a:latin typeface="Comic Sans MS" charset="0"/>
                <a:cs typeface="+mn-cs"/>
              </a:rPr>
              <a:t>, j)</a:t>
            </a:r>
            <a:r>
              <a:rPr lang="en-US" dirty="0">
                <a:cs typeface="+mn-cs"/>
              </a:rPr>
              <a:t> = cost of travel from city </a:t>
            </a:r>
            <a:r>
              <a:rPr lang="en-US" dirty="0" err="1">
                <a:cs typeface="+mn-cs"/>
              </a:rPr>
              <a:t>i</a:t>
            </a:r>
            <a:r>
              <a:rPr lang="en-US" dirty="0">
                <a:cs typeface="+mn-cs"/>
              </a:rPr>
              <a:t> to city j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Problem</a:t>
            </a:r>
            <a:r>
              <a:rPr lang="en-US" dirty="0">
                <a:cs typeface="+mn-cs"/>
              </a:rPr>
              <a:t>: salesman should make a tour (</a:t>
            </a:r>
            <a:r>
              <a:rPr lang="en-US" dirty="0" err="1">
                <a:cs typeface="+mn-cs"/>
              </a:rPr>
              <a:t>hamiltonian</a:t>
            </a:r>
            <a:r>
              <a:rPr lang="en-US" dirty="0">
                <a:cs typeface="+mn-cs"/>
              </a:rPr>
              <a:t> cycle):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Visit each city only once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Finish at the city he started from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Total cost is minimum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TSP = tour with cost at most k</a:t>
            </a:r>
          </a:p>
        </p:txBody>
      </p:sp>
      <p:sp>
        <p:nvSpPr>
          <p:cNvPr id="889860" name="Oval 4"/>
          <p:cNvSpPr>
            <a:spLocks noChangeArrowheads="1"/>
          </p:cNvSpPr>
          <p:nvPr/>
        </p:nvSpPr>
        <p:spPr bwMode="auto">
          <a:xfrm>
            <a:off x="6515100" y="13906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89861" name="Oval 5"/>
          <p:cNvSpPr>
            <a:spLocks noChangeArrowheads="1"/>
          </p:cNvSpPr>
          <p:nvPr/>
        </p:nvSpPr>
        <p:spPr bwMode="auto">
          <a:xfrm>
            <a:off x="7867650" y="13906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89862" name="Oval 6"/>
          <p:cNvSpPr>
            <a:spLocks noChangeArrowheads="1"/>
          </p:cNvSpPr>
          <p:nvPr/>
        </p:nvSpPr>
        <p:spPr bwMode="auto">
          <a:xfrm>
            <a:off x="6515100" y="30099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89863" name="Oval 7"/>
          <p:cNvSpPr>
            <a:spLocks noChangeArrowheads="1"/>
          </p:cNvSpPr>
          <p:nvPr/>
        </p:nvSpPr>
        <p:spPr bwMode="auto">
          <a:xfrm>
            <a:off x="7867650" y="30099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89864" name="Line 8"/>
          <p:cNvSpPr>
            <a:spLocks noChangeShapeType="1"/>
          </p:cNvSpPr>
          <p:nvPr/>
        </p:nvSpPr>
        <p:spPr bwMode="auto">
          <a:xfrm>
            <a:off x="6953250" y="323850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724650" y="181927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>
            <a:off x="8086725" y="181927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>
            <a:off x="6838950" y="1790700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 flipH="1">
            <a:off x="6877050" y="1771650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9" name="Text Box 13"/>
          <p:cNvSpPr txBox="1">
            <a:spLocks noChangeArrowheads="1"/>
          </p:cNvSpPr>
          <p:nvPr/>
        </p:nvSpPr>
        <p:spPr bwMode="auto">
          <a:xfrm>
            <a:off x="7299325" y="32273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89870" name="Text Box 14"/>
          <p:cNvSpPr txBox="1">
            <a:spLocks noChangeArrowheads="1"/>
          </p:cNvSpPr>
          <p:nvPr/>
        </p:nvSpPr>
        <p:spPr bwMode="auto">
          <a:xfrm>
            <a:off x="6442075" y="2255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8042275" y="2208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89750" y="2513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965950" y="1741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89874" name="Text Box 18"/>
          <p:cNvSpPr txBox="1">
            <a:spLocks noChangeArrowheads="1"/>
          </p:cNvSpPr>
          <p:nvPr/>
        </p:nvSpPr>
        <p:spPr bwMode="auto">
          <a:xfrm>
            <a:off x="6662737" y="38211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  <a:sym typeface="Symbol" charset="0"/>
              </a:rPr>
              <a:t>⟨u, w, v, x⟩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cs typeface="+mj-cs"/>
              </a:rPr>
              <a:t>TSP </a:t>
            </a:r>
            <a:r>
              <a:rPr lang="en-US" sz="3600" dirty="0">
                <a:cs typeface="+mj-cs"/>
                <a:sym typeface="Symbol" charset="0"/>
              </a:rPr>
              <a:t>∈ NP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23963"/>
            <a:ext cx="8601075" cy="5410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Certificate: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Sequence of n vertices, cost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dirty="0">
                <a:sym typeface="Symbol" charset="0"/>
              </a:rPr>
              <a:t>E.g.: ⟨u, w, v, x⟩, 7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Verification: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Each vertex occurs only once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Sum of costs is at most k</a:t>
            </a:r>
          </a:p>
        </p:txBody>
      </p:sp>
      <p:sp>
        <p:nvSpPr>
          <p:cNvPr id="891908" name="Oval 4"/>
          <p:cNvSpPr>
            <a:spLocks noChangeArrowheads="1"/>
          </p:cNvSpPr>
          <p:nvPr/>
        </p:nvSpPr>
        <p:spPr bwMode="auto">
          <a:xfrm>
            <a:off x="5962650" y="212407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1909" name="Oval 5"/>
          <p:cNvSpPr>
            <a:spLocks noChangeArrowheads="1"/>
          </p:cNvSpPr>
          <p:nvPr/>
        </p:nvSpPr>
        <p:spPr bwMode="auto">
          <a:xfrm>
            <a:off x="7315200" y="212407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1910" name="Oval 6"/>
          <p:cNvSpPr>
            <a:spLocks noChangeArrowheads="1"/>
          </p:cNvSpPr>
          <p:nvPr/>
        </p:nvSpPr>
        <p:spPr bwMode="auto">
          <a:xfrm>
            <a:off x="5962650" y="374332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1911" name="Oval 7"/>
          <p:cNvSpPr>
            <a:spLocks noChangeArrowheads="1"/>
          </p:cNvSpPr>
          <p:nvPr/>
        </p:nvSpPr>
        <p:spPr bwMode="auto">
          <a:xfrm>
            <a:off x="7315200" y="374332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1912" name="Line 8"/>
          <p:cNvSpPr>
            <a:spLocks noChangeShapeType="1"/>
          </p:cNvSpPr>
          <p:nvPr/>
        </p:nvSpPr>
        <p:spPr bwMode="auto">
          <a:xfrm>
            <a:off x="6400800" y="3971925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3" name="Line 9"/>
          <p:cNvSpPr>
            <a:spLocks noChangeShapeType="1"/>
          </p:cNvSpPr>
          <p:nvPr/>
        </p:nvSpPr>
        <p:spPr bwMode="auto">
          <a:xfrm>
            <a:off x="6172200" y="2552700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4" name="Line 10"/>
          <p:cNvSpPr>
            <a:spLocks noChangeShapeType="1"/>
          </p:cNvSpPr>
          <p:nvPr/>
        </p:nvSpPr>
        <p:spPr bwMode="auto">
          <a:xfrm>
            <a:off x="7534275" y="2552700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5" name="Line 11"/>
          <p:cNvSpPr>
            <a:spLocks noChangeShapeType="1"/>
          </p:cNvSpPr>
          <p:nvPr/>
        </p:nvSpPr>
        <p:spPr bwMode="auto">
          <a:xfrm>
            <a:off x="6286500" y="2524125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6" name="Line 12"/>
          <p:cNvSpPr>
            <a:spLocks noChangeShapeType="1"/>
          </p:cNvSpPr>
          <p:nvPr/>
        </p:nvSpPr>
        <p:spPr bwMode="auto">
          <a:xfrm flipH="1">
            <a:off x="6324600" y="2505075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7" name="Text Box 13"/>
          <p:cNvSpPr txBox="1">
            <a:spLocks noChangeArrowheads="1"/>
          </p:cNvSpPr>
          <p:nvPr/>
        </p:nvSpPr>
        <p:spPr bwMode="auto">
          <a:xfrm>
            <a:off x="6746875" y="3960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1918" name="Text Box 14"/>
          <p:cNvSpPr txBox="1">
            <a:spLocks noChangeArrowheads="1"/>
          </p:cNvSpPr>
          <p:nvPr/>
        </p:nvSpPr>
        <p:spPr bwMode="auto">
          <a:xfrm>
            <a:off x="5889625" y="2989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1919" name="Text Box 15"/>
          <p:cNvSpPr txBox="1">
            <a:spLocks noChangeArrowheads="1"/>
          </p:cNvSpPr>
          <p:nvPr/>
        </p:nvSpPr>
        <p:spPr bwMode="auto">
          <a:xfrm>
            <a:off x="7489825" y="294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1920" name="Text Box 16"/>
          <p:cNvSpPr txBox="1">
            <a:spLocks noChangeArrowheads="1"/>
          </p:cNvSpPr>
          <p:nvPr/>
        </p:nvSpPr>
        <p:spPr bwMode="auto">
          <a:xfrm>
            <a:off x="6337300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1921" name="Text Box 17"/>
          <p:cNvSpPr txBox="1">
            <a:spLocks noChangeArrowheads="1"/>
          </p:cNvSpPr>
          <p:nvPr/>
        </p:nvSpPr>
        <p:spPr bwMode="auto">
          <a:xfrm>
            <a:off x="6413500" y="247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HAM-CYCLE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TSP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147763"/>
            <a:ext cx="8993187" cy="5410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Start with a Hamiltonian cycle G = (V, 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Form the complete graph G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= (V, E</a:t>
            </a:r>
            <a:r>
              <a:rPr 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= {(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j): 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 ∈ V and 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 ≠ j}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	  0	if 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 ∈ E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	  1	if 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 ∉ E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Let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s prove that: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G has a </a:t>
            </a:r>
            <a:r>
              <a:rPr lang="en-US" dirty="0" err="1">
                <a:solidFill>
                  <a:srgbClr val="CC0000"/>
                </a:solidFill>
                <a:cs typeface="+mn-cs"/>
                <a:sym typeface="Symbol" charset="0"/>
              </a:rPr>
              <a:t>hamiltonian</a:t>
            </a: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 cycle ⟺ 			            G</a:t>
            </a:r>
            <a:r>
              <a:rPr lang="ja-JP" altLang="en-US" dirty="0">
                <a:solidFill>
                  <a:srgbClr val="CC0000"/>
                </a:solidFill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 has a tour of cost at most 0</a:t>
            </a:r>
          </a:p>
        </p:txBody>
      </p:sp>
      <p:sp>
        <p:nvSpPr>
          <p:cNvPr id="893956" name="Oval 4"/>
          <p:cNvSpPr>
            <a:spLocks noChangeArrowheads="1"/>
          </p:cNvSpPr>
          <p:nvPr/>
        </p:nvSpPr>
        <p:spPr bwMode="auto">
          <a:xfrm>
            <a:off x="6971267" y="172026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3957" name="Oval 5"/>
          <p:cNvSpPr>
            <a:spLocks noChangeArrowheads="1"/>
          </p:cNvSpPr>
          <p:nvPr/>
        </p:nvSpPr>
        <p:spPr bwMode="auto">
          <a:xfrm>
            <a:off x="8323817" y="172026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3958" name="Oval 6"/>
          <p:cNvSpPr>
            <a:spLocks noChangeArrowheads="1"/>
          </p:cNvSpPr>
          <p:nvPr/>
        </p:nvSpPr>
        <p:spPr bwMode="auto">
          <a:xfrm>
            <a:off x="6971267" y="333951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3959" name="Oval 7"/>
          <p:cNvSpPr>
            <a:spLocks noChangeArrowheads="1"/>
          </p:cNvSpPr>
          <p:nvPr/>
        </p:nvSpPr>
        <p:spPr bwMode="auto">
          <a:xfrm>
            <a:off x="8323817" y="333951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>
            <a:off x="7409417" y="3568116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1" name="Line 9"/>
          <p:cNvSpPr>
            <a:spLocks noChangeShapeType="1"/>
          </p:cNvSpPr>
          <p:nvPr/>
        </p:nvSpPr>
        <p:spPr bwMode="auto">
          <a:xfrm>
            <a:off x="7180817" y="2148891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2" name="Line 10"/>
          <p:cNvSpPr>
            <a:spLocks noChangeShapeType="1"/>
          </p:cNvSpPr>
          <p:nvPr/>
        </p:nvSpPr>
        <p:spPr bwMode="auto">
          <a:xfrm>
            <a:off x="8542892" y="2148891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3" name="Line 11"/>
          <p:cNvSpPr>
            <a:spLocks noChangeShapeType="1"/>
          </p:cNvSpPr>
          <p:nvPr/>
        </p:nvSpPr>
        <p:spPr bwMode="auto">
          <a:xfrm>
            <a:off x="7295117" y="2120316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4" name="Line 12"/>
          <p:cNvSpPr>
            <a:spLocks noChangeShapeType="1"/>
          </p:cNvSpPr>
          <p:nvPr/>
        </p:nvSpPr>
        <p:spPr bwMode="auto">
          <a:xfrm flipH="1">
            <a:off x="7333217" y="2101266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7755492" y="35570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3966" name="Text Box 14"/>
          <p:cNvSpPr txBox="1">
            <a:spLocks noChangeArrowheads="1"/>
          </p:cNvSpPr>
          <p:nvPr/>
        </p:nvSpPr>
        <p:spPr bwMode="auto">
          <a:xfrm>
            <a:off x="6898242" y="258545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8498442" y="253782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3968" name="Text Box 16"/>
          <p:cNvSpPr txBox="1">
            <a:spLocks noChangeArrowheads="1"/>
          </p:cNvSpPr>
          <p:nvPr/>
        </p:nvSpPr>
        <p:spPr bwMode="auto">
          <a:xfrm>
            <a:off x="7345917" y="284262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7422117" y="20711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3970" name="AutoShape 18"/>
          <p:cNvSpPr>
            <a:spLocks/>
          </p:cNvSpPr>
          <p:nvPr/>
        </p:nvSpPr>
        <p:spPr bwMode="auto">
          <a:xfrm>
            <a:off x="2119706" y="3138093"/>
            <a:ext cx="95250" cy="828675"/>
          </a:xfrm>
          <a:prstGeom prst="leftBrace">
            <a:avLst>
              <a:gd name="adj1" fmla="val 7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93971" name="Group 19"/>
          <p:cNvGrpSpPr>
            <a:grpSpLocks/>
          </p:cNvGrpSpPr>
          <p:nvPr/>
        </p:nvGrpSpPr>
        <p:grpSpPr bwMode="auto">
          <a:xfrm>
            <a:off x="6907767" y="3842754"/>
            <a:ext cx="1911350" cy="2328862"/>
            <a:chOff x="4058" y="797"/>
            <a:chExt cx="1204" cy="1467"/>
          </a:xfrm>
        </p:grpSpPr>
        <p:sp>
          <p:nvSpPr>
            <p:cNvPr id="893972" name="Oval 20"/>
            <p:cNvSpPr>
              <a:spLocks noChangeArrowheads="1"/>
            </p:cNvSpPr>
            <p:nvPr/>
          </p:nvSpPr>
          <p:spPr bwMode="auto">
            <a:xfrm>
              <a:off x="4104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93973" name="Oval 21"/>
            <p:cNvSpPr>
              <a:spLocks noChangeArrowheads="1"/>
            </p:cNvSpPr>
            <p:nvPr/>
          </p:nvSpPr>
          <p:spPr bwMode="auto">
            <a:xfrm>
              <a:off x="4956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93974" name="Oval 22"/>
            <p:cNvSpPr>
              <a:spLocks noChangeArrowheads="1"/>
            </p:cNvSpPr>
            <p:nvPr/>
          </p:nvSpPr>
          <p:spPr bwMode="auto">
            <a:xfrm>
              <a:off x="4104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93975" name="Oval 23"/>
            <p:cNvSpPr>
              <a:spLocks noChangeArrowheads="1"/>
            </p:cNvSpPr>
            <p:nvPr/>
          </p:nvSpPr>
          <p:spPr bwMode="auto">
            <a:xfrm>
              <a:off x="4956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93976" name="Line 24"/>
            <p:cNvSpPr>
              <a:spLocks noChangeShapeType="1"/>
            </p:cNvSpPr>
            <p:nvPr/>
          </p:nvSpPr>
          <p:spPr bwMode="auto">
            <a:xfrm>
              <a:off x="4374" y="1014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7" name="Line 25"/>
            <p:cNvSpPr>
              <a:spLocks noChangeShapeType="1"/>
            </p:cNvSpPr>
            <p:nvPr/>
          </p:nvSpPr>
          <p:spPr bwMode="auto">
            <a:xfrm>
              <a:off x="4380" y="2040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8" name="Line 26"/>
            <p:cNvSpPr>
              <a:spLocks noChangeShapeType="1"/>
            </p:cNvSpPr>
            <p:nvPr/>
          </p:nvSpPr>
          <p:spPr bwMode="auto">
            <a:xfrm>
              <a:off x="4236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9" name="Line 27"/>
            <p:cNvSpPr>
              <a:spLocks noChangeShapeType="1"/>
            </p:cNvSpPr>
            <p:nvPr/>
          </p:nvSpPr>
          <p:spPr bwMode="auto">
            <a:xfrm>
              <a:off x="5094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0" name="Line 28"/>
            <p:cNvSpPr>
              <a:spLocks noChangeShapeType="1"/>
            </p:cNvSpPr>
            <p:nvPr/>
          </p:nvSpPr>
          <p:spPr bwMode="auto">
            <a:xfrm>
              <a:off x="4308" y="1128"/>
              <a:ext cx="696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1" name="Line 29"/>
            <p:cNvSpPr>
              <a:spLocks noChangeShapeType="1"/>
            </p:cNvSpPr>
            <p:nvPr/>
          </p:nvSpPr>
          <p:spPr bwMode="auto">
            <a:xfrm flipH="1">
              <a:off x="4332" y="1116"/>
              <a:ext cx="672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2" name="Text Box 30"/>
            <p:cNvSpPr txBox="1">
              <a:spLocks noChangeArrowheads="1"/>
            </p:cNvSpPr>
            <p:nvPr/>
          </p:nvSpPr>
          <p:spPr bwMode="auto">
            <a:xfrm>
              <a:off x="4586" y="7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893983" name="Text Box 31"/>
            <p:cNvSpPr txBox="1">
              <a:spLocks noChangeArrowheads="1"/>
            </p:cNvSpPr>
            <p:nvPr/>
          </p:nvSpPr>
          <p:spPr bwMode="auto">
            <a:xfrm>
              <a:off x="4598" y="20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4" name="Text Box 32"/>
            <p:cNvSpPr txBox="1">
              <a:spLocks noChangeArrowheads="1"/>
            </p:cNvSpPr>
            <p:nvPr/>
          </p:nvSpPr>
          <p:spPr bwMode="auto">
            <a:xfrm>
              <a:off x="4058" y="14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5" name="Text Box 33"/>
            <p:cNvSpPr txBox="1">
              <a:spLocks noChangeArrowheads="1"/>
            </p:cNvSpPr>
            <p:nvPr/>
          </p:nvSpPr>
          <p:spPr bwMode="auto">
            <a:xfrm>
              <a:off x="5066" y="13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6" name="Text Box 34"/>
            <p:cNvSpPr txBox="1">
              <a:spLocks noChangeArrowheads="1"/>
            </p:cNvSpPr>
            <p:nvPr/>
          </p:nvSpPr>
          <p:spPr bwMode="auto">
            <a:xfrm>
              <a:off x="4340" y="15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7" name="Text Box 35"/>
            <p:cNvSpPr txBox="1">
              <a:spLocks noChangeArrowheads="1"/>
            </p:cNvSpPr>
            <p:nvPr/>
          </p:nvSpPr>
          <p:spPr bwMode="auto">
            <a:xfrm>
              <a:off x="4388" y="10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</p:grpSp>
      <p:sp>
        <p:nvSpPr>
          <p:cNvPr id="893988" name="Rectangle 36"/>
          <p:cNvSpPr>
            <a:spLocks noChangeArrowheads="1"/>
          </p:cNvSpPr>
          <p:nvPr/>
        </p:nvSpPr>
        <p:spPr bwMode="auto">
          <a:xfrm>
            <a:off x="986231" y="3309543"/>
            <a:ext cx="1175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c(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i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, j)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70" grpId="0" animBg="1"/>
      <p:bldP spid="8939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Exponentiation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 dirty="0"/>
              <a:t>Compute a</a:t>
            </a:r>
            <a:r>
              <a:rPr lang="en-US" sz="2400" baseline="30000" dirty="0"/>
              <a:t>b</a:t>
            </a:r>
            <a:r>
              <a:rPr lang="en-US" sz="2400" dirty="0"/>
              <a:t> mod n: </a:t>
            </a:r>
            <a:r>
              <a:rPr lang="en-US" sz="2400" dirty="0">
                <a:solidFill>
                  <a:schemeClr val="tx1"/>
                </a:solidFill>
                <a:sym typeface="Symbol" charset="0"/>
              </a:rPr>
              <a:t>a = 7, b = 5, n = 5</a:t>
            </a: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Alg.: MODULAR-EXPONENTIATION (a, b, n)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c </a:t>
            </a:r>
            <a:r>
              <a:rPr lang="en-US" sz="2400" dirty="0">
                <a:sym typeface="Symbol" charset="0"/>
              </a:rPr>
              <a:t>← 0				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ym typeface="Symbol" charset="0"/>
              </a:rPr>
              <a:t> d ← 1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>
                <a:sym typeface="Symbol" charset="0"/>
              </a:rPr>
              <a:t> for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dirty="0" err="1">
                <a:sym typeface="Symbol" charset="0"/>
              </a:rPr>
              <a:t>i</a:t>
            </a:r>
            <a:r>
              <a:rPr lang="en-US" sz="2400" dirty="0">
                <a:sym typeface="Symbol" charset="0"/>
              </a:rPr>
              <a:t> ← k </a:t>
            </a:r>
            <a:r>
              <a:rPr lang="en-US" sz="2400" b="1" dirty="0" err="1">
                <a:sym typeface="Symbol" charset="0"/>
              </a:rPr>
              <a:t>downto</a:t>
            </a:r>
            <a:r>
              <a:rPr lang="en-US" sz="2400" dirty="0">
                <a:sym typeface="Symbol" charset="0"/>
              </a:rPr>
              <a:t> 0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ym typeface="Symbol" charset="0"/>
              </a:rPr>
              <a:t> 	 </a:t>
            </a:r>
            <a:r>
              <a:rPr lang="en-US" sz="2400" b="1" dirty="0">
                <a:sym typeface="Symbol" charset="0"/>
              </a:rPr>
              <a:t>do</a:t>
            </a:r>
            <a:r>
              <a:rPr lang="en-US" sz="2400" dirty="0">
                <a:sym typeface="Symbol" charset="0"/>
              </a:rPr>
              <a:t> c ← 2c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ym typeface="Symbol" charset="0"/>
              </a:rPr>
              <a:t>          d ← (d </a:t>
            </a:r>
            <a:r>
              <a:rPr lang="en-US" sz="2400" dirty="0">
                <a:sym typeface="Wingdings" charset="0"/>
              </a:rPr>
              <a:t> d) mod n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ym typeface="Wingdings" charset="0"/>
              </a:rPr>
              <a:t>          </a:t>
            </a:r>
            <a:r>
              <a:rPr lang="en-US" sz="2400" b="1" dirty="0">
                <a:sym typeface="Wingdings" charset="0"/>
              </a:rPr>
              <a:t>if</a:t>
            </a:r>
            <a:r>
              <a:rPr lang="en-US" sz="2400" dirty="0">
                <a:sym typeface="Wingdings" charset="0"/>
              </a:rPr>
              <a:t> b</a:t>
            </a:r>
            <a:r>
              <a:rPr lang="en-US" sz="2400" baseline="-25000" dirty="0">
                <a:sym typeface="Wingdings" charset="0"/>
              </a:rPr>
              <a:t>i</a:t>
            </a:r>
            <a:r>
              <a:rPr lang="en-US" sz="2400" dirty="0">
                <a:sym typeface="Wingdings" charset="0"/>
              </a:rPr>
              <a:t> = 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ym typeface="Wingdings" charset="0"/>
              </a:rPr>
              <a:t>     	</a:t>
            </a:r>
            <a:r>
              <a:rPr lang="en-US" sz="2400" b="1" dirty="0">
                <a:sym typeface="Wingdings" charset="0"/>
              </a:rPr>
              <a:t>then</a:t>
            </a:r>
            <a:r>
              <a:rPr lang="en-US" sz="2400" dirty="0">
                <a:sym typeface="Wingdings" charset="0"/>
              </a:rPr>
              <a:t> c </a:t>
            </a:r>
            <a:r>
              <a:rPr lang="en-US" sz="2400" dirty="0">
                <a:sym typeface="Symbol" charset="0"/>
              </a:rPr>
              <a:t>← c + 1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ym typeface="Symbol" charset="0"/>
              </a:rPr>
              <a:t>                     d ← (d </a:t>
            </a:r>
            <a:r>
              <a:rPr lang="en-US" sz="2400" dirty="0">
                <a:sym typeface="Wingdings" charset="0"/>
              </a:rPr>
              <a:t> a) mod n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>
                <a:sym typeface="Wingdings" charset="0"/>
              </a:rPr>
              <a:t> return</a:t>
            </a:r>
            <a:r>
              <a:rPr lang="en-US" sz="2400" dirty="0">
                <a:sym typeface="Wingdings" charset="0"/>
              </a:rPr>
              <a:t> d</a:t>
            </a:r>
          </a:p>
        </p:txBody>
      </p:sp>
      <p:graphicFrame>
        <p:nvGraphicFramePr>
          <p:cNvPr id="843781" name="Group 5"/>
          <p:cNvGraphicFramePr>
            <a:graphicFrameLocks noGrp="1"/>
          </p:cNvGraphicFramePr>
          <p:nvPr>
            <p:extLst/>
          </p:nvPr>
        </p:nvGraphicFramePr>
        <p:xfrm>
          <a:off x="5516563" y="2497138"/>
          <a:ext cx="2921000" cy="3048001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3808" name="Text Box 32"/>
          <p:cNvSpPr txBox="1">
            <a:spLocks noChangeArrowheads="1"/>
          </p:cNvSpPr>
          <p:nvPr/>
        </p:nvSpPr>
        <p:spPr bwMode="auto">
          <a:xfrm>
            <a:off x="6459538" y="41592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843809" name="Text Box 33"/>
          <p:cNvSpPr txBox="1">
            <a:spLocks noChangeArrowheads="1"/>
          </p:cNvSpPr>
          <p:nvPr/>
        </p:nvSpPr>
        <p:spPr bwMode="auto">
          <a:xfrm>
            <a:off x="7191375" y="41592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843810" name="Text Box 34"/>
          <p:cNvSpPr txBox="1">
            <a:spLocks noChangeArrowheads="1"/>
          </p:cNvSpPr>
          <p:nvPr/>
        </p:nvSpPr>
        <p:spPr bwMode="auto">
          <a:xfrm>
            <a:off x="7923213" y="41592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sp>
        <p:nvSpPr>
          <p:cNvPr id="843811" name="Text Box 35"/>
          <p:cNvSpPr txBox="1">
            <a:spLocks noChangeArrowheads="1"/>
          </p:cNvSpPr>
          <p:nvPr/>
        </p:nvSpPr>
        <p:spPr bwMode="auto">
          <a:xfrm>
            <a:off x="6492875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843812" name="Text Box 36"/>
          <p:cNvSpPr txBox="1">
            <a:spLocks noChangeArrowheads="1"/>
          </p:cNvSpPr>
          <p:nvPr/>
        </p:nvSpPr>
        <p:spPr bwMode="auto">
          <a:xfrm>
            <a:off x="71628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843813" name="Text Box 37"/>
          <p:cNvSpPr txBox="1">
            <a:spLocks noChangeArrowheads="1"/>
          </p:cNvSpPr>
          <p:nvPr/>
        </p:nvSpPr>
        <p:spPr bwMode="auto">
          <a:xfrm>
            <a:off x="7856538" y="48879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843814" name="Text Box 38"/>
          <p:cNvSpPr txBox="1">
            <a:spLocks noChangeArrowheads="1"/>
          </p:cNvSpPr>
          <p:nvPr/>
        </p:nvSpPr>
        <p:spPr bwMode="auto">
          <a:xfrm>
            <a:off x="6143625" y="5614988"/>
            <a:ext cx="1221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mod n</a:t>
            </a:r>
          </a:p>
        </p:txBody>
      </p:sp>
      <p:sp>
        <p:nvSpPr>
          <p:cNvPr id="843815" name="Text Box 39"/>
          <p:cNvSpPr txBox="1">
            <a:spLocks noChangeArrowheads="1"/>
          </p:cNvSpPr>
          <p:nvPr/>
        </p:nvSpPr>
        <p:spPr bwMode="auto">
          <a:xfrm>
            <a:off x="6770688" y="5888038"/>
            <a:ext cx="1221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mod n</a:t>
            </a:r>
          </a:p>
        </p:txBody>
      </p:sp>
      <p:sp>
        <p:nvSpPr>
          <p:cNvPr id="843816" name="Text Box 40"/>
          <p:cNvSpPr txBox="1">
            <a:spLocks noChangeArrowheads="1"/>
          </p:cNvSpPr>
          <p:nvPr/>
        </p:nvSpPr>
        <p:spPr bwMode="auto">
          <a:xfrm>
            <a:off x="7408863" y="6162675"/>
            <a:ext cx="1221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5</a:t>
            </a:r>
            <a:r>
              <a:rPr lang="en-US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mod 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808" grpId="0"/>
      <p:bldP spid="843809" grpId="0"/>
      <p:bldP spid="843810" grpId="0"/>
      <p:bldP spid="843811" grpId="0"/>
      <p:bldP spid="843812" grpId="0"/>
      <p:bldP spid="843813" grpId="0"/>
      <p:bldP spid="843814" grpId="0"/>
      <p:bldP spid="843815" grpId="0"/>
      <p:bldP spid="8438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HAM-CYCLE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TSP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3424238"/>
            <a:ext cx="8601075" cy="3209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G has a </a:t>
            </a:r>
            <a:r>
              <a:rPr lang="en-US" dirty="0" err="1">
                <a:cs typeface="+mn-cs"/>
                <a:sym typeface="Symbol" charset="0"/>
              </a:rPr>
              <a:t>hamiltonian</a:t>
            </a:r>
            <a:r>
              <a:rPr lang="en-US" dirty="0">
                <a:cs typeface="+mn-cs"/>
                <a:sym typeface="Symbol" charset="0"/>
              </a:rPr>
              <a:t> cycle </a:t>
            </a:r>
            <a:r>
              <a:rPr lang="en-US" dirty="0">
                <a:latin typeface="Comic Sans MS" charset="0"/>
                <a:cs typeface="+mn-cs"/>
                <a:sym typeface="Symbol" charset="0"/>
              </a:rPr>
              <a:t>h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Each edge in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en-US" dirty="0">
                <a:sym typeface="Symbol" charset="0"/>
              </a:rPr>
              <a:t> ∈ E ⇒ has cost 0 in G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endParaRPr lang="en-US" dirty="0">
              <a:sym typeface="Symbol" charset="0"/>
            </a:endParaRP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en-US" dirty="0">
                <a:sym typeface="Symbol" charset="0"/>
              </a:rPr>
              <a:t> is a tour in G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with cost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G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has a tour </a:t>
            </a:r>
            <a:r>
              <a:rPr lang="en-US" dirty="0">
                <a:latin typeface="Comic Sans MS" charset="0"/>
                <a:cs typeface="+mn-cs"/>
                <a:sym typeface="Symbol" charset="0"/>
              </a:rPr>
              <a:t>h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of cost at most 0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Each edge on tour must have cost 0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contains only edges in E</a:t>
            </a:r>
          </a:p>
        </p:txBody>
      </p:sp>
      <p:sp>
        <p:nvSpPr>
          <p:cNvPr id="896004" name="Oval 4"/>
          <p:cNvSpPr>
            <a:spLocks noChangeArrowheads="1"/>
          </p:cNvSpPr>
          <p:nvPr/>
        </p:nvSpPr>
        <p:spPr bwMode="auto">
          <a:xfrm>
            <a:off x="1200150" y="12192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6005" name="Oval 5"/>
          <p:cNvSpPr>
            <a:spLocks noChangeArrowheads="1"/>
          </p:cNvSpPr>
          <p:nvPr/>
        </p:nvSpPr>
        <p:spPr bwMode="auto">
          <a:xfrm>
            <a:off x="2552700" y="12192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6006" name="Oval 6"/>
          <p:cNvSpPr>
            <a:spLocks noChangeArrowheads="1"/>
          </p:cNvSpPr>
          <p:nvPr/>
        </p:nvSpPr>
        <p:spPr bwMode="auto">
          <a:xfrm>
            <a:off x="1200150" y="28384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6007" name="Oval 7"/>
          <p:cNvSpPr>
            <a:spLocks noChangeArrowheads="1"/>
          </p:cNvSpPr>
          <p:nvPr/>
        </p:nvSpPr>
        <p:spPr bwMode="auto">
          <a:xfrm>
            <a:off x="2552700" y="28384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>
            <a:off x="1638300" y="306705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09" name="Line 9"/>
          <p:cNvSpPr>
            <a:spLocks noChangeShapeType="1"/>
          </p:cNvSpPr>
          <p:nvPr/>
        </p:nvSpPr>
        <p:spPr bwMode="auto">
          <a:xfrm>
            <a:off x="1409700" y="164782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0" name="Line 10"/>
          <p:cNvSpPr>
            <a:spLocks noChangeShapeType="1"/>
          </p:cNvSpPr>
          <p:nvPr/>
        </p:nvSpPr>
        <p:spPr bwMode="auto">
          <a:xfrm>
            <a:off x="2771775" y="164782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1" name="Line 11"/>
          <p:cNvSpPr>
            <a:spLocks noChangeShapeType="1"/>
          </p:cNvSpPr>
          <p:nvPr/>
        </p:nvSpPr>
        <p:spPr bwMode="auto">
          <a:xfrm>
            <a:off x="1524000" y="1619250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2" name="Line 12"/>
          <p:cNvSpPr>
            <a:spLocks noChangeShapeType="1"/>
          </p:cNvSpPr>
          <p:nvPr/>
        </p:nvSpPr>
        <p:spPr bwMode="auto">
          <a:xfrm flipH="1">
            <a:off x="1562100" y="1600200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1984375" y="30559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6014" name="Text Box 14"/>
          <p:cNvSpPr txBox="1">
            <a:spLocks noChangeArrowheads="1"/>
          </p:cNvSpPr>
          <p:nvPr/>
        </p:nvSpPr>
        <p:spPr bwMode="auto">
          <a:xfrm>
            <a:off x="1127125" y="20843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2727325" y="2036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6016" name="Text Box 16"/>
          <p:cNvSpPr txBox="1">
            <a:spLocks noChangeArrowheads="1"/>
          </p:cNvSpPr>
          <p:nvPr/>
        </p:nvSpPr>
        <p:spPr bwMode="auto">
          <a:xfrm>
            <a:off x="1574800" y="2341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1651000" y="1570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grpSp>
        <p:nvGrpSpPr>
          <p:cNvPr id="68625" name="Group 18"/>
          <p:cNvGrpSpPr>
            <a:grpSpLocks/>
          </p:cNvGrpSpPr>
          <p:nvPr/>
        </p:nvGrpSpPr>
        <p:grpSpPr bwMode="auto">
          <a:xfrm>
            <a:off x="5718175" y="1093788"/>
            <a:ext cx="1911350" cy="2328862"/>
            <a:chOff x="4058" y="797"/>
            <a:chExt cx="1204" cy="1467"/>
          </a:xfrm>
        </p:grpSpPr>
        <p:sp>
          <p:nvSpPr>
            <p:cNvPr id="896019" name="Oval 19"/>
            <p:cNvSpPr>
              <a:spLocks noChangeArrowheads="1"/>
            </p:cNvSpPr>
            <p:nvPr/>
          </p:nvSpPr>
          <p:spPr bwMode="auto">
            <a:xfrm>
              <a:off x="4104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96020" name="Oval 20"/>
            <p:cNvSpPr>
              <a:spLocks noChangeArrowheads="1"/>
            </p:cNvSpPr>
            <p:nvPr/>
          </p:nvSpPr>
          <p:spPr bwMode="auto">
            <a:xfrm>
              <a:off x="4956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96021" name="Oval 21"/>
            <p:cNvSpPr>
              <a:spLocks noChangeArrowheads="1"/>
            </p:cNvSpPr>
            <p:nvPr/>
          </p:nvSpPr>
          <p:spPr bwMode="auto">
            <a:xfrm>
              <a:off x="4104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96022" name="Oval 22"/>
            <p:cNvSpPr>
              <a:spLocks noChangeArrowheads="1"/>
            </p:cNvSpPr>
            <p:nvPr/>
          </p:nvSpPr>
          <p:spPr bwMode="auto">
            <a:xfrm>
              <a:off x="4956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96023" name="Line 23"/>
            <p:cNvSpPr>
              <a:spLocks noChangeShapeType="1"/>
            </p:cNvSpPr>
            <p:nvPr/>
          </p:nvSpPr>
          <p:spPr bwMode="auto">
            <a:xfrm>
              <a:off x="4374" y="1014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4" name="Line 24"/>
            <p:cNvSpPr>
              <a:spLocks noChangeShapeType="1"/>
            </p:cNvSpPr>
            <p:nvPr/>
          </p:nvSpPr>
          <p:spPr bwMode="auto">
            <a:xfrm>
              <a:off x="4380" y="2040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5" name="Line 25"/>
            <p:cNvSpPr>
              <a:spLocks noChangeShapeType="1"/>
            </p:cNvSpPr>
            <p:nvPr/>
          </p:nvSpPr>
          <p:spPr bwMode="auto">
            <a:xfrm>
              <a:off x="4236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6" name="Line 26"/>
            <p:cNvSpPr>
              <a:spLocks noChangeShapeType="1"/>
            </p:cNvSpPr>
            <p:nvPr/>
          </p:nvSpPr>
          <p:spPr bwMode="auto">
            <a:xfrm>
              <a:off x="5094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7" name="Line 27"/>
            <p:cNvSpPr>
              <a:spLocks noChangeShapeType="1"/>
            </p:cNvSpPr>
            <p:nvPr/>
          </p:nvSpPr>
          <p:spPr bwMode="auto">
            <a:xfrm>
              <a:off x="4308" y="1128"/>
              <a:ext cx="696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8" name="Line 28"/>
            <p:cNvSpPr>
              <a:spLocks noChangeShapeType="1"/>
            </p:cNvSpPr>
            <p:nvPr/>
          </p:nvSpPr>
          <p:spPr bwMode="auto">
            <a:xfrm flipH="1">
              <a:off x="4332" y="1116"/>
              <a:ext cx="672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9" name="Text Box 29"/>
            <p:cNvSpPr txBox="1">
              <a:spLocks noChangeArrowheads="1"/>
            </p:cNvSpPr>
            <p:nvPr/>
          </p:nvSpPr>
          <p:spPr bwMode="auto">
            <a:xfrm>
              <a:off x="4586" y="7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896030" name="Text Box 30"/>
            <p:cNvSpPr txBox="1">
              <a:spLocks noChangeArrowheads="1"/>
            </p:cNvSpPr>
            <p:nvPr/>
          </p:nvSpPr>
          <p:spPr bwMode="auto">
            <a:xfrm>
              <a:off x="4598" y="20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1" name="Text Box 31"/>
            <p:cNvSpPr txBox="1">
              <a:spLocks noChangeArrowheads="1"/>
            </p:cNvSpPr>
            <p:nvPr/>
          </p:nvSpPr>
          <p:spPr bwMode="auto">
            <a:xfrm>
              <a:off x="4058" y="14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2" name="Text Box 32"/>
            <p:cNvSpPr txBox="1">
              <a:spLocks noChangeArrowheads="1"/>
            </p:cNvSpPr>
            <p:nvPr/>
          </p:nvSpPr>
          <p:spPr bwMode="auto">
            <a:xfrm>
              <a:off x="5066" y="13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3" name="Text Box 33"/>
            <p:cNvSpPr txBox="1">
              <a:spLocks noChangeArrowheads="1"/>
            </p:cNvSpPr>
            <p:nvPr/>
          </p:nvSpPr>
          <p:spPr bwMode="auto">
            <a:xfrm>
              <a:off x="4340" y="15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4" name="Text Box 34"/>
            <p:cNvSpPr txBox="1">
              <a:spLocks noChangeArrowheads="1"/>
            </p:cNvSpPr>
            <p:nvPr/>
          </p:nvSpPr>
          <p:spPr bwMode="auto">
            <a:xfrm>
              <a:off x="4388" y="10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Approximation Algorithms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85801" cy="507682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Various ways to get around NP-completeness: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If inputs are small, an algorithm with exponential time may be satisfactory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Isolate special cases, solvable in polynomial time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Find near-optimal solutions in polynomial time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Char char="•"/>
              <a:defRPr/>
            </a:pPr>
            <a:r>
              <a:rPr lang="en-US" dirty="0"/>
              <a:t>Approximation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Vertex-Cover Problem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04913"/>
            <a:ext cx="8237218" cy="5076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Vertex cover of G = (V, E),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	undirected graph</a:t>
            </a:r>
          </a:p>
          <a:p>
            <a:pPr lvl="1" eaLnBrk="1" hangingPunct="1">
              <a:defRPr/>
            </a:pPr>
            <a:r>
              <a:rPr lang="en-US" dirty="0"/>
              <a:t>A subset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⊆ V that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covers all the edges in G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ym typeface="Symbol" charset="0"/>
            </a:endParaRPr>
          </a:p>
          <a:p>
            <a:pPr eaLnBrk="1" hangingPunct="1">
              <a:defRPr/>
            </a:pPr>
            <a:r>
              <a:rPr lang="en-US" b="1" dirty="0">
                <a:cs typeface="+mn-cs"/>
                <a:sym typeface="Symbol" charset="0"/>
              </a:rPr>
              <a:t>Idea</a:t>
            </a:r>
            <a:r>
              <a:rPr lang="en-US" dirty="0">
                <a:cs typeface="+mn-cs"/>
                <a:sym typeface="Symbol" charset="0"/>
              </a:rPr>
              <a:t>: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Start with a list of all edges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Repeatedly pick an arbitrary edge (u, v)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Add its endpoints u and v to the vertex-cover set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Remove from the list all edges incident on u or v</a:t>
            </a:r>
          </a:p>
        </p:txBody>
      </p: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5295900" y="1485900"/>
            <a:ext cx="3638550" cy="1447800"/>
            <a:chOff x="3240" y="930"/>
            <a:chExt cx="2292" cy="912"/>
          </a:xfrm>
        </p:grpSpPr>
        <p:sp>
          <p:nvSpPr>
            <p:cNvPr id="900101" name="Oval 5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0102" name="Oval 6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0103" name="Oval 7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0104" name="Oval 8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0105" name="Oval 9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0106" name="Oval 10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0107" name="Line 11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08" name="Line 12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09" name="Oval 13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0110" name="Line 14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1" name="Line 15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2" name="Line 16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3" name="Line 17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4" name="Line 18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5" name="Line 19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APPROX-VERTEX-COVER(G)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343525" cy="507682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</a:rPr>
              <a:t>C </a:t>
            </a:r>
            <a:r>
              <a:rPr lang="en-US" sz="2400" dirty="0">
                <a:cs typeface="+mn-cs"/>
                <a:sym typeface="Symbol" charset="0"/>
              </a:rPr>
              <a:t>←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  <a:sym typeface="Symbol" charset="0"/>
              </a:rPr>
              <a:t>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← E[G]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b="1" dirty="0">
                <a:cs typeface="+mn-cs"/>
                <a:sym typeface="Symbol" charset="0"/>
              </a:rPr>
              <a:t>while</a:t>
            </a:r>
            <a:r>
              <a:rPr lang="en-US" sz="2400" dirty="0">
                <a:cs typeface="+mn-cs"/>
                <a:sym typeface="Symbol" charset="0"/>
              </a:rPr>
              <a:t> 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≠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  <a:sym typeface="Symbol" charset="0"/>
              </a:rPr>
              <a:t>         </a:t>
            </a:r>
            <a:r>
              <a:rPr lang="en-US" sz="2400" b="1" dirty="0">
                <a:cs typeface="+mn-cs"/>
                <a:sym typeface="Symbol" charset="0"/>
              </a:rPr>
              <a:t>do</a:t>
            </a:r>
            <a:r>
              <a:rPr lang="en-US" sz="2400" dirty="0">
                <a:cs typeface="+mn-cs"/>
                <a:sym typeface="Symbol" charset="0"/>
              </a:rPr>
              <a:t> choose (u, v)    			arbitrary from 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endParaRPr lang="en-US" sz="2400" dirty="0">
              <a:cs typeface="+mn-cs"/>
              <a:sym typeface="Symbol" charset="0"/>
            </a:endParaRP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  <a:sym typeface="Symbol" charset="0"/>
              </a:rPr>
              <a:t>         C ← C ⋃ {u, v}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  <a:sym typeface="Symbol" charset="0"/>
              </a:rPr>
              <a:t>         remove from 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all 		       edges incident on u, v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b="1" dirty="0">
                <a:cs typeface="+mn-cs"/>
                <a:sym typeface="Symbol" charset="0"/>
              </a:rPr>
              <a:t>return</a:t>
            </a:r>
            <a:r>
              <a:rPr lang="en-US" sz="2400" dirty="0">
                <a:cs typeface="+mn-cs"/>
                <a:sym typeface="Symbol" charset="0"/>
              </a:rPr>
              <a:t> C</a:t>
            </a:r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5029200" y="1219200"/>
            <a:ext cx="3638550" cy="1447800"/>
            <a:chOff x="3240" y="930"/>
            <a:chExt cx="2292" cy="912"/>
          </a:xfrm>
        </p:grpSpPr>
        <p:sp>
          <p:nvSpPr>
            <p:cNvPr id="902149" name="Oval 5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2150" name="Oval 6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2151" name="Oval 7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2152" name="Oval 8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2153" name="Oval 9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2154" name="Oval 10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2155" name="Line 11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56" name="Line 12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57" name="Oval 13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2158" name="Line 14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59" name="Line 15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60" name="Line 16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61" name="Line 17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62" name="Line 18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63" name="Line 19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02164" name="Group 20"/>
          <p:cNvGrpSpPr>
            <a:grpSpLocks/>
          </p:cNvGrpSpPr>
          <p:nvPr/>
        </p:nvGrpSpPr>
        <p:grpSpPr bwMode="auto">
          <a:xfrm>
            <a:off x="5029200" y="2971800"/>
            <a:ext cx="3638550" cy="1447800"/>
            <a:chOff x="3240" y="930"/>
            <a:chExt cx="2292" cy="912"/>
          </a:xfrm>
        </p:grpSpPr>
        <p:sp>
          <p:nvSpPr>
            <p:cNvPr id="902165" name="Oval 21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2166" name="Oval 22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2167" name="Oval 23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2168" name="Oval 24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2169" name="Oval 25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2170" name="Oval 26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2171" name="Line 27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2" name="Line 28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3" name="Oval 29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2174" name="Line 30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5" name="Line 31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6" name="Line 32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7" name="Line 33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8" name="Line 34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9" name="Line 35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2180" name="Line 36"/>
          <p:cNvSpPr>
            <a:spLocks noChangeShapeType="1"/>
          </p:cNvSpPr>
          <p:nvPr/>
        </p:nvSpPr>
        <p:spPr bwMode="auto">
          <a:xfrm>
            <a:off x="5457825" y="1447800"/>
            <a:ext cx="6858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2181" name="Line 37"/>
          <p:cNvSpPr>
            <a:spLocks noChangeShapeType="1"/>
          </p:cNvSpPr>
          <p:nvPr/>
        </p:nvSpPr>
        <p:spPr bwMode="auto">
          <a:xfrm>
            <a:off x="6591300" y="4200525"/>
            <a:ext cx="6858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02182" name="Group 38"/>
          <p:cNvGrpSpPr>
            <a:grpSpLocks/>
          </p:cNvGrpSpPr>
          <p:nvPr/>
        </p:nvGrpSpPr>
        <p:grpSpPr bwMode="auto">
          <a:xfrm>
            <a:off x="5038725" y="4619625"/>
            <a:ext cx="3638550" cy="1447800"/>
            <a:chOff x="3240" y="930"/>
            <a:chExt cx="2292" cy="912"/>
          </a:xfrm>
        </p:grpSpPr>
        <p:sp>
          <p:nvSpPr>
            <p:cNvPr id="902183" name="Oval 39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2184" name="Oval 40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2185" name="Oval 41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2186" name="Oval 42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2187" name="Oval 43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2188" name="Oval 44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2189" name="Line 45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0" name="Line 46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1" name="Oval 47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2192" name="Line 48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3" name="Line 49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4" name="Line 50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5" name="Line 51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6" name="Line 52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7" name="Line 53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2198" name="Line 54"/>
          <p:cNvSpPr>
            <a:spLocks noChangeShapeType="1"/>
          </p:cNvSpPr>
          <p:nvPr/>
        </p:nvSpPr>
        <p:spPr bwMode="auto">
          <a:xfrm>
            <a:off x="7658100" y="4981575"/>
            <a:ext cx="685800" cy="6858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APPROX-VERTEX-COVER(G)</a:t>
            </a:r>
          </a:p>
        </p:txBody>
      </p:sp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4200525" y="1409700"/>
            <a:ext cx="3638550" cy="1447800"/>
            <a:chOff x="3240" y="930"/>
            <a:chExt cx="2292" cy="912"/>
          </a:xfrm>
        </p:grpSpPr>
        <p:sp>
          <p:nvSpPr>
            <p:cNvPr id="904196" name="Oval 4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4197" name="Oval 5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4198" name="Oval 6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4199" name="Oval 7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4200" name="Oval 8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4201" name="Oval 9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4202" name="Line 10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3" name="Line 11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4" name="Oval 12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4205" name="Line 13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6" name="Line 14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7" name="Line 15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8" name="Line 16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9" name="Line 17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10" name="Line 18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4211" name="Text Box 19"/>
          <p:cNvSpPr txBox="1">
            <a:spLocks noChangeArrowheads="1"/>
          </p:cNvSpPr>
          <p:nvPr/>
        </p:nvSpPr>
        <p:spPr bwMode="auto">
          <a:xfrm>
            <a:off x="622300" y="1951038"/>
            <a:ext cx="29274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APPROX-VERTEX-COVER:</a:t>
            </a:r>
          </a:p>
        </p:txBody>
      </p:sp>
      <p:grpSp>
        <p:nvGrpSpPr>
          <p:cNvPr id="904212" name="Group 20"/>
          <p:cNvGrpSpPr>
            <a:grpSpLocks/>
          </p:cNvGrpSpPr>
          <p:nvPr/>
        </p:nvGrpSpPr>
        <p:grpSpPr bwMode="auto">
          <a:xfrm>
            <a:off x="4248150" y="3419475"/>
            <a:ext cx="3638550" cy="1447800"/>
            <a:chOff x="3240" y="930"/>
            <a:chExt cx="2292" cy="912"/>
          </a:xfrm>
        </p:grpSpPr>
        <p:sp>
          <p:nvSpPr>
            <p:cNvPr id="904213" name="Oval 21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4214" name="Oval 22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4215" name="Oval 23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4216" name="Oval 24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4217" name="Oval 25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4218" name="Oval 26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4219" name="Line 27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0" name="Line 28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1" name="Oval 29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4222" name="Line 30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3" name="Line 31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4" name="Line 32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5" name="Line 33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6" name="Line 34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7" name="Line 35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4228" name="Text Box 36"/>
          <p:cNvSpPr txBox="1">
            <a:spLocks noChangeArrowheads="1"/>
          </p:cNvSpPr>
          <p:nvPr/>
        </p:nvSpPr>
        <p:spPr bwMode="auto">
          <a:xfrm>
            <a:off x="669925" y="3960813"/>
            <a:ext cx="290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Optimal VERTEX-COVER:</a:t>
            </a:r>
          </a:p>
        </p:txBody>
      </p:sp>
      <p:sp>
        <p:nvSpPr>
          <p:cNvPr id="904229" name="Text Box 37"/>
          <p:cNvSpPr txBox="1">
            <a:spLocks noChangeArrowheads="1"/>
          </p:cNvSpPr>
          <p:nvPr/>
        </p:nvSpPr>
        <p:spPr bwMode="auto">
          <a:xfrm>
            <a:off x="584200" y="5326063"/>
            <a:ext cx="78565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It can be proven that the approximation algorithm returns a solution that is no more than twice the optimal vertex cover.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28" grpId="0"/>
      <p:bldP spid="9042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Set Covering Problem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6813"/>
            <a:ext cx="8229600" cy="5286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Finite set 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Family </a:t>
            </a:r>
            <a:r>
              <a:rPr lang="en-US" dirty="0">
                <a:latin typeface="Monotype Corsiva" charset="0"/>
                <a:cs typeface="+mn-cs"/>
              </a:rPr>
              <a:t>F</a:t>
            </a:r>
            <a:r>
              <a:rPr lang="en-US" dirty="0">
                <a:cs typeface="+mn-cs"/>
              </a:rPr>
              <a:t> of subsets of X: </a:t>
            </a:r>
            <a:r>
              <a:rPr lang="en-US" dirty="0">
                <a:latin typeface="Monotype Corsiva" charset="0"/>
                <a:cs typeface="+mn-cs"/>
              </a:rPr>
              <a:t>F</a:t>
            </a:r>
            <a:r>
              <a:rPr lang="en-US" dirty="0">
                <a:cs typeface="+mn-cs"/>
              </a:rPr>
              <a:t> = {S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, S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, …, S</a:t>
            </a:r>
            <a:r>
              <a:rPr lang="en-US" baseline="-25000" dirty="0">
                <a:cs typeface="+mn-cs"/>
              </a:rPr>
              <a:t>n</a:t>
            </a:r>
            <a:r>
              <a:rPr lang="en-US" dirty="0">
                <a:cs typeface="+mn-cs"/>
              </a:rPr>
              <a:t>}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	X = </a:t>
            </a:r>
            <a:r>
              <a:rPr lang="en-US" sz="3600" dirty="0">
                <a:cs typeface="+mn-cs"/>
                <a:sym typeface="Symbol" charset="0"/>
              </a:rPr>
              <a:t>⋃</a:t>
            </a:r>
            <a:r>
              <a:rPr lang="en-US" dirty="0">
                <a:cs typeface="+mn-cs"/>
                <a:sym typeface="Symbol" charset="0"/>
              </a:rPr>
              <a:t> S	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en-US" sz="2000" dirty="0">
              <a:cs typeface="+mn-cs"/>
              <a:sym typeface="Symbol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Find a minimum-size subset C ⊆ </a:t>
            </a:r>
            <a:r>
              <a:rPr lang="en-US" dirty="0">
                <a:latin typeface="Monotype Corsiva" charset="0"/>
                <a:cs typeface="+mn-cs"/>
                <a:sym typeface="Symbol" charset="0"/>
              </a:rPr>
              <a:t>F</a:t>
            </a:r>
            <a:r>
              <a:rPr lang="en-US" dirty="0">
                <a:cs typeface="+mn-cs"/>
                <a:sym typeface="Symbol" charset="0"/>
              </a:rPr>
              <a:t> that covers all the elements in 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Decision: given a number k find if there exist k sets S</a:t>
            </a:r>
            <a:r>
              <a:rPr lang="en-US" baseline="-25000" dirty="0">
                <a:cs typeface="+mn-cs"/>
                <a:sym typeface="Symbol" charset="0"/>
              </a:rPr>
              <a:t>i1</a:t>
            </a:r>
            <a:r>
              <a:rPr lang="en-US" dirty="0">
                <a:cs typeface="+mn-cs"/>
                <a:sym typeface="Symbol" charset="0"/>
              </a:rPr>
              <a:t>, S</a:t>
            </a:r>
            <a:r>
              <a:rPr lang="en-US" baseline="-25000" dirty="0">
                <a:cs typeface="+mn-cs"/>
                <a:sym typeface="Symbol" charset="0"/>
              </a:rPr>
              <a:t>i2</a:t>
            </a:r>
            <a:r>
              <a:rPr lang="en-US" dirty="0">
                <a:cs typeface="+mn-cs"/>
                <a:sym typeface="Symbol" charset="0"/>
              </a:rPr>
              <a:t>, …, </a:t>
            </a:r>
            <a:r>
              <a:rPr lang="en-US" dirty="0" err="1">
                <a:cs typeface="+mn-cs"/>
                <a:sym typeface="Symbol" charset="0"/>
              </a:rPr>
              <a:t>S</a:t>
            </a:r>
            <a:r>
              <a:rPr lang="en-US" baseline="-25000" dirty="0" err="1">
                <a:cs typeface="+mn-cs"/>
                <a:sym typeface="Symbol" charset="0"/>
              </a:rPr>
              <a:t>ik</a:t>
            </a:r>
            <a:r>
              <a:rPr lang="en-US" dirty="0">
                <a:cs typeface="+mn-cs"/>
                <a:sym typeface="Symbol" charset="0"/>
              </a:rPr>
              <a:t>  such that: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		 S</a:t>
            </a:r>
            <a:r>
              <a:rPr lang="en-US" baseline="-25000" dirty="0">
                <a:cs typeface="+mn-cs"/>
                <a:sym typeface="Symbol" charset="0"/>
              </a:rPr>
              <a:t>i1</a:t>
            </a:r>
            <a:r>
              <a:rPr lang="en-US" dirty="0">
                <a:cs typeface="+mn-cs"/>
                <a:sym typeface="Symbol" charset="0"/>
              </a:rPr>
              <a:t> ⋃ S</a:t>
            </a:r>
            <a:r>
              <a:rPr lang="en-US" baseline="-25000" dirty="0">
                <a:cs typeface="+mn-cs"/>
                <a:sym typeface="Symbol" charset="0"/>
              </a:rPr>
              <a:t>i2</a:t>
            </a:r>
            <a:r>
              <a:rPr lang="en-US" dirty="0">
                <a:cs typeface="+mn-cs"/>
                <a:sym typeface="Symbol" charset="0"/>
              </a:rPr>
              <a:t> ⋃ … ⋃ </a:t>
            </a:r>
            <a:r>
              <a:rPr lang="en-US" dirty="0" err="1">
                <a:cs typeface="+mn-cs"/>
                <a:sym typeface="Symbol" charset="0"/>
              </a:rPr>
              <a:t>S</a:t>
            </a:r>
            <a:r>
              <a:rPr lang="en-US" baseline="-25000" dirty="0" err="1">
                <a:cs typeface="+mn-cs"/>
                <a:sym typeface="Symbol" charset="0"/>
              </a:rPr>
              <a:t>ik</a:t>
            </a:r>
            <a:r>
              <a:rPr lang="en-US" dirty="0">
                <a:cs typeface="+mn-cs"/>
                <a:sym typeface="Symbol" charset="0"/>
              </a:rPr>
              <a:t> = X</a:t>
            </a:r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1831975" y="3019425"/>
            <a:ext cx="83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 </a:t>
            </a:r>
            <a:r>
              <a:rPr lang="en-US" dirty="0">
                <a:cs typeface="+mn-cs"/>
                <a:sym typeface="Symbol" charset="0"/>
              </a:rPr>
              <a:t>∈ </a:t>
            </a:r>
            <a:r>
              <a:rPr lang="en-US" dirty="0">
                <a:latin typeface="Monotype Corsiva" charset="0"/>
                <a:cs typeface="+mn-cs"/>
                <a:sym typeface="Symbol" charset="0"/>
              </a:rPr>
              <a:t>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Greedy Set Covering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66863"/>
            <a:ext cx="4533900" cy="4724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b="1">
                <a:cs typeface="+mn-cs"/>
              </a:rPr>
              <a:t>Idea</a:t>
            </a:r>
            <a:r>
              <a:rPr lang="en-US">
                <a:cs typeface="+mn-cs"/>
              </a:rPr>
              <a:t>: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>
                <a:cs typeface="+mn-cs"/>
              </a:rPr>
              <a:t>At each step pick a set S that covers the greatest number of remaining elements</a:t>
            </a:r>
          </a:p>
        </p:txBody>
      </p:sp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5953125" y="1990725"/>
            <a:ext cx="200025" cy="1744663"/>
            <a:chOff x="3558" y="1032"/>
            <a:chExt cx="126" cy="1099"/>
          </a:xfrm>
        </p:grpSpPr>
        <p:sp>
          <p:nvSpPr>
            <p:cNvPr id="908293" name="Oval 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4" name="Oval 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5" name="Oval 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6" name="Oval 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0900" name="Group 9"/>
          <p:cNvGrpSpPr>
            <a:grpSpLocks/>
          </p:cNvGrpSpPr>
          <p:nvPr/>
        </p:nvGrpSpPr>
        <p:grpSpPr bwMode="auto">
          <a:xfrm>
            <a:off x="6786563" y="1990725"/>
            <a:ext cx="200025" cy="1744663"/>
            <a:chOff x="3558" y="1032"/>
            <a:chExt cx="126" cy="1099"/>
          </a:xfrm>
        </p:grpSpPr>
        <p:sp>
          <p:nvSpPr>
            <p:cNvPr id="908298" name="Oval 10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9" name="Oval 11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0" name="Oval 12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1" name="Oval 13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0901" name="Group 14"/>
          <p:cNvGrpSpPr>
            <a:grpSpLocks/>
          </p:cNvGrpSpPr>
          <p:nvPr/>
        </p:nvGrpSpPr>
        <p:grpSpPr bwMode="auto">
          <a:xfrm>
            <a:off x="7620000" y="1990725"/>
            <a:ext cx="200025" cy="1744663"/>
            <a:chOff x="3558" y="1032"/>
            <a:chExt cx="126" cy="1099"/>
          </a:xfrm>
        </p:grpSpPr>
        <p:sp>
          <p:nvSpPr>
            <p:cNvPr id="908303" name="Oval 1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4" name="Oval 1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5" name="Oval 1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6" name="Oval 1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8307" name="AutoShape 19"/>
          <p:cNvSpPr>
            <a:spLocks noChangeArrowheads="1"/>
          </p:cNvSpPr>
          <p:nvPr/>
        </p:nvSpPr>
        <p:spPr bwMode="auto">
          <a:xfrm>
            <a:off x="5810250" y="181927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08" name="AutoShape 20"/>
          <p:cNvSpPr>
            <a:spLocks noChangeArrowheads="1"/>
          </p:cNvSpPr>
          <p:nvPr/>
        </p:nvSpPr>
        <p:spPr bwMode="auto">
          <a:xfrm>
            <a:off x="7477125" y="181927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09" name="AutoShape 21"/>
          <p:cNvSpPr>
            <a:spLocks noChangeArrowheads="1"/>
          </p:cNvSpPr>
          <p:nvPr/>
        </p:nvSpPr>
        <p:spPr bwMode="auto">
          <a:xfrm>
            <a:off x="6648450" y="2419350"/>
            <a:ext cx="1228725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0" name="AutoShape 22"/>
          <p:cNvSpPr>
            <a:spLocks noChangeArrowheads="1"/>
          </p:cNvSpPr>
          <p:nvPr/>
        </p:nvSpPr>
        <p:spPr bwMode="auto">
          <a:xfrm>
            <a:off x="5857875" y="3409950"/>
            <a:ext cx="1247775" cy="4476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1" name="Text Box 23"/>
          <p:cNvSpPr txBox="1">
            <a:spLocks noChangeArrowheads="1"/>
          </p:cNvSpPr>
          <p:nvPr/>
        </p:nvSpPr>
        <p:spPr bwMode="auto">
          <a:xfrm>
            <a:off x="585152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3</a:t>
            </a:r>
          </a:p>
        </p:txBody>
      </p:sp>
      <p:sp>
        <p:nvSpPr>
          <p:cNvPr id="908312" name="Text Box 24"/>
          <p:cNvSpPr txBox="1">
            <a:spLocks noChangeArrowheads="1"/>
          </p:cNvSpPr>
          <p:nvPr/>
        </p:nvSpPr>
        <p:spPr bwMode="auto">
          <a:xfrm>
            <a:off x="750887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5</a:t>
            </a:r>
          </a:p>
        </p:txBody>
      </p:sp>
      <p:sp>
        <p:nvSpPr>
          <p:cNvPr id="908313" name="Text Box 25"/>
          <p:cNvSpPr txBox="1">
            <a:spLocks noChangeArrowheads="1"/>
          </p:cNvSpPr>
          <p:nvPr/>
        </p:nvSpPr>
        <p:spPr bwMode="auto">
          <a:xfrm>
            <a:off x="7080250" y="27225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2</a:t>
            </a:r>
          </a:p>
        </p:txBody>
      </p:sp>
      <p:sp>
        <p:nvSpPr>
          <p:cNvPr id="908314" name="Text Box 26"/>
          <p:cNvSpPr txBox="1">
            <a:spLocks noChangeArrowheads="1"/>
          </p:cNvSpPr>
          <p:nvPr/>
        </p:nvSpPr>
        <p:spPr bwMode="auto">
          <a:xfrm>
            <a:off x="6223000" y="35036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6</a:t>
            </a:r>
          </a:p>
        </p:txBody>
      </p:sp>
      <p:sp>
        <p:nvSpPr>
          <p:cNvPr id="908315" name="AutoShape 27"/>
          <p:cNvSpPr>
            <a:spLocks noChangeArrowheads="1"/>
          </p:cNvSpPr>
          <p:nvPr/>
        </p:nvSpPr>
        <p:spPr bwMode="auto">
          <a:xfrm>
            <a:off x="5600700" y="1924050"/>
            <a:ext cx="2476500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6" name="Text Box 28"/>
          <p:cNvSpPr txBox="1">
            <a:spLocks noChangeArrowheads="1"/>
          </p:cNvSpPr>
          <p:nvPr/>
        </p:nvSpPr>
        <p:spPr bwMode="auto">
          <a:xfrm>
            <a:off x="7070725" y="19700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1</a:t>
            </a:r>
          </a:p>
        </p:txBody>
      </p:sp>
      <p:sp>
        <p:nvSpPr>
          <p:cNvPr id="908317" name="AutoShape 29"/>
          <p:cNvSpPr>
            <a:spLocks noChangeArrowheads="1"/>
          </p:cNvSpPr>
          <p:nvPr/>
        </p:nvSpPr>
        <p:spPr bwMode="auto">
          <a:xfrm>
            <a:off x="6600825" y="1809750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8" name="Freeform 30"/>
          <p:cNvSpPr>
            <a:spLocks/>
          </p:cNvSpPr>
          <p:nvPr/>
        </p:nvSpPr>
        <p:spPr bwMode="auto">
          <a:xfrm>
            <a:off x="5881688" y="2905125"/>
            <a:ext cx="728662" cy="436563"/>
          </a:xfrm>
          <a:custGeom>
            <a:avLst/>
            <a:gdLst>
              <a:gd name="T0" fmla="*/ 459 w 459"/>
              <a:gd name="T1" fmla="*/ 0 h 275"/>
              <a:gd name="T2" fmla="*/ 105 w 459"/>
              <a:gd name="T3" fmla="*/ 6 h 275"/>
              <a:gd name="T4" fmla="*/ 51 w 459"/>
              <a:gd name="T5" fmla="*/ 30 h 275"/>
              <a:gd name="T6" fmla="*/ 21 w 459"/>
              <a:gd name="T7" fmla="*/ 84 h 275"/>
              <a:gd name="T8" fmla="*/ 9 w 459"/>
              <a:gd name="T9" fmla="*/ 120 h 275"/>
              <a:gd name="T10" fmla="*/ 21 w 459"/>
              <a:gd name="T11" fmla="*/ 222 h 275"/>
              <a:gd name="T12" fmla="*/ 243 w 459"/>
              <a:gd name="T13" fmla="*/ 264 h 275"/>
              <a:gd name="T14" fmla="*/ 453 w 459"/>
              <a:gd name="T15" fmla="*/ 27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275">
                <a:moveTo>
                  <a:pt x="459" y="0"/>
                </a:moveTo>
                <a:cubicBezTo>
                  <a:pt x="344" y="13"/>
                  <a:pt x="220" y="2"/>
                  <a:pt x="105" y="6"/>
                </a:cubicBezTo>
                <a:cubicBezTo>
                  <a:pt x="85" y="13"/>
                  <a:pt x="71" y="23"/>
                  <a:pt x="51" y="30"/>
                </a:cubicBezTo>
                <a:cubicBezTo>
                  <a:pt x="40" y="46"/>
                  <a:pt x="29" y="66"/>
                  <a:pt x="21" y="84"/>
                </a:cubicBezTo>
                <a:cubicBezTo>
                  <a:pt x="16" y="96"/>
                  <a:pt x="9" y="120"/>
                  <a:pt x="9" y="120"/>
                </a:cubicBezTo>
                <a:cubicBezTo>
                  <a:pt x="11" y="154"/>
                  <a:pt x="0" y="195"/>
                  <a:pt x="21" y="222"/>
                </a:cubicBezTo>
                <a:cubicBezTo>
                  <a:pt x="63" y="275"/>
                  <a:pt x="213" y="263"/>
                  <a:pt x="243" y="264"/>
                </a:cubicBezTo>
                <a:cubicBezTo>
                  <a:pt x="417" y="270"/>
                  <a:pt x="366" y="270"/>
                  <a:pt x="453" y="27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9" name="Line 31"/>
          <p:cNvSpPr>
            <a:spLocks noChangeShapeType="1"/>
          </p:cNvSpPr>
          <p:nvPr/>
        </p:nvSpPr>
        <p:spPr bwMode="auto">
          <a:xfrm>
            <a:off x="6591300" y="2905125"/>
            <a:ext cx="9525" cy="4191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20" name="Text Box 32"/>
          <p:cNvSpPr txBox="1">
            <a:spLocks noChangeArrowheads="1"/>
          </p:cNvSpPr>
          <p:nvPr/>
        </p:nvSpPr>
        <p:spPr bwMode="auto">
          <a:xfrm>
            <a:off x="665162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4</a:t>
            </a:r>
          </a:p>
        </p:txBody>
      </p:sp>
      <p:sp>
        <p:nvSpPr>
          <p:cNvPr id="908321" name="Text Box 33"/>
          <p:cNvSpPr txBox="1">
            <a:spLocks noChangeArrowheads="1"/>
          </p:cNvSpPr>
          <p:nvPr/>
        </p:nvSpPr>
        <p:spPr bwMode="auto">
          <a:xfrm>
            <a:off x="5299075" y="4611688"/>
            <a:ext cx="3520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Optimal: C = {S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, 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, 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5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GREEDY-SET-COVER(X, </a:t>
            </a:r>
            <a:r>
              <a:rPr lang="en-US">
                <a:latin typeface="Monotype Corsiva" charset="0"/>
                <a:cs typeface="+mj-cs"/>
              </a:rPr>
              <a:t>F</a:t>
            </a:r>
            <a:r>
              <a:rPr lang="en-US">
                <a:cs typeface="+mj-cs"/>
              </a:rPr>
              <a:t>)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66079" cy="53625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U </a:t>
            </a:r>
            <a:r>
              <a:rPr lang="en-US" dirty="0">
                <a:cs typeface="+mn-cs"/>
                <a:sym typeface="Symbol" charset="0"/>
              </a:rPr>
              <a:t>← X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C ←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b="1" dirty="0">
                <a:cs typeface="+mn-cs"/>
                <a:sym typeface="Symbol" charset="0"/>
              </a:rPr>
              <a:t>while</a:t>
            </a:r>
            <a:r>
              <a:rPr lang="en-US" dirty="0">
                <a:cs typeface="+mn-cs"/>
                <a:sym typeface="Symbol" charset="0"/>
              </a:rPr>
              <a:t> U ≠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</a:t>
            </a:r>
            <a:r>
              <a:rPr lang="en-US" b="1" dirty="0">
                <a:cs typeface="+mn-cs"/>
                <a:sym typeface="Symbol" charset="0"/>
              </a:rPr>
              <a:t>do</a:t>
            </a:r>
            <a:r>
              <a:rPr lang="en-US" dirty="0">
                <a:cs typeface="+mn-cs"/>
                <a:sym typeface="Symbol" charset="0"/>
              </a:rPr>
              <a:t> select an S ∈ F that      			maximizes |S ⋂ U|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     U ← U – S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     C ← C ⋃ {S}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b="1" dirty="0">
                <a:cs typeface="+mn-cs"/>
                <a:sym typeface="Symbol" charset="0"/>
              </a:rPr>
              <a:t>return</a:t>
            </a:r>
            <a:r>
              <a:rPr lang="en-US" dirty="0">
                <a:cs typeface="+mn-cs"/>
                <a:sym typeface="Symbol" charset="0"/>
              </a:rPr>
              <a:t> C</a:t>
            </a:r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6836721" y="1438275"/>
            <a:ext cx="200025" cy="1744663"/>
            <a:chOff x="3558" y="1032"/>
            <a:chExt cx="126" cy="1099"/>
          </a:xfrm>
        </p:grpSpPr>
        <p:sp>
          <p:nvSpPr>
            <p:cNvPr id="910341" name="Oval 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2" name="Oval 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3" name="Oval 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4" name="Oval 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2948" name="Group 9"/>
          <p:cNvGrpSpPr>
            <a:grpSpLocks/>
          </p:cNvGrpSpPr>
          <p:nvPr/>
        </p:nvGrpSpPr>
        <p:grpSpPr bwMode="auto">
          <a:xfrm>
            <a:off x="7670159" y="1438275"/>
            <a:ext cx="200025" cy="1744663"/>
            <a:chOff x="3558" y="1032"/>
            <a:chExt cx="126" cy="1099"/>
          </a:xfrm>
        </p:grpSpPr>
        <p:sp>
          <p:nvSpPr>
            <p:cNvPr id="910346" name="Oval 10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7" name="Oval 11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8" name="Oval 12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9" name="Oval 13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2949" name="Group 14"/>
          <p:cNvGrpSpPr>
            <a:grpSpLocks/>
          </p:cNvGrpSpPr>
          <p:nvPr/>
        </p:nvGrpSpPr>
        <p:grpSpPr bwMode="auto">
          <a:xfrm>
            <a:off x="8503596" y="1438275"/>
            <a:ext cx="200025" cy="1744663"/>
            <a:chOff x="3558" y="1032"/>
            <a:chExt cx="126" cy="1099"/>
          </a:xfrm>
        </p:grpSpPr>
        <p:sp>
          <p:nvSpPr>
            <p:cNvPr id="910351" name="Oval 1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2" name="Oval 1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3" name="Oval 1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4" name="Oval 1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10355" name="AutoShape 19"/>
          <p:cNvSpPr>
            <a:spLocks noChangeArrowheads="1"/>
          </p:cNvSpPr>
          <p:nvPr/>
        </p:nvSpPr>
        <p:spPr bwMode="auto">
          <a:xfrm>
            <a:off x="6693846" y="126682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6" name="AutoShape 20"/>
          <p:cNvSpPr>
            <a:spLocks noChangeArrowheads="1"/>
          </p:cNvSpPr>
          <p:nvPr/>
        </p:nvSpPr>
        <p:spPr bwMode="auto">
          <a:xfrm>
            <a:off x="8360721" y="126682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7" name="AutoShape 21"/>
          <p:cNvSpPr>
            <a:spLocks noChangeArrowheads="1"/>
          </p:cNvSpPr>
          <p:nvPr/>
        </p:nvSpPr>
        <p:spPr bwMode="auto">
          <a:xfrm>
            <a:off x="7532046" y="1866900"/>
            <a:ext cx="1228725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8" name="AutoShape 22"/>
          <p:cNvSpPr>
            <a:spLocks noChangeArrowheads="1"/>
          </p:cNvSpPr>
          <p:nvPr/>
        </p:nvSpPr>
        <p:spPr bwMode="auto">
          <a:xfrm>
            <a:off x="6741471" y="2857500"/>
            <a:ext cx="1247775" cy="4476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9" name="Text Box 23"/>
          <p:cNvSpPr txBox="1">
            <a:spLocks noChangeArrowheads="1"/>
          </p:cNvSpPr>
          <p:nvPr/>
        </p:nvSpPr>
        <p:spPr bwMode="auto">
          <a:xfrm>
            <a:off x="673512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3</a:t>
            </a:r>
          </a:p>
        </p:txBody>
      </p:sp>
      <p:sp>
        <p:nvSpPr>
          <p:cNvPr id="910360" name="Text Box 24"/>
          <p:cNvSpPr txBox="1">
            <a:spLocks noChangeArrowheads="1"/>
          </p:cNvSpPr>
          <p:nvPr/>
        </p:nvSpPr>
        <p:spPr bwMode="auto">
          <a:xfrm>
            <a:off x="839247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5</a:t>
            </a:r>
          </a:p>
        </p:txBody>
      </p:sp>
      <p:sp>
        <p:nvSpPr>
          <p:cNvPr id="910361" name="Text Box 25"/>
          <p:cNvSpPr txBox="1">
            <a:spLocks noChangeArrowheads="1"/>
          </p:cNvSpPr>
          <p:nvPr/>
        </p:nvSpPr>
        <p:spPr bwMode="auto">
          <a:xfrm>
            <a:off x="7963846" y="21701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2</a:t>
            </a:r>
          </a:p>
        </p:txBody>
      </p:sp>
      <p:sp>
        <p:nvSpPr>
          <p:cNvPr id="910362" name="Text Box 26"/>
          <p:cNvSpPr txBox="1">
            <a:spLocks noChangeArrowheads="1"/>
          </p:cNvSpPr>
          <p:nvPr/>
        </p:nvSpPr>
        <p:spPr bwMode="auto">
          <a:xfrm>
            <a:off x="7106596" y="29511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6</a:t>
            </a:r>
          </a:p>
        </p:txBody>
      </p:sp>
      <p:sp>
        <p:nvSpPr>
          <p:cNvPr id="910363" name="AutoShape 27"/>
          <p:cNvSpPr>
            <a:spLocks noChangeArrowheads="1"/>
          </p:cNvSpPr>
          <p:nvPr/>
        </p:nvSpPr>
        <p:spPr bwMode="auto">
          <a:xfrm>
            <a:off x="6484296" y="1371600"/>
            <a:ext cx="2476500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4" name="Text Box 28"/>
          <p:cNvSpPr txBox="1">
            <a:spLocks noChangeArrowheads="1"/>
          </p:cNvSpPr>
          <p:nvPr/>
        </p:nvSpPr>
        <p:spPr bwMode="auto">
          <a:xfrm>
            <a:off x="7954321" y="141763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1</a:t>
            </a:r>
          </a:p>
        </p:txBody>
      </p:sp>
      <p:sp>
        <p:nvSpPr>
          <p:cNvPr id="910365" name="AutoShape 29"/>
          <p:cNvSpPr>
            <a:spLocks noChangeArrowheads="1"/>
          </p:cNvSpPr>
          <p:nvPr/>
        </p:nvSpPr>
        <p:spPr bwMode="auto">
          <a:xfrm>
            <a:off x="7484421" y="1257300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6" name="Freeform 30"/>
          <p:cNvSpPr>
            <a:spLocks/>
          </p:cNvSpPr>
          <p:nvPr/>
        </p:nvSpPr>
        <p:spPr bwMode="auto">
          <a:xfrm>
            <a:off x="6765284" y="2352675"/>
            <a:ext cx="728662" cy="436563"/>
          </a:xfrm>
          <a:custGeom>
            <a:avLst/>
            <a:gdLst>
              <a:gd name="T0" fmla="*/ 459 w 459"/>
              <a:gd name="T1" fmla="*/ 0 h 275"/>
              <a:gd name="T2" fmla="*/ 105 w 459"/>
              <a:gd name="T3" fmla="*/ 6 h 275"/>
              <a:gd name="T4" fmla="*/ 51 w 459"/>
              <a:gd name="T5" fmla="*/ 30 h 275"/>
              <a:gd name="T6" fmla="*/ 21 w 459"/>
              <a:gd name="T7" fmla="*/ 84 h 275"/>
              <a:gd name="T8" fmla="*/ 9 w 459"/>
              <a:gd name="T9" fmla="*/ 120 h 275"/>
              <a:gd name="T10" fmla="*/ 21 w 459"/>
              <a:gd name="T11" fmla="*/ 222 h 275"/>
              <a:gd name="T12" fmla="*/ 243 w 459"/>
              <a:gd name="T13" fmla="*/ 264 h 275"/>
              <a:gd name="T14" fmla="*/ 453 w 459"/>
              <a:gd name="T15" fmla="*/ 27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275">
                <a:moveTo>
                  <a:pt x="459" y="0"/>
                </a:moveTo>
                <a:cubicBezTo>
                  <a:pt x="344" y="13"/>
                  <a:pt x="220" y="2"/>
                  <a:pt x="105" y="6"/>
                </a:cubicBezTo>
                <a:cubicBezTo>
                  <a:pt x="85" y="13"/>
                  <a:pt x="71" y="23"/>
                  <a:pt x="51" y="30"/>
                </a:cubicBezTo>
                <a:cubicBezTo>
                  <a:pt x="40" y="46"/>
                  <a:pt x="29" y="66"/>
                  <a:pt x="21" y="84"/>
                </a:cubicBezTo>
                <a:cubicBezTo>
                  <a:pt x="16" y="96"/>
                  <a:pt x="9" y="120"/>
                  <a:pt x="9" y="120"/>
                </a:cubicBezTo>
                <a:cubicBezTo>
                  <a:pt x="11" y="154"/>
                  <a:pt x="0" y="195"/>
                  <a:pt x="21" y="222"/>
                </a:cubicBezTo>
                <a:cubicBezTo>
                  <a:pt x="63" y="275"/>
                  <a:pt x="213" y="263"/>
                  <a:pt x="243" y="264"/>
                </a:cubicBezTo>
                <a:cubicBezTo>
                  <a:pt x="417" y="270"/>
                  <a:pt x="366" y="270"/>
                  <a:pt x="453" y="27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7" name="Line 31"/>
          <p:cNvSpPr>
            <a:spLocks noChangeShapeType="1"/>
          </p:cNvSpPr>
          <p:nvPr/>
        </p:nvSpPr>
        <p:spPr bwMode="auto">
          <a:xfrm>
            <a:off x="7474896" y="2352675"/>
            <a:ext cx="9525" cy="4191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8" name="Text Box 32"/>
          <p:cNvSpPr txBox="1">
            <a:spLocks noChangeArrowheads="1"/>
          </p:cNvSpPr>
          <p:nvPr/>
        </p:nvSpPr>
        <p:spPr bwMode="auto">
          <a:xfrm>
            <a:off x="753522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4</a:t>
            </a:r>
          </a:p>
        </p:txBody>
      </p:sp>
      <p:grpSp>
        <p:nvGrpSpPr>
          <p:cNvPr id="910369" name="Group 33"/>
          <p:cNvGrpSpPr>
            <a:grpSpLocks/>
          </p:cNvGrpSpPr>
          <p:nvPr/>
        </p:nvGrpSpPr>
        <p:grpSpPr bwMode="auto">
          <a:xfrm>
            <a:off x="6808146" y="4029075"/>
            <a:ext cx="1866900" cy="1744663"/>
            <a:chOff x="3828" y="2538"/>
            <a:chExt cx="1176" cy="1099"/>
          </a:xfrm>
        </p:grpSpPr>
        <p:grpSp>
          <p:nvGrpSpPr>
            <p:cNvPr id="82981" name="Group 34"/>
            <p:cNvGrpSpPr>
              <a:grpSpLocks/>
            </p:cNvGrpSpPr>
            <p:nvPr/>
          </p:nvGrpSpPr>
          <p:grpSpPr bwMode="auto">
            <a:xfrm>
              <a:off x="3828" y="2538"/>
              <a:ext cx="126" cy="1099"/>
              <a:chOff x="3558" y="1032"/>
              <a:chExt cx="126" cy="1099"/>
            </a:xfrm>
          </p:grpSpPr>
          <p:sp>
            <p:nvSpPr>
              <p:cNvPr id="910371" name="Oval 35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2" name="Oval 36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3" name="Oval 37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4" name="Oval 38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82982" name="Group 39"/>
            <p:cNvGrpSpPr>
              <a:grpSpLocks/>
            </p:cNvGrpSpPr>
            <p:nvPr/>
          </p:nvGrpSpPr>
          <p:grpSpPr bwMode="auto">
            <a:xfrm>
              <a:off x="4353" y="2538"/>
              <a:ext cx="126" cy="1099"/>
              <a:chOff x="3558" y="1032"/>
              <a:chExt cx="126" cy="1099"/>
            </a:xfrm>
          </p:grpSpPr>
          <p:sp>
            <p:nvSpPr>
              <p:cNvPr id="910376" name="Oval 40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7" name="Oval 41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8" name="Oval 42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9" name="Oval 43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82983" name="Group 44"/>
            <p:cNvGrpSpPr>
              <a:grpSpLocks/>
            </p:cNvGrpSpPr>
            <p:nvPr/>
          </p:nvGrpSpPr>
          <p:grpSpPr bwMode="auto">
            <a:xfrm>
              <a:off x="4878" y="2538"/>
              <a:ext cx="126" cy="1099"/>
              <a:chOff x="3558" y="1032"/>
              <a:chExt cx="126" cy="1099"/>
            </a:xfrm>
          </p:grpSpPr>
          <p:sp>
            <p:nvSpPr>
              <p:cNvPr id="910381" name="Oval 45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2" name="Oval 46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3" name="Oval 47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4" name="Oval 48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910385" name="Group 49"/>
          <p:cNvGrpSpPr>
            <a:grpSpLocks/>
          </p:cNvGrpSpPr>
          <p:nvPr/>
        </p:nvGrpSpPr>
        <p:grpSpPr bwMode="auto">
          <a:xfrm>
            <a:off x="6665271" y="3857625"/>
            <a:ext cx="485775" cy="2374900"/>
            <a:chOff x="3738" y="2430"/>
            <a:chExt cx="306" cy="1496"/>
          </a:xfrm>
        </p:grpSpPr>
        <p:sp>
          <p:nvSpPr>
            <p:cNvPr id="910386" name="AutoShape 50"/>
            <p:cNvSpPr>
              <a:spLocks noChangeArrowheads="1"/>
            </p:cNvSpPr>
            <p:nvPr/>
          </p:nvSpPr>
          <p:spPr bwMode="auto">
            <a:xfrm>
              <a:off x="3738" y="2430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87" name="Text Box 51"/>
            <p:cNvSpPr txBox="1">
              <a:spLocks noChangeArrowheads="1"/>
            </p:cNvSpPr>
            <p:nvPr/>
          </p:nvSpPr>
          <p:spPr bwMode="auto">
            <a:xfrm>
              <a:off x="3764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910388" name="Group 52"/>
          <p:cNvGrpSpPr>
            <a:grpSpLocks/>
          </p:cNvGrpSpPr>
          <p:nvPr/>
        </p:nvGrpSpPr>
        <p:grpSpPr bwMode="auto">
          <a:xfrm>
            <a:off x="8332146" y="3857625"/>
            <a:ext cx="485775" cy="2374900"/>
            <a:chOff x="4788" y="2430"/>
            <a:chExt cx="306" cy="1496"/>
          </a:xfrm>
        </p:grpSpPr>
        <p:sp>
          <p:nvSpPr>
            <p:cNvPr id="910389" name="AutoShape 53"/>
            <p:cNvSpPr>
              <a:spLocks noChangeArrowheads="1"/>
            </p:cNvSpPr>
            <p:nvPr/>
          </p:nvSpPr>
          <p:spPr bwMode="auto">
            <a:xfrm>
              <a:off x="4788" y="2430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0" name="Text Box 54"/>
            <p:cNvSpPr txBox="1">
              <a:spLocks noChangeArrowheads="1"/>
            </p:cNvSpPr>
            <p:nvPr/>
          </p:nvSpPr>
          <p:spPr bwMode="auto">
            <a:xfrm>
              <a:off x="4808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5</a:t>
              </a:r>
            </a:p>
          </p:txBody>
        </p:sp>
      </p:grpSp>
      <p:grpSp>
        <p:nvGrpSpPr>
          <p:cNvPr id="910391" name="Group 55"/>
          <p:cNvGrpSpPr>
            <a:grpSpLocks/>
          </p:cNvGrpSpPr>
          <p:nvPr/>
        </p:nvGrpSpPr>
        <p:grpSpPr bwMode="auto">
          <a:xfrm>
            <a:off x="6455721" y="3962400"/>
            <a:ext cx="2476500" cy="866775"/>
            <a:chOff x="3606" y="2496"/>
            <a:chExt cx="1560" cy="546"/>
          </a:xfrm>
        </p:grpSpPr>
        <p:sp>
          <p:nvSpPr>
            <p:cNvPr id="910392" name="AutoShape 56"/>
            <p:cNvSpPr>
              <a:spLocks noChangeArrowheads="1"/>
            </p:cNvSpPr>
            <p:nvPr/>
          </p:nvSpPr>
          <p:spPr bwMode="auto">
            <a:xfrm>
              <a:off x="3606" y="2496"/>
              <a:ext cx="1560" cy="54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3" name="Text Box 57"/>
            <p:cNvSpPr txBox="1">
              <a:spLocks noChangeArrowheads="1"/>
            </p:cNvSpPr>
            <p:nvPr/>
          </p:nvSpPr>
          <p:spPr bwMode="auto">
            <a:xfrm>
              <a:off x="4532" y="252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</p:grpSp>
      <p:grpSp>
        <p:nvGrpSpPr>
          <p:cNvPr id="910394" name="Group 58"/>
          <p:cNvGrpSpPr>
            <a:grpSpLocks/>
          </p:cNvGrpSpPr>
          <p:nvPr/>
        </p:nvGrpSpPr>
        <p:grpSpPr bwMode="auto">
          <a:xfrm>
            <a:off x="6736709" y="3848100"/>
            <a:ext cx="1204912" cy="2384425"/>
            <a:chOff x="3783" y="2424"/>
            <a:chExt cx="759" cy="1502"/>
          </a:xfrm>
        </p:grpSpPr>
        <p:sp>
          <p:nvSpPr>
            <p:cNvPr id="910395" name="AutoShape 59"/>
            <p:cNvSpPr>
              <a:spLocks noChangeArrowheads="1"/>
            </p:cNvSpPr>
            <p:nvPr/>
          </p:nvSpPr>
          <p:spPr bwMode="auto">
            <a:xfrm>
              <a:off x="4236" y="2424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6" name="Freeform 60"/>
            <p:cNvSpPr>
              <a:spLocks/>
            </p:cNvSpPr>
            <p:nvPr/>
          </p:nvSpPr>
          <p:spPr bwMode="auto">
            <a:xfrm>
              <a:off x="3783" y="3114"/>
              <a:ext cx="459" cy="275"/>
            </a:xfrm>
            <a:custGeom>
              <a:avLst/>
              <a:gdLst>
                <a:gd name="T0" fmla="*/ 459 w 459"/>
                <a:gd name="T1" fmla="*/ 0 h 275"/>
                <a:gd name="T2" fmla="*/ 105 w 459"/>
                <a:gd name="T3" fmla="*/ 6 h 275"/>
                <a:gd name="T4" fmla="*/ 51 w 459"/>
                <a:gd name="T5" fmla="*/ 30 h 275"/>
                <a:gd name="T6" fmla="*/ 21 w 459"/>
                <a:gd name="T7" fmla="*/ 84 h 275"/>
                <a:gd name="T8" fmla="*/ 9 w 459"/>
                <a:gd name="T9" fmla="*/ 120 h 275"/>
                <a:gd name="T10" fmla="*/ 21 w 459"/>
                <a:gd name="T11" fmla="*/ 222 h 275"/>
                <a:gd name="T12" fmla="*/ 243 w 459"/>
                <a:gd name="T13" fmla="*/ 264 h 275"/>
                <a:gd name="T14" fmla="*/ 453 w 459"/>
                <a:gd name="T15" fmla="*/ 27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9" h="275">
                  <a:moveTo>
                    <a:pt x="459" y="0"/>
                  </a:moveTo>
                  <a:cubicBezTo>
                    <a:pt x="344" y="13"/>
                    <a:pt x="220" y="2"/>
                    <a:pt x="105" y="6"/>
                  </a:cubicBezTo>
                  <a:cubicBezTo>
                    <a:pt x="85" y="13"/>
                    <a:pt x="71" y="23"/>
                    <a:pt x="51" y="30"/>
                  </a:cubicBezTo>
                  <a:cubicBezTo>
                    <a:pt x="40" y="46"/>
                    <a:pt x="29" y="66"/>
                    <a:pt x="21" y="84"/>
                  </a:cubicBezTo>
                  <a:cubicBezTo>
                    <a:pt x="16" y="96"/>
                    <a:pt x="9" y="120"/>
                    <a:pt x="9" y="120"/>
                  </a:cubicBezTo>
                  <a:cubicBezTo>
                    <a:pt x="11" y="154"/>
                    <a:pt x="0" y="195"/>
                    <a:pt x="21" y="222"/>
                  </a:cubicBezTo>
                  <a:cubicBezTo>
                    <a:pt x="63" y="275"/>
                    <a:pt x="213" y="263"/>
                    <a:pt x="243" y="264"/>
                  </a:cubicBezTo>
                  <a:cubicBezTo>
                    <a:pt x="417" y="270"/>
                    <a:pt x="366" y="270"/>
                    <a:pt x="453" y="2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7" name="Line 61"/>
            <p:cNvSpPr>
              <a:spLocks noChangeShapeType="1"/>
            </p:cNvSpPr>
            <p:nvPr/>
          </p:nvSpPr>
          <p:spPr bwMode="auto">
            <a:xfrm>
              <a:off x="4230" y="3114"/>
              <a:ext cx="6" cy="26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8" name="Text Box 62"/>
            <p:cNvSpPr txBox="1">
              <a:spLocks noChangeArrowheads="1"/>
            </p:cNvSpPr>
            <p:nvPr/>
          </p:nvSpPr>
          <p:spPr bwMode="auto">
            <a:xfrm>
              <a:off x="4268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Proofs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0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Vertex Cover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214438"/>
            <a:ext cx="8639175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G = (V, E), undirected graph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Vertex cover</a:t>
            </a:r>
            <a:r>
              <a:rPr lang="en-US" dirty="0">
                <a:cs typeface="+mn-cs"/>
              </a:rPr>
              <a:t> = a subset V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⊆ V 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which covers all the edges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if (u, v) ∈ E then u ∈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v ∈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both.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Size</a:t>
            </a:r>
            <a:r>
              <a:rPr lang="en-US" dirty="0">
                <a:cs typeface="+mn-cs"/>
                <a:sym typeface="Symbol" charset="0"/>
              </a:rPr>
              <a:t> of a vertex cover = number of vertices in it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b="1" dirty="0">
                <a:cs typeface="+mn-cs"/>
                <a:sym typeface="Symbol" charset="0"/>
              </a:rPr>
              <a:t>Problem: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Find a vertex cover of minimum size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Does graph G have a vertex cover of size k?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5962650" y="1214438"/>
            <a:ext cx="2962275" cy="2057400"/>
            <a:chOff x="3756" y="852"/>
            <a:chExt cx="1866" cy="1296"/>
          </a:xfrm>
        </p:grpSpPr>
        <p:sp>
          <p:nvSpPr>
            <p:cNvPr id="879621" name="Oval 5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79622" name="Oval 6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79623" name="Oval 7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79624" name="Oval 8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79625" name="Oval 9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79626" name="Oval 10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79627" name="Line 11"/>
            <p:cNvSpPr>
              <a:spLocks noChangeShapeType="1"/>
            </p:cNvSpPr>
            <p:nvPr/>
          </p:nvSpPr>
          <p:spPr bwMode="auto">
            <a:xfrm flipV="1">
              <a:off x="3960" y="1080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28" name="Line 12"/>
            <p:cNvSpPr>
              <a:spLocks noChangeShapeType="1"/>
            </p:cNvSpPr>
            <p:nvPr/>
          </p:nvSpPr>
          <p:spPr bwMode="auto">
            <a:xfrm>
              <a:off x="3990" y="1608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29" name="Line 13"/>
            <p:cNvSpPr>
              <a:spLocks noChangeShapeType="1"/>
            </p:cNvSpPr>
            <p:nvPr/>
          </p:nvSpPr>
          <p:spPr bwMode="auto">
            <a:xfrm>
              <a:off x="4446" y="1080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30" name="Line 14"/>
            <p:cNvSpPr>
              <a:spLocks noChangeShapeType="1"/>
            </p:cNvSpPr>
            <p:nvPr/>
          </p:nvSpPr>
          <p:spPr bwMode="auto">
            <a:xfrm flipH="1">
              <a:off x="5142" y="1650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9631" name="Oval 15"/>
          <p:cNvSpPr>
            <a:spLocks noChangeArrowheads="1"/>
          </p:cNvSpPr>
          <p:nvPr/>
        </p:nvSpPr>
        <p:spPr bwMode="auto">
          <a:xfrm>
            <a:off x="5962650" y="2062163"/>
            <a:ext cx="438150" cy="438150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z</a:t>
            </a:r>
          </a:p>
        </p:txBody>
      </p:sp>
      <p:sp>
        <p:nvSpPr>
          <p:cNvPr id="879632" name="Oval 16"/>
          <p:cNvSpPr>
            <a:spLocks noChangeArrowheads="1"/>
          </p:cNvSpPr>
          <p:nvPr/>
        </p:nvSpPr>
        <p:spPr bwMode="auto">
          <a:xfrm>
            <a:off x="8486775" y="2062163"/>
            <a:ext cx="438150" cy="438150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79633" name="Line 17"/>
          <p:cNvSpPr>
            <a:spLocks noChangeShapeType="1"/>
          </p:cNvSpPr>
          <p:nvPr/>
        </p:nvSpPr>
        <p:spPr bwMode="auto">
          <a:xfrm>
            <a:off x="8181975" y="1538288"/>
            <a:ext cx="43815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4" name="Line 18"/>
          <p:cNvSpPr>
            <a:spLocks noChangeShapeType="1"/>
          </p:cNvSpPr>
          <p:nvPr/>
        </p:nvSpPr>
        <p:spPr bwMode="auto">
          <a:xfrm flipV="1">
            <a:off x="6305550" y="1566863"/>
            <a:ext cx="1524000" cy="50482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5" name="Line 19"/>
          <p:cNvSpPr>
            <a:spLocks noChangeShapeType="1"/>
          </p:cNvSpPr>
          <p:nvPr/>
        </p:nvSpPr>
        <p:spPr bwMode="auto">
          <a:xfrm>
            <a:off x="6343650" y="2433638"/>
            <a:ext cx="419100" cy="4191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6" name="Line 20"/>
          <p:cNvSpPr>
            <a:spLocks noChangeShapeType="1"/>
          </p:cNvSpPr>
          <p:nvPr/>
        </p:nvSpPr>
        <p:spPr bwMode="auto">
          <a:xfrm>
            <a:off x="8191500" y="1547813"/>
            <a:ext cx="409575" cy="52387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7" name="Line 21"/>
          <p:cNvSpPr>
            <a:spLocks noChangeShapeType="1"/>
          </p:cNvSpPr>
          <p:nvPr/>
        </p:nvSpPr>
        <p:spPr bwMode="auto">
          <a:xfrm>
            <a:off x="7077075" y="1576388"/>
            <a:ext cx="1428750" cy="56197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8" name="Line 22"/>
          <p:cNvSpPr>
            <a:spLocks noChangeShapeType="1"/>
          </p:cNvSpPr>
          <p:nvPr/>
        </p:nvSpPr>
        <p:spPr bwMode="auto">
          <a:xfrm flipH="1">
            <a:off x="8153400" y="2500313"/>
            <a:ext cx="457200" cy="3810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31" grpId="0" animBg="1"/>
      <p:bldP spid="8796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NP-Completeness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3788"/>
            <a:ext cx="8730100" cy="55943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b="1" dirty="0">
                <a:cs typeface="+mn-cs"/>
              </a:rPr>
              <a:t>Polynomial-time algorithms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en-US" b="1" dirty="0">
                <a:cs typeface="+mn-cs"/>
              </a:rPr>
              <a:t>	</a:t>
            </a:r>
            <a:r>
              <a:rPr lang="en-US" dirty="0">
                <a:cs typeface="+mn-cs"/>
              </a:rPr>
              <a:t>	on inputs of size n, worst-case running time 	is </a:t>
            </a:r>
            <a:r>
              <a:rPr lang="en-US" dirty="0">
                <a:latin typeface="Comic Sans MS" charset="0"/>
                <a:cs typeface="+mn-cs"/>
              </a:rPr>
              <a:t>O(</a:t>
            </a:r>
            <a:r>
              <a:rPr lang="en-US" dirty="0" err="1">
                <a:latin typeface="Comic Sans MS" charset="0"/>
                <a:cs typeface="+mn-cs"/>
              </a:rPr>
              <a:t>n</a:t>
            </a:r>
            <a:r>
              <a:rPr lang="en-US" baseline="30000" dirty="0" err="1">
                <a:latin typeface="Comic Sans MS" charset="0"/>
                <a:cs typeface="+mn-cs"/>
              </a:rPr>
              <a:t>k</a:t>
            </a:r>
            <a:r>
              <a:rPr lang="en-US" dirty="0">
                <a:latin typeface="Comic Sans MS" charset="0"/>
                <a:cs typeface="+mn-cs"/>
              </a:rPr>
              <a:t>)</a:t>
            </a:r>
            <a:r>
              <a:rPr lang="en-US" dirty="0">
                <a:cs typeface="+mn-cs"/>
              </a:rPr>
              <a:t>, for a constant k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dirty="0">
                <a:cs typeface="+mn-cs"/>
              </a:rPr>
              <a:t>Not all problems can be solved in polynomial time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dirty="0"/>
              <a:t>Some problems cannot be solved by any computer no matter how much time is provided (Turing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Halting problem) – such problems are called </a:t>
            </a:r>
            <a:r>
              <a:rPr lang="en-US" b="1" dirty="0"/>
              <a:t>undecidable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dirty="0"/>
              <a:t>Some problems can be solved but not in </a:t>
            </a:r>
            <a:r>
              <a:rPr lang="en-US" dirty="0">
                <a:latin typeface="Comic Sans MS" charset="0"/>
              </a:rPr>
              <a:t>O(</a:t>
            </a:r>
            <a:r>
              <a:rPr lang="en-US" dirty="0" err="1">
                <a:latin typeface="Comic Sans MS" charset="0"/>
              </a:rPr>
              <a:t>n</a:t>
            </a:r>
            <a:r>
              <a:rPr lang="en-US" baseline="30000" dirty="0" err="1">
                <a:latin typeface="Comic Sans MS" charset="0"/>
              </a:rPr>
              <a:t>k</a:t>
            </a:r>
            <a:r>
              <a:rPr lang="en-US" dirty="0">
                <a:latin typeface="Comic Sans MS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0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Clique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Vertex Cover</a:t>
            </a:r>
          </a:p>
        </p:txBody>
      </p:sp>
      <p:grpSp>
        <p:nvGrpSpPr>
          <p:cNvPr id="54274" name="Group 3"/>
          <p:cNvGrpSpPr>
            <a:grpSpLocks/>
          </p:cNvGrpSpPr>
          <p:nvPr/>
        </p:nvGrpSpPr>
        <p:grpSpPr bwMode="auto">
          <a:xfrm>
            <a:off x="685800" y="1228725"/>
            <a:ext cx="2962275" cy="2057400"/>
            <a:chOff x="3756" y="852"/>
            <a:chExt cx="1866" cy="1296"/>
          </a:xfrm>
        </p:grpSpPr>
        <p:sp>
          <p:nvSpPr>
            <p:cNvPr id="883716" name="Oval 4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3717" name="Oval 5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3718" name="Oval 6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3719" name="Oval 7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3720" name="Oval 8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3721" name="Oval 9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3722" name="Line 10"/>
            <p:cNvSpPr>
              <a:spLocks noChangeShapeType="1"/>
            </p:cNvSpPr>
            <p:nvPr/>
          </p:nvSpPr>
          <p:spPr bwMode="auto">
            <a:xfrm>
              <a:off x="4464" y="99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3" name="Line 11"/>
            <p:cNvSpPr>
              <a:spLocks noChangeShapeType="1"/>
            </p:cNvSpPr>
            <p:nvPr/>
          </p:nvSpPr>
          <p:spPr bwMode="auto">
            <a:xfrm>
              <a:off x="4470" y="201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4" name="Line 12"/>
            <p:cNvSpPr>
              <a:spLocks noChangeShapeType="1"/>
            </p:cNvSpPr>
            <p:nvPr/>
          </p:nvSpPr>
          <p:spPr bwMode="auto">
            <a:xfrm>
              <a:off x="4038" y="1518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5" name="Line 13"/>
            <p:cNvSpPr>
              <a:spLocks noChangeShapeType="1"/>
            </p:cNvSpPr>
            <p:nvPr/>
          </p:nvSpPr>
          <p:spPr bwMode="auto">
            <a:xfrm>
              <a:off x="4332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6" name="Line 14"/>
            <p:cNvSpPr>
              <a:spLocks noChangeShapeType="1"/>
            </p:cNvSpPr>
            <p:nvPr/>
          </p:nvSpPr>
          <p:spPr bwMode="auto">
            <a:xfrm>
              <a:off x="5034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7" name="Line 15"/>
            <p:cNvSpPr>
              <a:spLocks noChangeShapeType="1"/>
            </p:cNvSpPr>
            <p:nvPr/>
          </p:nvSpPr>
          <p:spPr bwMode="auto">
            <a:xfrm flipV="1">
              <a:off x="3960" y="110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8" name="Line 16"/>
            <p:cNvSpPr>
              <a:spLocks noChangeShapeType="1"/>
            </p:cNvSpPr>
            <p:nvPr/>
          </p:nvSpPr>
          <p:spPr bwMode="auto">
            <a:xfrm>
              <a:off x="3990" y="1608"/>
              <a:ext cx="936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9" name="Line 17"/>
            <p:cNvSpPr>
              <a:spLocks noChangeShapeType="1"/>
            </p:cNvSpPr>
            <p:nvPr/>
          </p:nvSpPr>
          <p:spPr bwMode="auto">
            <a:xfrm>
              <a:off x="4416" y="1098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30" name="Line 18"/>
            <p:cNvSpPr>
              <a:spLocks noChangeShapeType="1"/>
            </p:cNvSpPr>
            <p:nvPr/>
          </p:nvSpPr>
          <p:spPr bwMode="auto">
            <a:xfrm flipH="1">
              <a:off x="4410" y="1104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31" name="Line 19"/>
            <p:cNvSpPr>
              <a:spLocks noChangeShapeType="1"/>
            </p:cNvSpPr>
            <p:nvPr/>
          </p:nvSpPr>
          <p:spPr bwMode="auto">
            <a:xfrm flipV="1">
              <a:off x="4458" y="1596"/>
              <a:ext cx="90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3732" name="Text Box 20"/>
          <p:cNvSpPr txBox="1">
            <a:spLocks noChangeArrowheads="1"/>
          </p:cNvSpPr>
          <p:nvPr/>
        </p:nvSpPr>
        <p:spPr bwMode="auto">
          <a:xfrm>
            <a:off x="603250" y="11985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3733" name="Text Box 21"/>
          <p:cNvSpPr txBox="1">
            <a:spLocks noChangeArrowheads="1"/>
          </p:cNvSpPr>
          <p:nvPr/>
        </p:nvSpPr>
        <p:spPr bwMode="auto">
          <a:xfrm>
            <a:off x="5070475" y="119856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88373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50838" y="3462338"/>
            <a:ext cx="8543925" cy="306705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dirty="0">
                <a:cs typeface="+mn-cs"/>
              </a:rPr>
              <a:t>G = (V, E) </a:t>
            </a:r>
            <a:r>
              <a:rPr lang="en-US" dirty="0">
                <a:cs typeface="+mn-cs"/>
                <a:sym typeface="Symbol" charset="0"/>
              </a:rPr>
              <a:t>⇒ complement graph G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 = (V, E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)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	E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 = {(u, v):, u, v ∈V, and (u, v) ∉E}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b="1" dirty="0">
                <a:cs typeface="+mn-cs"/>
                <a:sym typeface="Symbol" charset="0"/>
              </a:rPr>
              <a:t>Idea</a:t>
            </a:r>
            <a:r>
              <a:rPr lang="en-US" dirty="0">
                <a:cs typeface="+mn-cs"/>
                <a:sym typeface="Symbol" charset="0"/>
              </a:rPr>
              <a:t>: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⟨G, k⟩ (clique) </a:t>
            </a:r>
            <a:r>
              <a:rPr lang="is-IS" dirty="0">
                <a:cs typeface="+mn-cs"/>
                <a:sym typeface="Symbol" charset="0"/>
              </a:rPr>
              <a:t>→</a:t>
            </a:r>
            <a:r>
              <a:rPr lang="en-US" dirty="0">
                <a:cs typeface="+mn-cs"/>
                <a:sym typeface="Symbol" charset="0"/>
              </a:rPr>
              <a:t> ⟨G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, |V|-k⟩ (vertex cover)</a:t>
            </a:r>
          </a:p>
        </p:txBody>
      </p:sp>
      <p:grpSp>
        <p:nvGrpSpPr>
          <p:cNvPr id="54278" name="Group 23"/>
          <p:cNvGrpSpPr>
            <a:grpSpLocks/>
          </p:cNvGrpSpPr>
          <p:nvPr/>
        </p:nvGrpSpPr>
        <p:grpSpPr bwMode="auto">
          <a:xfrm>
            <a:off x="5191125" y="1228725"/>
            <a:ext cx="2962275" cy="2057400"/>
            <a:chOff x="3270" y="774"/>
            <a:chExt cx="1866" cy="1296"/>
          </a:xfrm>
        </p:grpSpPr>
        <p:sp>
          <p:nvSpPr>
            <p:cNvPr id="883736" name="Oval 24"/>
            <p:cNvSpPr>
              <a:spLocks noChangeArrowheads="1"/>
            </p:cNvSpPr>
            <p:nvPr/>
          </p:nvSpPr>
          <p:spPr bwMode="auto">
            <a:xfrm>
              <a:off x="3714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3737" name="Oval 25"/>
            <p:cNvSpPr>
              <a:spLocks noChangeArrowheads="1"/>
            </p:cNvSpPr>
            <p:nvPr/>
          </p:nvSpPr>
          <p:spPr bwMode="auto">
            <a:xfrm>
              <a:off x="4416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3738" name="Oval 26"/>
            <p:cNvSpPr>
              <a:spLocks noChangeArrowheads="1"/>
            </p:cNvSpPr>
            <p:nvPr/>
          </p:nvSpPr>
          <p:spPr bwMode="auto">
            <a:xfrm>
              <a:off x="327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3739" name="Oval 27"/>
            <p:cNvSpPr>
              <a:spLocks noChangeArrowheads="1"/>
            </p:cNvSpPr>
            <p:nvPr/>
          </p:nvSpPr>
          <p:spPr bwMode="auto">
            <a:xfrm>
              <a:off x="486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3740" name="Oval 28"/>
            <p:cNvSpPr>
              <a:spLocks noChangeArrowheads="1"/>
            </p:cNvSpPr>
            <p:nvPr/>
          </p:nvSpPr>
          <p:spPr bwMode="auto">
            <a:xfrm>
              <a:off x="3714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3741" name="Oval 29"/>
            <p:cNvSpPr>
              <a:spLocks noChangeArrowheads="1"/>
            </p:cNvSpPr>
            <p:nvPr/>
          </p:nvSpPr>
          <p:spPr bwMode="auto">
            <a:xfrm>
              <a:off x="4416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3742" name="Line 30"/>
            <p:cNvSpPr>
              <a:spLocks noChangeShapeType="1"/>
            </p:cNvSpPr>
            <p:nvPr/>
          </p:nvSpPr>
          <p:spPr bwMode="auto">
            <a:xfrm flipV="1">
              <a:off x="3474" y="1002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43" name="Line 31"/>
            <p:cNvSpPr>
              <a:spLocks noChangeShapeType="1"/>
            </p:cNvSpPr>
            <p:nvPr/>
          </p:nvSpPr>
          <p:spPr bwMode="auto">
            <a:xfrm>
              <a:off x="3504" y="1530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44" name="Line 32"/>
            <p:cNvSpPr>
              <a:spLocks noChangeShapeType="1"/>
            </p:cNvSpPr>
            <p:nvPr/>
          </p:nvSpPr>
          <p:spPr bwMode="auto">
            <a:xfrm>
              <a:off x="3960" y="1002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45" name="Line 33"/>
            <p:cNvSpPr>
              <a:spLocks noChangeShapeType="1"/>
            </p:cNvSpPr>
            <p:nvPr/>
          </p:nvSpPr>
          <p:spPr bwMode="auto">
            <a:xfrm flipH="1">
              <a:off x="4656" y="1572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46" name="Line 34"/>
            <p:cNvSpPr>
              <a:spLocks noChangeShapeType="1"/>
            </p:cNvSpPr>
            <p:nvPr/>
          </p:nvSpPr>
          <p:spPr bwMode="auto">
            <a:xfrm>
              <a:off x="4650" y="996"/>
              <a:ext cx="288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Clique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Vertex Cover (VC)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462338"/>
            <a:ext cx="8543925" cy="30670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	   Size[Clique](G) + Size[Vertex Cover](G</a:t>
            </a:r>
            <a:r>
              <a:rPr lang="en-US" baseline="30000" dirty="0">
                <a:cs typeface="+mn-cs"/>
              </a:rPr>
              <a:t>C</a:t>
            </a:r>
            <a:r>
              <a:rPr lang="en-US" dirty="0">
                <a:cs typeface="+mn-cs"/>
              </a:rPr>
              <a:t>) = n</a:t>
            </a:r>
          </a:p>
          <a:p>
            <a:pPr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G has a </a:t>
            </a:r>
            <a:r>
              <a:rPr lang="en-US" b="1" dirty="0">
                <a:cs typeface="+mn-cs"/>
              </a:rPr>
              <a:t>clique</a:t>
            </a:r>
            <a:r>
              <a:rPr lang="en-US" dirty="0">
                <a:cs typeface="+mn-cs"/>
              </a:rPr>
              <a:t> of size k </a:t>
            </a:r>
            <a:r>
              <a:rPr lang="en-US" dirty="0">
                <a:cs typeface="+mn-cs"/>
                <a:sym typeface="Symbol" charset="0"/>
              </a:rPr>
              <a:t>⟺ G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 has a </a:t>
            </a:r>
            <a:r>
              <a:rPr lang="en-US" b="1" dirty="0">
                <a:cs typeface="+mn-cs"/>
                <a:sym typeface="Symbol" charset="0"/>
              </a:rPr>
              <a:t>vertex cover</a:t>
            </a:r>
            <a:r>
              <a:rPr lang="en-US" dirty="0">
                <a:cs typeface="+mn-cs"/>
                <a:sym typeface="Symbol" charset="0"/>
              </a:rPr>
              <a:t> of size n – k</a:t>
            </a:r>
          </a:p>
          <a:p>
            <a:pPr eaLnBrk="1" hangingPunct="1">
              <a:defRPr/>
            </a:pPr>
            <a:r>
              <a:rPr lang="en-US" dirty="0">
                <a:cs typeface="+mn-cs"/>
                <a:sym typeface="Symbol" charset="0"/>
              </a:rPr>
              <a:t>S is a clique in G ⟺ V – S is a vertex cover in G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endParaRPr lang="en-US" dirty="0">
              <a:cs typeface="+mn-cs"/>
              <a:sym typeface="Symbol" charset="0"/>
            </a:endParaRP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1123950" y="1543050"/>
            <a:ext cx="984250" cy="1174750"/>
            <a:chOff x="408" y="972"/>
            <a:chExt cx="620" cy="740"/>
          </a:xfrm>
        </p:grpSpPr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432" y="996"/>
              <a:ext cx="576" cy="6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0" name="Oval 6"/>
            <p:cNvSpPr>
              <a:spLocks noChangeArrowheads="1"/>
            </p:cNvSpPr>
            <p:nvPr/>
          </p:nvSpPr>
          <p:spPr bwMode="auto">
            <a:xfrm>
              <a:off x="408" y="97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1" name="Oval 7"/>
            <p:cNvSpPr>
              <a:spLocks noChangeArrowheads="1"/>
            </p:cNvSpPr>
            <p:nvPr/>
          </p:nvSpPr>
          <p:spPr bwMode="auto">
            <a:xfrm>
              <a:off x="972" y="97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2" name="Oval 8"/>
            <p:cNvSpPr>
              <a:spLocks noChangeArrowheads="1"/>
            </p:cNvSpPr>
            <p:nvPr/>
          </p:nvSpPr>
          <p:spPr bwMode="auto">
            <a:xfrm>
              <a:off x="408" y="16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3" name="Oval 9"/>
            <p:cNvSpPr>
              <a:spLocks noChangeArrowheads="1"/>
            </p:cNvSpPr>
            <p:nvPr/>
          </p:nvSpPr>
          <p:spPr bwMode="auto">
            <a:xfrm>
              <a:off x="972" y="16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81674" name="Group 10"/>
          <p:cNvGrpSpPr>
            <a:grpSpLocks/>
          </p:cNvGrpSpPr>
          <p:nvPr/>
        </p:nvGrpSpPr>
        <p:grpSpPr bwMode="auto">
          <a:xfrm>
            <a:off x="2505075" y="1552575"/>
            <a:ext cx="793750" cy="1146175"/>
            <a:chOff x="1278" y="978"/>
            <a:chExt cx="500" cy="722"/>
          </a:xfrm>
        </p:grpSpPr>
        <p:sp>
          <p:nvSpPr>
            <p:cNvPr id="881675" name="Line 11"/>
            <p:cNvSpPr>
              <a:spLocks noChangeShapeType="1"/>
            </p:cNvSpPr>
            <p:nvPr/>
          </p:nvSpPr>
          <p:spPr bwMode="auto">
            <a:xfrm>
              <a:off x="1314" y="1002"/>
              <a:ext cx="450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6" name="Line 12"/>
            <p:cNvSpPr>
              <a:spLocks noChangeShapeType="1"/>
            </p:cNvSpPr>
            <p:nvPr/>
          </p:nvSpPr>
          <p:spPr bwMode="auto">
            <a:xfrm flipH="1">
              <a:off x="1302" y="1002"/>
              <a:ext cx="450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7" name="Oval 13"/>
            <p:cNvSpPr>
              <a:spLocks noChangeArrowheads="1"/>
            </p:cNvSpPr>
            <p:nvPr/>
          </p:nvSpPr>
          <p:spPr bwMode="auto">
            <a:xfrm>
              <a:off x="1290" y="97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8" name="Oval 14"/>
            <p:cNvSpPr>
              <a:spLocks noChangeArrowheads="1"/>
            </p:cNvSpPr>
            <p:nvPr/>
          </p:nvSpPr>
          <p:spPr bwMode="auto">
            <a:xfrm>
              <a:off x="1710" y="97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9" name="Oval 15"/>
            <p:cNvSpPr>
              <a:spLocks noChangeArrowheads="1"/>
            </p:cNvSpPr>
            <p:nvPr/>
          </p:nvSpPr>
          <p:spPr bwMode="auto">
            <a:xfrm>
              <a:off x="1278" y="16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0" name="Oval 16"/>
            <p:cNvSpPr>
              <a:spLocks noChangeArrowheads="1"/>
            </p:cNvSpPr>
            <p:nvPr/>
          </p:nvSpPr>
          <p:spPr bwMode="auto">
            <a:xfrm>
              <a:off x="1722" y="16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1681" name="Text Box 17"/>
          <p:cNvSpPr txBox="1">
            <a:spLocks noChangeArrowheads="1"/>
          </p:cNvSpPr>
          <p:nvPr/>
        </p:nvSpPr>
        <p:spPr bwMode="auto">
          <a:xfrm>
            <a:off x="984250" y="291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Clique = 2</a:t>
            </a:r>
          </a:p>
        </p:txBody>
      </p:sp>
      <p:sp>
        <p:nvSpPr>
          <p:cNvPr id="881682" name="Text Box 18"/>
          <p:cNvSpPr txBox="1">
            <a:spLocks noChangeArrowheads="1"/>
          </p:cNvSpPr>
          <p:nvPr/>
        </p:nvSpPr>
        <p:spPr bwMode="auto">
          <a:xfrm>
            <a:off x="2384425" y="2913063"/>
            <a:ext cx="88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VC = 2</a:t>
            </a:r>
          </a:p>
        </p:txBody>
      </p:sp>
      <p:grpSp>
        <p:nvGrpSpPr>
          <p:cNvPr id="881683" name="Group 19"/>
          <p:cNvGrpSpPr>
            <a:grpSpLocks/>
          </p:cNvGrpSpPr>
          <p:nvPr/>
        </p:nvGrpSpPr>
        <p:grpSpPr bwMode="auto">
          <a:xfrm>
            <a:off x="4752975" y="1409700"/>
            <a:ext cx="993775" cy="1365250"/>
            <a:chOff x="2628" y="888"/>
            <a:chExt cx="626" cy="860"/>
          </a:xfrm>
        </p:grpSpPr>
        <p:sp>
          <p:nvSpPr>
            <p:cNvPr id="881684" name="Rectangle 20"/>
            <p:cNvSpPr>
              <a:spLocks noChangeArrowheads="1"/>
            </p:cNvSpPr>
            <p:nvPr/>
          </p:nvSpPr>
          <p:spPr bwMode="auto">
            <a:xfrm>
              <a:off x="2652" y="1248"/>
              <a:ext cx="576" cy="4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5" name="Line 21"/>
            <p:cNvSpPr>
              <a:spLocks noChangeShapeType="1"/>
            </p:cNvSpPr>
            <p:nvPr/>
          </p:nvSpPr>
          <p:spPr bwMode="auto">
            <a:xfrm flipV="1">
              <a:off x="2652" y="918"/>
              <a:ext cx="288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6" name="Line 22"/>
            <p:cNvSpPr>
              <a:spLocks noChangeShapeType="1"/>
            </p:cNvSpPr>
            <p:nvPr/>
          </p:nvSpPr>
          <p:spPr bwMode="auto">
            <a:xfrm flipH="1" flipV="1">
              <a:off x="2940" y="918"/>
              <a:ext cx="288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7" name="Oval 23"/>
            <p:cNvSpPr>
              <a:spLocks noChangeArrowheads="1"/>
            </p:cNvSpPr>
            <p:nvPr/>
          </p:nvSpPr>
          <p:spPr bwMode="auto">
            <a:xfrm>
              <a:off x="2910" y="8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8" name="Line 24"/>
            <p:cNvSpPr>
              <a:spLocks noChangeShapeType="1"/>
            </p:cNvSpPr>
            <p:nvPr/>
          </p:nvSpPr>
          <p:spPr bwMode="auto">
            <a:xfrm>
              <a:off x="2658" y="1248"/>
              <a:ext cx="56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9" name="Oval 25"/>
            <p:cNvSpPr>
              <a:spLocks noChangeArrowheads="1"/>
            </p:cNvSpPr>
            <p:nvPr/>
          </p:nvSpPr>
          <p:spPr bwMode="auto">
            <a:xfrm>
              <a:off x="2628" y="12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0" name="Oval 26"/>
            <p:cNvSpPr>
              <a:spLocks noChangeArrowheads="1"/>
            </p:cNvSpPr>
            <p:nvPr/>
          </p:nvSpPr>
          <p:spPr bwMode="auto">
            <a:xfrm>
              <a:off x="3186" y="12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1" name="Oval 27"/>
            <p:cNvSpPr>
              <a:spLocks noChangeArrowheads="1"/>
            </p:cNvSpPr>
            <p:nvPr/>
          </p:nvSpPr>
          <p:spPr bwMode="auto">
            <a:xfrm>
              <a:off x="3198" y="168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2" name="Oval 28"/>
            <p:cNvSpPr>
              <a:spLocks noChangeArrowheads="1"/>
            </p:cNvSpPr>
            <p:nvPr/>
          </p:nvSpPr>
          <p:spPr bwMode="auto">
            <a:xfrm>
              <a:off x="2634" y="169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81693" name="Group 29"/>
          <p:cNvGrpSpPr>
            <a:grpSpLocks/>
          </p:cNvGrpSpPr>
          <p:nvPr/>
        </p:nvGrpSpPr>
        <p:grpSpPr bwMode="auto">
          <a:xfrm>
            <a:off x="6296025" y="1400175"/>
            <a:ext cx="993775" cy="1365250"/>
            <a:chOff x="3600" y="882"/>
            <a:chExt cx="626" cy="860"/>
          </a:xfrm>
        </p:grpSpPr>
        <p:sp>
          <p:nvSpPr>
            <p:cNvPr id="881694" name="Line 30"/>
            <p:cNvSpPr>
              <a:spLocks noChangeShapeType="1"/>
            </p:cNvSpPr>
            <p:nvPr/>
          </p:nvSpPr>
          <p:spPr bwMode="auto">
            <a:xfrm flipV="1">
              <a:off x="3636" y="912"/>
              <a:ext cx="276" cy="8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5" name="Line 31"/>
            <p:cNvSpPr>
              <a:spLocks noChangeShapeType="1"/>
            </p:cNvSpPr>
            <p:nvPr/>
          </p:nvSpPr>
          <p:spPr bwMode="auto">
            <a:xfrm flipH="1" flipV="1">
              <a:off x="3912" y="912"/>
              <a:ext cx="300" cy="8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6" name="Oval 32"/>
            <p:cNvSpPr>
              <a:spLocks noChangeArrowheads="1"/>
            </p:cNvSpPr>
            <p:nvPr/>
          </p:nvSpPr>
          <p:spPr bwMode="auto">
            <a:xfrm>
              <a:off x="3882" y="88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7" name="Oval 33"/>
            <p:cNvSpPr>
              <a:spLocks noChangeArrowheads="1"/>
            </p:cNvSpPr>
            <p:nvPr/>
          </p:nvSpPr>
          <p:spPr bwMode="auto">
            <a:xfrm>
              <a:off x="3600" y="120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8" name="Oval 34"/>
            <p:cNvSpPr>
              <a:spLocks noChangeArrowheads="1"/>
            </p:cNvSpPr>
            <p:nvPr/>
          </p:nvSpPr>
          <p:spPr bwMode="auto">
            <a:xfrm>
              <a:off x="4158" y="120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9" name="Oval 35"/>
            <p:cNvSpPr>
              <a:spLocks noChangeArrowheads="1"/>
            </p:cNvSpPr>
            <p:nvPr/>
          </p:nvSpPr>
          <p:spPr bwMode="auto">
            <a:xfrm>
              <a:off x="4170" y="167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0" name="Oval 36"/>
            <p:cNvSpPr>
              <a:spLocks noChangeArrowheads="1"/>
            </p:cNvSpPr>
            <p:nvPr/>
          </p:nvSpPr>
          <p:spPr bwMode="auto">
            <a:xfrm>
              <a:off x="3606" y="168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1" name="Line 37"/>
            <p:cNvSpPr>
              <a:spLocks noChangeShapeType="1"/>
            </p:cNvSpPr>
            <p:nvPr/>
          </p:nvSpPr>
          <p:spPr bwMode="auto">
            <a:xfrm>
              <a:off x="3636" y="1224"/>
              <a:ext cx="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2" name="Line 38"/>
            <p:cNvSpPr>
              <a:spLocks noChangeShapeType="1"/>
            </p:cNvSpPr>
            <p:nvPr/>
          </p:nvSpPr>
          <p:spPr bwMode="auto">
            <a:xfrm>
              <a:off x="3630" y="1230"/>
              <a:ext cx="582" cy="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3" name="Line 39"/>
            <p:cNvSpPr>
              <a:spLocks noChangeShapeType="1"/>
            </p:cNvSpPr>
            <p:nvPr/>
          </p:nvSpPr>
          <p:spPr bwMode="auto">
            <a:xfrm flipH="1">
              <a:off x="3624" y="1230"/>
              <a:ext cx="576" cy="4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1704" name="Text Box 40"/>
          <p:cNvSpPr txBox="1">
            <a:spLocks noChangeArrowheads="1"/>
          </p:cNvSpPr>
          <p:nvPr/>
        </p:nvSpPr>
        <p:spPr bwMode="auto">
          <a:xfrm>
            <a:off x="4737100" y="29511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Clique = 2</a:t>
            </a:r>
          </a:p>
        </p:txBody>
      </p:sp>
      <p:sp>
        <p:nvSpPr>
          <p:cNvPr id="881705" name="Text Box 41"/>
          <p:cNvSpPr txBox="1">
            <a:spLocks noChangeArrowheads="1"/>
          </p:cNvSpPr>
          <p:nvPr/>
        </p:nvSpPr>
        <p:spPr bwMode="auto">
          <a:xfrm>
            <a:off x="6270625" y="2951163"/>
            <a:ext cx="88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VC = 3</a:t>
            </a:r>
          </a:p>
        </p:txBody>
      </p:sp>
      <p:grpSp>
        <p:nvGrpSpPr>
          <p:cNvPr id="881706" name="Group 42"/>
          <p:cNvGrpSpPr>
            <a:grpSpLocks/>
          </p:cNvGrpSpPr>
          <p:nvPr/>
        </p:nvGrpSpPr>
        <p:grpSpPr bwMode="auto">
          <a:xfrm>
            <a:off x="6181725" y="1266825"/>
            <a:ext cx="1209675" cy="838200"/>
            <a:chOff x="3528" y="798"/>
            <a:chExt cx="762" cy="528"/>
          </a:xfrm>
        </p:grpSpPr>
        <p:sp>
          <p:nvSpPr>
            <p:cNvPr id="881707" name="Oval 43"/>
            <p:cNvSpPr>
              <a:spLocks noChangeArrowheads="1"/>
            </p:cNvSpPr>
            <p:nvPr/>
          </p:nvSpPr>
          <p:spPr bwMode="auto">
            <a:xfrm>
              <a:off x="3528" y="1122"/>
              <a:ext cx="204" cy="1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8" name="Oval 44"/>
            <p:cNvSpPr>
              <a:spLocks noChangeArrowheads="1"/>
            </p:cNvSpPr>
            <p:nvPr/>
          </p:nvSpPr>
          <p:spPr bwMode="auto">
            <a:xfrm>
              <a:off x="3810" y="798"/>
              <a:ext cx="204" cy="1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9" name="Oval 45"/>
            <p:cNvSpPr>
              <a:spLocks noChangeArrowheads="1"/>
            </p:cNvSpPr>
            <p:nvPr/>
          </p:nvSpPr>
          <p:spPr bwMode="auto">
            <a:xfrm>
              <a:off x="4086" y="1128"/>
              <a:ext cx="204" cy="1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1710" name="Text Box 46"/>
          <p:cNvSpPr txBox="1">
            <a:spLocks noChangeArrowheads="1"/>
          </p:cNvSpPr>
          <p:nvPr/>
        </p:nvSpPr>
        <p:spPr bwMode="auto">
          <a:xfrm>
            <a:off x="1441450" y="11509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1711" name="Text Box 47"/>
          <p:cNvSpPr txBox="1">
            <a:spLocks noChangeArrowheads="1"/>
          </p:cNvSpPr>
          <p:nvPr/>
        </p:nvSpPr>
        <p:spPr bwMode="auto">
          <a:xfrm>
            <a:off x="4660900" y="11414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1712" name="Text Box 48"/>
          <p:cNvSpPr txBox="1">
            <a:spLocks noChangeArrowheads="1"/>
          </p:cNvSpPr>
          <p:nvPr/>
        </p:nvSpPr>
        <p:spPr bwMode="auto">
          <a:xfrm>
            <a:off x="2727325" y="117951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881713" name="Text Box 49"/>
          <p:cNvSpPr txBox="1">
            <a:spLocks noChangeArrowheads="1"/>
          </p:cNvSpPr>
          <p:nvPr/>
        </p:nvSpPr>
        <p:spPr bwMode="auto">
          <a:xfrm>
            <a:off x="6061075" y="114141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81" grpId="0"/>
      <p:bldP spid="881682" grpId="0"/>
      <p:bldP spid="881704" grpId="0"/>
      <p:bldP spid="881705" grpId="0"/>
      <p:bldP spid="881711" grpId="0"/>
      <p:bldP spid="881712" grpId="0"/>
      <p:bldP spid="8817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08959" y="1154590"/>
            <a:ext cx="1506289" cy="1464434"/>
            <a:chOff x="2308959" y="1154590"/>
            <a:chExt cx="1506289" cy="1464434"/>
          </a:xfrm>
        </p:grpSpPr>
        <p:sp>
          <p:nvSpPr>
            <p:cNvPr id="44" name="Rectangle 43"/>
            <p:cNvSpPr/>
            <p:nvPr/>
          </p:nvSpPr>
          <p:spPr>
            <a:xfrm>
              <a:off x="3049094" y="1957759"/>
              <a:ext cx="766154" cy="66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308959" y="1154590"/>
              <a:ext cx="766154" cy="66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Clique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Vertex Cover</a:t>
            </a:r>
          </a:p>
        </p:txBody>
      </p:sp>
      <p:grpSp>
        <p:nvGrpSpPr>
          <p:cNvPr id="58370" name="Group 3"/>
          <p:cNvGrpSpPr>
            <a:grpSpLocks/>
          </p:cNvGrpSpPr>
          <p:nvPr/>
        </p:nvGrpSpPr>
        <p:grpSpPr bwMode="auto">
          <a:xfrm>
            <a:off x="685800" y="1228725"/>
            <a:ext cx="2962275" cy="2057400"/>
            <a:chOff x="3756" y="852"/>
            <a:chExt cx="1866" cy="1296"/>
          </a:xfrm>
        </p:grpSpPr>
        <p:sp>
          <p:nvSpPr>
            <p:cNvPr id="885764" name="Oval 4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5765" name="Oval 5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5766" name="Oval 6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5767" name="Oval 7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5768" name="Oval 8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5769" name="Oval 9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5770" name="Line 10"/>
            <p:cNvSpPr>
              <a:spLocks noChangeShapeType="1"/>
            </p:cNvSpPr>
            <p:nvPr/>
          </p:nvSpPr>
          <p:spPr bwMode="auto">
            <a:xfrm>
              <a:off x="4464" y="99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1" name="Line 11"/>
            <p:cNvSpPr>
              <a:spLocks noChangeShapeType="1"/>
            </p:cNvSpPr>
            <p:nvPr/>
          </p:nvSpPr>
          <p:spPr bwMode="auto">
            <a:xfrm>
              <a:off x="4470" y="201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2" name="Line 12"/>
            <p:cNvSpPr>
              <a:spLocks noChangeShapeType="1"/>
            </p:cNvSpPr>
            <p:nvPr/>
          </p:nvSpPr>
          <p:spPr bwMode="auto">
            <a:xfrm>
              <a:off x="4038" y="1518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3" name="Line 13"/>
            <p:cNvSpPr>
              <a:spLocks noChangeShapeType="1"/>
            </p:cNvSpPr>
            <p:nvPr/>
          </p:nvSpPr>
          <p:spPr bwMode="auto">
            <a:xfrm>
              <a:off x="4332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4" name="Line 14"/>
            <p:cNvSpPr>
              <a:spLocks noChangeShapeType="1"/>
            </p:cNvSpPr>
            <p:nvPr/>
          </p:nvSpPr>
          <p:spPr bwMode="auto">
            <a:xfrm>
              <a:off x="5034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5" name="Line 15"/>
            <p:cNvSpPr>
              <a:spLocks noChangeShapeType="1"/>
            </p:cNvSpPr>
            <p:nvPr/>
          </p:nvSpPr>
          <p:spPr bwMode="auto">
            <a:xfrm flipV="1">
              <a:off x="3960" y="110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6" name="Line 16"/>
            <p:cNvSpPr>
              <a:spLocks noChangeShapeType="1"/>
            </p:cNvSpPr>
            <p:nvPr/>
          </p:nvSpPr>
          <p:spPr bwMode="auto">
            <a:xfrm>
              <a:off x="3990" y="1608"/>
              <a:ext cx="936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7" name="Line 17"/>
            <p:cNvSpPr>
              <a:spLocks noChangeShapeType="1"/>
            </p:cNvSpPr>
            <p:nvPr/>
          </p:nvSpPr>
          <p:spPr bwMode="auto">
            <a:xfrm>
              <a:off x="4416" y="1098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8" name="Line 18"/>
            <p:cNvSpPr>
              <a:spLocks noChangeShapeType="1"/>
            </p:cNvSpPr>
            <p:nvPr/>
          </p:nvSpPr>
          <p:spPr bwMode="auto">
            <a:xfrm flipH="1">
              <a:off x="4410" y="1104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9" name="Line 19"/>
            <p:cNvSpPr>
              <a:spLocks noChangeShapeType="1"/>
            </p:cNvSpPr>
            <p:nvPr/>
          </p:nvSpPr>
          <p:spPr bwMode="auto">
            <a:xfrm flipV="1">
              <a:off x="4458" y="1596"/>
              <a:ext cx="90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5780" name="Text Box 20"/>
          <p:cNvSpPr txBox="1">
            <a:spLocks noChangeArrowheads="1"/>
          </p:cNvSpPr>
          <p:nvPr/>
        </p:nvSpPr>
        <p:spPr bwMode="auto">
          <a:xfrm>
            <a:off x="603250" y="11985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5781" name="Text Box 21"/>
          <p:cNvSpPr txBox="1">
            <a:spLocks noChangeArrowheads="1"/>
          </p:cNvSpPr>
          <p:nvPr/>
        </p:nvSpPr>
        <p:spPr bwMode="auto">
          <a:xfrm>
            <a:off x="5070475" y="119856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88578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50838" y="3279922"/>
            <a:ext cx="8543925" cy="100965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200" dirty="0">
                <a:cs typeface="+mn-cs"/>
                <a:sym typeface="Symbol" charset="0"/>
              </a:rPr>
              <a:t>Prove: G has a clique 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ja-JP" altLang="en-US" sz="2200" dirty="0">
                <a:cs typeface="+mn-cs"/>
                <a:sym typeface="Symbol" charset="0"/>
              </a:rPr>
              <a:t>⊆</a:t>
            </a:r>
            <a:r>
              <a:rPr lang="en-US" sz="2200" dirty="0">
                <a:cs typeface="+mn-cs"/>
                <a:sym typeface="Symbol" charset="0"/>
              </a:rPr>
              <a:t> V, |V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200" dirty="0">
                <a:cs typeface="+mn-cs"/>
                <a:sym typeface="Symbol" charset="0"/>
              </a:rPr>
              <a:t>| = k ⇒ V-V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200" dirty="0">
                <a:cs typeface="+mn-cs"/>
                <a:sym typeface="Symbol" charset="0"/>
              </a:rPr>
              <a:t> is a VC in G</a:t>
            </a:r>
            <a:r>
              <a:rPr lang="en-US" sz="2200" baseline="30000" dirty="0">
                <a:cs typeface="+mn-cs"/>
                <a:sym typeface="Symbol" charset="0"/>
              </a:rPr>
              <a:t>C</a:t>
            </a:r>
            <a:endParaRPr lang="en-US" sz="2200" dirty="0">
              <a:cs typeface="+mn-cs"/>
              <a:sym typeface="Symbol" charset="0"/>
            </a:endParaRPr>
          </a:p>
          <a:p>
            <a:pPr marL="533400" indent="-533400" eaLnBrk="1" hangingPunct="1">
              <a:defRPr/>
            </a:pPr>
            <a:r>
              <a:rPr lang="en-US" sz="2200" dirty="0">
                <a:cs typeface="+mn-cs"/>
                <a:sym typeface="Symbol" charset="0"/>
              </a:rPr>
              <a:t>Let (v, w) ∈ E</a:t>
            </a:r>
            <a:r>
              <a:rPr lang="en-US" sz="2200" baseline="30000" dirty="0">
                <a:cs typeface="+mn-cs"/>
                <a:sym typeface="Symbol" charset="0"/>
              </a:rPr>
              <a:t>C</a:t>
            </a:r>
            <a:r>
              <a:rPr lang="en-US" sz="2200" dirty="0">
                <a:cs typeface="+mn-cs"/>
                <a:sym typeface="Symbol" charset="0"/>
              </a:rPr>
              <a:t> </a:t>
            </a:r>
          </a:p>
        </p:txBody>
      </p:sp>
      <p:sp>
        <p:nvSpPr>
          <p:cNvPr id="885783" name="Rectangle 23"/>
          <p:cNvSpPr>
            <a:spLocks noChangeArrowheads="1"/>
          </p:cNvSpPr>
          <p:nvPr/>
        </p:nvSpPr>
        <p:spPr bwMode="auto">
          <a:xfrm>
            <a:off x="3079750" y="3670303"/>
            <a:ext cx="54133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(v, w) ∉ E</a:t>
            </a:r>
          </a:p>
        </p:txBody>
      </p:sp>
      <p:sp>
        <p:nvSpPr>
          <p:cNvPr id="885784" name="Rectangle 24"/>
          <p:cNvSpPr>
            <a:spLocks noChangeArrowheads="1"/>
          </p:cNvSpPr>
          <p:nvPr/>
        </p:nvSpPr>
        <p:spPr bwMode="auto">
          <a:xfrm>
            <a:off x="396193" y="4066285"/>
            <a:ext cx="5107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v and w were not connected in E</a:t>
            </a:r>
          </a:p>
        </p:txBody>
      </p:sp>
      <p:sp>
        <p:nvSpPr>
          <p:cNvPr id="885785" name="Rectangle 25"/>
          <p:cNvSpPr>
            <a:spLocks noChangeArrowheads="1"/>
          </p:cNvSpPr>
          <p:nvPr/>
        </p:nvSpPr>
        <p:spPr bwMode="auto">
          <a:xfrm>
            <a:off x="396193" y="4513960"/>
            <a:ext cx="79576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at least one of v or w does not belong in the clique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</a:t>
            </a:r>
          </a:p>
        </p:txBody>
      </p:sp>
      <p:sp>
        <p:nvSpPr>
          <p:cNvPr id="885786" name="Rectangle 26"/>
          <p:cNvSpPr>
            <a:spLocks noChangeArrowheads="1"/>
          </p:cNvSpPr>
          <p:nvPr/>
        </p:nvSpPr>
        <p:spPr bwMode="auto">
          <a:xfrm>
            <a:off x="396193" y="4961635"/>
            <a:ext cx="57871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at least one of v or w belongs in V -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</a:t>
            </a:r>
          </a:p>
        </p:txBody>
      </p:sp>
      <p:sp>
        <p:nvSpPr>
          <p:cNvPr id="885787" name="Rectangle 27"/>
          <p:cNvSpPr>
            <a:spLocks noChangeArrowheads="1"/>
          </p:cNvSpPr>
          <p:nvPr/>
        </p:nvSpPr>
        <p:spPr bwMode="auto">
          <a:xfrm>
            <a:off x="396193" y="5409310"/>
            <a:ext cx="49151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edge (v, w) is covered by V –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endParaRPr lang="en-US" sz="2200" dirty="0">
              <a:latin typeface="Century Gothic" charset="0"/>
              <a:ea typeface="Century Gothic" charset="0"/>
              <a:cs typeface="Century Gothic" charset="0"/>
              <a:sym typeface="Symbol" charset="0"/>
            </a:endParaRPr>
          </a:p>
        </p:txBody>
      </p:sp>
      <p:sp>
        <p:nvSpPr>
          <p:cNvPr id="885788" name="Rectangle 28"/>
          <p:cNvSpPr>
            <a:spLocks noChangeArrowheads="1"/>
          </p:cNvSpPr>
          <p:nvPr/>
        </p:nvSpPr>
        <p:spPr bwMode="auto">
          <a:xfrm>
            <a:off x="396193" y="5847460"/>
            <a:ext cx="82830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edge (v, w) was arbitrary ⇒ every edge of E</a:t>
            </a:r>
            <a:r>
              <a:rPr lang="en-US" sz="2200" baseline="30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C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is covered </a:t>
            </a:r>
          </a:p>
        </p:txBody>
      </p:sp>
      <p:grpSp>
        <p:nvGrpSpPr>
          <p:cNvPr id="58380" name="Group 29"/>
          <p:cNvGrpSpPr>
            <a:grpSpLocks/>
          </p:cNvGrpSpPr>
          <p:nvPr/>
        </p:nvGrpSpPr>
        <p:grpSpPr bwMode="auto">
          <a:xfrm>
            <a:off x="5191125" y="1228725"/>
            <a:ext cx="2962275" cy="2057400"/>
            <a:chOff x="3270" y="774"/>
            <a:chExt cx="1866" cy="1296"/>
          </a:xfrm>
        </p:grpSpPr>
        <p:sp>
          <p:nvSpPr>
            <p:cNvPr id="885790" name="Oval 30"/>
            <p:cNvSpPr>
              <a:spLocks noChangeArrowheads="1"/>
            </p:cNvSpPr>
            <p:nvPr/>
          </p:nvSpPr>
          <p:spPr bwMode="auto">
            <a:xfrm>
              <a:off x="3714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5791" name="Oval 31"/>
            <p:cNvSpPr>
              <a:spLocks noChangeArrowheads="1"/>
            </p:cNvSpPr>
            <p:nvPr/>
          </p:nvSpPr>
          <p:spPr bwMode="auto">
            <a:xfrm>
              <a:off x="4416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5792" name="Oval 32"/>
            <p:cNvSpPr>
              <a:spLocks noChangeArrowheads="1"/>
            </p:cNvSpPr>
            <p:nvPr/>
          </p:nvSpPr>
          <p:spPr bwMode="auto">
            <a:xfrm>
              <a:off x="327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5793" name="Oval 33"/>
            <p:cNvSpPr>
              <a:spLocks noChangeArrowheads="1"/>
            </p:cNvSpPr>
            <p:nvPr/>
          </p:nvSpPr>
          <p:spPr bwMode="auto">
            <a:xfrm>
              <a:off x="486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5794" name="Oval 34"/>
            <p:cNvSpPr>
              <a:spLocks noChangeArrowheads="1"/>
            </p:cNvSpPr>
            <p:nvPr/>
          </p:nvSpPr>
          <p:spPr bwMode="auto">
            <a:xfrm>
              <a:off x="3714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5795" name="Oval 35"/>
            <p:cNvSpPr>
              <a:spLocks noChangeArrowheads="1"/>
            </p:cNvSpPr>
            <p:nvPr/>
          </p:nvSpPr>
          <p:spPr bwMode="auto">
            <a:xfrm>
              <a:off x="4416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5796" name="Line 36"/>
            <p:cNvSpPr>
              <a:spLocks noChangeShapeType="1"/>
            </p:cNvSpPr>
            <p:nvPr/>
          </p:nvSpPr>
          <p:spPr bwMode="auto">
            <a:xfrm flipV="1">
              <a:off x="3474" y="1002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97" name="Line 37"/>
            <p:cNvSpPr>
              <a:spLocks noChangeShapeType="1"/>
            </p:cNvSpPr>
            <p:nvPr/>
          </p:nvSpPr>
          <p:spPr bwMode="auto">
            <a:xfrm>
              <a:off x="3504" y="1530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98" name="Line 38"/>
            <p:cNvSpPr>
              <a:spLocks noChangeShapeType="1"/>
            </p:cNvSpPr>
            <p:nvPr/>
          </p:nvSpPr>
          <p:spPr bwMode="auto">
            <a:xfrm>
              <a:off x="3960" y="1002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99" name="Line 39"/>
            <p:cNvSpPr>
              <a:spLocks noChangeShapeType="1"/>
            </p:cNvSpPr>
            <p:nvPr/>
          </p:nvSpPr>
          <p:spPr bwMode="auto">
            <a:xfrm flipH="1">
              <a:off x="4656" y="1572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800" name="Line 40"/>
            <p:cNvSpPr>
              <a:spLocks noChangeShapeType="1"/>
            </p:cNvSpPr>
            <p:nvPr/>
          </p:nvSpPr>
          <p:spPr bwMode="auto">
            <a:xfrm>
              <a:off x="4650" y="996"/>
              <a:ext cx="288" cy="3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01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83" grpId="0"/>
      <p:bldP spid="885784" grpId="0"/>
      <p:bldP spid="885785" grpId="0"/>
      <p:bldP spid="885786" grpId="0"/>
      <p:bldP spid="885787" grpId="0"/>
      <p:bldP spid="8857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629275" y="2674760"/>
            <a:ext cx="2010062" cy="666718"/>
            <a:chOff x="5688434" y="1133597"/>
            <a:chExt cx="2010062" cy="666718"/>
          </a:xfrm>
        </p:grpSpPr>
        <p:sp>
          <p:nvSpPr>
            <p:cNvPr id="44" name="Rectangle 43"/>
            <p:cNvSpPr/>
            <p:nvPr/>
          </p:nvSpPr>
          <p:spPr>
            <a:xfrm>
              <a:off x="6932342" y="1139050"/>
              <a:ext cx="766154" cy="66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88434" y="1133597"/>
              <a:ext cx="766154" cy="66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4900666" y="1888742"/>
            <a:ext cx="3620856" cy="736402"/>
          </a:xfrm>
          <a:custGeom>
            <a:avLst/>
            <a:gdLst>
              <a:gd name="connsiteX0" fmla="*/ 861235 w 3620856"/>
              <a:gd name="connsiteY0" fmla="*/ 11082 h 736402"/>
              <a:gd name="connsiteX1" fmla="*/ 861235 w 3620856"/>
              <a:gd name="connsiteY1" fmla="*/ 11082 h 736402"/>
              <a:gd name="connsiteX2" fmla="*/ 263005 w 3620856"/>
              <a:gd name="connsiteY2" fmla="*/ 21578 h 736402"/>
              <a:gd name="connsiteX3" fmla="*/ 137061 w 3620856"/>
              <a:gd name="connsiteY3" fmla="*/ 32074 h 736402"/>
              <a:gd name="connsiteX4" fmla="*/ 74090 w 3620856"/>
              <a:gd name="connsiteY4" fmla="*/ 53067 h 736402"/>
              <a:gd name="connsiteX5" fmla="*/ 32109 w 3620856"/>
              <a:gd name="connsiteY5" fmla="*/ 158029 h 736402"/>
              <a:gd name="connsiteX6" fmla="*/ 21613 w 3620856"/>
              <a:gd name="connsiteY6" fmla="*/ 189518 h 736402"/>
              <a:gd name="connsiteX7" fmla="*/ 623 w 3620856"/>
              <a:gd name="connsiteY7" fmla="*/ 399444 h 736402"/>
              <a:gd name="connsiteX8" fmla="*/ 21613 w 3620856"/>
              <a:gd name="connsiteY8" fmla="*/ 609369 h 736402"/>
              <a:gd name="connsiteX9" fmla="*/ 42604 w 3620856"/>
              <a:gd name="connsiteY9" fmla="*/ 640858 h 736402"/>
              <a:gd name="connsiteX10" fmla="*/ 126566 w 3620856"/>
              <a:gd name="connsiteY10" fmla="*/ 682843 h 736402"/>
              <a:gd name="connsiteX11" fmla="*/ 221024 w 3620856"/>
              <a:gd name="connsiteY11" fmla="*/ 703835 h 736402"/>
              <a:gd name="connsiteX12" fmla="*/ 661825 w 3620856"/>
              <a:gd name="connsiteY12" fmla="*/ 714332 h 736402"/>
              <a:gd name="connsiteX13" fmla="*/ 2078686 w 3620856"/>
              <a:gd name="connsiteY13" fmla="*/ 724828 h 736402"/>
              <a:gd name="connsiteX14" fmla="*/ 3453565 w 3620856"/>
              <a:gd name="connsiteY14" fmla="*/ 724828 h 736402"/>
              <a:gd name="connsiteX15" fmla="*/ 3485051 w 3620856"/>
              <a:gd name="connsiteY15" fmla="*/ 714332 h 736402"/>
              <a:gd name="connsiteX16" fmla="*/ 3548023 w 3620856"/>
              <a:gd name="connsiteY16" fmla="*/ 672347 h 736402"/>
              <a:gd name="connsiteX17" fmla="*/ 3590004 w 3620856"/>
              <a:gd name="connsiteY17" fmla="*/ 609369 h 736402"/>
              <a:gd name="connsiteX18" fmla="*/ 3600499 w 3620856"/>
              <a:gd name="connsiteY18" fmla="*/ 262992 h 736402"/>
              <a:gd name="connsiteX19" fmla="*/ 3590004 w 3620856"/>
              <a:gd name="connsiteY19" fmla="*/ 231503 h 736402"/>
              <a:gd name="connsiteX20" fmla="*/ 3569013 w 3620856"/>
              <a:gd name="connsiteY20" fmla="*/ 179022 h 736402"/>
              <a:gd name="connsiteX21" fmla="*/ 3558518 w 3620856"/>
              <a:gd name="connsiteY21" fmla="*/ 147533 h 736402"/>
              <a:gd name="connsiteX22" fmla="*/ 3506042 w 3620856"/>
              <a:gd name="connsiteY22" fmla="*/ 84556 h 736402"/>
              <a:gd name="connsiteX23" fmla="*/ 3464061 w 3620856"/>
              <a:gd name="connsiteY23" fmla="*/ 74059 h 736402"/>
              <a:gd name="connsiteX24" fmla="*/ 3296136 w 3620856"/>
              <a:gd name="connsiteY24" fmla="*/ 53067 h 736402"/>
              <a:gd name="connsiteX25" fmla="*/ 1102626 w 3620856"/>
              <a:gd name="connsiteY25" fmla="*/ 42570 h 736402"/>
              <a:gd name="connsiteX26" fmla="*/ 987178 w 3620856"/>
              <a:gd name="connsiteY26" fmla="*/ 21578 h 736402"/>
              <a:gd name="connsiteX27" fmla="*/ 924206 w 3620856"/>
              <a:gd name="connsiteY27" fmla="*/ 11082 h 736402"/>
              <a:gd name="connsiteX28" fmla="*/ 882225 w 3620856"/>
              <a:gd name="connsiteY28" fmla="*/ 585 h 736402"/>
              <a:gd name="connsiteX29" fmla="*/ 861235 w 3620856"/>
              <a:gd name="connsiteY29" fmla="*/ 11082 h 73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20856" h="736402">
                <a:moveTo>
                  <a:pt x="861235" y="11082"/>
                </a:moveTo>
                <a:lnTo>
                  <a:pt x="861235" y="11082"/>
                </a:lnTo>
                <a:lnTo>
                  <a:pt x="263005" y="21578"/>
                </a:lnTo>
                <a:cubicBezTo>
                  <a:pt x="220896" y="22799"/>
                  <a:pt x="178615" y="25148"/>
                  <a:pt x="137061" y="32074"/>
                </a:cubicBezTo>
                <a:cubicBezTo>
                  <a:pt x="115236" y="35712"/>
                  <a:pt x="74090" y="53067"/>
                  <a:pt x="74090" y="53067"/>
                </a:cubicBezTo>
                <a:cubicBezTo>
                  <a:pt x="43202" y="114847"/>
                  <a:pt x="58048" y="80204"/>
                  <a:pt x="32109" y="158029"/>
                </a:cubicBezTo>
                <a:lnTo>
                  <a:pt x="21613" y="189518"/>
                </a:lnTo>
                <a:cubicBezTo>
                  <a:pt x="17806" y="223781"/>
                  <a:pt x="623" y="372715"/>
                  <a:pt x="623" y="399444"/>
                </a:cubicBezTo>
                <a:cubicBezTo>
                  <a:pt x="623" y="408634"/>
                  <a:pt x="-5652" y="554834"/>
                  <a:pt x="21613" y="609369"/>
                </a:cubicBezTo>
                <a:cubicBezTo>
                  <a:pt x="27254" y="620652"/>
                  <a:pt x="33684" y="631938"/>
                  <a:pt x="42604" y="640858"/>
                </a:cubicBezTo>
                <a:cubicBezTo>
                  <a:pt x="62892" y="661147"/>
                  <a:pt x="102515" y="673823"/>
                  <a:pt x="126566" y="682843"/>
                </a:cubicBezTo>
                <a:cubicBezTo>
                  <a:pt x="157375" y="694398"/>
                  <a:pt x="187273" y="702429"/>
                  <a:pt x="221024" y="703835"/>
                </a:cubicBezTo>
                <a:cubicBezTo>
                  <a:pt x="367872" y="709954"/>
                  <a:pt x="514859" y="712671"/>
                  <a:pt x="661825" y="714332"/>
                </a:cubicBezTo>
                <a:lnTo>
                  <a:pt x="2078686" y="724828"/>
                </a:lnTo>
                <a:cubicBezTo>
                  <a:pt x="2721558" y="737434"/>
                  <a:pt x="2705634" y="742852"/>
                  <a:pt x="3453565" y="724828"/>
                </a:cubicBezTo>
                <a:cubicBezTo>
                  <a:pt x="3464625" y="724561"/>
                  <a:pt x="3474556" y="717831"/>
                  <a:pt x="3485051" y="714332"/>
                </a:cubicBezTo>
                <a:cubicBezTo>
                  <a:pt x="3506042" y="700337"/>
                  <a:pt x="3534030" y="693339"/>
                  <a:pt x="3548023" y="672347"/>
                </a:cubicBezTo>
                <a:lnTo>
                  <a:pt x="3590004" y="609369"/>
                </a:lnTo>
                <a:cubicBezTo>
                  <a:pt x="3639118" y="462007"/>
                  <a:pt x="3619355" y="545873"/>
                  <a:pt x="3600499" y="262992"/>
                </a:cubicBezTo>
                <a:cubicBezTo>
                  <a:pt x="3599763" y="251953"/>
                  <a:pt x="3593889" y="241863"/>
                  <a:pt x="3590004" y="231503"/>
                </a:cubicBezTo>
                <a:cubicBezTo>
                  <a:pt x="3583389" y="213861"/>
                  <a:pt x="3575628" y="196664"/>
                  <a:pt x="3569013" y="179022"/>
                </a:cubicBezTo>
                <a:cubicBezTo>
                  <a:pt x="3565128" y="168662"/>
                  <a:pt x="3563466" y="157429"/>
                  <a:pt x="3558518" y="147533"/>
                </a:cubicBezTo>
                <a:cubicBezTo>
                  <a:pt x="3549825" y="130145"/>
                  <a:pt x="3522290" y="93841"/>
                  <a:pt x="3506042" y="84556"/>
                </a:cubicBezTo>
                <a:cubicBezTo>
                  <a:pt x="3493518" y="77399"/>
                  <a:pt x="3477930" y="78022"/>
                  <a:pt x="3464061" y="74059"/>
                </a:cubicBezTo>
                <a:cubicBezTo>
                  <a:pt x="3385219" y="51530"/>
                  <a:pt x="3460439" y="54547"/>
                  <a:pt x="3296136" y="53067"/>
                </a:cubicBezTo>
                <a:lnTo>
                  <a:pt x="1102626" y="42570"/>
                </a:lnTo>
                <a:cubicBezTo>
                  <a:pt x="1030799" y="24612"/>
                  <a:pt x="1084952" y="36621"/>
                  <a:pt x="987178" y="21578"/>
                </a:cubicBezTo>
                <a:cubicBezTo>
                  <a:pt x="966145" y="18342"/>
                  <a:pt x="945073" y="15256"/>
                  <a:pt x="924206" y="11082"/>
                </a:cubicBezTo>
                <a:cubicBezTo>
                  <a:pt x="910062" y="8253"/>
                  <a:pt x="896538" y="2374"/>
                  <a:pt x="882225" y="585"/>
                </a:cubicBezTo>
                <a:cubicBezTo>
                  <a:pt x="868339" y="-1151"/>
                  <a:pt x="854238" y="585"/>
                  <a:pt x="861235" y="11082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Clique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Vertex Cover</a:t>
            </a:r>
          </a:p>
        </p:txBody>
      </p:sp>
      <p:grpSp>
        <p:nvGrpSpPr>
          <p:cNvPr id="60418" name="Group 3"/>
          <p:cNvGrpSpPr>
            <a:grpSpLocks/>
          </p:cNvGrpSpPr>
          <p:nvPr/>
        </p:nvGrpSpPr>
        <p:grpSpPr bwMode="auto">
          <a:xfrm>
            <a:off x="685800" y="1228725"/>
            <a:ext cx="2962275" cy="2057400"/>
            <a:chOff x="3756" y="852"/>
            <a:chExt cx="1866" cy="1296"/>
          </a:xfrm>
        </p:grpSpPr>
        <p:sp>
          <p:nvSpPr>
            <p:cNvPr id="887812" name="Oval 4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7813" name="Oval 5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7814" name="Oval 6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7815" name="Oval 7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7816" name="Oval 8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7817" name="Oval 9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7818" name="Line 10"/>
            <p:cNvSpPr>
              <a:spLocks noChangeShapeType="1"/>
            </p:cNvSpPr>
            <p:nvPr/>
          </p:nvSpPr>
          <p:spPr bwMode="auto">
            <a:xfrm>
              <a:off x="4464" y="99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19" name="Line 11"/>
            <p:cNvSpPr>
              <a:spLocks noChangeShapeType="1"/>
            </p:cNvSpPr>
            <p:nvPr/>
          </p:nvSpPr>
          <p:spPr bwMode="auto">
            <a:xfrm>
              <a:off x="4470" y="201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0" name="Line 12"/>
            <p:cNvSpPr>
              <a:spLocks noChangeShapeType="1"/>
            </p:cNvSpPr>
            <p:nvPr/>
          </p:nvSpPr>
          <p:spPr bwMode="auto">
            <a:xfrm>
              <a:off x="4038" y="1518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1" name="Line 13"/>
            <p:cNvSpPr>
              <a:spLocks noChangeShapeType="1"/>
            </p:cNvSpPr>
            <p:nvPr/>
          </p:nvSpPr>
          <p:spPr bwMode="auto">
            <a:xfrm>
              <a:off x="4332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2" name="Line 14"/>
            <p:cNvSpPr>
              <a:spLocks noChangeShapeType="1"/>
            </p:cNvSpPr>
            <p:nvPr/>
          </p:nvSpPr>
          <p:spPr bwMode="auto">
            <a:xfrm>
              <a:off x="5034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3" name="Line 15"/>
            <p:cNvSpPr>
              <a:spLocks noChangeShapeType="1"/>
            </p:cNvSpPr>
            <p:nvPr/>
          </p:nvSpPr>
          <p:spPr bwMode="auto">
            <a:xfrm flipV="1">
              <a:off x="3960" y="110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4" name="Line 16"/>
            <p:cNvSpPr>
              <a:spLocks noChangeShapeType="1"/>
            </p:cNvSpPr>
            <p:nvPr/>
          </p:nvSpPr>
          <p:spPr bwMode="auto">
            <a:xfrm>
              <a:off x="3990" y="1608"/>
              <a:ext cx="936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5" name="Line 17"/>
            <p:cNvSpPr>
              <a:spLocks noChangeShapeType="1"/>
            </p:cNvSpPr>
            <p:nvPr/>
          </p:nvSpPr>
          <p:spPr bwMode="auto">
            <a:xfrm>
              <a:off x="4416" y="1098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6" name="Line 18"/>
            <p:cNvSpPr>
              <a:spLocks noChangeShapeType="1"/>
            </p:cNvSpPr>
            <p:nvPr/>
          </p:nvSpPr>
          <p:spPr bwMode="auto">
            <a:xfrm flipH="1">
              <a:off x="4410" y="1104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7" name="Line 19"/>
            <p:cNvSpPr>
              <a:spLocks noChangeShapeType="1"/>
            </p:cNvSpPr>
            <p:nvPr/>
          </p:nvSpPr>
          <p:spPr bwMode="auto">
            <a:xfrm flipV="1">
              <a:off x="4458" y="1596"/>
              <a:ext cx="90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7828" name="Text Box 20"/>
          <p:cNvSpPr txBox="1">
            <a:spLocks noChangeArrowheads="1"/>
          </p:cNvSpPr>
          <p:nvPr/>
        </p:nvSpPr>
        <p:spPr bwMode="auto">
          <a:xfrm>
            <a:off x="603250" y="11985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7829" name="Text Box 21"/>
          <p:cNvSpPr txBox="1">
            <a:spLocks noChangeArrowheads="1"/>
          </p:cNvSpPr>
          <p:nvPr/>
        </p:nvSpPr>
        <p:spPr bwMode="auto">
          <a:xfrm>
            <a:off x="5070475" y="119856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88783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65648" y="3281363"/>
            <a:ext cx="8978352" cy="14097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defRPr/>
            </a:pPr>
            <a:r>
              <a:rPr lang="en-US" sz="2200" dirty="0">
                <a:cs typeface="+mn-cs"/>
                <a:sym typeface="Symbol" charset="0"/>
              </a:rPr>
              <a:t>Prove: G</a:t>
            </a:r>
            <a:r>
              <a:rPr lang="en-US" sz="2200" baseline="30000" dirty="0">
                <a:cs typeface="+mn-cs"/>
                <a:sym typeface="Symbol" charset="0"/>
              </a:rPr>
              <a:t>C</a:t>
            </a:r>
            <a:r>
              <a:rPr lang="en-US" sz="2200" dirty="0">
                <a:cs typeface="+mn-cs"/>
                <a:sym typeface="Symbol" charset="0"/>
              </a:rPr>
              <a:t> has a vertex cover 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ja-JP" altLang="en-US" sz="2200" dirty="0">
                <a:cs typeface="+mn-cs"/>
                <a:sym typeface="Symbol" charset="0"/>
              </a:rPr>
              <a:t>⊆</a:t>
            </a:r>
            <a:r>
              <a:rPr lang="en-US" sz="2200" dirty="0">
                <a:cs typeface="+mn-cs"/>
                <a:sym typeface="Symbol" charset="0"/>
              </a:rPr>
              <a:t> V, |V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200" dirty="0">
                <a:cs typeface="+mn-cs"/>
                <a:sym typeface="Symbol" charset="0"/>
              </a:rPr>
              <a:t>| = |V| - k ⇒ V-V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200" dirty="0">
                <a:cs typeface="+mn-cs"/>
                <a:sym typeface="Symbol" charset="0"/>
              </a:rPr>
              <a:t> is a clique in G </a:t>
            </a:r>
          </a:p>
          <a:p>
            <a:pPr marL="533400" indent="-533400" eaLnBrk="1" hangingPunct="1">
              <a:lnSpc>
                <a:spcPct val="110000"/>
              </a:lnSpc>
              <a:defRPr/>
            </a:pPr>
            <a:r>
              <a:rPr lang="en-US" sz="2200" dirty="0">
                <a:cs typeface="+mn-cs"/>
                <a:sym typeface="Symbol" charset="0"/>
              </a:rPr>
              <a:t>For all v, w ∈ V, if (v, w) ∈ E</a:t>
            </a:r>
            <a:r>
              <a:rPr lang="en-US" sz="2200" baseline="30000" dirty="0">
                <a:cs typeface="+mn-cs"/>
                <a:sym typeface="Symbol" charset="0"/>
              </a:rPr>
              <a:t>C</a:t>
            </a:r>
            <a:r>
              <a:rPr lang="en-US" sz="2200" dirty="0">
                <a:cs typeface="+mn-cs"/>
                <a:sym typeface="Symbol" charset="0"/>
              </a:rPr>
              <a:t> </a:t>
            </a:r>
          </a:p>
        </p:txBody>
      </p:sp>
      <p:sp>
        <p:nvSpPr>
          <p:cNvPr id="887831" name="Rectangle 23"/>
          <p:cNvSpPr>
            <a:spLocks noChangeArrowheads="1"/>
          </p:cNvSpPr>
          <p:nvPr/>
        </p:nvSpPr>
        <p:spPr bwMode="auto">
          <a:xfrm>
            <a:off x="484188" y="4536203"/>
            <a:ext cx="8204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v ∈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or w ∈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or both ∈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endParaRPr lang="en-US" sz="2200" dirty="0">
              <a:latin typeface="Century Gothic" charset="0"/>
              <a:ea typeface="Century Gothic" charset="0"/>
              <a:cs typeface="Century Gothic" charset="0"/>
              <a:sym typeface="Symbol" charset="0"/>
            </a:endParaRPr>
          </a:p>
        </p:txBody>
      </p:sp>
      <p:sp>
        <p:nvSpPr>
          <p:cNvPr id="887832" name="Rectangle 24"/>
          <p:cNvSpPr>
            <a:spLocks noChangeArrowheads="1"/>
          </p:cNvSpPr>
          <p:nvPr/>
        </p:nvSpPr>
        <p:spPr bwMode="auto">
          <a:xfrm>
            <a:off x="484188" y="5006703"/>
            <a:ext cx="5230919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For all x, y ∈ V, if x ∉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and y ∉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no edge between x, y in E</a:t>
            </a:r>
            <a:r>
              <a:rPr lang="en-US" sz="2200" baseline="30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G</a:t>
            </a:r>
            <a:endParaRPr lang="en-US" sz="2200" dirty="0">
              <a:latin typeface="Century Gothic" charset="0"/>
              <a:ea typeface="Century Gothic" charset="0"/>
              <a:cs typeface="Century Gothic" charset="0"/>
              <a:sym typeface="Symbol" charset="0"/>
            </a:endParaRPr>
          </a:p>
        </p:txBody>
      </p:sp>
      <p:grpSp>
        <p:nvGrpSpPr>
          <p:cNvPr id="60424" name="Group 25"/>
          <p:cNvGrpSpPr>
            <a:grpSpLocks/>
          </p:cNvGrpSpPr>
          <p:nvPr/>
        </p:nvGrpSpPr>
        <p:grpSpPr bwMode="auto">
          <a:xfrm>
            <a:off x="5191125" y="1228725"/>
            <a:ext cx="2962275" cy="2057400"/>
            <a:chOff x="3270" y="774"/>
            <a:chExt cx="1866" cy="1296"/>
          </a:xfrm>
        </p:grpSpPr>
        <p:sp>
          <p:nvSpPr>
            <p:cNvPr id="887834" name="Oval 26"/>
            <p:cNvSpPr>
              <a:spLocks noChangeArrowheads="1"/>
            </p:cNvSpPr>
            <p:nvPr/>
          </p:nvSpPr>
          <p:spPr bwMode="auto">
            <a:xfrm>
              <a:off x="3714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7835" name="Oval 27"/>
            <p:cNvSpPr>
              <a:spLocks noChangeArrowheads="1"/>
            </p:cNvSpPr>
            <p:nvPr/>
          </p:nvSpPr>
          <p:spPr bwMode="auto">
            <a:xfrm>
              <a:off x="4416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7836" name="Oval 28"/>
            <p:cNvSpPr>
              <a:spLocks noChangeArrowheads="1"/>
            </p:cNvSpPr>
            <p:nvPr/>
          </p:nvSpPr>
          <p:spPr bwMode="auto">
            <a:xfrm>
              <a:off x="327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7837" name="Oval 29"/>
            <p:cNvSpPr>
              <a:spLocks noChangeArrowheads="1"/>
            </p:cNvSpPr>
            <p:nvPr/>
          </p:nvSpPr>
          <p:spPr bwMode="auto">
            <a:xfrm>
              <a:off x="486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7838" name="Oval 30"/>
            <p:cNvSpPr>
              <a:spLocks noChangeArrowheads="1"/>
            </p:cNvSpPr>
            <p:nvPr/>
          </p:nvSpPr>
          <p:spPr bwMode="auto">
            <a:xfrm>
              <a:off x="3714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7839" name="Oval 31"/>
            <p:cNvSpPr>
              <a:spLocks noChangeArrowheads="1"/>
            </p:cNvSpPr>
            <p:nvPr/>
          </p:nvSpPr>
          <p:spPr bwMode="auto">
            <a:xfrm>
              <a:off x="4416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7840" name="Line 32"/>
            <p:cNvSpPr>
              <a:spLocks noChangeShapeType="1"/>
            </p:cNvSpPr>
            <p:nvPr/>
          </p:nvSpPr>
          <p:spPr bwMode="auto">
            <a:xfrm flipV="1">
              <a:off x="3474" y="1002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41" name="Line 33"/>
            <p:cNvSpPr>
              <a:spLocks noChangeShapeType="1"/>
            </p:cNvSpPr>
            <p:nvPr/>
          </p:nvSpPr>
          <p:spPr bwMode="auto">
            <a:xfrm>
              <a:off x="3504" y="1530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42" name="Line 34"/>
            <p:cNvSpPr>
              <a:spLocks noChangeShapeType="1"/>
            </p:cNvSpPr>
            <p:nvPr/>
          </p:nvSpPr>
          <p:spPr bwMode="auto">
            <a:xfrm>
              <a:off x="3960" y="1002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43" name="Line 35"/>
            <p:cNvSpPr>
              <a:spLocks noChangeShapeType="1"/>
            </p:cNvSpPr>
            <p:nvPr/>
          </p:nvSpPr>
          <p:spPr bwMode="auto">
            <a:xfrm flipH="1">
              <a:off x="4656" y="1572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44" name="Line 36"/>
            <p:cNvSpPr>
              <a:spLocks noChangeShapeType="1"/>
            </p:cNvSpPr>
            <p:nvPr/>
          </p:nvSpPr>
          <p:spPr bwMode="auto">
            <a:xfrm>
              <a:off x="4650" y="996"/>
              <a:ext cx="288" cy="330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7845" name="Rectangle 37"/>
          <p:cNvSpPr>
            <a:spLocks noChangeArrowheads="1"/>
          </p:cNvSpPr>
          <p:nvPr/>
        </p:nvSpPr>
        <p:spPr bwMode="auto">
          <a:xfrm>
            <a:off x="484188" y="5913710"/>
            <a:ext cx="58031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V –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is a clique, of size |V| - |V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| = k</a:t>
            </a:r>
          </a:p>
        </p:txBody>
      </p:sp>
      <p:sp>
        <p:nvSpPr>
          <p:cNvPr id="887846" name="Rectangle 38"/>
          <p:cNvSpPr>
            <a:spLocks noChangeArrowheads="1"/>
          </p:cNvSpPr>
          <p:nvPr/>
        </p:nvSpPr>
        <p:spPr bwMode="auto">
          <a:xfrm>
            <a:off x="4897199" y="5412968"/>
            <a:ext cx="17075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(</a:t>
            </a:r>
            <a:r>
              <a:rPr lang="en-US" sz="2200" dirty="0" err="1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x,y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) ∈ 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7560" y="2225208"/>
            <a:ext cx="39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05725" y="2843213"/>
            <a:ext cx="75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- V’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2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31" grpId="0"/>
      <p:bldP spid="887832" grpId="0"/>
      <p:bldP spid="887845" grpId="0"/>
      <p:bldP spid="887846" grpId="0"/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graph G = (V, E) and an integer k, is there a subset of vertices S </a:t>
            </a:r>
            <a:r>
              <a:rPr lang="en-US" dirty="0">
                <a:sym typeface="Symbol" charset="0"/>
              </a:rPr>
              <a:t>⊆ V such that |S| ≥ k, and for each edge at most one of its endpoints is in S?</a:t>
            </a:r>
          </a:p>
          <a:p>
            <a:endParaRPr lang="en-US" dirty="0">
              <a:sym typeface="Symbol" charset="0"/>
            </a:endParaRPr>
          </a:p>
          <a:p>
            <a:r>
              <a:rPr lang="en-US" dirty="0"/>
              <a:t>Is there an independent set </a:t>
            </a:r>
          </a:p>
          <a:p>
            <a:pPr marL="0" indent="0">
              <a:buNone/>
            </a:pPr>
            <a:r>
              <a:rPr lang="en-US" dirty="0"/>
              <a:t>   of size </a:t>
            </a:r>
            <a:r>
              <a:rPr lang="en-US" dirty="0">
                <a:sym typeface="Symbol" charset="0"/>
              </a:rPr>
              <a:t>≥</a:t>
            </a:r>
            <a:r>
              <a:rPr lang="en-US" dirty="0"/>
              <a:t> 6? </a:t>
            </a:r>
          </a:p>
          <a:p>
            <a:pPr lvl="1"/>
            <a:r>
              <a:rPr lang="en-US" dirty="0"/>
              <a:t>Yes.</a:t>
            </a:r>
          </a:p>
          <a:p>
            <a:r>
              <a:rPr lang="en-US" dirty="0"/>
              <a:t>Is there an independent set </a:t>
            </a:r>
          </a:p>
          <a:p>
            <a:pPr marL="0" indent="0">
              <a:buNone/>
            </a:pPr>
            <a:r>
              <a:rPr lang="en-US" dirty="0"/>
              <a:t>    of size </a:t>
            </a:r>
            <a:r>
              <a:rPr lang="en-US" dirty="0">
                <a:sym typeface="Symbol" charset="0"/>
              </a:rPr>
              <a:t>≥</a:t>
            </a:r>
            <a:r>
              <a:rPr lang="en-US" dirty="0"/>
              <a:t> 7?  </a:t>
            </a:r>
          </a:p>
          <a:p>
            <a:pPr lvl="1"/>
            <a:r>
              <a:rPr lang="en-US" dirty="0"/>
              <a:t>No.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41770" y="2879698"/>
            <a:ext cx="2882900" cy="3165475"/>
            <a:chOff x="2667000" y="3435350"/>
            <a:chExt cx="2882900" cy="3165475"/>
          </a:xfrm>
        </p:grpSpPr>
        <p:sp>
          <p:nvSpPr>
            <p:cNvPr id="22532" name="Oval 4"/>
            <p:cNvSpPr>
              <a:spLocks noChangeAspect="1" noChangeArrowheads="1"/>
            </p:cNvSpPr>
            <p:nvPr/>
          </p:nvSpPr>
          <p:spPr bwMode="auto">
            <a:xfrm>
              <a:off x="2667000" y="4913313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2533" name="Oval 5"/>
            <p:cNvSpPr>
              <a:spLocks noChangeAspect="1" noChangeArrowheads="1"/>
            </p:cNvSpPr>
            <p:nvPr/>
          </p:nvSpPr>
          <p:spPr bwMode="auto">
            <a:xfrm>
              <a:off x="5300663" y="3435350"/>
              <a:ext cx="249237" cy="24923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2534" name="Oval 6"/>
            <p:cNvSpPr>
              <a:spLocks noChangeAspect="1" noChangeArrowheads="1"/>
            </p:cNvSpPr>
            <p:nvPr/>
          </p:nvSpPr>
          <p:spPr bwMode="auto">
            <a:xfrm>
              <a:off x="5300663" y="6351588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2535" name="Oval 7"/>
            <p:cNvSpPr>
              <a:spLocks noChangeAspect="1" noChangeArrowheads="1"/>
            </p:cNvSpPr>
            <p:nvPr/>
          </p:nvSpPr>
          <p:spPr bwMode="auto">
            <a:xfrm>
              <a:off x="5300663" y="4138613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2536" name="Oval 8"/>
            <p:cNvSpPr>
              <a:spLocks noChangeAspect="1" noChangeArrowheads="1"/>
            </p:cNvSpPr>
            <p:nvPr/>
          </p:nvSpPr>
          <p:spPr bwMode="auto">
            <a:xfrm>
              <a:off x="2667000" y="3435350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2537" name="Oval 9"/>
            <p:cNvSpPr>
              <a:spLocks noChangeAspect="1" noChangeArrowheads="1"/>
            </p:cNvSpPr>
            <p:nvPr/>
          </p:nvSpPr>
          <p:spPr bwMode="auto">
            <a:xfrm>
              <a:off x="2667000" y="6351588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2538" name="AutoShape 10"/>
            <p:cNvCxnSpPr>
              <a:cxnSpLocks noChangeShapeType="1"/>
              <a:endCxn id="22541" idx="2"/>
            </p:cNvCxnSpPr>
            <p:nvPr/>
          </p:nvCxnSpPr>
          <p:spPr bwMode="auto">
            <a:xfrm>
              <a:off x="2922588" y="5037138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39" name="AutoShape 11"/>
            <p:cNvCxnSpPr>
              <a:cxnSpLocks noChangeShapeType="1"/>
              <a:stCxn id="22536" idx="6"/>
            </p:cNvCxnSpPr>
            <p:nvPr/>
          </p:nvCxnSpPr>
          <p:spPr bwMode="auto">
            <a:xfrm>
              <a:off x="2916238" y="3560763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40" name="AutoShape 12"/>
            <p:cNvCxnSpPr>
              <a:cxnSpLocks noChangeShapeType="1"/>
              <a:stCxn id="22537" idx="6"/>
            </p:cNvCxnSpPr>
            <p:nvPr/>
          </p:nvCxnSpPr>
          <p:spPr bwMode="auto">
            <a:xfrm>
              <a:off x="2916238" y="6477000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2541" name="Oval 13"/>
            <p:cNvSpPr>
              <a:spLocks noChangeAspect="1" noChangeArrowheads="1"/>
            </p:cNvSpPr>
            <p:nvPr/>
          </p:nvSpPr>
          <p:spPr bwMode="auto">
            <a:xfrm>
              <a:off x="5300663" y="4913313"/>
              <a:ext cx="249237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2542" name="AutoShape 14"/>
            <p:cNvCxnSpPr>
              <a:cxnSpLocks noChangeShapeType="1"/>
              <a:stCxn id="22536" idx="6"/>
            </p:cNvCxnSpPr>
            <p:nvPr/>
          </p:nvCxnSpPr>
          <p:spPr bwMode="auto">
            <a:xfrm>
              <a:off x="2916238" y="3560763"/>
              <a:ext cx="2378075" cy="704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2543" name="Oval 15"/>
            <p:cNvSpPr>
              <a:spLocks noChangeAspect="1" noChangeArrowheads="1"/>
            </p:cNvSpPr>
            <p:nvPr/>
          </p:nvSpPr>
          <p:spPr bwMode="auto">
            <a:xfrm>
              <a:off x="2667000" y="4138613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2544" name="Oval 16"/>
            <p:cNvSpPr>
              <a:spLocks noChangeAspect="1" noChangeArrowheads="1"/>
            </p:cNvSpPr>
            <p:nvPr/>
          </p:nvSpPr>
          <p:spPr bwMode="auto">
            <a:xfrm>
              <a:off x="2667000" y="5616575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2545" name="Oval 17"/>
            <p:cNvSpPr>
              <a:spLocks noChangeAspect="1" noChangeArrowheads="1"/>
            </p:cNvSpPr>
            <p:nvPr/>
          </p:nvSpPr>
          <p:spPr bwMode="auto">
            <a:xfrm>
              <a:off x="5300663" y="5616575"/>
              <a:ext cx="249237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2546" name="AutoShape 18"/>
            <p:cNvCxnSpPr>
              <a:cxnSpLocks noChangeShapeType="1"/>
              <a:stCxn id="22543" idx="6"/>
            </p:cNvCxnSpPr>
            <p:nvPr/>
          </p:nvCxnSpPr>
          <p:spPr bwMode="auto">
            <a:xfrm>
              <a:off x="2916238" y="4264025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47" name="AutoShape 19"/>
            <p:cNvCxnSpPr>
              <a:cxnSpLocks noChangeShapeType="1"/>
              <a:stCxn id="22544" idx="6"/>
            </p:cNvCxnSpPr>
            <p:nvPr/>
          </p:nvCxnSpPr>
          <p:spPr bwMode="auto">
            <a:xfrm flipV="1">
              <a:off x="2916238" y="4265613"/>
              <a:ext cx="2378075" cy="1476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48" name="AutoShape 20"/>
            <p:cNvCxnSpPr>
              <a:cxnSpLocks noChangeShapeType="1"/>
              <a:endCxn id="22545" idx="1"/>
            </p:cNvCxnSpPr>
            <p:nvPr/>
          </p:nvCxnSpPr>
          <p:spPr bwMode="auto">
            <a:xfrm>
              <a:off x="2922588" y="5037138"/>
              <a:ext cx="2414587" cy="615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1"/>
            <p:cNvCxnSpPr>
              <a:cxnSpLocks noChangeShapeType="1"/>
              <a:stCxn id="22544" idx="6"/>
            </p:cNvCxnSpPr>
            <p:nvPr/>
          </p:nvCxnSpPr>
          <p:spPr bwMode="auto">
            <a:xfrm>
              <a:off x="2916238" y="5741988"/>
              <a:ext cx="2378075" cy="736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2"/>
            <p:cNvCxnSpPr>
              <a:cxnSpLocks noChangeShapeType="1"/>
              <a:stCxn id="22537" idx="6"/>
            </p:cNvCxnSpPr>
            <p:nvPr/>
          </p:nvCxnSpPr>
          <p:spPr bwMode="auto">
            <a:xfrm flipV="1">
              <a:off x="2916238" y="4264025"/>
              <a:ext cx="2378075" cy="2212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3"/>
            <p:cNvCxnSpPr>
              <a:cxnSpLocks noChangeShapeType="1"/>
            </p:cNvCxnSpPr>
            <p:nvPr/>
          </p:nvCxnSpPr>
          <p:spPr bwMode="auto">
            <a:xfrm flipV="1">
              <a:off x="2922588" y="3559175"/>
              <a:ext cx="2371725" cy="1477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24"/>
            <p:cNvCxnSpPr>
              <a:cxnSpLocks noChangeShapeType="1"/>
              <a:stCxn id="22545" idx="4"/>
            </p:cNvCxnSpPr>
            <p:nvPr/>
          </p:nvCxnSpPr>
          <p:spPr bwMode="auto">
            <a:xfrm>
              <a:off x="5426075" y="5865813"/>
              <a:ext cx="0" cy="477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3" name="AutoShape 25"/>
            <p:cNvCxnSpPr>
              <a:cxnSpLocks noChangeShapeType="1"/>
              <a:endCxn id="22541" idx="0"/>
            </p:cNvCxnSpPr>
            <p:nvPr/>
          </p:nvCxnSpPr>
          <p:spPr bwMode="auto">
            <a:xfrm>
              <a:off x="5426075" y="4395788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4" name="AutoShape 26"/>
            <p:cNvCxnSpPr>
              <a:cxnSpLocks noChangeShapeType="1"/>
            </p:cNvCxnSpPr>
            <p:nvPr/>
          </p:nvCxnSpPr>
          <p:spPr bwMode="auto">
            <a:xfrm>
              <a:off x="5426075" y="3692525"/>
              <a:ext cx="0" cy="43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5" name="AutoShape 27"/>
            <p:cNvCxnSpPr>
              <a:cxnSpLocks noChangeShapeType="1"/>
              <a:endCxn id="22543" idx="4"/>
            </p:cNvCxnSpPr>
            <p:nvPr/>
          </p:nvCxnSpPr>
          <p:spPr bwMode="auto">
            <a:xfrm flipV="1">
              <a:off x="2792413" y="4387850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2556" name="Oval 28"/>
          <p:cNvSpPr>
            <a:spLocks noChangeAspect="1" noChangeArrowheads="1"/>
          </p:cNvSpPr>
          <p:nvPr/>
        </p:nvSpPr>
        <p:spPr bwMode="auto">
          <a:xfrm>
            <a:off x="6682313" y="6226490"/>
            <a:ext cx="249238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>
              <a:solidFill>
                <a:schemeClr val="bg1"/>
              </a:solidFill>
              <a:latin typeface="Comic Sans MS" charset="0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958538" y="6147115"/>
            <a:ext cx="17033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600" dirty="0">
                <a:latin typeface="Comic Sans MS" charset="0"/>
              </a:rPr>
              <a:t>independent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/>
              <a:t> INDEPENDENT-SET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74748"/>
            <a:ext cx="8793162" cy="5076825"/>
          </a:xfrm>
        </p:spPr>
        <p:txBody>
          <a:bodyPr/>
          <a:lstStyle/>
          <a:p>
            <a:r>
              <a:rPr lang="en-US" dirty="0">
                <a:sym typeface="Symbol" charset="0"/>
              </a:rPr>
              <a:t>Given an instance 𝚽 of 3-CNF, we construct an instance (G, k) of INDEPENDENT-SET that has an independent set of size k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r>
              <a:rPr lang="en-US" dirty="0"/>
              <a:t>Construction</a:t>
            </a:r>
          </a:p>
          <a:p>
            <a:pPr lvl="1"/>
            <a:r>
              <a:rPr lang="en-US" dirty="0">
                <a:sym typeface="Symbol" charset="0"/>
              </a:rPr>
              <a:t>G contains 3 vertices for each clause, one for each literal.</a:t>
            </a:r>
          </a:p>
          <a:p>
            <a:pPr lvl="1"/>
            <a:r>
              <a:rPr lang="en-US" dirty="0">
                <a:sym typeface="Symbol" charset="0"/>
              </a:rPr>
              <a:t>Connect 3 literals in a clause in a triangle.</a:t>
            </a:r>
          </a:p>
          <a:p>
            <a:pPr lvl="1"/>
            <a:r>
              <a:rPr lang="en-US" dirty="0">
                <a:sym typeface="Symbol" charset="0"/>
              </a:rPr>
              <a:t>Connect literal to each of its negations.</a:t>
            </a:r>
          </a:p>
          <a:p>
            <a:endParaRPr lang="en-US" dirty="0">
              <a:sym typeface="Symbol" charset="0"/>
            </a:endParaRPr>
          </a:p>
          <a:p>
            <a:endParaRPr lang="en-US" dirty="0">
              <a:sym typeface="Symbol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612900" y="5865708"/>
            <a:ext cx="177800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703513" y="586570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201863" y="5013220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/>
          </p:nvPr>
        </p:nvGraphicFramePr>
        <p:xfrm>
          <a:off x="1587500" y="6043508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215900" imgH="266700" progId="Equation.3">
                  <p:embed/>
                </p:oleObj>
              </mc:Choice>
              <mc:Fallback>
                <p:oleObj name="Equation" r:id="rId4" imgW="215900" imgH="266700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6043508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/>
          </p:nvPr>
        </p:nvGraphicFramePr>
        <p:xfrm>
          <a:off x="2689225" y="6043508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215900" imgH="266700" progId="Equation.3">
                  <p:embed/>
                </p:oleObj>
              </mc:Choice>
              <mc:Fallback>
                <p:oleObj name="Equation" r:id="rId6" imgW="215900" imgH="266700" progId="Equation.3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6043508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>
            <p:extLst/>
          </p:nvPr>
        </p:nvGraphicFramePr>
        <p:xfrm>
          <a:off x="2206625" y="4670320"/>
          <a:ext cx="209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8" imgW="215900" imgH="292100" progId="Equation.3">
                  <p:embed/>
                </p:oleObj>
              </mc:Choice>
              <mc:Fallback>
                <p:oleObj name="Equation" r:id="rId8" imgW="215900" imgH="292100" progId="Equation.3">
                  <p:embed/>
                  <p:pic>
                    <p:nvPicPr>
                      <p:cNvPr id="4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670320"/>
                        <a:ext cx="209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4017963" y="586570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108575" y="5865708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606925" y="5013220"/>
            <a:ext cx="176213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>
            <p:extLst/>
          </p:nvPr>
        </p:nvGraphicFramePr>
        <p:xfrm>
          <a:off x="4003675" y="6043508"/>
          <a:ext cx="184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0" imgW="190500" imgH="266700" progId="Equation.3">
                  <p:embed/>
                </p:oleObj>
              </mc:Choice>
              <mc:Fallback>
                <p:oleObj name="Equation" r:id="rId10" imgW="190500" imgH="266700" progId="Equation.3">
                  <p:embed/>
                  <p:pic>
                    <p:nvPicPr>
                      <p:cNvPr id="430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6043508"/>
                        <a:ext cx="184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407150" y="5865708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7497763" y="586570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6996113" y="5013220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grpSp>
        <p:nvGrpSpPr>
          <p:cNvPr id="43026" name="Group 18"/>
          <p:cNvGrpSpPr>
            <a:grpSpLocks/>
          </p:cNvGrpSpPr>
          <p:nvPr/>
        </p:nvGrpSpPr>
        <p:grpSpPr bwMode="auto">
          <a:xfrm>
            <a:off x="1765301" y="5175145"/>
            <a:ext cx="5759451" cy="790575"/>
            <a:chOff x="1112" y="3062"/>
            <a:chExt cx="3628" cy="498"/>
          </a:xfrm>
        </p:grpSpPr>
        <p:cxnSp>
          <p:nvCxnSpPr>
            <p:cNvPr id="43027" name="AutoShape 19"/>
            <p:cNvCxnSpPr>
              <a:cxnSpLocks noChangeShapeType="1"/>
              <a:stCxn id="43014" idx="5"/>
              <a:endCxn id="43013" idx="1"/>
            </p:cNvCxnSpPr>
            <p:nvPr/>
          </p:nvCxnSpPr>
          <p:spPr bwMode="auto">
            <a:xfrm>
              <a:off x="1482" y="3062"/>
              <a:ext cx="238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28" name="AutoShape 20"/>
            <p:cNvCxnSpPr>
              <a:cxnSpLocks noChangeShapeType="1"/>
              <a:stCxn id="43012" idx="6"/>
              <a:endCxn id="43013" idx="2"/>
            </p:cNvCxnSpPr>
            <p:nvPr/>
          </p:nvCxnSpPr>
          <p:spPr bwMode="auto">
            <a:xfrm>
              <a:off x="1128" y="3560"/>
              <a:ext cx="5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29" name="AutoShape 21"/>
            <p:cNvCxnSpPr>
              <a:cxnSpLocks noChangeShapeType="1"/>
              <a:stCxn id="43012" idx="7"/>
              <a:endCxn id="43014" idx="3"/>
            </p:cNvCxnSpPr>
            <p:nvPr/>
          </p:nvCxnSpPr>
          <p:spPr bwMode="auto">
            <a:xfrm flipV="1">
              <a:off x="1112" y="3062"/>
              <a:ext cx="292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0" name="AutoShape 22"/>
            <p:cNvCxnSpPr>
              <a:cxnSpLocks noChangeShapeType="1"/>
              <a:stCxn id="43021" idx="5"/>
              <a:endCxn id="43020" idx="1"/>
            </p:cNvCxnSpPr>
            <p:nvPr/>
          </p:nvCxnSpPr>
          <p:spPr bwMode="auto">
            <a:xfrm>
              <a:off x="2997" y="3062"/>
              <a:ext cx="238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1" name="AutoShape 23"/>
            <p:cNvCxnSpPr>
              <a:cxnSpLocks noChangeShapeType="1"/>
              <a:stCxn id="43019" idx="6"/>
              <a:endCxn id="43020" idx="2"/>
            </p:cNvCxnSpPr>
            <p:nvPr/>
          </p:nvCxnSpPr>
          <p:spPr bwMode="auto">
            <a:xfrm>
              <a:off x="2642" y="3560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2" name="AutoShape 24"/>
            <p:cNvCxnSpPr>
              <a:cxnSpLocks noChangeShapeType="1"/>
              <a:stCxn id="43019" idx="7"/>
              <a:endCxn id="43021" idx="3"/>
            </p:cNvCxnSpPr>
            <p:nvPr/>
          </p:nvCxnSpPr>
          <p:spPr bwMode="auto">
            <a:xfrm flipV="1">
              <a:off x="2626" y="3062"/>
              <a:ext cx="293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3" name="AutoShape 25"/>
            <p:cNvCxnSpPr>
              <a:cxnSpLocks noChangeShapeType="1"/>
              <a:stCxn id="43025" idx="5"/>
              <a:endCxn id="43024" idx="1"/>
            </p:cNvCxnSpPr>
            <p:nvPr/>
          </p:nvCxnSpPr>
          <p:spPr bwMode="auto">
            <a:xfrm>
              <a:off x="4502" y="3062"/>
              <a:ext cx="238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4" name="AutoShape 26"/>
            <p:cNvCxnSpPr>
              <a:cxnSpLocks noChangeShapeType="1"/>
              <a:stCxn id="43023" idx="6"/>
              <a:endCxn id="43024" idx="2"/>
            </p:cNvCxnSpPr>
            <p:nvPr/>
          </p:nvCxnSpPr>
          <p:spPr bwMode="auto">
            <a:xfrm>
              <a:off x="4147" y="3560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5" name="AutoShape 27"/>
            <p:cNvCxnSpPr>
              <a:cxnSpLocks noChangeShapeType="1"/>
              <a:stCxn id="43023" idx="7"/>
              <a:endCxn id="43025" idx="3"/>
            </p:cNvCxnSpPr>
            <p:nvPr/>
          </p:nvCxnSpPr>
          <p:spPr bwMode="auto">
            <a:xfrm flipV="1">
              <a:off x="4131" y="3062"/>
              <a:ext cx="293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3036" name="Object 28"/>
          <p:cNvGraphicFramePr>
            <a:graphicFrameLocks noChangeAspect="1"/>
          </p:cNvGraphicFramePr>
          <p:nvPr>
            <p:extLst/>
          </p:nvPr>
        </p:nvGraphicFramePr>
        <p:xfrm>
          <a:off x="6381750" y="6043508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2" imgW="215900" imgH="266700" progId="Equation.3">
                  <p:embed/>
                </p:oleObj>
              </mc:Choice>
              <mc:Fallback>
                <p:oleObj name="Equation" r:id="rId12" imgW="215900" imgH="266700" progId="Equation.3">
                  <p:embed/>
                  <p:pic>
                    <p:nvPicPr>
                      <p:cNvPr id="430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6043508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9"/>
          <p:cNvGraphicFramePr>
            <a:graphicFrameLocks noChangeAspect="1"/>
          </p:cNvGraphicFramePr>
          <p:nvPr>
            <p:extLst/>
          </p:nvPr>
        </p:nvGraphicFramePr>
        <p:xfrm>
          <a:off x="7475538" y="6043508"/>
          <a:ext cx="22066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4" imgW="228600" imgH="266700" progId="Equation.3">
                  <p:embed/>
                </p:oleObj>
              </mc:Choice>
              <mc:Fallback>
                <p:oleObj name="Equation" r:id="rId14" imgW="228600" imgH="266700" progId="Equation.3">
                  <p:embed/>
                  <p:pic>
                    <p:nvPicPr>
                      <p:cNvPr id="430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6043508"/>
                        <a:ext cx="22066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30"/>
          <p:cNvGraphicFramePr>
            <a:graphicFrameLocks noChangeAspect="1"/>
          </p:cNvGraphicFramePr>
          <p:nvPr>
            <p:extLst/>
          </p:nvPr>
        </p:nvGraphicFramePr>
        <p:xfrm>
          <a:off x="7000875" y="4670320"/>
          <a:ext cx="20796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6" imgW="215900" imgH="292100" progId="Equation.3">
                  <p:embed/>
                </p:oleObj>
              </mc:Choice>
              <mc:Fallback>
                <p:oleObj name="Equation" r:id="rId16" imgW="215900" imgH="292100" progId="Equation.3">
                  <p:embed/>
                  <p:pic>
                    <p:nvPicPr>
                      <p:cNvPr id="430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670320"/>
                        <a:ext cx="20796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/>
          <p:cNvGraphicFramePr>
            <a:graphicFrameLocks noChangeAspect="1"/>
          </p:cNvGraphicFramePr>
          <p:nvPr>
            <p:extLst/>
          </p:nvPr>
        </p:nvGraphicFramePr>
        <p:xfrm>
          <a:off x="4592638" y="4657620"/>
          <a:ext cx="2333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8" imgW="241300" imgH="292100" progId="Equation.3">
                  <p:embed/>
                </p:oleObj>
              </mc:Choice>
              <mc:Fallback>
                <p:oleObj name="Equation" r:id="rId18" imgW="241300" imgH="292100" progId="Equation.3">
                  <p:embed/>
                  <p:pic>
                    <p:nvPicPr>
                      <p:cNvPr id="43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657620"/>
                        <a:ext cx="2333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0" name="Object 32"/>
          <p:cNvGraphicFramePr>
            <a:graphicFrameLocks noChangeAspect="1"/>
          </p:cNvGraphicFramePr>
          <p:nvPr>
            <p:extLst/>
          </p:nvPr>
        </p:nvGraphicFramePr>
        <p:xfrm>
          <a:off x="5105400" y="6043508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20" imgW="215900" imgH="266700" progId="Equation.3">
                  <p:embed/>
                </p:oleObj>
              </mc:Choice>
              <mc:Fallback>
                <p:oleObj name="Equation" r:id="rId20" imgW="215900" imgH="266700" progId="Equation.3">
                  <p:embed/>
                  <p:pic>
                    <p:nvPicPr>
                      <p:cNvPr id="430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43508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1765300" y="5113235"/>
            <a:ext cx="5230813" cy="790576"/>
            <a:chOff x="1112" y="3023"/>
            <a:chExt cx="3295" cy="498"/>
          </a:xfrm>
        </p:grpSpPr>
        <p:cxnSp>
          <p:nvCxnSpPr>
            <p:cNvPr id="43042" name="AutoShape 34"/>
            <p:cNvCxnSpPr>
              <a:cxnSpLocks noChangeShapeType="1"/>
              <a:stCxn id="43014" idx="6"/>
              <a:endCxn id="43019" idx="1"/>
            </p:cNvCxnSpPr>
            <p:nvPr/>
          </p:nvCxnSpPr>
          <p:spPr bwMode="auto">
            <a:xfrm>
              <a:off x="1498" y="3023"/>
              <a:ext cx="1049" cy="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43" name="AutoShape 35"/>
            <p:cNvCxnSpPr>
              <a:cxnSpLocks noChangeShapeType="1"/>
              <a:stCxn id="43025" idx="2"/>
              <a:endCxn id="43019" idx="7"/>
            </p:cNvCxnSpPr>
            <p:nvPr/>
          </p:nvCxnSpPr>
          <p:spPr bwMode="auto">
            <a:xfrm flipH="1">
              <a:off x="2626" y="3023"/>
              <a:ext cx="1781" cy="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44" name="AutoShape 36"/>
            <p:cNvCxnSpPr>
              <a:cxnSpLocks noChangeShapeType="1"/>
              <a:stCxn id="43012" idx="7"/>
              <a:endCxn id="43021" idx="2"/>
            </p:cNvCxnSpPr>
            <p:nvPr/>
          </p:nvCxnSpPr>
          <p:spPr bwMode="auto">
            <a:xfrm flipV="1">
              <a:off x="1112" y="3023"/>
              <a:ext cx="1790" cy="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45" name="AutoShape 37"/>
            <p:cNvCxnSpPr>
              <a:cxnSpLocks noChangeShapeType="1"/>
              <a:stCxn id="43023" idx="1"/>
              <a:endCxn id="43021" idx="6"/>
            </p:cNvCxnSpPr>
            <p:nvPr/>
          </p:nvCxnSpPr>
          <p:spPr bwMode="auto">
            <a:xfrm flipH="1" flipV="1">
              <a:off x="3013" y="3023"/>
              <a:ext cx="1039" cy="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322263" y="6102750"/>
            <a:ext cx="5857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 dirty="0">
                <a:latin typeface="Comic Sans MS" charset="0"/>
              </a:rPr>
              <a:t>k = 3</a:t>
            </a:r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328613" y="519102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434664" y="6157395"/>
          <a:ext cx="6009056" cy="49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22" imgW="3708400" imgH="304800" progId="Equation.3">
                  <p:embed/>
                </p:oleObj>
              </mc:Choice>
              <mc:Fallback>
                <p:oleObj name="Equation" r:id="rId22" imgW="3708400" imgH="304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34664" y="6157395"/>
                        <a:ext cx="6009056" cy="49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  <p:bldP spid="43014" grpId="0" animBg="1"/>
      <p:bldP spid="43019" grpId="0" animBg="1"/>
      <p:bldP spid="43020" grpId="0" animBg="1"/>
      <p:bldP spid="43021" grpId="0" animBg="1"/>
      <p:bldP spid="43023" grpId="0" animBg="1"/>
      <p:bldP spid="43024" grpId="0" animBg="1"/>
      <p:bldP spid="43025" grpId="0" animBg="1"/>
      <p:bldP spid="43046" grpId="0"/>
      <p:bldP spid="430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/>
              <a:t> INDEPENDENT-SET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51747" cy="5076825"/>
          </a:xfrm>
        </p:spPr>
        <p:txBody>
          <a:bodyPr/>
          <a:lstStyle/>
          <a:p>
            <a:r>
              <a:rPr lang="en-US" dirty="0"/>
              <a:t>Claim:  </a:t>
            </a:r>
            <a:r>
              <a:rPr lang="en-US" dirty="0">
                <a:sym typeface="Symbol" charset="0"/>
              </a:rPr>
              <a:t>G contains independent set of size k = |𝚽|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r>
              <a:rPr lang="en-US" dirty="0">
                <a:sym typeface="Symbol" charset="0"/>
              </a:rPr>
              <a:t>Proof: “⇒” Let S be independent set of size k</a:t>
            </a:r>
          </a:p>
          <a:p>
            <a:pPr lvl="1"/>
            <a:r>
              <a:rPr lang="en-US" dirty="0">
                <a:sym typeface="Symbol" charset="0"/>
              </a:rPr>
              <a:t>S must contain exactly one vertex in each triangle</a:t>
            </a:r>
          </a:p>
          <a:p>
            <a:pPr lvl="1"/>
            <a:r>
              <a:rPr lang="en-US" dirty="0">
                <a:sym typeface="Symbol" charset="0"/>
              </a:rPr>
              <a:t>Set these literals to true </a:t>
            </a:r>
          </a:p>
          <a:p>
            <a:pPr lvl="1"/>
            <a:r>
              <a:rPr lang="en-US" dirty="0">
                <a:sym typeface="Symbol" charset="0"/>
              </a:rPr>
              <a:t>Truth assignment is consistent and all clauses are satisfied</a:t>
            </a:r>
          </a:p>
          <a:p>
            <a:endParaRPr lang="en-US" dirty="0">
              <a:sym typeface="Symbol" charset="0"/>
            </a:endParaRPr>
          </a:p>
          <a:p>
            <a:endParaRPr lang="en-US" dirty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612900" y="5470463"/>
            <a:ext cx="177800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703513" y="5470463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62" name="AutoShape 6"/>
          <p:cNvCxnSpPr>
            <a:cxnSpLocks noChangeShapeType="1"/>
            <a:stCxn id="45063" idx="5"/>
            <a:endCxn id="45061" idx="1"/>
          </p:cNvCxnSpPr>
          <p:nvPr/>
        </p:nvCxnSpPr>
        <p:spPr bwMode="auto">
          <a:xfrm>
            <a:off x="2352675" y="4768788"/>
            <a:ext cx="377825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201863" y="4617975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64" name="AutoShape 8"/>
          <p:cNvCxnSpPr>
            <a:cxnSpLocks noChangeShapeType="1"/>
            <a:stCxn id="45060" idx="6"/>
            <a:endCxn id="45061" idx="2"/>
          </p:cNvCxnSpPr>
          <p:nvPr/>
        </p:nvCxnSpPr>
        <p:spPr bwMode="auto">
          <a:xfrm>
            <a:off x="1790700" y="5559363"/>
            <a:ext cx="9128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65" name="AutoShape 9"/>
          <p:cNvCxnSpPr>
            <a:cxnSpLocks noChangeShapeType="1"/>
            <a:stCxn id="45060" idx="7"/>
            <a:endCxn id="45063" idx="3"/>
          </p:cNvCxnSpPr>
          <p:nvPr/>
        </p:nvCxnSpPr>
        <p:spPr bwMode="auto">
          <a:xfrm flipV="1">
            <a:off x="1763713" y="4768788"/>
            <a:ext cx="46513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66" name="Object 10"/>
          <p:cNvGraphicFramePr>
            <a:graphicFrameLocks noChangeAspect="1"/>
          </p:cNvGraphicFramePr>
          <p:nvPr>
            <p:extLst/>
          </p:nvPr>
        </p:nvGraphicFramePr>
        <p:xfrm>
          <a:off x="1587500" y="5648263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215900" imgH="266700" progId="Equation.3">
                  <p:embed/>
                </p:oleObj>
              </mc:Choice>
              <mc:Fallback>
                <p:oleObj name="Equation" r:id="rId4" imgW="215900" imgH="26670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648263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>
            <p:extLst/>
          </p:nvPr>
        </p:nvGraphicFramePr>
        <p:xfrm>
          <a:off x="2689225" y="5648263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6" imgW="215900" imgH="266700" progId="Equation.3">
                  <p:embed/>
                </p:oleObj>
              </mc:Choice>
              <mc:Fallback>
                <p:oleObj name="Equation" r:id="rId6" imgW="215900" imgH="2667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648263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>
            <p:extLst/>
          </p:nvPr>
        </p:nvGraphicFramePr>
        <p:xfrm>
          <a:off x="2206625" y="4275075"/>
          <a:ext cx="209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8" imgW="215900" imgH="292100" progId="Equation.3">
                  <p:embed/>
                </p:oleObj>
              </mc:Choice>
              <mc:Fallback>
                <p:oleObj name="Equation" r:id="rId8" imgW="215900" imgH="292100" progId="Equation.3">
                  <p:embed/>
                  <p:pic>
                    <p:nvPicPr>
                      <p:cNvPr id="45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275075"/>
                        <a:ext cx="209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017963" y="5470463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5108575" y="5470463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1" name="AutoShape 15"/>
          <p:cNvCxnSpPr>
            <a:cxnSpLocks noChangeShapeType="1"/>
            <a:stCxn id="45072" idx="5"/>
            <a:endCxn id="45070" idx="1"/>
          </p:cNvCxnSpPr>
          <p:nvPr/>
        </p:nvCxnSpPr>
        <p:spPr bwMode="auto">
          <a:xfrm>
            <a:off x="4757738" y="4768788"/>
            <a:ext cx="37623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4606925" y="4617975"/>
            <a:ext cx="176213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3" name="AutoShape 17"/>
          <p:cNvCxnSpPr>
            <a:cxnSpLocks noChangeShapeType="1"/>
            <a:stCxn id="45069" idx="6"/>
            <a:endCxn id="45070" idx="2"/>
          </p:cNvCxnSpPr>
          <p:nvPr/>
        </p:nvCxnSpPr>
        <p:spPr bwMode="auto">
          <a:xfrm>
            <a:off x="4194175" y="5559363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74" name="AutoShape 18"/>
          <p:cNvCxnSpPr>
            <a:cxnSpLocks noChangeShapeType="1"/>
            <a:stCxn id="45069" idx="7"/>
            <a:endCxn id="45072" idx="3"/>
          </p:cNvCxnSpPr>
          <p:nvPr/>
        </p:nvCxnSpPr>
        <p:spPr bwMode="auto">
          <a:xfrm flipV="1">
            <a:off x="4168775" y="4768788"/>
            <a:ext cx="46355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75" name="Object 19"/>
          <p:cNvGraphicFramePr>
            <a:graphicFrameLocks noChangeAspect="1"/>
          </p:cNvGraphicFramePr>
          <p:nvPr>
            <p:extLst/>
          </p:nvPr>
        </p:nvGraphicFramePr>
        <p:xfrm>
          <a:off x="4003675" y="5648263"/>
          <a:ext cx="184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0" imgW="190500" imgH="266700" progId="Equation.3">
                  <p:embed/>
                </p:oleObj>
              </mc:Choice>
              <mc:Fallback>
                <p:oleObj name="Equation" r:id="rId10" imgW="190500" imgH="266700" progId="Equation.3">
                  <p:embed/>
                  <p:pic>
                    <p:nvPicPr>
                      <p:cNvPr id="45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648263"/>
                        <a:ext cx="184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6407150" y="5470463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7497763" y="5470463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8" name="AutoShape 22"/>
          <p:cNvCxnSpPr>
            <a:cxnSpLocks noChangeShapeType="1"/>
            <a:stCxn id="45079" idx="5"/>
            <a:endCxn id="45077" idx="1"/>
          </p:cNvCxnSpPr>
          <p:nvPr/>
        </p:nvCxnSpPr>
        <p:spPr bwMode="auto">
          <a:xfrm>
            <a:off x="7146925" y="4768788"/>
            <a:ext cx="376238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6996113" y="4617975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80" name="AutoShape 24"/>
          <p:cNvCxnSpPr>
            <a:cxnSpLocks noChangeShapeType="1"/>
            <a:stCxn id="45076" idx="6"/>
            <a:endCxn id="45077" idx="2"/>
          </p:cNvCxnSpPr>
          <p:nvPr/>
        </p:nvCxnSpPr>
        <p:spPr bwMode="auto">
          <a:xfrm>
            <a:off x="6583363" y="5559363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  <a:stCxn id="45076" idx="7"/>
            <a:endCxn id="45079" idx="3"/>
          </p:cNvCxnSpPr>
          <p:nvPr/>
        </p:nvCxnSpPr>
        <p:spPr bwMode="auto">
          <a:xfrm flipV="1">
            <a:off x="6557963" y="4768788"/>
            <a:ext cx="46355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82" name="Object 26"/>
          <p:cNvGraphicFramePr>
            <a:graphicFrameLocks noChangeAspect="1"/>
          </p:cNvGraphicFramePr>
          <p:nvPr>
            <p:extLst/>
          </p:nvPr>
        </p:nvGraphicFramePr>
        <p:xfrm>
          <a:off x="6381750" y="5648263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2" imgW="215900" imgH="266700" progId="Equation.3">
                  <p:embed/>
                </p:oleObj>
              </mc:Choice>
              <mc:Fallback>
                <p:oleObj name="Equation" r:id="rId12" imgW="215900" imgH="266700" progId="Equation.3">
                  <p:embed/>
                  <p:pic>
                    <p:nvPicPr>
                      <p:cNvPr id="450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5648263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7"/>
          <p:cNvGraphicFramePr>
            <a:graphicFrameLocks noChangeAspect="1"/>
          </p:cNvGraphicFramePr>
          <p:nvPr>
            <p:extLst/>
          </p:nvPr>
        </p:nvGraphicFramePr>
        <p:xfrm>
          <a:off x="7475538" y="5648263"/>
          <a:ext cx="22066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4" imgW="228600" imgH="266700" progId="Equation.3">
                  <p:embed/>
                </p:oleObj>
              </mc:Choice>
              <mc:Fallback>
                <p:oleObj name="Equation" r:id="rId14" imgW="228600" imgH="266700" progId="Equation.3">
                  <p:embed/>
                  <p:pic>
                    <p:nvPicPr>
                      <p:cNvPr id="450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5648263"/>
                        <a:ext cx="22066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8"/>
          <p:cNvGraphicFramePr>
            <a:graphicFrameLocks noChangeAspect="1"/>
          </p:cNvGraphicFramePr>
          <p:nvPr>
            <p:extLst/>
          </p:nvPr>
        </p:nvGraphicFramePr>
        <p:xfrm>
          <a:off x="7000875" y="4275075"/>
          <a:ext cx="20796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6" imgW="215900" imgH="292100" progId="Equation.3">
                  <p:embed/>
                </p:oleObj>
              </mc:Choice>
              <mc:Fallback>
                <p:oleObj name="Equation" r:id="rId16" imgW="215900" imgH="292100" progId="Equation.3">
                  <p:embed/>
                  <p:pic>
                    <p:nvPicPr>
                      <p:cNvPr id="45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275075"/>
                        <a:ext cx="20796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9"/>
          <p:cNvGraphicFramePr>
            <a:graphicFrameLocks noChangeAspect="1"/>
          </p:cNvGraphicFramePr>
          <p:nvPr>
            <p:extLst/>
          </p:nvPr>
        </p:nvGraphicFramePr>
        <p:xfrm>
          <a:off x="4592638" y="4262375"/>
          <a:ext cx="2333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8" imgW="241300" imgH="292100" progId="Equation.3">
                  <p:embed/>
                </p:oleObj>
              </mc:Choice>
              <mc:Fallback>
                <p:oleObj name="Equation" r:id="rId18" imgW="241300" imgH="292100" progId="Equation.3">
                  <p:embed/>
                  <p:pic>
                    <p:nvPicPr>
                      <p:cNvPr id="450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262375"/>
                        <a:ext cx="2333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>
            <p:extLst/>
          </p:nvPr>
        </p:nvGraphicFramePr>
        <p:xfrm>
          <a:off x="5105400" y="5648263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20" imgW="215900" imgH="266700" progId="Equation.3">
                  <p:embed/>
                </p:oleObj>
              </mc:Choice>
              <mc:Fallback>
                <p:oleObj name="Equation" r:id="rId20" imgW="215900" imgH="266700" progId="Equation.3">
                  <p:embed/>
                  <p:pic>
                    <p:nvPicPr>
                      <p:cNvPr id="4508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48263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87" name="AutoShape 31"/>
          <p:cNvCxnSpPr>
            <a:cxnSpLocks noChangeShapeType="1"/>
            <a:stCxn id="45063" idx="6"/>
            <a:endCxn id="45069" idx="1"/>
          </p:cNvCxnSpPr>
          <p:nvPr/>
        </p:nvCxnSpPr>
        <p:spPr bwMode="auto">
          <a:xfrm>
            <a:off x="2378075" y="4706875"/>
            <a:ext cx="1665288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8" name="AutoShape 32"/>
          <p:cNvCxnSpPr>
            <a:cxnSpLocks noChangeShapeType="1"/>
            <a:stCxn id="45079" idx="2"/>
            <a:endCxn id="45069" idx="7"/>
          </p:cNvCxnSpPr>
          <p:nvPr/>
        </p:nvCxnSpPr>
        <p:spPr bwMode="auto">
          <a:xfrm flipH="1">
            <a:off x="4168775" y="4706875"/>
            <a:ext cx="2827338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9" name="AutoShape 33"/>
          <p:cNvCxnSpPr>
            <a:cxnSpLocks noChangeShapeType="1"/>
            <a:stCxn id="45060" idx="7"/>
            <a:endCxn id="45072" idx="2"/>
          </p:cNvCxnSpPr>
          <p:nvPr/>
        </p:nvCxnSpPr>
        <p:spPr bwMode="auto">
          <a:xfrm flipV="1">
            <a:off x="1765300" y="4706875"/>
            <a:ext cx="2841625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90" name="AutoShape 34"/>
          <p:cNvCxnSpPr>
            <a:cxnSpLocks noChangeShapeType="1"/>
            <a:stCxn id="45076" idx="1"/>
            <a:endCxn id="45072" idx="6"/>
          </p:cNvCxnSpPr>
          <p:nvPr/>
        </p:nvCxnSpPr>
        <p:spPr bwMode="auto">
          <a:xfrm flipH="1" flipV="1">
            <a:off x="4783138" y="4706875"/>
            <a:ext cx="1649412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322263" y="6091175"/>
            <a:ext cx="5857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k = 3</a:t>
            </a: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328613" y="4795775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G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1778598" y="6066442"/>
          <a:ext cx="6009056" cy="49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22" imgW="3708400" imgH="304800" progId="Equation.3">
                  <p:embed/>
                </p:oleObj>
              </mc:Choice>
              <mc:Fallback>
                <p:oleObj name="Equation" r:id="rId22" imgW="3708400" imgH="3048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78598" y="6066442"/>
                        <a:ext cx="6009056" cy="49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/>
              <a:t> INDEPENDENT-SET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51747" cy="5076825"/>
          </a:xfrm>
        </p:spPr>
        <p:txBody>
          <a:bodyPr/>
          <a:lstStyle/>
          <a:p>
            <a:r>
              <a:rPr lang="en-US" dirty="0"/>
              <a:t>Claim:  </a:t>
            </a:r>
            <a:r>
              <a:rPr lang="en-US" dirty="0">
                <a:sym typeface="Symbol" charset="0"/>
              </a:rPr>
              <a:t>G contains independent set of size k = |𝚽|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r>
              <a:rPr lang="en-US" dirty="0">
                <a:sym typeface="Symbol" charset="0"/>
              </a:rPr>
              <a:t>Proof: “⟸”   </a:t>
            </a:r>
          </a:p>
          <a:p>
            <a:pPr lvl="1"/>
            <a:r>
              <a:rPr lang="en-US" dirty="0">
                <a:sym typeface="Symbol" charset="0"/>
              </a:rPr>
              <a:t>Each triangle has a literal that evaluates to 1</a:t>
            </a:r>
          </a:p>
          <a:p>
            <a:pPr lvl="1"/>
            <a:r>
              <a:rPr lang="en-US" dirty="0">
                <a:sym typeface="Symbol" charset="0"/>
              </a:rPr>
              <a:t>This is an independent set S of size k</a:t>
            </a:r>
          </a:p>
          <a:p>
            <a:pPr lvl="2"/>
            <a:r>
              <a:rPr lang="en-US" dirty="0">
                <a:sym typeface="Symbol" charset="0"/>
              </a:rPr>
              <a:t>If there would be an edge between vertices in S, they would have to conflict</a:t>
            </a:r>
            <a:endParaRPr lang="en-US" dirty="0"/>
          </a:p>
          <a:p>
            <a:endParaRPr lang="en-US" dirty="0">
              <a:sym typeface="Symbol" charset="0"/>
            </a:endParaRPr>
          </a:p>
          <a:p>
            <a:endParaRPr lang="en-US" dirty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612900" y="5342067"/>
            <a:ext cx="177800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703513" y="5342067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62" name="AutoShape 6"/>
          <p:cNvCxnSpPr>
            <a:cxnSpLocks noChangeShapeType="1"/>
            <a:stCxn id="45063" idx="5"/>
            <a:endCxn id="45061" idx="1"/>
          </p:cNvCxnSpPr>
          <p:nvPr/>
        </p:nvCxnSpPr>
        <p:spPr bwMode="auto">
          <a:xfrm>
            <a:off x="2352675" y="4640392"/>
            <a:ext cx="377825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201863" y="4489579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64" name="AutoShape 8"/>
          <p:cNvCxnSpPr>
            <a:cxnSpLocks noChangeShapeType="1"/>
            <a:stCxn id="45060" idx="6"/>
            <a:endCxn id="45061" idx="2"/>
          </p:cNvCxnSpPr>
          <p:nvPr/>
        </p:nvCxnSpPr>
        <p:spPr bwMode="auto">
          <a:xfrm>
            <a:off x="1790700" y="5430967"/>
            <a:ext cx="9128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65" name="AutoShape 9"/>
          <p:cNvCxnSpPr>
            <a:cxnSpLocks noChangeShapeType="1"/>
            <a:stCxn id="45060" idx="7"/>
            <a:endCxn id="45063" idx="3"/>
          </p:cNvCxnSpPr>
          <p:nvPr/>
        </p:nvCxnSpPr>
        <p:spPr bwMode="auto">
          <a:xfrm flipV="1">
            <a:off x="1763713" y="4640392"/>
            <a:ext cx="46513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66" name="Object 10"/>
          <p:cNvGraphicFramePr>
            <a:graphicFrameLocks noChangeAspect="1"/>
          </p:cNvGraphicFramePr>
          <p:nvPr>
            <p:extLst/>
          </p:nvPr>
        </p:nvGraphicFramePr>
        <p:xfrm>
          <a:off x="1587500" y="5519867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4" imgW="215900" imgH="266700" progId="Equation.3">
                  <p:embed/>
                </p:oleObj>
              </mc:Choice>
              <mc:Fallback>
                <p:oleObj name="Equation" r:id="rId4" imgW="215900" imgH="26670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519867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>
            <p:extLst/>
          </p:nvPr>
        </p:nvGraphicFramePr>
        <p:xfrm>
          <a:off x="2689225" y="5519867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6" imgW="215900" imgH="266700" progId="Equation.3">
                  <p:embed/>
                </p:oleObj>
              </mc:Choice>
              <mc:Fallback>
                <p:oleObj name="Equation" r:id="rId6" imgW="215900" imgH="2667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519867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>
            <p:extLst/>
          </p:nvPr>
        </p:nvGraphicFramePr>
        <p:xfrm>
          <a:off x="2206625" y="4146679"/>
          <a:ext cx="209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8" imgW="215900" imgH="292100" progId="Equation.3">
                  <p:embed/>
                </p:oleObj>
              </mc:Choice>
              <mc:Fallback>
                <p:oleObj name="Equation" r:id="rId8" imgW="215900" imgH="292100" progId="Equation.3">
                  <p:embed/>
                  <p:pic>
                    <p:nvPicPr>
                      <p:cNvPr id="45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146679"/>
                        <a:ext cx="209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017963" y="5342067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5108575" y="5342067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1" name="AutoShape 15"/>
          <p:cNvCxnSpPr>
            <a:cxnSpLocks noChangeShapeType="1"/>
            <a:stCxn id="45072" idx="5"/>
            <a:endCxn id="45070" idx="1"/>
          </p:cNvCxnSpPr>
          <p:nvPr/>
        </p:nvCxnSpPr>
        <p:spPr bwMode="auto">
          <a:xfrm>
            <a:off x="4757738" y="4640392"/>
            <a:ext cx="37623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4606925" y="4489579"/>
            <a:ext cx="176213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3" name="AutoShape 17"/>
          <p:cNvCxnSpPr>
            <a:cxnSpLocks noChangeShapeType="1"/>
            <a:stCxn id="45069" idx="6"/>
            <a:endCxn id="45070" idx="2"/>
          </p:cNvCxnSpPr>
          <p:nvPr/>
        </p:nvCxnSpPr>
        <p:spPr bwMode="auto">
          <a:xfrm>
            <a:off x="4194175" y="5430967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74" name="AutoShape 18"/>
          <p:cNvCxnSpPr>
            <a:cxnSpLocks noChangeShapeType="1"/>
            <a:stCxn id="45069" idx="7"/>
            <a:endCxn id="45072" idx="3"/>
          </p:cNvCxnSpPr>
          <p:nvPr/>
        </p:nvCxnSpPr>
        <p:spPr bwMode="auto">
          <a:xfrm flipV="1">
            <a:off x="4168775" y="4640392"/>
            <a:ext cx="46355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75" name="Object 19"/>
          <p:cNvGraphicFramePr>
            <a:graphicFrameLocks noChangeAspect="1"/>
          </p:cNvGraphicFramePr>
          <p:nvPr>
            <p:extLst/>
          </p:nvPr>
        </p:nvGraphicFramePr>
        <p:xfrm>
          <a:off x="4003675" y="5519867"/>
          <a:ext cx="184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0" imgW="190500" imgH="266700" progId="Equation.3">
                  <p:embed/>
                </p:oleObj>
              </mc:Choice>
              <mc:Fallback>
                <p:oleObj name="Equation" r:id="rId10" imgW="190500" imgH="266700" progId="Equation.3">
                  <p:embed/>
                  <p:pic>
                    <p:nvPicPr>
                      <p:cNvPr id="45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519867"/>
                        <a:ext cx="184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6407150" y="5342067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7497763" y="5342067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8" name="AutoShape 22"/>
          <p:cNvCxnSpPr>
            <a:cxnSpLocks noChangeShapeType="1"/>
            <a:stCxn id="45079" idx="5"/>
            <a:endCxn id="45077" idx="1"/>
          </p:cNvCxnSpPr>
          <p:nvPr/>
        </p:nvCxnSpPr>
        <p:spPr bwMode="auto">
          <a:xfrm>
            <a:off x="7146925" y="4640392"/>
            <a:ext cx="376238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6996113" y="4489579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80" name="AutoShape 24"/>
          <p:cNvCxnSpPr>
            <a:cxnSpLocks noChangeShapeType="1"/>
            <a:stCxn id="45076" idx="6"/>
            <a:endCxn id="45077" idx="2"/>
          </p:cNvCxnSpPr>
          <p:nvPr/>
        </p:nvCxnSpPr>
        <p:spPr bwMode="auto">
          <a:xfrm>
            <a:off x="6583363" y="5430967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  <a:stCxn id="45076" idx="7"/>
            <a:endCxn id="45079" idx="3"/>
          </p:cNvCxnSpPr>
          <p:nvPr/>
        </p:nvCxnSpPr>
        <p:spPr bwMode="auto">
          <a:xfrm flipV="1">
            <a:off x="6557963" y="4640392"/>
            <a:ext cx="46355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82" name="Object 26"/>
          <p:cNvGraphicFramePr>
            <a:graphicFrameLocks noChangeAspect="1"/>
          </p:cNvGraphicFramePr>
          <p:nvPr>
            <p:extLst/>
          </p:nvPr>
        </p:nvGraphicFramePr>
        <p:xfrm>
          <a:off x="6381750" y="5519867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2" imgW="215900" imgH="266700" progId="Equation.3">
                  <p:embed/>
                </p:oleObj>
              </mc:Choice>
              <mc:Fallback>
                <p:oleObj name="Equation" r:id="rId12" imgW="215900" imgH="266700" progId="Equation.3">
                  <p:embed/>
                  <p:pic>
                    <p:nvPicPr>
                      <p:cNvPr id="450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5519867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7"/>
          <p:cNvGraphicFramePr>
            <a:graphicFrameLocks noChangeAspect="1"/>
          </p:cNvGraphicFramePr>
          <p:nvPr>
            <p:extLst/>
          </p:nvPr>
        </p:nvGraphicFramePr>
        <p:xfrm>
          <a:off x="7475538" y="5519867"/>
          <a:ext cx="22066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4" imgW="228600" imgH="266700" progId="Equation.3">
                  <p:embed/>
                </p:oleObj>
              </mc:Choice>
              <mc:Fallback>
                <p:oleObj name="Equation" r:id="rId14" imgW="228600" imgH="266700" progId="Equation.3">
                  <p:embed/>
                  <p:pic>
                    <p:nvPicPr>
                      <p:cNvPr id="450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5519867"/>
                        <a:ext cx="22066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8"/>
          <p:cNvGraphicFramePr>
            <a:graphicFrameLocks noChangeAspect="1"/>
          </p:cNvGraphicFramePr>
          <p:nvPr>
            <p:extLst/>
          </p:nvPr>
        </p:nvGraphicFramePr>
        <p:xfrm>
          <a:off x="7000875" y="4146679"/>
          <a:ext cx="20796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6" imgW="215900" imgH="292100" progId="Equation.3">
                  <p:embed/>
                </p:oleObj>
              </mc:Choice>
              <mc:Fallback>
                <p:oleObj name="Equation" r:id="rId16" imgW="215900" imgH="292100" progId="Equation.3">
                  <p:embed/>
                  <p:pic>
                    <p:nvPicPr>
                      <p:cNvPr id="45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146679"/>
                        <a:ext cx="20796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9"/>
          <p:cNvGraphicFramePr>
            <a:graphicFrameLocks noChangeAspect="1"/>
          </p:cNvGraphicFramePr>
          <p:nvPr>
            <p:extLst/>
          </p:nvPr>
        </p:nvGraphicFramePr>
        <p:xfrm>
          <a:off x="4592638" y="4133979"/>
          <a:ext cx="2333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18" imgW="241300" imgH="292100" progId="Equation.3">
                  <p:embed/>
                </p:oleObj>
              </mc:Choice>
              <mc:Fallback>
                <p:oleObj name="Equation" r:id="rId18" imgW="241300" imgH="292100" progId="Equation.3">
                  <p:embed/>
                  <p:pic>
                    <p:nvPicPr>
                      <p:cNvPr id="450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133979"/>
                        <a:ext cx="2333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>
            <p:extLst/>
          </p:nvPr>
        </p:nvGraphicFramePr>
        <p:xfrm>
          <a:off x="5105400" y="5519867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20" imgW="215900" imgH="266700" progId="Equation.3">
                  <p:embed/>
                </p:oleObj>
              </mc:Choice>
              <mc:Fallback>
                <p:oleObj name="Equation" r:id="rId20" imgW="215900" imgH="266700" progId="Equation.3">
                  <p:embed/>
                  <p:pic>
                    <p:nvPicPr>
                      <p:cNvPr id="4508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19867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87" name="AutoShape 31"/>
          <p:cNvCxnSpPr>
            <a:cxnSpLocks noChangeShapeType="1"/>
            <a:stCxn id="45063" idx="6"/>
            <a:endCxn id="45069" idx="1"/>
          </p:cNvCxnSpPr>
          <p:nvPr/>
        </p:nvCxnSpPr>
        <p:spPr bwMode="auto">
          <a:xfrm>
            <a:off x="2378075" y="4578479"/>
            <a:ext cx="1665288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8" name="AutoShape 32"/>
          <p:cNvCxnSpPr>
            <a:cxnSpLocks noChangeShapeType="1"/>
            <a:stCxn id="45079" idx="2"/>
            <a:endCxn id="45069" idx="7"/>
          </p:cNvCxnSpPr>
          <p:nvPr/>
        </p:nvCxnSpPr>
        <p:spPr bwMode="auto">
          <a:xfrm flipH="1">
            <a:off x="4168775" y="4578479"/>
            <a:ext cx="2827338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9" name="AutoShape 33"/>
          <p:cNvCxnSpPr>
            <a:cxnSpLocks noChangeShapeType="1"/>
            <a:stCxn id="45060" idx="7"/>
            <a:endCxn id="45072" idx="2"/>
          </p:cNvCxnSpPr>
          <p:nvPr/>
        </p:nvCxnSpPr>
        <p:spPr bwMode="auto">
          <a:xfrm flipV="1">
            <a:off x="1765300" y="4578479"/>
            <a:ext cx="2841625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90" name="AutoShape 34"/>
          <p:cNvCxnSpPr>
            <a:cxnSpLocks noChangeShapeType="1"/>
            <a:stCxn id="45076" idx="1"/>
            <a:endCxn id="45072" idx="6"/>
          </p:cNvCxnSpPr>
          <p:nvPr/>
        </p:nvCxnSpPr>
        <p:spPr bwMode="auto">
          <a:xfrm flipH="1" flipV="1">
            <a:off x="4783138" y="4578479"/>
            <a:ext cx="1649412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322263" y="5962779"/>
            <a:ext cx="5857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k = 3</a:t>
            </a: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328613" y="4667379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G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1434664" y="6017424"/>
          <a:ext cx="6009056" cy="49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22" imgW="3708400" imgH="304800" progId="Equation.3">
                  <p:embed/>
                </p:oleObj>
              </mc:Choice>
              <mc:Fallback>
                <p:oleObj name="Equation" r:id="rId22" imgW="3708400" imgH="3048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34664" y="6017424"/>
                        <a:ext cx="6009056" cy="49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Polynomial-Time Reductions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607429" y="1630363"/>
            <a:ext cx="768681" cy="3447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3-CNF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640013" y="3111500"/>
            <a:ext cx="1682750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DIR-HAM-CYCLE</a:t>
            </a:r>
          </a:p>
        </p:txBody>
      </p:sp>
      <p:cxnSp>
        <p:nvCxnSpPr>
          <p:cNvPr id="86021" name="AutoShape 5"/>
          <p:cNvCxnSpPr>
            <a:cxnSpLocks noChangeShapeType="1"/>
            <a:stCxn id="86019" idx="2"/>
            <a:endCxn id="86020" idx="0"/>
          </p:cNvCxnSpPr>
          <p:nvPr/>
        </p:nvCxnSpPr>
        <p:spPr bwMode="auto">
          <a:xfrm flipH="1">
            <a:off x="3481388" y="1975073"/>
            <a:ext cx="510382" cy="11364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23863" y="3111500"/>
            <a:ext cx="19716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INDEPENDENT SET</a:t>
            </a:r>
          </a:p>
        </p:txBody>
      </p:sp>
      <p:cxnSp>
        <p:nvCxnSpPr>
          <p:cNvPr id="86023" name="AutoShape 7"/>
          <p:cNvCxnSpPr>
            <a:cxnSpLocks noChangeShapeType="1"/>
            <a:stCxn id="86019" idx="2"/>
            <a:endCxn id="86022" idx="0"/>
          </p:cNvCxnSpPr>
          <p:nvPr/>
        </p:nvCxnSpPr>
        <p:spPr bwMode="auto">
          <a:xfrm flipH="1">
            <a:off x="1409701" y="1975073"/>
            <a:ext cx="2582069" cy="11364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619125" y="4210050"/>
            <a:ext cx="15779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VERTEX COVER</a:t>
            </a:r>
          </a:p>
        </p:txBody>
      </p:sp>
      <p:cxnSp>
        <p:nvCxnSpPr>
          <p:cNvPr id="86025" name="AutoShape 9"/>
          <p:cNvCxnSpPr>
            <a:cxnSpLocks noChangeShapeType="1"/>
            <a:stCxn id="86022" idx="2"/>
            <a:endCxn id="86024" idx="0"/>
          </p:cNvCxnSpPr>
          <p:nvPr/>
        </p:nvCxnSpPr>
        <p:spPr bwMode="auto">
          <a:xfrm flipH="1">
            <a:off x="1408113" y="3486150"/>
            <a:ext cx="1587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86026" name="Picture 10" descr="k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8" y="736600"/>
            <a:ext cx="831850" cy="1222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7400925" y="2017713"/>
            <a:ext cx="1743075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 dirty="0">
                <a:latin typeface="Century Gothic" charset="0"/>
                <a:ea typeface="Century Gothic" charset="0"/>
                <a:cs typeface="Century Gothic" charset="0"/>
              </a:rPr>
              <a:t>Dick Karp (1972)</a:t>
            </a:r>
            <a:br>
              <a:rPr kumimoji="1" lang="en-US" sz="1600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kumimoji="1" lang="en-US" sz="1600" dirty="0">
                <a:latin typeface="Century Gothic" charset="0"/>
                <a:ea typeface="Century Gothic" charset="0"/>
                <a:cs typeface="Century Gothic" charset="0"/>
              </a:rPr>
              <a:t>1985 Turing Award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 rot="-1386760">
            <a:off x="1676400" y="2187224"/>
            <a:ext cx="163353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1" lang="en-US" sz="1000" dirty="0"/>
              <a:t>3-CNF reduces to INDEPENDENT SET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748213" y="3119438"/>
            <a:ext cx="16668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GRAPH 3-COLOR</a:t>
            </a:r>
          </a:p>
        </p:txBody>
      </p:sp>
      <p:cxnSp>
        <p:nvCxnSpPr>
          <p:cNvPr id="86030" name="AutoShape 14"/>
          <p:cNvCxnSpPr>
            <a:cxnSpLocks noChangeShapeType="1"/>
            <a:stCxn id="86019" idx="2"/>
            <a:endCxn id="86029" idx="0"/>
          </p:cNvCxnSpPr>
          <p:nvPr/>
        </p:nvCxnSpPr>
        <p:spPr bwMode="auto">
          <a:xfrm>
            <a:off x="3991770" y="1975073"/>
            <a:ext cx="1589881" cy="11443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841625" y="4227513"/>
            <a:ext cx="1271588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HAM-CYCLE</a:t>
            </a:r>
          </a:p>
        </p:txBody>
      </p:sp>
      <p:cxnSp>
        <p:nvCxnSpPr>
          <p:cNvPr id="86032" name="AutoShape 16"/>
          <p:cNvCxnSpPr>
            <a:cxnSpLocks noChangeShapeType="1"/>
            <a:stCxn id="86020" idx="2"/>
            <a:endCxn id="86031" idx="0"/>
          </p:cNvCxnSpPr>
          <p:nvPr/>
        </p:nvCxnSpPr>
        <p:spPr bwMode="auto">
          <a:xfrm flipH="1">
            <a:off x="3478213" y="3486150"/>
            <a:ext cx="31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200400" y="5343525"/>
            <a:ext cx="5746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TSP</a:t>
            </a:r>
          </a:p>
        </p:txBody>
      </p:sp>
      <p:cxnSp>
        <p:nvCxnSpPr>
          <p:cNvPr id="86034" name="AutoShape 18"/>
          <p:cNvCxnSpPr>
            <a:cxnSpLocks noChangeShapeType="1"/>
            <a:stCxn id="86031" idx="2"/>
            <a:endCxn id="86033" idx="0"/>
          </p:cNvCxnSpPr>
          <p:nvPr/>
        </p:nvCxnSpPr>
        <p:spPr bwMode="auto">
          <a:xfrm>
            <a:off x="3478213" y="4602163"/>
            <a:ext cx="9525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6784975" y="3125788"/>
            <a:ext cx="14446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SUBSET-SUM</a:t>
            </a:r>
          </a:p>
        </p:txBody>
      </p:sp>
      <p:cxnSp>
        <p:nvCxnSpPr>
          <p:cNvPr id="86036" name="AutoShape 20"/>
          <p:cNvCxnSpPr>
            <a:cxnSpLocks noChangeShapeType="1"/>
            <a:stCxn id="86019" idx="2"/>
            <a:endCxn id="86035" idx="0"/>
          </p:cNvCxnSpPr>
          <p:nvPr/>
        </p:nvCxnSpPr>
        <p:spPr bwMode="auto">
          <a:xfrm>
            <a:off x="3991770" y="1975073"/>
            <a:ext cx="3515518" cy="1150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6796088" y="4221163"/>
            <a:ext cx="1433512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SCHEDULING</a:t>
            </a:r>
          </a:p>
        </p:txBody>
      </p:sp>
      <p:cxnSp>
        <p:nvCxnSpPr>
          <p:cNvPr id="86038" name="AutoShape 22"/>
          <p:cNvCxnSpPr>
            <a:cxnSpLocks noChangeShapeType="1"/>
            <a:stCxn id="86035" idx="2"/>
            <a:endCxn id="86037" idx="0"/>
          </p:cNvCxnSpPr>
          <p:nvPr/>
        </p:nvCxnSpPr>
        <p:spPr bwMode="auto">
          <a:xfrm>
            <a:off x="7507288" y="3500438"/>
            <a:ext cx="63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4694238" y="4227513"/>
            <a:ext cx="1778000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PLANAR 3-COLOR</a:t>
            </a:r>
          </a:p>
        </p:txBody>
      </p:sp>
      <p:cxnSp>
        <p:nvCxnSpPr>
          <p:cNvPr id="86040" name="AutoShape 24"/>
          <p:cNvCxnSpPr>
            <a:cxnSpLocks noChangeShapeType="1"/>
            <a:stCxn id="86029" idx="2"/>
            <a:endCxn id="86039" idx="0"/>
          </p:cNvCxnSpPr>
          <p:nvPr/>
        </p:nvCxnSpPr>
        <p:spPr bwMode="auto">
          <a:xfrm>
            <a:off x="5581650" y="3494088"/>
            <a:ext cx="1588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798513" y="5343525"/>
            <a:ext cx="1233487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SET COVER</a:t>
            </a:r>
          </a:p>
        </p:txBody>
      </p:sp>
      <p:cxnSp>
        <p:nvCxnSpPr>
          <p:cNvPr id="86042" name="AutoShape 26"/>
          <p:cNvCxnSpPr>
            <a:cxnSpLocks noChangeShapeType="1"/>
            <a:stCxn id="86024" idx="2"/>
            <a:endCxn id="86041" idx="0"/>
          </p:cNvCxnSpPr>
          <p:nvPr/>
        </p:nvCxnSpPr>
        <p:spPr bwMode="auto">
          <a:xfrm>
            <a:off x="1408113" y="4584700"/>
            <a:ext cx="7937" cy="758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388938" y="6051550"/>
            <a:ext cx="212397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entury Gothic" charset="0"/>
                <a:ea typeface="Century Gothic" charset="0"/>
                <a:cs typeface="Century Gothic" charset="0"/>
              </a:rPr>
              <a:t>packing and covering</a:t>
            </a: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2967038" y="6049963"/>
            <a:ext cx="120866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entury Gothic" charset="0"/>
                <a:ea typeface="Century Gothic" charset="0"/>
                <a:cs typeface="Century Gothic" charset="0"/>
              </a:rPr>
              <a:t>sequencing</a:t>
            </a:r>
          </a:p>
        </p:txBody>
      </p:sp>
      <p:sp>
        <p:nvSpPr>
          <p:cNvPr id="86045" name="Rectangle 29"/>
          <p:cNvSpPr>
            <a:spLocks noChangeArrowheads="1"/>
          </p:cNvSpPr>
          <p:nvPr/>
        </p:nvSpPr>
        <p:spPr bwMode="auto">
          <a:xfrm>
            <a:off x="4949825" y="6049963"/>
            <a:ext cx="116859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entury Gothic" charset="0"/>
                <a:ea typeface="Century Gothic" charset="0"/>
                <a:cs typeface="Century Gothic" charset="0"/>
              </a:rPr>
              <a:t>partitioning</a:t>
            </a:r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7086600" y="6049963"/>
            <a:ext cx="105317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entury Gothic" charset="0"/>
                <a:ea typeface="Century Gothic" charset="0"/>
                <a:cs typeface="Century Gothic" charset="0"/>
              </a:rPr>
              <a:t>numerical</a:t>
            </a:r>
          </a:p>
        </p:txBody>
      </p:sp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457200" y="1620838"/>
            <a:ext cx="206466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 dirty="0">
                <a:latin typeface="Century Gothic" charset="0"/>
                <a:ea typeface="Century Gothic" charset="0"/>
                <a:cs typeface="Century Gothic" charset="0"/>
              </a:rPr>
              <a:t>constraint satisfaction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Vertex Cover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214438"/>
            <a:ext cx="8639175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G = (V, E), undirected graph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Vertex cover</a:t>
            </a:r>
            <a:r>
              <a:rPr lang="en-US" dirty="0">
                <a:cs typeface="+mn-cs"/>
              </a:rPr>
              <a:t> = a subset V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⊆ V 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which covers all the edges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if (u, v) ∈ E then u ∈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v ∈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both.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Size</a:t>
            </a:r>
            <a:r>
              <a:rPr lang="en-US" dirty="0">
                <a:cs typeface="+mn-cs"/>
                <a:sym typeface="Symbol" charset="0"/>
              </a:rPr>
              <a:t> of a vertex cover = number of vertices in it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b="1" dirty="0">
                <a:cs typeface="+mn-cs"/>
                <a:sym typeface="Symbol" charset="0"/>
              </a:rPr>
              <a:t>Problem: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Find a vertex cover of minimum size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Does graph G have a vertex cover of size k?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5962650" y="1214438"/>
            <a:ext cx="2962275" cy="2057400"/>
            <a:chOff x="3756" y="852"/>
            <a:chExt cx="1866" cy="1296"/>
          </a:xfrm>
        </p:grpSpPr>
        <p:sp>
          <p:nvSpPr>
            <p:cNvPr id="879621" name="Oval 5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79622" name="Oval 6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79623" name="Oval 7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79624" name="Oval 8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79625" name="Oval 9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79626" name="Oval 10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79627" name="Line 11"/>
            <p:cNvSpPr>
              <a:spLocks noChangeShapeType="1"/>
            </p:cNvSpPr>
            <p:nvPr/>
          </p:nvSpPr>
          <p:spPr bwMode="auto">
            <a:xfrm flipV="1">
              <a:off x="3960" y="1080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28" name="Line 12"/>
            <p:cNvSpPr>
              <a:spLocks noChangeShapeType="1"/>
            </p:cNvSpPr>
            <p:nvPr/>
          </p:nvSpPr>
          <p:spPr bwMode="auto">
            <a:xfrm>
              <a:off x="3990" y="1608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29" name="Line 13"/>
            <p:cNvSpPr>
              <a:spLocks noChangeShapeType="1"/>
            </p:cNvSpPr>
            <p:nvPr/>
          </p:nvSpPr>
          <p:spPr bwMode="auto">
            <a:xfrm>
              <a:off x="4446" y="1080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30" name="Line 14"/>
            <p:cNvSpPr>
              <a:spLocks noChangeShapeType="1"/>
            </p:cNvSpPr>
            <p:nvPr/>
          </p:nvSpPr>
          <p:spPr bwMode="auto">
            <a:xfrm flipH="1">
              <a:off x="5142" y="1650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9631" name="Oval 15"/>
          <p:cNvSpPr>
            <a:spLocks noChangeArrowheads="1"/>
          </p:cNvSpPr>
          <p:nvPr/>
        </p:nvSpPr>
        <p:spPr bwMode="auto">
          <a:xfrm>
            <a:off x="5962650" y="2062163"/>
            <a:ext cx="438150" cy="438150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z</a:t>
            </a:r>
          </a:p>
        </p:txBody>
      </p:sp>
      <p:sp>
        <p:nvSpPr>
          <p:cNvPr id="879632" name="Oval 16"/>
          <p:cNvSpPr>
            <a:spLocks noChangeArrowheads="1"/>
          </p:cNvSpPr>
          <p:nvPr/>
        </p:nvSpPr>
        <p:spPr bwMode="auto">
          <a:xfrm>
            <a:off x="8486775" y="2062163"/>
            <a:ext cx="438150" cy="438150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79633" name="Line 17"/>
          <p:cNvSpPr>
            <a:spLocks noChangeShapeType="1"/>
          </p:cNvSpPr>
          <p:nvPr/>
        </p:nvSpPr>
        <p:spPr bwMode="auto">
          <a:xfrm>
            <a:off x="8181975" y="1538288"/>
            <a:ext cx="43815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4" name="Line 18"/>
          <p:cNvSpPr>
            <a:spLocks noChangeShapeType="1"/>
          </p:cNvSpPr>
          <p:nvPr/>
        </p:nvSpPr>
        <p:spPr bwMode="auto">
          <a:xfrm flipV="1">
            <a:off x="6305550" y="1566863"/>
            <a:ext cx="1524000" cy="50482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5" name="Line 19"/>
          <p:cNvSpPr>
            <a:spLocks noChangeShapeType="1"/>
          </p:cNvSpPr>
          <p:nvPr/>
        </p:nvSpPr>
        <p:spPr bwMode="auto">
          <a:xfrm>
            <a:off x="6343650" y="2433638"/>
            <a:ext cx="419100" cy="4191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6" name="Line 20"/>
          <p:cNvSpPr>
            <a:spLocks noChangeShapeType="1"/>
          </p:cNvSpPr>
          <p:nvPr/>
        </p:nvSpPr>
        <p:spPr bwMode="auto">
          <a:xfrm>
            <a:off x="8191500" y="1547813"/>
            <a:ext cx="409575" cy="52387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7" name="Line 21"/>
          <p:cNvSpPr>
            <a:spLocks noChangeShapeType="1"/>
          </p:cNvSpPr>
          <p:nvPr/>
        </p:nvSpPr>
        <p:spPr bwMode="auto">
          <a:xfrm>
            <a:off x="7077075" y="1576388"/>
            <a:ext cx="1428750" cy="56197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8" name="Line 22"/>
          <p:cNvSpPr>
            <a:spLocks noChangeShapeType="1"/>
          </p:cNvSpPr>
          <p:nvPr/>
        </p:nvSpPr>
        <p:spPr bwMode="auto">
          <a:xfrm flipH="1">
            <a:off x="8153400" y="2500313"/>
            <a:ext cx="457200" cy="3810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31" grpId="0" animBg="1"/>
      <p:bldP spid="8796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Class of </a:t>
            </a:r>
            <a:r>
              <a:rPr lang="ja-JP" altLang="en-US">
                <a:latin typeface="Arial"/>
                <a:cs typeface="+mj-cs"/>
              </a:rPr>
              <a:t>“</a:t>
            </a:r>
            <a:r>
              <a:rPr lang="en-US">
                <a:cs typeface="+mj-cs"/>
              </a:rPr>
              <a:t>P</a:t>
            </a:r>
            <a:r>
              <a:rPr lang="ja-JP" altLang="en-US">
                <a:latin typeface="Arial"/>
                <a:cs typeface="+mj-cs"/>
              </a:rPr>
              <a:t>”</a:t>
            </a:r>
            <a:r>
              <a:rPr lang="en-US">
                <a:cs typeface="+mj-cs"/>
              </a:rPr>
              <a:t> Problems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698624" cy="4946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b="1">
                <a:cs typeface="+mn-cs"/>
              </a:rPr>
              <a:t>Class P</a:t>
            </a:r>
            <a:r>
              <a:rPr lang="en-US">
                <a:cs typeface="+mn-cs"/>
              </a:rPr>
              <a:t> consists of (decision) problems that are solvable in polynomial time: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sz="1000" dirty="0">
              <a:cs typeface="+mn-cs"/>
            </a:endParaRP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 		there exists an algorithm that can solve the 	problem in </a:t>
            </a:r>
            <a:r>
              <a:rPr lang="en-US" dirty="0">
                <a:latin typeface="Comic Sans MS" charset="0"/>
                <a:cs typeface="+mn-cs"/>
              </a:rPr>
              <a:t>O(</a:t>
            </a:r>
            <a:r>
              <a:rPr lang="en-US" dirty="0" err="1">
                <a:latin typeface="Comic Sans MS" charset="0"/>
                <a:cs typeface="+mn-cs"/>
              </a:rPr>
              <a:t>n</a:t>
            </a:r>
            <a:r>
              <a:rPr lang="en-US" baseline="30000" dirty="0" err="1">
                <a:latin typeface="Comic Sans MS" charset="0"/>
                <a:cs typeface="+mn-cs"/>
              </a:rPr>
              <a:t>k</a:t>
            </a:r>
            <a:r>
              <a:rPr lang="en-US" dirty="0">
                <a:latin typeface="Comic Sans MS" charset="0"/>
                <a:cs typeface="+mn-cs"/>
              </a:rPr>
              <a:t>)</a:t>
            </a:r>
            <a:r>
              <a:rPr lang="en-US" dirty="0">
                <a:cs typeface="+mn-cs"/>
              </a:rPr>
              <a:t>, k constant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Problems in P are also called </a:t>
            </a:r>
            <a:r>
              <a:rPr lang="en-US" b="1" dirty="0">
                <a:solidFill>
                  <a:srgbClr val="008080"/>
                </a:solidFill>
                <a:cs typeface="+mn-cs"/>
              </a:rPr>
              <a:t>tractable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Problems not in P are also called </a:t>
            </a:r>
            <a:r>
              <a:rPr lang="en-US" b="1" dirty="0">
                <a:solidFill>
                  <a:srgbClr val="CC0000"/>
                </a:solidFill>
                <a:cs typeface="+mn-cs"/>
              </a:rPr>
              <a:t>intractable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/>
              <a:t>Can be solved in reasonable time only for small inputs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INDEPENDENT-SET </a:t>
            </a:r>
            <a:r>
              <a:rPr lang="en-US" sz="3200" dirty="0">
                <a:sym typeface="Symbol" charset="0"/>
              </a:rPr>
              <a:t>≤</a:t>
            </a:r>
            <a:r>
              <a:rPr lang="en-US" sz="3200" baseline="-25000" dirty="0">
                <a:sym typeface="Symbol" charset="0"/>
              </a:rPr>
              <a:t>p</a:t>
            </a:r>
            <a:r>
              <a:rPr lang="en-US" sz="3200" dirty="0">
                <a:sym typeface="Symbol" charset="0"/>
              </a:rPr>
              <a:t> VERTEX-COVER</a:t>
            </a:r>
            <a:r>
              <a:rPr lang="en-US" sz="3200" dirty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charset="0"/>
              </a:rPr>
              <a:t>We show S is an independent set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V ⟺ S is a vertex cover</a:t>
            </a:r>
          </a:p>
          <a:p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Proof “⇒”</a:t>
            </a:r>
          </a:p>
          <a:p>
            <a:pPr lvl="1"/>
            <a:r>
              <a:rPr lang="en-US" dirty="0">
                <a:sym typeface="Symbol" charset="0"/>
              </a:rPr>
              <a:t>Let S be any independent set</a:t>
            </a:r>
          </a:p>
          <a:p>
            <a:pPr lvl="1"/>
            <a:r>
              <a:rPr lang="en-US" dirty="0">
                <a:sym typeface="Symbol" charset="0"/>
              </a:rPr>
              <a:t>Consider an arbitrary edge (u, v)</a:t>
            </a:r>
          </a:p>
          <a:p>
            <a:pPr lvl="1"/>
            <a:r>
              <a:rPr lang="en-US" dirty="0">
                <a:sym typeface="Symbol" charset="0"/>
              </a:rPr>
              <a:t>S independent ⇒ u ∉ S or v ∉ S  </a:t>
            </a:r>
          </a:p>
          <a:p>
            <a:pPr marL="457200" lvl="1" indent="0">
              <a:buNone/>
            </a:pPr>
            <a:r>
              <a:rPr lang="en-US" dirty="0">
                <a:sym typeface="Symbol" charset="0"/>
              </a:rPr>
              <a:t>	⇒  u ∈ V - S or v ∈ V - S</a:t>
            </a:r>
          </a:p>
          <a:p>
            <a:pPr lvl="1"/>
            <a:r>
              <a:rPr lang="en-US" dirty="0">
                <a:sym typeface="Symbol" charset="0"/>
              </a:rPr>
              <a:t>Thus, V - S covers (u, v)</a:t>
            </a:r>
          </a:p>
          <a:p>
            <a:endParaRPr lang="en-US" dirty="0">
              <a:sym typeface="Symbo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281" y="2125589"/>
            <a:ext cx="2882900" cy="3165475"/>
            <a:chOff x="2667000" y="2747390"/>
            <a:chExt cx="2882900" cy="3165475"/>
          </a:xfrm>
        </p:grpSpPr>
        <p:sp>
          <p:nvSpPr>
            <p:cNvPr id="26628" name="Oval 4"/>
            <p:cNvSpPr>
              <a:spLocks noChangeAspect="1" noChangeArrowheads="1"/>
            </p:cNvSpPr>
            <p:nvPr/>
          </p:nvSpPr>
          <p:spPr bwMode="auto">
            <a:xfrm>
              <a:off x="2667000" y="4225353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29" name="Oval 5"/>
            <p:cNvSpPr>
              <a:spLocks noChangeAspect="1" noChangeArrowheads="1"/>
            </p:cNvSpPr>
            <p:nvPr/>
          </p:nvSpPr>
          <p:spPr bwMode="auto">
            <a:xfrm>
              <a:off x="5300663" y="2747390"/>
              <a:ext cx="249237" cy="24923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5300663" y="5663628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5300663" y="3450653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2667000" y="2747390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2667000" y="5663628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34" name="AutoShape 10"/>
            <p:cNvCxnSpPr>
              <a:cxnSpLocks noChangeShapeType="1"/>
              <a:endCxn id="26637" idx="2"/>
            </p:cNvCxnSpPr>
            <p:nvPr/>
          </p:nvCxnSpPr>
          <p:spPr bwMode="auto">
            <a:xfrm>
              <a:off x="2922588" y="4349178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35" name="AutoShape 11"/>
            <p:cNvCxnSpPr>
              <a:cxnSpLocks noChangeShapeType="1"/>
              <a:stCxn id="26632" idx="6"/>
            </p:cNvCxnSpPr>
            <p:nvPr/>
          </p:nvCxnSpPr>
          <p:spPr bwMode="auto">
            <a:xfrm>
              <a:off x="2916238" y="2872803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36" name="AutoShape 12"/>
            <p:cNvCxnSpPr>
              <a:cxnSpLocks noChangeShapeType="1"/>
              <a:stCxn id="26633" idx="6"/>
            </p:cNvCxnSpPr>
            <p:nvPr/>
          </p:nvCxnSpPr>
          <p:spPr bwMode="auto">
            <a:xfrm>
              <a:off x="2916238" y="5789040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6637" name="Oval 13"/>
            <p:cNvSpPr>
              <a:spLocks noChangeAspect="1" noChangeArrowheads="1"/>
            </p:cNvSpPr>
            <p:nvPr/>
          </p:nvSpPr>
          <p:spPr bwMode="auto">
            <a:xfrm>
              <a:off x="5300663" y="4225353"/>
              <a:ext cx="249237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38" name="AutoShape 14"/>
            <p:cNvCxnSpPr>
              <a:cxnSpLocks noChangeShapeType="1"/>
              <a:stCxn id="26632" idx="6"/>
            </p:cNvCxnSpPr>
            <p:nvPr/>
          </p:nvCxnSpPr>
          <p:spPr bwMode="auto">
            <a:xfrm>
              <a:off x="2916238" y="2872803"/>
              <a:ext cx="2378075" cy="704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2667000" y="3450653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2667000" y="4928615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41" name="Oval 17"/>
            <p:cNvSpPr>
              <a:spLocks noChangeAspect="1" noChangeArrowheads="1"/>
            </p:cNvSpPr>
            <p:nvPr/>
          </p:nvSpPr>
          <p:spPr bwMode="auto">
            <a:xfrm>
              <a:off x="5300663" y="4928615"/>
              <a:ext cx="249237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42" name="AutoShape 18"/>
            <p:cNvCxnSpPr>
              <a:cxnSpLocks noChangeShapeType="1"/>
              <a:stCxn id="26639" idx="6"/>
            </p:cNvCxnSpPr>
            <p:nvPr/>
          </p:nvCxnSpPr>
          <p:spPr bwMode="auto">
            <a:xfrm>
              <a:off x="2916238" y="3576065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3" name="AutoShape 19"/>
            <p:cNvCxnSpPr>
              <a:cxnSpLocks noChangeShapeType="1"/>
              <a:stCxn id="26640" idx="6"/>
            </p:cNvCxnSpPr>
            <p:nvPr/>
          </p:nvCxnSpPr>
          <p:spPr bwMode="auto">
            <a:xfrm flipV="1">
              <a:off x="2916238" y="3577653"/>
              <a:ext cx="2378075" cy="1476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4" name="AutoShape 20"/>
            <p:cNvCxnSpPr>
              <a:cxnSpLocks noChangeShapeType="1"/>
              <a:endCxn id="26641" idx="1"/>
            </p:cNvCxnSpPr>
            <p:nvPr/>
          </p:nvCxnSpPr>
          <p:spPr bwMode="auto">
            <a:xfrm>
              <a:off x="2922588" y="4349178"/>
              <a:ext cx="2414587" cy="615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5" name="AutoShape 21"/>
            <p:cNvCxnSpPr>
              <a:cxnSpLocks noChangeShapeType="1"/>
              <a:stCxn id="26640" idx="6"/>
            </p:cNvCxnSpPr>
            <p:nvPr/>
          </p:nvCxnSpPr>
          <p:spPr bwMode="auto">
            <a:xfrm>
              <a:off x="2916238" y="5054028"/>
              <a:ext cx="2378075" cy="736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6" name="AutoShape 22"/>
            <p:cNvCxnSpPr>
              <a:cxnSpLocks noChangeShapeType="1"/>
              <a:stCxn id="26633" idx="6"/>
            </p:cNvCxnSpPr>
            <p:nvPr/>
          </p:nvCxnSpPr>
          <p:spPr bwMode="auto">
            <a:xfrm flipV="1">
              <a:off x="2916238" y="3576065"/>
              <a:ext cx="2378075" cy="2212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7" name="AutoShape 23"/>
            <p:cNvCxnSpPr>
              <a:cxnSpLocks noChangeShapeType="1"/>
            </p:cNvCxnSpPr>
            <p:nvPr/>
          </p:nvCxnSpPr>
          <p:spPr bwMode="auto">
            <a:xfrm flipV="1">
              <a:off x="2922588" y="2871215"/>
              <a:ext cx="2371725" cy="1477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8" name="AutoShape 24"/>
            <p:cNvCxnSpPr>
              <a:cxnSpLocks noChangeShapeType="1"/>
              <a:stCxn id="26641" idx="4"/>
            </p:cNvCxnSpPr>
            <p:nvPr/>
          </p:nvCxnSpPr>
          <p:spPr bwMode="auto">
            <a:xfrm>
              <a:off x="5426075" y="5177853"/>
              <a:ext cx="0" cy="477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9" name="AutoShape 25"/>
            <p:cNvCxnSpPr>
              <a:cxnSpLocks noChangeShapeType="1"/>
              <a:endCxn id="26637" idx="0"/>
            </p:cNvCxnSpPr>
            <p:nvPr/>
          </p:nvCxnSpPr>
          <p:spPr bwMode="auto">
            <a:xfrm>
              <a:off x="5426075" y="3707828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50" name="AutoShape 26"/>
            <p:cNvCxnSpPr>
              <a:cxnSpLocks noChangeShapeType="1"/>
            </p:cNvCxnSpPr>
            <p:nvPr/>
          </p:nvCxnSpPr>
          <p:spPr bwMode="auto">
            <a:xfrm>
              <a:off x="5426075" y="3004565"/>
              <a:ext cx="0" cy="43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51" name="AutoShape 27"/>
            <p:cNvCxnSpPr>
              <a:cxnSpLocks noChangeShapeType="1"/>
              <a:endCxn id="26639" idx="4"/>
            </p:cNvCxnSpPr>
            <p:nvPr/>
          </p:nvCxnSpPr>
          <p:spPr bwMode="auto">
            <a:xfrm flipV="1">
              <a:off x="2792413" y="3699890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6325152" y="5462595"/>
            <a:ext cx="1979613" cy="828675"/>
            <a:chOff x="6629400" y="4417440"/>
            <a:chExt cx="1979613" cy="828675"/>
          </a:xfrm>
        </p:grpSpPr>
        <p:sp>
          <p:nvSpPr>
            <p:cNvPr id="26652" name="Oval 28"/>
            <p:cNvSpPr>
              <a:spLocks noChangeAspect="1" noChangeArrowheads="1"/>
            </p:cNvSpPr>
            <p:nvPr/>
          </p:nvSpPr>
          <p:spPr bwMode="auto">
            <a:xfrm>
              <a:off x="6629400" y="4950840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6905625" y="4871465"/>
              <a:ext cx="1398588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>
                  <a:latin typeface="Comic Sans MS" charset="0"/>
                </a:rPr>
                <a:t>vertex cover</a:t>
              </a:r>
            </a:p>
          </p:txBody>
        </p:sp>
        <p:sp>
          <p:nvSpPr>
            <p:cNvPr id="26654" name="Oval 30"/>
            <p:cNvSpPr>
              <a:spLocks noChangeAspect="1" noChangeArrowheads="1"/>
            </p:cNvSpPr>
            <p:nvPr/>
          </p:nvSpPr>
          <p:spPr bwMode="auto">
            <a:xfrm>
              <a:off x="6629400" y="4496815"/>
              <a:ext cx="249238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6905625" y="4417440"/>
              <a:ext cx="1703388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>
                  <a:latin typeface="Comic Sans MS" charset="0"/>
                </a:rPr>
                <a:t>independent set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47354" y="20686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18270" y="27497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037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INDEPENDENT-SET </a:t>
            </a:r>
            <a:r>
              <a:rPr lang="en-US" sz="3200" dirty="0">
                <a:sym typeface="Symbol" charset="0"/>
              </a:rPr>
              <a:t>≤</a:t>
            </a:r>
            <a:r>
              <a:rPr lang="en-US" sz="3200" baseline="-25000" dirty="0">
                <a:sym typeface="Symbol" charset="0"/>
              </a:rPr>
              <a:t>p</a:t>
            </a:r>
            <a:r>
              <a:rPr lang="en-US" sz="3200" dirty="0">
                <a:sym typeface="Symbol" charset="0"/>
              </a:rPr>
              <a:t> VERTEX-COVER</a:t>
            </a:r>
            <a:r>
              <a:rPr lang="en-US" sz="3200" dirty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charset="0"/>
              </a:rPr>
              <a:t>We show S is an independent set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V ⟺ S is a vertex cover</a:t>
            </a:r>
          </a:p>
          <a:p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Proof “⟸”</a:t>
            </a:r>
          </a:p>
          <a:p>
            <a:pPr lvl="1"/>
            <a:r>
              <a:rPr lang="en-US" dirty="0">
                <a:sym typeface="Symbol" charset="0"/>
              </a:rPr>
              <a:t>Let V - S be any vertex cover</a:t>
            </a:r>
          </a:p>
          <a:p>
            <a:pPr lvl="1"/>
            <a:r>
              <a:rPr lang="en-US" dirty="0">
                <a:sym typeface="Symbol" charset="0"/>
              </a:rPr>
              <a:t>Consider two nodes u ∈ S and </a:t>
            </a:r>
          </a:p>
          <a:p>
            <a:pPr marL="457200" lvl="1" indent="0">
              <a:buNone/>
            </a:pPr>
            <a:r>
              <a:rPr lang="en-US" dirty="0">
                <a:sym typeface="Symbol" charset="0"/>
              </a:rPr>
              <a:t>   v ∈ S</a:t>
            </a:r>
          </a:p>
          <a:p>
            <a:pPr lvl="1"/>
            <a:r>
              <a:rPr lang="en-US" dirty="0">
                <a:sym typeface="Symbol" charset="0"/>
              </a:rPr>
              <a:t>Observe that (u, v) ∉ E since </a:t>
            </a:r>
          </a:p>
          <a:p>
            <a:pPr marL="457200" lvl="1" indent="0">
              <a:buNone/>
            </a:pPr>
            <a:r>
              <a:rPr lang="en-US" dirty="0">
                <a:sym typeface="Symbol" charset="0"/>
              </a:rPr>
              <a:t>   V - S is a vertex cover</a:t>
            </a:r>
          </a:p>
          <a:p>
            <a:pPr lvl="1"/>
            <a:r>
              <a:rPr lang="en-US" dirty="0">
                <a:sym typeface="Symbol" charset="0"/>
              </a:rPr>
              <a:t>Thus, no two nodes in S are joined </a:t>
            </a:r>
          </a:p>
          <a:p>
            <a:pPr marL="457200" lvl="1" indent="0">
              <a:buNone/>
            </a:pPr>
            <a:r>
              <a:rPr lang="en-US" dirty="0">
                <a:sym typeface="Symbol" charset="0"/>
              </a:rPr>
              <a:t>    by an edge  ⇒ S independent set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87281" y="2125589"/>
            <a:ext cx="2882900" cy="3165475"/>
            <a:chOff x="2667000" y="2747390"/>
            <a:chExt cx="2882900" cy="3165475"/>
          </a:xfrm>
        </p:grpSpPr>
        <p:sp>
          <p:nvSpPr>
            <p:cNvPr id="26628" name="Oval 4"/>
            <p:cNvSpPr>
              <a:spLocks noChangeAspect="1" noChangeArrowheads="1"/>
            </p:cNvSpPr>
            <p:nvPr/>
          </p:nvSpPr>
          <p:spPr bwMode="auto">
            <a:xfrm>
              <a:off x="2667000" y="4225353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29" name="Oval 5"/>
            <p:cNvSpPr>
              <a:spLocks noChangeAspect="1" noChangeArrowheads="1"/>
            </p:cNvSpPr>
            <p:nvPr/>
          </p:nvSpPr>
          <p:spPr bwMode="auto">
            <a:xfrm>
              <a:off x="5300663" y="2747390"/>
              <a:ext cx="249237" cy="24923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5300663" y="5663628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5300663" y="3450653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2667000" y="2747390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2667000" y="5663628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34" name="AutoShape 10"/>
            <p:cNvCxnSpPr>
              <a:cxnSpLocks noChangeShapeType="1"/>
              <a:endCxn id="26637" idx="2"/>
            </p:cNvCxnSpPr>
            <p:nvPr/>
          </p:nvCxnSpPr>
          <p:spPr bwMode="auto">
            <a:xfrm>
              <a:off x="2922588" y="4349178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35" name="AutoShape 11"/>
            <p:cNvCxnSpPr>
              <a:cxnSpLocks noChangeShapeType="1"/>
              <a:stCxn id="26632" idx="6"/>
            </p:cNvCxnSpPr>
            <p:nvPr/>
          </p:nvCxnSpPr>
          <p:spPr bwMode="auto">
            <a:xfrm>
              <a:off x="2916238" y="2872803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36" name="AutoShape 12"/>
            <p:cNvCxnSpPr>
              <a:cxnSpLocks noChangeShapeType="1"/>
              <a:stCxn id="26633" idx="6"/>
            </p:cNvCxnSpPr>
            <p:nvPr/>
          </p:nvCxnSpPr>
          <p:spPr bwMode="auto">
            <a:xfrm>
              <a:off x="2916238" y="5789040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6637" name="Oval 13"/>
            <p:cNvSpPr>
              <a:spLocks noChangeAspect="1" noChangeArrowheads="1"/>
            </p:cNvSpPr>
            <p:nvPr/>
          </p:nvSpPr>
          <p:spPr bwMode="auto">
            <a:xfrm>
              <a:off x="5300663" y="4225353"/>
              <a:ext cx="249237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38" name="AutoShape 14"/>
            <p:cNvCxnSpPr>
              <a:cxnSpLocks noChangeShapeType="1"/>
              <a:stCxn id="26632" idx="6"/>
            </p:cNvCxnSpPr>
            <p:nvPr/>
          </p:nvCxnSpPr>
          <p:spPr bwMode="auto">
            <a:xfrm>
              <a:off x="2916238" y="2872803"/>
              <a:ext cx="2378075" cy="704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2667000" y="3450653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2667000" y="4928615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41" name="Oval 17"/>
            <p:cNvSpPr>
              <a:spLocks noChangeAspect="1" noChangeArrowheads="1"/>
            </p:cNvSpPr>
            <p:nvPr/>
          </p:nvSpPr>
          <p:spPr bwMode="auto">
            <a:xfrm>
              <a:off x="5300663" y="4928615"/>
              <a:ext cx="249237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42" name="AutoShape 18"/>
            <p:cNvCxnSpPr>
              <a:cxnSpLocks noChangeShapeType="1"/>
              <a:stCxn id="26639" idx="6"/>
            </p:cNvCxnSpPr>
            <p:nvPr/>
          </p:nvCxnSpPr>
          <p:spPr bwMode="auto">
            <a:xfrm>
              <a:off x="2916238" y="3576065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3" name="AutoShape 19"/>
            <p:cNvCxnSpPr>
              <a:cxnSpLocks noChangeShapeType="1"/>
              <a:stCxn id="26640" idx="6"/>
            </p:cNvCxnSpPr>
            <p:nvPr/>
          </p:nvCxnSpPr>
          <p:spPr bwMode="auto">
            <a:xfrm flipV="1">
              <a:off x="2916238" y="3577653"/>
              <a:ext cx="2378075" cy="1476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4" name="AutoShape 20"/>
            <p:cNvCxnSpPr>
              <a:cxnSpLocks noChangeShapeType="1"/>
              <a:endCxn id="26641" idx="1"/>
            </p:cNvCxnSpPr>
            <p:nvPr/>
          </p:nvCxnSpPr>
          <p:spPr bwMode="auto">
            <a:xfrm>
              <a:off x="2922588" y="4349178"/>
              <a:ext cx="2414587" cy="615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5" name="AutoShape 21"/>
            <p:cNvCxnSpPr>
              <a:cxnSpLocks noChangeShapeType="1"/>
              <a:stCxn id="26640" idx="6"/>
            </p:cNvCxnSpPr>
            <p:nvPr/>
          </p:nvCxnSpPr>
          <p:spPr bwMode="auto">
            <a:xfrm>
              <a:off x="2916238" y="5054028"/>
              <a:ext cx="2378075" cy="736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6" name="AutoShape 22"/>
            <p:cNvCxnSpPr>
              <a:cxnSpLocks noChangeShapeType="1"/>
              <a:stCxn id="26633" idx="6"/>
            </p:cNvCxnSpPr>
            <p:nvPr/>
          </p:nvCxnSpPr>
          <p:spPr bwMode="auto">
            <a:xfrm flipV="1">
              <a:off x="2916238" y="3576065"/>
              <a:ext cx="2378075" cy="2212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7" name="AutoShape 23"/>
            <p:cNvCxnSpPr>
              <a:cxnSpLocks noChangeShapeType="1"/>
            </p:cNvCxnSpPr>
            <p:nvPr/>
          </p:nvCxnSpPr>
          <p:spPr bwMode="auto">
            <a:xfrm flipV="1">
              <a:off x="2922588" y="2871215"/>
              <a:ext cx="2371725" cy="1477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8" name="AutoShape 24"/>
            <p:cNvCxnSpPr>
              <a:cxnSpLocks noChangeShapeType="1"/>
              <a:stCxn id="26641" idx="4"/>
            </p:cNvCxnSpPr>
            <p:nvPr/>
          </p:nvCxnSpPr>
          <p:spPr bwMode="auto">
            <a:xfrm>
              <a:off x="5426075" y="5177853"/>
              <a:ext cx="0" cy="477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9" name="AutoShape 25"/>
            <p:cNvCxnSpPr>
              <a:cxnSpLocks noChangeShapeType="1"/>
              <a:endCxn id="26637" idx="0"/>
            </p:cNvCxnSpPr>
            <p:nvPr/>
          </p:nvCxnSpPr>
          <p:spPr bwMode="auto">
            <a:xfrm>
              <a:off x="5426075" y="3707828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50" name="AutoShape 26"/>
            <p:cNvCxnSpPr>
              <a:cxnSpLocks noChangeShapeType="1"/>
            </p:cNvCxnSpPr>
            <p:nvPr/>
          </p:nvCxnSpPr>
          <p:spPr bwMode="auto">
            <a:xfrm>
              <a:off x="5426075" y="3004565"/>
              <a:ext cx="0" cy="43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51" name="AutoShape 27"/>
            <p:cNvCxnSpPr>
              <a:cxnSpLocks noChangeShapeType="1"/>
              <a:endCxn id="26639" idx="4"/>
            </p:cNvCxnSpPr>
            <p:nvPr/>
          </p:nvCxnSpPr>
          <p:spPr bwMode="auto">
            <a:xfrm flipV="1">
              <a:off x="2792413" y="3699890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6325152" y="5462595"/>
            <a:ext cx="1979613" cy="828675"/>
            <a:chOff x="6629400" y="4417440"/>
            <a:chExt cx="1979613" cy="828675"/>
          </a:xfrm>
        </p:grpSpPr>
        <p:sp>
          <p:nvSpPr>
            <p:cNvPr id="26652" name="Oval 28"/>
            <p:cNvSpPr>
              <a:spLocks noChangeAspect="1" noChangeArrowheads="1"/>
            </p:cNvSpPr>
            <p:nvPr/>
          </p:nvSpPr>
          <p:spPr bwMode="auto">
            <a:xfrm>
              <a:off x="6629400" y="4950840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6905625" y="4871465"/>
              <a:ext cx="1398588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>
                  <a:latin typeface="Comic Sans MS" charset="0"/>
                </a:rPr>
                <a:t>vertex cover</a:t>
              </a:r>
            </a:p>
          </p:txBody>
        </p:sp>
        <p:sp>
          <p:nvSpPr>
            <p:cNvPr id="26654" name="Oval 30"/>
            <p:cNvSpPr>
              <a:spLocks noChangeAspect="1" noChangeArrowheads="1"/>
            </p:cNvSpPr>
            <p:nvPr/>
          </p:nvSpPr>
          <p:spPr bwMode="auto">
            <a:xfrm>
              <a:off x="6629400" y="4496815"/>
              <a:ext cx="249238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6905625" y="4417440"/>
              <a:ext cx="1703388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>
                  <a:latin typeface="Comic Sans MS" charset="0"/>
                </a:rPr>
                <a:t>independent set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7354" y="20686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79938" y="278018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053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Cover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set U of elements, a collection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. . . , S</a:t>
            </a:r>
            <a:r>
              <a:rPr lang="en-US" baseline="-25000" dirty="0"/>
              <a:t>m</a:t>
            </a:r>
            <a:r>
              <a:rPr lang="en-US" dirty="0"/>
              <a:t> of subsets of U, and an integer k, does there exist a collection of </a:t>
            </a:r>
            <a:r>
              <a:rPr lang="en-US" dirty="0">
                <a:sym typeface="Symbol" charset="0"/>
              </a:rPr>
              <a:t>≤</a:t>
            </a:r>
            <a:r>
              <a:rPr lang="en-US" dirty="0"/>
              <a:t> k of these sets whose union is equal to U?</a:t>
            </a:r>
          </a:p>
          <a:p>
            <a:endParaRPr lang="en-US" dirty="0">
              <a:sym typeface="Symbol" charset="0"/>
            </a:endParaRPr>
          </a:p>
          <a:p>
            <a:r>
              <a:rPr lang="en-US" dirty="0">
                <a:sym typeface="Symbol" charset="0"/>
              </a:rPr>
              <a:t>Example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790258" y="3396141"/>
            <a:ext cx="5411233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82880" tIns="91440" rIns="92075" bIns="9144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400" dirty="0">
                <a:latin typeface="Comic Sans MS" charset="0"/>
              </a:rPr>
              <a:t>U = { 1, 2, 3, 4, 5, 6, 7 }</a:t>
            </a:r>
            <a:br>
              <a:rPr kumimoji="1" lang="en-US" sz="2400" dirty="0">
                <a:latin typeface="Comic Sans MS" charset="0"/>
              </a:rPr>
            </a:br>
            <a:r>
              <a:rPr kumimoji="1" lang="en-US" sz="2400" dirty="0">
                <a:latin typeface="Comic Sans MS" charset="0"/>
              </a:rPr>
              <a:t>k = 2</a:t>
            </a:r>
          </a:p>
          <a:p>
            <a:pPr>
              <a:lnSpc>
                <a:spcPct val="150000"/>
              </a:lnSpc>
            </a:pPr>
            <a:r>
              <a:rPr kumimoji="1" lang="en-US" sz="2400" dirty="0">
                <a:latin typeface="Comic Sans MS" charset="0"/>
              </a:rPr>
              <a:t>S</a:t>
            </a:r>
            <a:r>
              <a:rPr kumimoji="1" lang="en-US" sz="2400" baseline="-25000" dirty="0">
                <a:latin typeface="Comic Sans MS" charset="0"/>
              </a:rPr>
              <a:t>1</a:t>
            </a:r>
            <a:r>
              <a:rPr kumimoji="1" lang="en-US" sz="2400" dirty="0">
                <a:latin typeface="Comic Sans MS" charset="0"/>
              </a:rPr>
              <a:t> = {3, 7}	          S</a:t>
            </a:r>
            <a:r>
              <a:rPr kumimoji="1" lang="en-US" sz="2400" baseline="-25000" dirty="0">
                <a:latin typeface="Comic Sans MS" charset="0"/>
              </a:rPr>
              <a:t>4</a:t>
            </a:r>
            <a:r>
              <a:rPr kumimoji="1" lang="en-US" sz="2400" dirty="0">
                <a:latin typeface="Comic Sans MS" charset="0"/>
              </a:rPr>
              <a:t> = {2, 4}</a:t>
            </a:r>
          </a:p>
          <a:p>
            <a:pPr>
              <a:lnSpc>
                <a:spcPct val="150000"/>
              </a:lnSpc>
            </a:pPr>
            <a:r>
              <a:rPr kumimoji="1" lang="en-US" sz="2400" dirty="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2400" baseline="-25000" dirty="0">
                <a:solidFill>
                  <a:srgbClr val="003399"/>
                </a:solidFill>
                <a:latin typeface="Comic Sans MS" charset="0"/>
              </a:rPr>
              <a:t>2</a:t>
            </a:r>
            <a:r>
              <a:rPr kumimoji="1" lang="en-US" sz="2400" dirty="0">
                <a:solidFill>
                  <a:srgbClr val="003399"/>
                </a:solidFill>
                <a:latin typeface="Comic Sans MS" charset="0"/>
              </a:rPr>
              <a:t> = {3, 4, 5, 6}</a:t>
            </a:r>
            <a:r>
              <a:rPr kumimoji="1" lang="en-US" sz="2400" dirty="0">
                <a:latin typeface="Comic Sans MS" charset="0"/>
              </a:rPr>
              <a:t>	S</a:t>
            </a:r>
            <a:r>
              <a:rPr kumimoji="1" lang="en-US" sz="2400" baseline="-25000" dirty="0">
                <a:latin typeface="Comic Sans MS" charset="0"/>
              </a:rPr>
              <a:t>5</a:t>
            </a:r>
            <a:r>
              <a:rPr kumimoji="1" lang="en-US" sz="2400" dirty="0">
                <a:latin typeface="Comic Sans MS" charset="0"/>
              </a:rPr>
              <a:t> = {5}</a:t>
            </a:r>
            <a:br>
              <a:rPr kumimoji="1" lang="en-US" sz="2400" dirty="0">
                <a:latin typeface="Comic Sans MS" charset="0"/>
              </a:rPr>
            </a:br>
            <a:r>
              <a:rPr kumimoji="1" lang="en-US" sz="2400" dirty="0">
                <a:latin typeface="Comic Sans MS" charset="0"/>
              </a:rPr>
              <a:t>S</a:t>
            </a:r>
            <a:r>
              <a:rPr kumimoji="1" lang="en-US" sz="2400" baseline="-25000" dirty="0">
                <a:latin typeface="Comic Sans MS" charset="0"/>
              </a:rPr>
              <a:t>3</a:t>
            </a:r>
            <a:r>
              <a:rPr kumimoji="1" lang="en-US" sz="2400" dirty="0">
                <a:latin typeface="Comic Sans MS" charset="0"/>
              </a:rPr>
              <a:t> = {1}		</a:t>
            </a:r>
            <a:r>
              <a:rPr kumimoji="1" lang="en-US" sz="2400" dirty="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2400" baseline="-25000" dirty="0">
                <a:solidFill>
                  <a:srgbClr val="003399"/>
                </a:solidFill>
                <a:latin typeface="Comic Sans MS" charset="0"/>
              </a:rPr>
              <a:t>6</a:t>
            </a:r>
            <a:r>
              <a:rPr kumimoji="1" lang="en-US" sz="2400" dirty="0">
                <a:solidFill>
                  <a:srgbClr val="003399"/>
                </a:solidFill>
                <a:latin typeface="Comic Sans MS" charset="0"/>
              </a:rPr>
              <a:t> =  {1, 2, 6, 7}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0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Cover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set U of elements, a collection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. . . , S</a:t>
            </a:r>
            <a:r>
              <a:rPr lang="en-US" baseline="-25000" dirty="0"/>
              <a:t>m</a:t>
            </a:r>
            <a:r>
              <a:rPr lang="en-US" dirty="0"/>
              <a:t> of subsets of U, and an integer k, does there exist a collection of </a:t>
            </a:r>
            <a:r>
              <a:rPr lang="en-US" dirty="0">
                <a:sym typeface="Symbol" charset="0"/>
              </a:rPr>
              <a:t>≤</a:t>
            </a:r>
            <a:r>
              <a:rPr lang="en-US" dirty="0"/>
              <a:t> k of these sets whose union is equal to U?</a:t>
            </a:r>
          </a:p>
          <a:p>
            <a:r>
              <a:rPr lang="en-US" dirty="0"/>
              <a:t>Sample application</a:t>
            </a:r>
          </a:p>
          <a:p>
            <a:pPr lvl="1"/>
            <a:r>
              <a:rPr lang="en-US" dirty="0"/>
              <a:t>m available pieces of software</a:t>
            </a:r>
          </a:p>
          <a:p>
            <a:pPr lvl="1"/>
            <a:r>
              <a:rPr lang="en-US" dirty="0"/>
              <a:t>Set U of n capabilities that the system should have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piece of software provides the set S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⊆ U of capabilities</a:t>
            </a:r>
          </a:p>
          <a:p>
            <a:pPr lvl="1"/>
            <a:r>
              <a:rPr lang="en-US" dirty="0">
                <a:sym typeface="Symbol" charset="0"/>
              </a:rPr>
              <a:t>Goal:  achieve all n capabilities using fewest pieces of software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2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VERTEX-COVER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SET-COVER</a:t>
            </a:r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741123" cy="5076825"/>
          </a:xfrm>
        </p:spPr>
        <p:txBody>
          <a:bodyPr/>
          <a:lstStyle/>
          <a:p>
            <a:r>
              <a:rPr lang="en-US" dirty="0">
                <a:sym typeface="Symbol" charset="0"/>
              </a:rPr>
              <a:t>Given a </a:t>
            </a:r>
            <a:r>
              <a:rPr lang="en-US" dirty="0"/>
              <a:t>VERTEX-COVER instance</a:t>
            </a:r>
            <a:r>
              <a:rPr lang="en-US" dirty="0">
                <a:sym typeface="Symbol" charset="0"/>
              </a:rPr>
              <a:t> G = (V, E), k, we construct a set cover instance whose size equals the size of the vertex cover instance</a:t>
            </a:r>
          </a:p>
          <a:p>
            <a:r>
              <a:rPr lang="en-US" dirty="0"/>
              <a:t>Construction </a:t>
            </a:r>
            <a:endParaRPr lang="en-US" dirty="0">
              <a:sym typeface="Symbol" charset="0"/>
            </a:endParaRPr>
          </a:p>
          <a:p>
            <a:pPr lvl="1"/>
            <a:r>
              <a:rPr lang="en-US" dirty="0">
                <a:sym typeface="Symbol" charset="0"/>
              </a:rPr>
              <a:t>Create SET-COVER instance</a:t>
            </a:r>
          </a:p>
          <a:p>
            <a:pPr lvl="2"/>
            <a:r>
              <a:rPr lang="en-US" dirty="0">
                <a:sym typeface="Symbol" charset="0"/>
              </a:rPr>
              <a:t>k = k,  U = E,  </a:t>
            </a:r>
            <a:r>
              <a:rPr lang="en-US" dirty="0" err="1"/>
              <a:t>S</a:t>
            </a:r>
            <a:r>
              <a:rPr lang="en-US" baseline="-25000" dirty="0" err="1"/>
              <a:t>v</a:t>
            </a:r>
            <a:r>
              <a:rPr lang="en-US" dirty="0">
                <a:sym typeface="Symbol" charset="0"/>
              </a:rPr>
              <a:t> = {e ∈ E : e incident to v }</a:t>
            </a:r>
          </a:p>
          <a:p>
            <a:pPr lvl="1"/>
            <a:r>
              <a:rPr lang="en-US" dirty="0">
                <a:sym typeface="Symbol" charset="0"/>
              </a:rPr>
              <a:t>Set-cover of size ≤ k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vertex cover of size ≤ k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395913" y="4491588"/>
            <a:ext cx="3405187" cy="22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182880" tIns="91440" rIns="92075" bIns="91440"/>
          <a:lstStyle/>
          <a:p>
            <a:pPr>
              <a:lnSpc>
                <a:spcPct val="110000"/>
              </a:lnSpc>
            </a:pPr>
            <a:r>
              <a:rPr kumimoji="1" lang="en-US" sz="1200">
                <a:latin typeface="Comic Sans MS" charset="0"/>
              </a:rPr>
              <a:t>SET COVER</a:t>
            </a:r>
          </a:p>
          <a:p>
            <a:pPr>
              <a:lnSpc>
                <a:spcPct val="110000"/>
              </a:lnSpc>
            </a:pPr>
            <a:endParaRPr kumimoji="1" lang="en-US" sz="1400">
              <a:latin typeface="Comic Sans MS" charset="0"/>
            </a:endParaRPr>
          </a:p>
          <a:p>
            <a:pPr>
              <a:lnSpc>
                <a:spcPct val="110000"/>
              </a:lnSpc>
            </a:pPr>
            <a:r>
              <a:rPr kumimoji="1" lang="en-US" sz="1400">
                <a:latin typeface="Comic Sans MS" charset="0"/>
              </a:rPr>
              <a:t>U = { 1, 2, 3, 4, 5, 6, 7 }</a:t>
            </a:r>
            <a:br>
              <a:rPr kumimoji="1" lang="en-US" sz="1400">
                <a:latin typeface="Comic Sans MS" charset="0"/>
              </a:rPr>
            </a:br>
            <a:r>
              <a:rPr kumimoji="1" lang="en-US" sz="1400">
                <a:latin typeface="Comic Sans MS" charset="0"/>
              </a:rPr>
              <a:t>k = 2</a:t>
            </a:r>
          </a:p>
          <a:p>
            <a:pPr>
              <a:lnSpc>
                <a:spcPct val="110000"/>
              </a:lnSpc>
            </a:pPr>
            <a:r>
              <a:rPr kumimoji="1" lang="en-US" sz="1400">
                <a:latin typeface="Comic Sans MS" charset="0"/>
              </a:rPr>
              <a:t>S</a:t>
            </a:r>
            <a:r>
              <a:rPr kumimoji="1" lang="en-US" sz="1400" baseline="-25000">
                <a:latin typeface="Comic Sans MS" charset="0"/>
              </a:rPr>
              <a:t>a </a:t>
            </a:r>
            <a:r>
              <a:rPr kumimoji="1" lang="en-US" sz="1400">
                <a:latin typeface="Comic Sans MS" charset="0"/>
              </a:rPr>
              <a:t>= {3, 7}		S</a:t>
            </a:r>
            <a:r>
              <a:rPr kumimoji="1" lang="en-US" sz="1400" baseline="-25000">
                <a:latin typeface="Comic Sans MS" charset="0"/>
              </a:rPr>
              <a:t>b </a:t>
            </a:r>
            <a:r>
              <a:rPr kumimoji="1" lang="en-US" sz="1400">
                <a:latin typeface="Comic Sans MS" charset="0"/>
              </a:rPr>
              <a:t>= {2, 4}</a:t>
            </a:r>
          </a:p>
          <a:p>
            <a:pPr>
              <a:lnSpc>
                <a:spcPct val="110000"/>
              </a:lnSpc>
            </a:pP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1400" baseline="-25000">
                <a:solidFill>
                  <a:srgbClr val="003399"/>
                </a:solidFill>
                <a:latin typeface="Comic Sans MS" charset="0"/>
              </a:rPr>
              <a:t>c 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= {3, 4, 5, 6}</a:t>
            </a:r>
            <a:r>
              <a:rPr kumimoji="1" lang="en-US" sz="1400">
                <a:latin typeface="Comic Sans MS" charset="0"/>
              </a:rPr>
              <a:t>	S</a:t>
            </a:r>
            <a:r>
              <a:rPr kumimoji="1" lang="en-US" sz="1400" baseline="-25000">
                <a:latin typeface="Comic Sans MS" charset="0"/>
              </a:rPr>
              <a:t>d </a:t>
            </a:r>
            <a:r>
              <a:rPr kumimoji="1" lang="en-US" sz="1400">
                <a:latin typeface="Comic Sans MS" charset="0"/>
              </a:rPr>
              <a:t>= {5}</a:t>
            </a:r>
            <a:br>
              <a:rPr kumimoji="1" lang="en-US" sz="1400">
                <a:latin typeface="Comic Sans MS" charset="0"/>
              </a:rPr>
            </a:br>
            <a:r>
              <a:rPr kumimoji="1" lang="en-US" sz="1400">
                <a:latin typeface="Comic Sans MS" charset="0"/>
              </a:rPr>
              <a:t>S</a:t>
            </a:r>
            <a:r>
              <a:rPr kumimoji="1" lang="en-US" sz="1400" baseline="-25000">
                <a:latin typeface="Comic Sans MS" charset="0"/>
              </a:rPr>
              <a:t>e </a:t>
            </a:r>
            <a:r>
              <a:rPr kumimoji="1" lang="en-US" sz="1400">
                <a:latin typeface="Comic Sans MS" charset="0"/>
              </a:rPr>
              <a:t>= {1}		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1400" baseline="-25000">
                <a:solidFill>
                  <a:srgbClr val="003399"/>
                </a:solidFill>
                <a:latin typeface="Comic Sans MS" charset="0"/>
              </a:rPr>
              <a:t>f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= {1, 2, 6, 7}</a:t>
            </a:r>
            <a:endParaRPr kumimoji="1" lang="en-US" sz="1600">
              <a:latin typeface="Comic Sans MS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60388" y="4490000"/>
            <a:ext cx="4298950" cy="2239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196041" y="4600590"/>
            <a:ext cx="290512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a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545416" y="6291278"/>
            <a:ext cx="290512" cy="2905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d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545416" y="4600590"/>
            <a:ext cx="290512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b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372253" y="6292865"/>
            <a:ext cx="290513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1414991" y="5584840"/>
            <a:ext cx="290512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sz="1400">
                <a:solidFill>
                  <a:schemeClr val="bg1"/>
                </a:solidFill>
                <a:latin typeface="Comic Sans MS" charset="0"/>
              </a:rPr>
              <a:t>f</a:t>
            </a:r>
          </a:p>
        </p:txBody>
      </p:sp>
      <p:cxnSp>
        <p:nvCxnSpPr>
          <p:cNvPr id="34827" name="AutoShape 11"/>
          <p:cNvCxnSpPr>
            <a:cxnSpLocks noChangeShapeType="1"/>
            <a:stCxn id="34822" idx="6"/>
            <a:endCxn id="34831" idx="2"/>
          </p:cNvCxnSpPr>
          <p:nvPr/>
        </p:nvCxnSpPr>
        <p:spPr bwMode="auto">
          <a:xfrm>
            <a:off x="2486553" y="4746640"/>
            <a:ext cx="1924050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31" idx="3"/>
            <a:endCxn id="34823" idx="7"/>
          </p:cNvCxnSpPr>
          <p:nvPr/>
        </p:nvCxnSpPr>
        <p:spPr bwMode="auto">
          <a:xfrm flipH="1">
            <a:off x="3793066" y="5832490"/>
            <a:ext cx="6604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5"/>
            <a:endCxn id="34831" idx="1"/>
          </p:cNvCxnSpPr>
          <p:nvPr/>
        </p:nvCxnSpPr>
        <p:spPr bwMode="auto">
          <a:xfrm>
            <a:off x="3793066" y="4848240"/>
            <a:ext cx="660400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6" idx="6"/>
            <a:endCxn id="34824" idx="2"/>
          </p:cNvCxnSpPr>
          <p:nvPr/>
        </p:nvCxnSpPr>
        <p:spPr bwMode="auto">
          <a:xfrm flipV="1">
            <a:off x="1705503" y="4746640"/>
            <a:ext cx="1839913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4410603" y="5584840"/>
            <a:ext cx="290513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sz="1400">
                <a:solidFill>
                  <a:schemeClr val="bg1"/>
                </a:solidFill>
                <a:latin typeface="Comic Sans MS" charset="0"/>
              </a:rPr>
              <a:t>c</a:t>
            </a:r>
          </a:p>
        </p:txBody>
      </p:sp>
      <p:cxnSp>
        <p:nvCxnSpPr>
          <p:cNvPr id="34832" name="AutoShape 16"/>
          <p:cNvCxnSpPr>
            <a:cxnSpLocks noChangeShapeType="1"/>
            <a:stCxn id="34826" idx="6"/>
            <a:endCxn id="34825" idx="1"/>
          </p:cNvCxnSpPr>
          <p:nvPr/>
        </p:nvCxnSpPr>
        <p:spPr bwMode="auto">
          <a:xfrm>
            <a:off x="1705503" y="5730890"/>
            <a:ext cx="709613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99017" y="4536560"/>
            <a:ext cx="1676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200" dirty="0">
                <a:latin typeface="Comic Sans MS" charset="0"/>
              </a:rPr>
              <a:t>VERTEX COVER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84213" y="5827713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14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1" lang="en-US" sz="1400">
                <a:latin typeface="Comic Sans MS" charset="0"/>
              </a:rPr>
              <a:t>k = 2</a:t>
            </a:r>
          </a:p>
        </p:txBody>
      </p:sp>
      <p:cxnSp>
        <p:nvCxnSpPr>
          <p:cNvPr id="34840" name="AutoShape 24"/>
          <p:cNvCxnSpPr>
            <a:cxnSpLocks noChangeShapeType="1"/>
            <a:stCxn id="34826" idx="6"/>
            <a:endCxn id="34831" idx="2"/>
          </p:cNvCxnSpPr>
          <p:nvPr/>
        </p:nvCxnSpPr>
        <p:spPr bwMode="auto">
          <a:xfrm>
            <a:off x="1705503" y="5730890"/>
            <a:ext cx="2705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26" idx="7"/>
            <a:endCxn id="34822" idx="3"/>
          </p:cNvCxnSpPr>
          <p:nvPr/>
        </p:nvCxnSpPr>
        <p:spPr bwMode="auto">
          <a:xfrm flipV="1">
            <a:off x="1662641" y="4848240"/>
            <a:ext cx="576262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962678" y="5964253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1 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450041" y="5151453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2 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443816" y="5203840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3 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989916" y="5956315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e</a:t>
            </a:r>
            <a:r>
              <a:rPr kumimoji="1" lang="en-US" sz="1400" baseline="-25000" dirty="0">
                <a:latin typeface="Comic Sans MS" charset="0"/>
              </a:rPr>
              <a:t>5 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4001028" y="5130815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4 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965978" y="5597540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6 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821391" y="5105415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e</a:t>
            </a:r>
            <a:r>
              <a:rPr kumimoji="1" lang="en-US" sz="1400" baseline="-25000" dirty="0">
                <a:latin typeface="Comic Sans MS" charset="0"/>
              </a:rPr>
              <a:t>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VERTEX-COVER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SET-COVER</a:t>
            </a:r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62704" cy="5076825"/>
          </a:xfrm>
        </p:spPr>
        <p:txBody>
          <a:bodyPr/>
          <a:lstStyle/>
          <a:p>
            <a:r>
              <a:rPr lang="en-US" dirty="0">
                <a:sym typeface="Symbol" charset="0"/>
              </a:rPr>
              <a:t>Set-cover of size ≤ k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vertex cover of size ≤ k</a:t>
            </a:r>
          </a:p>
          <a:p>
            <a:r>
              <a:rPr lang="en-US" dirty="0">
                <a:sym typeface="Symbol" charset="0"/>
              </a:rPr>
              <a:t>Proof “⇒” (S</a:t>
            </a:r>
            <a:r>
              <a:rPr lang="en-US" baseline="-25000" dirty="0">
                <a:sym typeface="Symbol" charset="0"/>
              </a:rPr>
              <a:t>i1</a:t>
            </a:r>
            <a:r>
              <a:rPr lang="en-US" dirty="0">
                <a:sym typeface="Symbol" charset="0"/>
              </a:rPr>
              <a:t>, …., </a:t>
            </a:r>
            <a:r>
              <a:rPr lang="en-US" dirty="0" err="1">
                <a:sym typeface="Symbol" charset="0"/>
              </a:rPr>
              <a:t>S</a:t>
            </a:r>
            <a:r>
              <a:rPr lang="en-US" baseline="-25000" dirty="0" err="1">
                <a:sym typeface="Symbol" charset="0"/>
              </a:rPr>
              <a:t>il</a:t>
            </a:r>
            <a:r>
              <a:rPr lang="en-US" dirty="0">
                <a:sym typeface="Symbol" charset="0"/>
              </a:rPr>
              <a:t> are l ≤ k sets that cover U)</a:t>
            </a:r>
          </a:p>
          <a:p>
            <a:pPr lvl="1"/>
            <a:r>
              <a:rPr lang="en-US" dirty="0">
                <a:sym typeface="Symbol" charset="0"/>
              </a:rPr>
              <a:t>Every edge in G is incident on one of the vertices i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,…, </a:t>
            </a:r>
            <a:r>
              <a:rPr lang="en-US" dirty="0" err="1">
                <a:sym typeface="Symbol" charset="0"/>
              </a:rPr>
              <a:t>i</a:t>
            </a:r>
            <a:r>
              <a:rPr lang="en-US" baseline="-25000" dirty="0" err="1">
                <a:sym typeface="Symbol" charset="0"/>
              </a:rPr>
              <a:t>l</a:t>
            </a:r>
            <a:r>
              <a:rPr lang="en-US" dirty="0">
                <a:sym typeface="Symbol" charset="0"/>
              </a:rPr>
              <a:t>, so {i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,…, </a:t>
            </a:r>
            <a:r>
              <a:rPr lang="en-US" dirty="0" err="1">
                <a:sym typeface="Symbol" charset="0"/>
              </a:rPr>
              <a:t>i</a:t>
            </a:r>
            <a:r>
              <a:rPr lang="en-US" baseline="-25000" dirty="0" err="1">
                <a:sym typeface="Symbol" charset="0"/>
              </a:rPr>
              <a:t>l</a:t>
            </a:r>
            <a:r>
              <a:rPr lang="en-US" dirty="0">
                <a:sym typeface="Symbol" charset="0"/>
              </a:rPr>
              <a:t>} is a vertex cover of size l ≤ k</a:t>
            </a:r>
          </a:p>
          <a:p>
            <a:r>
              <a:rPr lang="en-US" dirty="0">
                <a:sym typeface="Symbol" charset="0"/>
              </a:rPr>
              <a:t>Proof “⟸” {i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,…, </a:t>
            </a:r>
            <a:r>
              <a:rPr lang="en-US" dirty="0" err="1">
                <a:sym typeface="Symbol" charset="0"/>
              </a:rPr>
              <a:t>i</a:t>
            </a:r>
            <a:r>
              <a:rPr lang="en-US" baseline="-25000" dirty="0" err="1">
                <a:sym typeface="Symbol" charset="0"/>
              </a:rPr>
              <a:t>l</a:t>
            </a:r>
            <a:r>
              <a:rPr lang="en-US" dirty="0">
                <a:sym typeface="Symbol" charset="0"/>
              </a:rPr>
              <a:t>} is a vertex cover of size l ≤ k</a:t>
            </a:r>
          </a:p>
          <a:p>
            <a:pPr lvl="1"/>
            <a:r>
              <a:rPr lang="en-US" dirty="0">
                <a:sym typeface="Symbol" charset="0"/>
              </a:rPr>
              <a:t>Then, the sets S</a:t>
            </a:r>
            <a:r>
              <a:rPr lang="en-US" baseline="-25000" dirty="0">
                <a:sym typeface="Symbol" charset="0"/>
              </a:rPr>
              <a:t>i1</a:t>
            </a:r>
            <a:r>
              <a:rPr lang="en-US" dirty="0">
                <a:sym typeface="Symbol" charset="0"/>
              </a:rPr>
              <a:t>, …., </a:t>
            </a:r>
            <a:r>
              <a:rPr lang="en-US" dirty="0" err="1">
                <a:sym typeface="Symbol" charset="0"/>
              </a:rPr>
              <a:t>S</a:t>
            </a:r>
            <a:r>
              <a:rPr lang="en-US" baseline="-25000" dirty="0" err="1">
                <a:sym typeface="Symbol" charset="0"/>
              </a:rPr>
              <a:t>il</a:t>
            </a:r>
            <a:r>
              <a:rPr lang="en-US" dirty="0">
                <a:sym typeface="Symbol" charset="0"/>
              </a:rPr>
              <a:t> cover U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395913" y="4157054"/>
            <a:ext cx="3405187" cy="22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182880" tIns="91440" rIns="92075" bIns="91440"/>
          <a:lstStyle/>
          <a:p>
            <a:pPr>
              <a:lnSpc>
                <a:spcPct val="110000"/>
              </a:lnSpc>
            </a:pPr>
            <a:r>
              <a:rPr kumimoji="1" lang="en-US" sz="1200">
                <a:latin typeface="Comic Sans MS" charset="0"/>
              </a:rPr>
              <a:t>SET COVER</a:t>
            </a:r>
          </a:p>
          <a:p>
            <a:pPr>
              <a:lnSpc>
                <a:spcPct val="110000"/>
              </a:lnSpc>
            </a:pPr>
            <a:endParaRPr kumimoji="1" lang="en-US" sz="1400">
              <a:latin typeface="Comic Sans MS" charset="0"/>
            </a:endParaRPr>
          </a:p>
          <a:p>
            <a:pPr>
              <a:lnSpc>
                <a:spcPct val="110000"/>
              </a:lnSpc>
            </a:pPr>
            <a:r>
              <a:rPr kumimoji="1" lang="en-US" sz="1400">
                <a:latin typeface="Comic Sans MS" charset="0"/>
              </a:rPr>
              <a:t>U = { 1, 2, 3, 4, 5, 6, 7 }</a:t>
            </a:r>
            <a:br>
              <a:rPr kumimoji="1" lang="en-US" sz="1400">
                <a:latin typeface="Comic Sans MS" charset="0"/>
              </a:rPr>
            </a:br>
            <a:r>
              <a:rPr kumimoji="1" lang="en-US" sz="1400">
                <a:latin typeface="Comic Sans MS" charset="0"/>
              </a:rPr>
              <a:t>k = 2</a:t>
            </a:r>
          </a:p>
          <a:p>
            <a:pPr>
              <a:lnSpc>
                <a:spcPct val="110000"/>
              </a:lnSpc>
            </a:pPr>
            <a:r>
              <a:rPr kumimoji="1" lang="en-US" sz="1400">
                <a:latin typeface="Comic Sans MS" charset="0"/>
              </a:rPr>
              <a:t>S</a:t>
            </a:r>
            <a:r>
              <a:rPr kumimoji="1" lang="en-US" sz="1400" baseline="-25000">
                <a:latin typeface="Comic Sans MS" charset="0"/>
              </a:rPr>
              <a:t>a </a:t>
            </a:r>
            <a:r>
              <a:rPr kumimoji="1" lang="en-US" sz="1400">
                <a:latin typeface="Comic Sans MS" charset="0"/>
              </a:rPr>
              <a:t>= {3, 7}		S</a:t>
            </a:r>
            <a:r>
              <a:rPr kumimoji="1" lang="en-US" sz="1400" baseline="-25000">
                <a:latin typeface="Comic Sans MS" charset="0"/>
              </a:rPr>
              <a:t>b </a:t>
            </a:r>
            <a:r>
              <a:rPr kumimoji="1" lang="en-US" sz="1400">
                <a:latin typeface="Comic Sans MS" charset="0"/>
              </a:rPr>
              <a:t>= {2, 4}</a:t>
            </a:r>
          </a:p>
          <a:p>
            <a:pPr>
              <a:lnSpc>
                <a:spcPct val="110000"/>
              </a:lnSpc>
            </a:pP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1400" baseline="-25000">
                <a:solidFill>
                  <a:srgbClr val="003399"/>
                </a:solidFill>
                <a:latin typeface="Comic Sans MS" charset="0"/>
              </a:rPr>
              <a:t>c 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= {3, 4, 5, 6}</a:t>
            </a:r>
            <a:r>
              <a:rPr kumimoji="1" lang="en-US" sz="1400">
                <a:latin typeface="Comic Sans MS" charset="0"/>
              </a:rPr>
              <a:t>	S</a:t>
            </a:r>
            <a:r>
              <a:rPr kumimoji="1" lang="en-US" sz="1400" baseline="-25000">
                <a:latin typeface="Comic Sans MS" charset="0"/>
              </a:rPr>
              <a:t>d </a:t>
            </a:r>
            <a:r>
              <a:rPr kumimoji="1" lang="en-US" sz="1400">
                <a:latin typeface="Comic Sans MS" charset="0"/>
              </a:rPr>
              <a:t>= {5}</a:t>
            </a:r>
            <a:br>
              <a:rPr kumimoji="1" lang="en-US" sz="1400">
                <a:latin typeface="Comic Sans MS" charset="0"/>
              </a:rPr>
            </a:br>
            <a:r>
              <a:rPr kumimoji="1" lang="en-US" sz="1400">
                <a:latin typeface="Comic Sans MS" charset="0"/>
              </a:rPr>
              <a:t>S</a:t>
            </a:r>
            <a:r>
              <a:rPr kumimoji="1" lang="en-US" sz="1400" baseline="-25000">
                <a:latin typeface="Comic Sans MS" charset="0"/>
              </a:rPr>
              <a:t>e </a:t>
            </a:r>
            <a:r>
              <a:rPr kumimoji="1" lang="en-US" sz="1400">
                <a:latin typeface="Comic Sans MS" charset="0"/>
              </a:rPr>
              <a:t>= {1}		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1400" baseline="-25000">
                <a:solidFill>
                  <a:srgbClr val="003399"/>
                </a:solidFill>
                <a:latin typeface="Comic Sans MS" charset="0"/>
              </a:rPr>
              <a:t>f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= {1, 2, 6, 7}</a:t>
            </a:r>
            <a:endParaRPr kumimoji="1" lang="en-US" sz="1600">
              <a:latin typeface="Comic Sans MS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60388" y="4155466"/>
            <a:ext cx="4298950" cy="2239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196041" y="4266056"/>
            <a:ext cx="290512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a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545416" y="5956744"/>
            <a:ext cx="290512" cy="2905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d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545416" y="4266056"/>
            <a:ext cx="290512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b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372253" y="5958331"/>
            <a:ext cx="290513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1414991" y="5250306"/>
            <a:ext cx="290512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sz="1400">
                <a:solidFill>
                  <a:schemeClr val="bg1"/>
                </a:solidFill>
                <a:latin typeface="Comic Sans MS" charset="0"/>
              </a:rPr>
              <a:t>f</a:t>
            </a:r>
          </a:p>
        </p:txBody>
      </p:sp>
      <p:cxnSp>
        <p:nvCxnSpPr>
          <p:cNvPr id="34827" name="AutoShape 11"/>
          <p:cNvCxnSpPr>
            <a:cxnSpLocks noChangeShapeType="1"/>
            <a:stCxn id="34822" idx="6"/>
            <a:endCxn id="34831" idx="2"/>
          </p:cNvCxnSpPr>
          <p:nvPr/>
        </p:nvCxnSpPr>
        <p:spPr bwMode="auto">
          <a:xfrm>
            <a:off x="2486553" y="4412106"/>
            <a:ext cx="1924050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31" idx="3"/>
            <a:endCxn id="34823" idx="7"/>
          </p:cNvCxnSpPr>
          <p:nvPr/>
        </p:nvCxnSpPr>
        <p:spPr bwMode="auto">
          <a:xfrm flipH="1">
            <a:off x="3793066" y="5497956"/>
            <a:ext cx="6604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5"/>
            <a:endCxn id="34831" idx="1"/>
          </p:cNvCxnSpPr>
          <p:nvPr/>
        </p:nvCxnSpPr>
        <p:spPr bwMode="auto">
          <a:xfrm>
            <a:off x="3793066" y="4513706"/>
            <a:ext cx="660400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6" idx="6"/>
            <a:endCxn id="34824" idx="2"/>
          </p:cNvCxnSpPr>
          <p:nvPr/>
        </p:nvCxnSpPr>
        <p:spPr bwMode="auto">
          <a:xfrm flipV="1">
            <a:off x="1705503" y="4412106"/>
            <a:ext cx="1839913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4410603" y="5250306"/>
            <a:ext cx="290513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sz="1400">
                <a:solidFill>
                  <a:schemeClr val="bg1"/>
                </a:solidFill>
                <a:latin typeface="Comic Sans MS" charset="0"/>
              </a:rPr>
              <a:t>c</a:t>
            </a:r>
          </a:p>
        </p:txBody>
      </p:sp>
      <p:cxnSp>
        <p:nvCxnSpPr>
          <p:cNvPr id="34832" name="AutoShape 16"/>
          <p:cNvCxnSpPr>
            <a:cxnSpLocks noChangeShapeType="1"/>
            <a:stCxn id="34826" idx="6"/>
            <a:endCxn id="34825" idx="1"/>
          </p:cNvCxnSpPr>
          <p:nvPr/>
        </p:nvCxnSpPr>
        <p:spPr bwMode="auto">
          <a:xfrm>
            <a:off x="1705503" y="5396356"/>
            <a:ext cx="709613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99017" y="4202026"/>
            <a:ext cx="1676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200" dirty="0">
                <a:latin typeface="Comic Sans MS" charset="0"/>
              </a:rPr>
              <a:t>VERTEX COVER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84213" y="5493179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14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1" lang="en-US" sz="1400">
                <a:latin typeface="Comic Sans MS" charset="0"/>
              </a:rPr>
              <a:t>k = 2</a:t>
            </a:r>
          </a:p>
        </p:txBody>
      </p:sp>
      <p:cxnSp>
        <p:nvCxnSpPr>
          <p:cNvPr id="34840" name="AutoShape 24"/>
          <p:cNvCxnSpPr>
            <a:cxnSpLocks noChangeShapeType="1"/>
            <a:stCxn id="34826" idx="6"/>
            <a:endCxn id="34831" idx="2"/>
          </p:cNvCxnSpPr>
          <p:nvPr/>
        </p:nvCxnSpPr>
        <p:spPr bwMode="auto">
          <a:xfrm>
            <a:off x="1705503" y="5396356"/>
            <a:ext cx="2705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26" idx="7"/>
            <a:endCxn id="34822" idx="3"/>
          </p:cNvCxnSpPr>
          <p:nvPr/>
        </p:nvCxnSpPr>
        <p:spPr bwMode="auto">
          <a:xfrm flipV="1">
            <a:off x="1662641" y="4513706"/>
            <a:ext cx="576262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962678" y="5629719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1 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450041" y="4816919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2 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443816" y="4869306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3 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989916" y="5621781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e</a:t>
            </a:r>
            <a:r>
              <a:rPr kumimoji="1" lang="en-US" sz="1400" baseline="-25000" dirty="0">
                <a:latin typeface="Comic Sans MS" charset="0"/>
              </a:rPr>
              <a:t>5 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4001028" y="4796281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4 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965978" y="5263006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6 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821391" y="4770881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e</a:t>
            </a:r>
            <a:r>
              <a:rPr kumimoji="1" lang="en-US" sz="1400" baseline="-25000" dirty="0">
                <a:latin typeface="Comic Sans MS" charset="0"/>
              </a:rPr>
              <a:t>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undirected graph G = (V, E), does there exists a simple directed cycle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 that contains every node in V?</a:t>
            </a:r>
          </a:p>
          <a:p>
            <a:r>
              <a:rPr lang="en-US" dirty="0"/>
              <a:t>Claim:  DIR-HAM-CYCLE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HAM-CYCLE</a:t>
            </a:r>
            <a:endParaRPr lang="en-US" dirty="0"/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Given a directed graph G = (V, E), construct an undirected graph G' with 3n nodes: v</a:t>
            </a:r>
            <a:r>
              <a:rPr lang="en-US" baseline="-25000" dirty="0"/>
              <a:t>in</a:t>
            </a:r>
            <a:r>
              <a:rPr lang="en-US" dirty="0"/>
              <a:t>, v,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4527523"/>
            <a:ext cx="2667000" cy="1905000"/>
            <a:chOff x="609600" y="4527523"/>
            <a:chExt cx="2667000" cy="1905000"/>
          </a:xfrm>
        </p:grpSpPr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>
              <a:off x="1787525" y="5060923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v</a:t>
              </a:r>
            </a:p>
          </p:txBody>
        </p:sp>
        <p:cxnSp>
          <p:nvCxnSpPr>
            <p:cNvPr id="34" name="AutoShape 5"/>
            <p:cNvCxnSpPr>
              <a:cxnSpLocks noChangeShapeType="1"/>
              <a:stCxn id="33" idx="6"/>
              <a:endCxn id="41" idx="2"/>
            </p:cNvCxnSpPr>
            <p:nvPr/>
          </p:nvCxnSpPr>
          <p:spPr bwMode="auto">
            <a:xfrm flipV="1">
              <a:off x="2057400" y="4932336"/>
              <a:ext cx="949325" cy="263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609600" y="4527523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609600" y="5060923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b</a:t>
              </a:r>
              <a:endParaRPr lang="en-US" sz="1400" baseline="-25000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609600" y="5559398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  <a:endParaRPr lang="en-US" sz="1400" baseline="-25000"/>
            </a:p>
          </p:txBody>
        </p:sp>
        <p:cxnSp>
          <p:nvCxnSpPr>
            <p:cNvPr id="38" name="AutoShape 9"/>
            <p:cNvCxnSpPr>
              <a:cxnSpLocks noChangeShapeType="1"/>
              <a:stCxn id="35" idx="6"/>
              <a:endCxn id="33" idx="1"/>
            </p:cNvCxnSpPr>
            <p:nvPr/>
          </p:nvCxnSpPr>
          <p:spPr bwMode="auto">
            <a:xfrm>
              <a:off x="879475" y="4662461"/>
              <a:ext cx="947738" cy="43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0"/>
            <p:cNvCxnSpPr>
              <a:cxnSpLocks noChangeShapeType="1"/>
              <a:stCxn id="36" idx="6"/>
              <a:endCxn id="33" idx="2"/>
            </p:cNvCxnSpPr>
            <p:nvPr/>
          </p:nvCxnSpPr>
          <p:spPr bwMode="auto">
            <a:xfrm>
              <a:off x="879475" y="5195861"/>
              <a:ext cx="908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7" idx="6"/>
              <a:endCxn id="33" idx="3"/>
            </p:cNvCxnSpPr>
            <p:nvPr/>
          </p:nvCxnSpPr>
          <p:spPr bwMode="auto">
            <a:xfrm flipV="1">
              <a:off x="879475" y="5291111"/>
              <a:ext cx="947738" cy="403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3006725" y="4797398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3006725" y="5406998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</a:p>
          </p:txBody>
        </p:sp>
        <p:cxnSp>
          <p:nvCxnSpPr>
            <p:cNvPr id="43" name="AutoShape 14"/>
            <p:cNvCxnSpPr>
              <a:cxnSpLocks noChangeShapeType="1"/>
              <a:stCxn id="33" idx="6"/>
              <a:endCxn id="42" idx="2"/>
            </p:cNvCxnSpPr>
            <p:nvPr/>
          </p:nvCxnSpPr>
          <p:spPr bwMode="auto">
            <a:xfrm>
              <a:off x="2057400" y="5195861"/>
              <a:ext cx="949325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1066800" y="6057873"/>
              <a:ext cx="914400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600"/>
                <a:t>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30700" y="4371948"/>
            <a:ext cx="4406900" cy="2089150"/>
            <a:chOff x="4330700" y="4371948"/>
            <a:chExt cx="4406900" cy="2089150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5562600" y="5210148"/>
              <a:ext cx="320675" cy="320675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v</a:t>
              </a:r>
              <a:r>
                <a:rPr lang="en-US" sz="1200" baseline="-25000">
                  <a:solidFill>
                    <a:schemeClr val="bg1"/>
                  </a:solidFill>
                </a:rPr>
                <a:t>in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45" name="AutoShape 16"/>
            <p:cNvCxnSpPr>
              <a:cxnSpLocks noChangeShapeType="1"/>
              <a:stCxn id="58" idx="7"/>
              <a:endCxn id="52" idx="2"/>
            </p:cNvCxnSpPr>
            <p:nvPr/>
          </p:nvCxnSpPr>
          <p:spPr bwMode="auto">
            <a:xfrm flipV="1">
              <a:off x="7740650" y="4684686"/>
              <a:ext cx="676275" cy="573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4343400" y="4371948"/>
              <a:ext cx="320675" cy="320675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 err="1">
                  <a:solidFill>
                    <a:schemeClr val="bg1"/>
                  </a:solidFill>
                </a:rPr>
                <a:t>out</a:t>
              </a:r>
              <a:endParaRPr lang="en-US" sz="1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4330700" y="5210148"/>
              <a:ext cx="320675" cy="320675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b</a:t>
              </a:r>
              <a:r>
                <a:rPr lang="en-US" sz="1200" baseline="-2500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48" name="Oval 47"/>
            <p:cNvSpPr>
              <a:spLocks noChangeAspect="1" noChangeArrowheads="1"/>
            </p:cNvSpPr>
            <p:nvPr/>
          </p:nvSpPr>
          <p:spPr bwMode="auto">
            <a:xfrm>
              <a:off x="4343400" y="5854673"/>
              <a:ext cx="320675" cy="320675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c</a:t>
              </a:r>
              <a:r>
                <a:rPr lang="en-US" sz="1200" baseline="-25000">
                  <a:solidFill>
                    <a:schemeClr val="bg1"/>
                  </a:solidFill>
                </a:rPr>
                <a:t>out</a:t>
              </a:r>
            </a:p>
          </p:txBody>
        </p:sp>
        <p:cxnSp>
          <p:nvCxnSpPr>
            <p:cNvPr id="49" name="AutoShape 20"/>
            <p:cNvCxnSpPr>
              <a:cxnSpLocks noChangeShapeType="1"/>
              <a:stCxn id="46" idx="6"/>
              <a:endCxn id="44" idx="1"/>
            </p:cNvCxnSpPr>
            <p:nvPr/>
          </p:nvCxnSpPr>
          <p:spPr bwMode="auto">
            <a:xfrm>
              <a:off x="4664075" y="4532286"/>
              <a:ext cx="946150" cy="725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21"/>
            <p:cNvCxnSpPr>
              <a:cxnSpLocks noChangeShapeType="1"/>
              <a:stCxn id="47" idx="6"/>
              <a:endCxn id="44" idx="2"/>
            </p:cNvCxnSpPr>
            <p:nvPr/>
          </p:nvCxnSpPr>
          <p:spPr bwMode="auto">
            <a:xfrm>
              <a:off x="4651375" y="5370486"/>
              <a:ext cx="911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2"/>
            <p:cNvCxnSpPr>
              <a:cxnSpLocks noChangeShapeType="1"/>
              <a:stCxn id="48" idx="6"/>
              <a:endCxn id="44" idx="3"/>
            </p:cNvCxnSpPr>
            <p:nvPr/>
          </p:nvCxnSpPr>
          <p:spPr bwMode="auto">
            <a:xfrm flipV="1">
              <a:off x="4664075" y="5483198"/>
              <a:ext cx="946150" cy="531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2" name="Oval 51"/>
            <p:cNvSpPr>
              <a:spLocks noChangeAspect="1" noChangeArrowheads="1"/>
            </p:cNvSpPr>
            <p:nvPr/>
          </p:nvSpPr>
          <p:spPr bwMode="auto">
            <a:xfrm>
              <a:off x="8416925" y="4524348"/>
              <a:ext cx="320675" cy="320675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d</a:t>
              </a:r>
              <a:r>
                <a:rPr lang="en-US" sz="1200" baseline="-25000">
                  <a:solidFill>
                    <a:schemeClr val="bg1"/>
                  </a:solidFill>
                </a:rPr>
                <a:t>in</a:t>
              </a:r>
            </a:p>
          </p:txBody>
        </p:sp>
        <p:sp>
          <p:nvSpPr>
            <p:cNvPr id="53" name="Oval 52"/>
            <p:cNvSpPr>
              <a:spLocks noChangeAspect="1" noChangeArrowheads="1"/>
            </p:cNvSpPr>
            <p:nvPr/>
          </p:nvSpPr>
          <p:spPr bwMode="auto">
            <a:xfrm>
              <a:off x="8416925" y="5711798"/>
              <a:ext cx="320675" cy="320675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e</a:t>
              </a:r>
              <a:r>
                <a:rPr lang="en-US" sz="1200" baseline="-25000">
                  <a:solidFill>
                    <a:schemeClr val="bg1"/>
                  </a:solidFill>
                </a:rPr>
                <a:t>in</a:t>
              </a:r>
            </a:p>
          </p:txBody>
        </p:sp>
        <p:cxnSp>
          <p:nvCxnSpPr>
            <p:cNvPr id="54" name="AutoShape 25"/>
            <p:cNvCxnSpPr>
              <a:cxnSpLocks noChangeShapeType="1"/>
              <a:stCxn id="58" idx="5"/>
              <a:endCxn id="53" idx="2"/>
            </p:cNvCxnSpPr>
            <p:nvPr/>
          </p:nvCxnSpPr>
          <p:spPr bwMode="auto">
            <a:xfrm>
              <a:off x="7740650" y="5483198"/>
              <a:ext cx="676275" cy="388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6307138" y="6086448"/>
              <a:ext cx="914400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600"/>
                <a:t>G'</a:t>
              </a:r>
            </a:p>
          </p:txBody>
        </p:sp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6505575" y="5210148"/>
              <a:ext cx="320675" cy="320675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7467600" y="5210148"/>
              <a:ext cx="320675" cy="320675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v</a:t>
              </a:r>
              <a:r>
                <a:rPr lang="en-US" sz="1200" baseline="-25000">
                  <a:solidFill>
                    <a:schemeClr val="bg1"/>
                  </a:solidFill>
                </a:rPr>
                <a:t>out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59" name="AutoShape 30"/>
            <p:cNvCxnSpPr>
              <a:cxnSpLocks noChangeShapeType="1"/>
              <a:stCxn id="44" idx="6"/>
              <a:endCxn id="57" idx="2"/>
            </p:cNvCxnSpPr>
            <p:nvPr/>
          </p:nvCxnSpPr>
          <p:spPr bwMode="auto">
            <a:xfrm>
              <a:off x="5883275" y="5370486"/>
              <a:ext cx="6223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31"/>
            <p:cNvCxnSpPr>
              <a:cxnSpLocks noChangeShapeType="1"/>
              <a:stCxn id="57" idx="6"/>
              <a:endCxn id="58" idx="2"/>
            </p:cNvCxnSpPr>
            <p:nvPr/>
          </p:nvCxnSpPr>
          <p:spPr bwMode="auto">
            <a:xfrm>
              <a:off x="6826250" y="5370486"/>
              <a:ext cx="6413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DIR-HAM-CYCLE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HAM-CYCLE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Claim:  G has a Hamiltonian cycle </a:t>
            </a:r>
            <a:r>
              <a:rPr lang="en-US" dirty="0" err="1"/>
              <a:t>iff</a:t>
            </a:r>
            <a:r>
              <a:rPr lang="en-US" dirty="0"/>
              <a:t> G' does.</a:t>
            </a:r>
          </a:p>
          <a:p>
            <a:endParaRPr lang="en-US" dirty="0"/>
          </a:p>
          <a:p>
            <a:r>
              <a:rPr lang="en-US" dirty="0"/>
              <a:t>Proof:  “</a:t>
            </a:r>
            <a:r>
              <a:rPr lang="en-US" dirty="0">
                <a:sym typeface="Symbol" charset="0"/>
              </a:rPr>
              <a:t>⇒”</a:t>
            </a:r>
            <a:endParaRPr lang="en-US" dirty="0"/>
          </a:p>
          <a:p>
            <a:pPr lvl="1"/>
            <a:r>
              <a:rPr lang="en-US" dirty="0"/>
              <a:t>Suppose G has a directed Hamiltonian cycle </a:t>
            </a:r>
            <a:r>
              <a:rPr lang="en-US" dirty="0">
                <a:sym typeface="Symbol" charset="0"/>
              </a:rPr>
              <a:t>𝚪</a:t>
            </a:r>
            <a:endParaRPr lang="en-US" dirty="0"/>
          </a:p>
          <a:p>
            <a:pPr lvl="1"/>
            <a:r>
              <a:rPr lang="en-US" dirty="0"/>
              <a:t>Then G' has an undirected Hamiltonian cycle (same order)</a:t>
            </a: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1787525" y="5060923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v</a:t>
            </a:r>
          </a:p>
        </p:txBody>
      </p:sp>
      <p:cxnSp>
        <p:nvCxnSpPr>
          <p:cNvPr id="6" name="AutoShape 5"/>
          <p:cNvCxnSpPr>
            <a:cxnSpLocks noChangeShapeType="1"/>
            <a:stCxn id="5" idx="6"/>
            <a:endCxn id="13" idx="2"/>
          </p:cNvCxnSpPr>
          <p:nvPr/>
        </p:nvCxnSpPr>
        <p:spPr bwMode="auto">
          <a:xfrm flipV="1">
            <a:off x="2057400" y="4932336"/>
            <a:ext cx="9493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609600" y="4527523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609600" y="5060923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  <a:endParaRPr lang="en-US" sz="1400" baseline="-25000"/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609600" y="5559398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  <a:endParaRPr lang="en-US" sz="1400" baseline="-25000"/>
          </a:p>
        </p:txBody>
      </p:sp>
      <p:cxnSp>
        <p:nvCxnSpPr>
          <p:cNvPr id="10" name="AutoShape 9"/>
          <p:cNvCxnSpPr>
            <a:cxnSpLocks noChangeShapeType="1"/>
            <a:stCxn id="7" idx="6"/>
            <a:endCxn id="5" idx="1"/>
          </p:cNvCxnSpPr>
          <p:nvPr/>
        </p:nvCxnSpPr>
        <p:spPr bwMode="auto">
          <a:xfrm>
            <a:off x="879475" y="4662461"/>
            <a:ext cx="947738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8" idx="6"/>
            <a:endCxn id="5" idx="2"/>
          </p:cNvCxnSpPr>
          <p:nvPr/>
        </p:nvCxnSpPr>
        <p:spPr bwMode="auto">
          <a:xfrm>
            <a:off x="879475" y="5195861"/>
            <a:ext cx="908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9" idx="6"/>
            <a:endCxn id="5" idx="3"/>
          </p:cNvCxnSpPr>
          <p:nvPr/>
        </p:nvCxnSpPr>
        <p:spPr bwMode="auto">
          <a:xfrm flipV="1">
            <a:off x="879475" y="5291111"/>
            <a:ext cx="9477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3006725" y="4797398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3006725" y="5406998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14" idx="2"/>
          </p:cNvCxnSpPr>
          <p:nvPr/>
        </p:nvCxnSpPr>
        <p:spPr bwMode="auto">
          <a:xfrm>
            <a:off x="2057400" y="5195861"/>
            <a:ext cx="949325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5562600" y="5210148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7" name="AutoShape 16"/>
          <p:cNvCxnSpPr>
            <a:cxnSpLocks noChangeShapeType="1"/>
            <a:stCxn id="30" idx="7"/>
            <a:endCxn id="24" idx="2"/>
          </p:cNvCxnSpPr>
          <p:nvPr/>
        </p:nvCxnSpPr>
        <p:spPr bwMode="auto">
          <a:xfrm flipV="1">
            <a:off x="7740650" y="4684686"/>
            <a:ext cx="6762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4343400" y="4371948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</a:t>
            </a:r>
            <a:r>
              <a:rPr lang="en-US" sz="1200" baseline="-25000" dirty="0" err="1">
                <a:solidFill>
                  <a:schemeClr val="bg1"/>
                </a:solidFill>
              </a:rPr>
              <a:t>out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4330700" y="5210148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b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20" name="Oval 19"/>
          <p:cNvSpPr>
            <a:spLocks noChangeAspect="1" noChangeArrowheads="1"/>
          </p:cNvSpPr>
          <p:nvPr/>
        </p:nvSpPr>
        <p:spPr bwMode="auto">
          <a:xfrm>
            <a:off x="4343400" y="5854673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21" name="AutoShape 20"/>
          <p:cNvCxnSpPr>
            <a:cxnSpLocks noChangeShapeType="1"/>
            <a:stCxn id="18" idx="6"/>
            <a:endCxn id="16" idx="1"/>
          </p:cNvCxnSpPr>
          <p:nvPr/>
        </p:nvCxnSpPr>
        <p:spPr bwMode="auto">
          <a:xfrm>
            <a:off x="4664075" y="4532286"/>
            <a:ext cx="946150" cy="725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9" idx="6"/>
            <a:endCxn id="16" idx="2"/>
          </p:cNvCxnSpPr>
          <p:nvPr/>
        </p:nvCxnSpPr>
        <p:spPr bwMode="auto">
          <a:xfrm>
            <a:off x="4651375" y="5370486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20" idx="6"/>
            <a:endCxn id="16" idx="3"/>
          </p:cNvCxnSpPr>
          <p:nvPr/>
        </p:nvCxnSpPr>
        <p:spPr bwMode="auto">
          <a:xfrm flipV="1">
            <a:off x="4664075" y="5483198"/>
            <a:ext cx="946150" cy="531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8416925" y="4524348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25" name="Oval 24"/>
          <p:cNvSpPr>
            <a:spLocks noChangeAspect="1" noChangeArrowheads="1"/>
          </p:cNvSpPr>
          <p:nvPr/>
        </p:nvSpPr>
        <p:spPr bwMode="auto">
          <a:xfrm>
            <a:off x="8416925" y="5711798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e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26" name="AutoShape 25"/>
          <p:cNvCxnSpPr>
            <a:cxnSpLocks noChangeShapeType="1"/>
            <a:stCxn id="30" idx="5"/>
            <a:endCxn id="25" idx="2"/>
          </p:cNvCxnSpPr>
          <p:nvPr/>
        </p:nvCxnSpPr>
        <p:spPr bwMode="auto">
          <a:xfrm>
            <a:off x="7740650" y="5483198"/>
            <a:ext cx="6762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066800" y="6057873"/>
            <a:ext cx="914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/>
              <a:t>G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307138" y="6086448"/>
            <a:ext cx="914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/>
              <a:t>G'</a:t>
            </a:r>
          </a:p>
        </p:txBody>
      </p:sp>
      <p:sp>
        <p:nvSpPr>
          <p:cNvPr id="29" name="Oval 28"/>
          <p:cNvSpPr>
            <a:spLocks noChangeAspect="1" noChangeArrowheads="1"/>
          </p:cNvSpPr>
          <p:nvPr/>
        </p:nvSpPr>
        <p:spPr bwMode="auto">
          <a:xfrm>
            <a:off x="6505575" y="5210148"/>
            <a:ext cx="320675" cy="320675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0" name="Oval 29"/>
          <p:cNvSpPr>
            <a:spLocks noChangeAspect="1" noChangeArrowheads="1"/>
          </p:cNvSpPr>
          <p:nvPr/>
        </p:nvSpPr>
        <p:spPr bwMode="auto">
          <a:xfrm>
            <a:off x="7467600" y="5210148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31" name="AutoShape 30"/>
          <p:cNvCxnSpPr>
            <a:cxnSpLocks noChangeShapeType="1"/>
            <a:stCxn id="16" idx="6"/>
            <a:endCxn id="29" idx="2"/>
          </p:cNvCxnSpPr>
          <p:nvPr/>
        </p:nvCxnSpPr>
        <p:spPr bwMode="auto">
          <a:xfrm>
            <a:off x="5883275" y="5370486"/>
            <a:ext cx="622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31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6826250" y="5370486"/>
            <a:ext cx="641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DIR-HAM-CYCLE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HAM-CYCLE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12838"/>
            <a:ext cx="8532967" cy="5076825"/>
          </a:xfrm>
        </p:spPr>
        <p:txBody>
          <a:bodyPr/>
          <a:lstStyle/>
          <a:p>
            <a:r>
              <a:rPr lang="en-US" dirty="0"/>
              <a:t>Claim:  G has a Hamiltonian cycle </a:t>
            </a:r>
            <a:r>
              <a:rPr lang="en-US" dirty="0" err="1"/>
              <a:t>iff</a:t>
            </a:r>
            <a:r>
              <a:rPr lang="en-US" dirty="0"/>
              <a:t> G' does.</a:t>
            </a:r>
          </a:p>
          <a:p>
            <a:r>
              <a:rPr lang="en-US" dirty="0"/>
              <a:t>Proof:  “</a:t>
            </a:r>
            <a:r>
              <a:rPr lang="en-US" dirty="0">
                <a:sym typeface="Symbol" charset="0"/>
              </a:rPr>
              <a:t>⟸”</a:t>
            </a:r>
            <a:endParaRPr lang="en-US" dirty="0"/>
          </a:p>
          <a:p>
            <a:pPr lvl="1"/>
            <a:r>
              <a:rPr lang="en-US" dirty="0"/>
              <a:t>Suppose G' has an undirected Hamiltonian cycle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’</a:t>
            </a:r>
          </a:p>
          <a:p>
            <a:pPr lvl="1"/>
            <a:r>
              <a:rPr lang="en-US" dirty="0">
                <a:sym typeface="Symbol" charset="0"/>
              </a:rPr>
              <a:t>𝚪</a:t>
            </a:r>
            <a:r>
              <a:rPr lang="en-US" dirty="0"/>
              <a:t>' must visit nodes in G' using one of following two orders:</a:t>
            </a:r>
          </a:p>
          <a:p>
            <a:pPr lvl="2"/>
            <a:r>
              <a:rPr lang="en-US" dirty="0"/>
              <a:t>   …, B, G, R, B, G, R, B, G, R, B, … </a:t>
            </a:r>
          </a:p>
          <a:p>
            <a:pPr lvl="2"/>
            <a:r>
              <a:rPr lang="en-US" dirty="0"/>
              <a:t>   …, B, R, G, B, R, G, B, R, G, B, … </a:t>
            </a:r>
          </a:p>
          <a:p>
            <a:pPr lvl="1"/>
            <a:r>
              <a:rPr lang="en-US" dirty="0"/>
              <a:t>Blue nodes in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' make up directed Hamiltonian cycle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 in G, or reverse of one</a:t>
            </a: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1787525" y="5611924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v</a:t>
            </a:r>
          </a:p>
        </p:txBody>
      </p:sp>
      <p:cxnSp>
        <p:nvCxnSpPr>
          <p:cNvPr id="6" name="AutoShape 5"/>
          <p:cNvCxnSpPr>
            <a:cxnSpLocks noChangeShapeType="1"/>
            <a:stCxn id="5" idx="6"/>
            <a:endCxn id="13" idx="2"/>
          </p:cNvCxnSpPr>
          <p:nvPr/>
        </p:nvCxnSpPr>
        <p:spPr bwMode="auto">
          <a:xfrm flipV="1">
            <a:off x="2057400" y="5483337"/>
            <a:ext cx="9493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609600" y="5078524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609600" y="5611924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  <a:endParaRPr lang="en-US" sz="1400" baseline="-25000"/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609600" y="6110399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  <a:endParaRPr lang="en-US" sz="1400" baseline="-25000"/>
          </a:p>
        </p:txBody>
      </p:sp>
      <p:cxnSp>
        <p:nvCxnSpPr>
          <p:cNvPr id="10" name="AutoShape 9"/>
          <p:cNvCxnSpPr>
            <a:cxnSpLocks noChangeShapeType="1"/>
            <a:stCxn id="7" idx="6"/>
            <a:endCxn id="5" idx="1"/>
          </p:cNvCxnSpPr>
          <p:nvPr/>
        </p:nvCxnSpPr>
        <p:spPr bwMode="auto">
          <a:xfrm>
            <a:off x="879475" y="5213462"/>
            <a:ext cx="947738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8" idx="6"/>
            <a:endCxn id="5" idx="2"/>
          </p:cNvCxnSpPr>
          <p:nvPr/>
        </p:nvCxnSpPr>
        <p:spPr bwMode="auto">
          <a:xfrm>
            <a:off x="879475" y="5746862"/>
            <a:ext cx="908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9" idx="6"/>
            <a:endCxn id="5" idx="3"/>
          </p:cNvCxnSpPr>
          <p:nvPr/>
        </p:nvCxnSpPr>
        <p:spPr bwMode="auto">
          <a:xfrm flipV="1">
            <a:off x="879475" y="5842112"/>
            <a:ext cx="9477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3006725" y="5348399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3006725" y="5957999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14" idx="2"/>
          </p:cNvCxnSpPr>
          <p:nvPr/>
        </p:nvCxnSpPr>
        <p:spPr bwMode="auto">
          <a:xfrm>
            <a:off x="2057400" y="5746862"/>
            <a:ext cx="949325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5562600" y="5761149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7" name="AutoShape 16"/>
          <p:cNvCxnSpPr>
            <a:cxnSpLocks noChangeShapeType="1"/>
            <a:stCxn id="30" idx="7"/>
            <a:endCxn id="24" idx="2"/>
          </p:cNvCxnSpPr>
          <p:nvPr/>
        </p:nvCxnSpPr>
        <p:spPr bwMode="auto">
          <a:xfrm flipV="1">
            <a:off x="7740650" y="5235687"/>
            <a:ext cx="6762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4343400" y="4922949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</a:t>
            </a:r>
            <a:r>
              <a:rPr lang="en-US" sz="1200" baseline="-25000" dirty="0" err="1">
                <a:solidFill>
                  <a:schemeClr val="bg1"/>
                </a:solidFill>
              </a:rPr>
              <a:t>out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4330700" y="5761149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b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20" name="Oval 19"/>
          <p:cNvSpPr>
            <a:spLocks noChangeAspect="1" noChangeArrowheads="1"/>
          </p:cNvSpPr>
          <p:nvPr/>
        </p:nvSpPr>
        <p:spPr bwMode="auto">
          <a:xfrm>
            <a:off x="4343400" y="6405674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21" name="AutoShape 20"/>
          <p:cNvCxnSpPr>
            <a:cxnSpLocks noChangeShapeType="1"/>
            <a:stCxn id="18" idx="6"/>
            <a:endCxn id="16" idx="1"/>
          </p:cNvCxnSpPr>
          <p:nvPr/>
        </p:nvCxnSpPr>
        <p:spPr bwMode="auto">
          <a:xfrm>
            <a:off x="4664075" y="5083287"/>
            <a:ext cx="946150" cy="725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9" idx="6"/>
            <a:endCxn id="16" idx="2"/>
          </p:cNvCxnSpPr>
          <p:nvPr/>
        </p:nvCxnSpPr>
        <p:spPr bwMode="auto">
          <a:xfrm>
            <a:off x="4651375" y="5921487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20" idx="6"/>
            <a:endCxn id="16" idx="3"/>
          </p:cNvCxnSpPr>
          <p:nvPr/>
        </p:nvCxnSpPr>
        <p:spPr bwMode="auto">
          <a:xfrm flipV="1">
            <a:off x="4664075" y="6034199"/>
            <a:ext cx="946150" cy="531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8416925" y="5075349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25" name="Oval 24"/>
          <p:cNvSpPr>
            <a:spLocks noChangeAspect="1" noChangeArrowheads="1"/>
          </p:cNvSpPr>
          <p:nvPr/>
        </p:nvSpPr>
        <p:spPr bwMode="auto">
          <a:xfrm>
            <a:off x="8416925" y="6262799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e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26" name="AutoShape 25"/>
          <p:cNvCxnSpPr>
            <a:cxnSpLocks noChangeShapeType="1"/>
            <a:stCxn id="30" idx="5"/>
            <a:endCxn id="25" idx="2"/>
          </p:cNvCxnSpPr>
          <p:nvPr/>
        </p:nvCxnSpPr>
        <p:spPr bwMode="auto">
          <a:xfrm>
            <a:off x="7740650" y="6034199"/>
            <a:ext cx="6762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066800" y="6422652"/>
            <a:ext cx="914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 dirty="0"/>
              <a:t>G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307138" y="6422652"/>
            <a:ext cx="914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/>
              <a:t>G'</a:t>
            </a:r>
          </a:p>
        </p:txBody>
      </p:sp>
      <p:sp>
        <p:nvSpPr>
          <p:cNvPr id="29" name="Oval 28"/>
          <p:cNvSpPr>
            <a:spLocks noChangeAspect="1" noChangeArrowheads="1"/>
          </p:cNvSpPr>
          <p:nvPr/>
        </p:nvSpPr>
        <p:spPr bwMode="auto">
          <a:xfrm>
            <a:off x="6505575" y="5761149"/>
            <a:ext cx="320675" cy="320675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0" name="Oval 29"/>
          <p:cNvSpPr>
            <a:spLocks noChangeAspect="1" noChangeArrowheads="1"/>
          </p:cNvSpPr>
          <p:nvPr/>
        </p:nvSpPr>
        <p:spPr bwMode="auto">
          <a:xfrm>
            <a:off x="7467600" y="5761149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31" name="AutoShape 30"/>
          <p:cNvCxnSpPr>
            <a:cxnSpLocks noChangeShapeType="1"/>
            <a:stCxn id="16" idx="6"/>
            <a:endCxn id="29" idx="2"/>
          </p:cNvCxnSpPr>
          <p:nvPr/>
        </p:nvCxnSpPr>
        <p:spPr bwMode="auto">
          <a:xfrm>
            <a:off x="5883275" y="5921487"/>
            <a:ext cx="622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31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6826250" y="5921487"/>
            <a:ext cx="641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3-Colorability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Given an undirected graph G does there exists a way to color the nodes red, green, and blue so that no adjacent nodes have the same color?</a:t>
            </a:r>
          </a:p>
          <a:p>
            <a:endParaRPr lang="en-US" dirty="0"/>
          </a:p>
        </p:txBody>
      </p:sp>
      <p:cxnSp>
        <p:nvCxnSpPr>
          <p:cNvPr id="47109" name="AutoShape 5"/>
          <p:cNvCxnSpPr>
            <a:cxnSpLocks noChangeShapeType="1"/>
            <a:stCxn id="47112" idx="7"/>
            <a:endCxn id="47111" idx="3"/>
          </p:cNvCxnSpPr>
          <p:nvPr/>
        </p:nvCxnSpPr>
        <p:spPr bwMode="auto">
          <a:xfrm flipV="1">
            <a:off x="4845050" y="4438746"/>
            <a:ext cx="168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7110" name="Oval 6"/>
          <p:cNvSpPr>
            <a:spLocks noChangeAspect="1" noChangeArrowheads="1"/>
          </p:cNvSpPr>
          <p:nvPr/>
        </p:nvSpPr>
        <p:spPr bwMode="auto">
          <a:xfrm>
            <a:off x="4375150" y="38926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11" name="Oval 7"/>
          <p:cNvSpPr>
            <a:spLocks noChangeAspect="1" noChangeArrowheads="1"/>
          </p:cNvSpPr>
          <p:nvPr/>
        </p:nvSpPr>
        <p:spPr bwMode="auto">
          <a:xfrm>
            <a:off x="4984750" y="42736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12" name="Oval 8"/>
          <p:cNvSpPr>
            <a:spLocks noChangeAspect="1" noChangeArrowheads="1"/>
          </p:cNvSpPr>
          <p:nvPr/>
        </p:nvSpPr>
        <p:spPr bwMode="auto">
          <a:xfrm>
            <a:off x="4679950" y="48070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13" name="Oval 9"/>
          <p:cNvSpPr>
            <a:spLocks noChangeAspect="1" noChangeArrowheads="1"/>
          </p:cNvSpPr>
          <p:nvPr/>
        </p:nvSpPr>
        <p:spPr bwMode="auto">
          <a:xfrm>
            <a:off x="4029075" y="48070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14" name="Oval 10"/>
          <p:cNvSpPr>
            <a:spLocks noChangeAspect="1" noChangeArrowheads="1"/>
          </p:cNvSpPr>
          <p:nvPr/>
        </p:nvSpPr>
        <p:spPr bwMode="auto">
          <a:xfrm>
            <a:off x="3724275" y="42736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cxnSp>
        <p:nvCxnSpPr>
          <p:cNvPr id="47115" name="AutoShape 11"/>
          <p:cNvCxnSpPr>
            <a:cxnSpLocks noChangeShapeType="1"/>
            <a:stCxn id="47110" idx="6"/>
            <a:endCxn id="47111" idx="1"/>
          </p:cNvCxnSpPr>
          <p:nvPr/>
        </p:nvCxnSpPr>
        <p:spPr bwMode="auto">
          <a:xfrm>
            <a:off x="4568825" y="3989483"/>
            <a:ext cx="44450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16" name="AutoShape 12"/>
          <p:cNvCxnSpPr>
            <a:cxnSpLocks noChangeShapeType="1"/>
            <a:stCxn id="47113" idx="6"/>
            <a:endCxn id="47112" idx="2"/>
          </p:cNvCxnSpPr>
          <p:nvPr/>
        </p:nvCxnSpPr>
        <p:spPr bwMode="auto">
          <a:xfrm>
            <a:off x="4222750" y="490388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17" name="AutoShape 13"/>
          <p:cNvCxnSpPr>
            <a:cxnSpLocks noChangeShapeType="1"/>
            <a:stCxn id="47113" idx="1"/>
            <a:endCxn id="47114" idx="4"/>
          </p:cNvCxnSpPr>
          <p:nvPr/>
        </p:nvCxnSpPr>
        <p:spPr bwMode="auto">
          <a:xfrm flipH="1" flipV="1">
            <a:off x="3821113" y="4467321"/>
            <a:ext cx="236537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18" name="AutoShape 14"/>
          <p:cNvCxnSpPr>
            <a:cxnSpLocks noChangeShapeType="1"/>
            <a:stCxn id="47114" idx="7"/>
            <a:endCxn id="47110" idx="2"/>
          </p:cNvCxnSpPr>
          <p:nvPr/>
        </p:nvCxnSpPr>
        <p:spPr bwMode="auto">
          <a:xfrm flipV="1">
            <a:off x="3889375" y="3989483"/>
            <a:ext cx="485775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19" name="AutoShape 15"/>
          <p:cNvCxnSpPr>
            <a:cxnSpLocks noChangeShapeType="1"/>
            <a:stCxn id="47122" idx="7"/>
            <a:endCxn id="47121" idx="3"/>
          </p:cNvCxnSpPr>
          <p:nvPr/>
        </p:nvCxnSpPr>
        <p:spPr bwMode="auto">
          <a:xfrm flipV="1">
            <a:off x="5794375" y="4286346"/>
            <a:ext cx="1158875" cy="180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7120" name="Oval 16"/>
          <p:cNvSpPr>
            <a:spLocks noChangeAspect="1" noChangeArrowheads="1"/>
          </p:cNvSpPr>
          <p:nvPr/>
        </p:nvSpPr>
        <p:spPr bwMode="auto">
          <a:xfrm>
            <a:off x="4375150" y="2597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21" name="Oval 17"/>
          <p:cNvSpPr>
            <a:spLocks noChangeAspect="1" noChangeArrowheads="1"/>
          </p:cNvSpPr>
          <p:nvPr/>
        </p:nvSpPr>
        <p:spPr bwMode="auto">
          <a:xfrm>
            <a:off x="6924675" y="4121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22" name="Oval 18"/>
          <p:cNvSpPr>
            <a:spLocks noChangeAspect="1" noChangeArrowheads="1"/>
          </p:cNvSpPr>
          <p:nvPr/>
        </p:nvSpPr>
        <p:spPr bwMode="auto">
          <a:xfrm>
            <a:off x="5629275" y="60611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23" name="Oval 19"/>
          <p:cNvSpPr>
            <a:spLocks noChangeAspect="1" noChangeArrowheads="1"/>
          </p:cNvSpPr>
          <p:nvPr/>
        </p:nvSpPr>
        <p:spPr bwMode="auto">
          <a:xfrm>
            <a:off x="3003550" y="60611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24" name="Oval 20"/>
          <p:cNvSpPr>
            <a:spLocks noChangeAspect="1" noChangeArrowheads="1"/>
          </p:cNvSpPr>
          <p:nvPr/>
        </p:nvSpPr>
        <p:spPr bwMode="auto">
          <a:xfrm>
            <a:off x="1784350" y="4121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cxnSp>
        <p:nvCxnSpPr>
          <p:cNvPr id="47125" name="AutoShape 21"/>
          <p:cNvCxnSpPr>
            <a:cxnSpLocks noChangeShapeType="1"/>
            <a:stCxn id="47120" idx="6"/>
            <a:endCxn id="47121" idx="1"/>
          </p:cNvCxnSpPr>
          <p:nvPr/>
        </p:nvCxnSpPr>
        <p:spPr bwMode="auto">
          <a:xfrm>
            <a:off x="4568825" y="2694083"/>
            <a:ext cx="2384425" cy="145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23" idx="6"/>
            <a:endCxn id="47122" idx="2"/>
          </p:cNvCxnSpPr>
          <p:nvPr/>
        </p:nvCxnSpPr>
        <p:spPr bwMode="auto">
          <a:xfrm>
            <a:off x="3197225" y="6158008"/>
            <a:ext cx="2432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27" name="AutoShape 23"/>
          <p:cNvCxnSpPr>
            <a:cxnSpLocks noChangeShapeType="1"/>
            <a:stCxn id="47123" idx="1"/>
            <a:endCxn id="47124" idx="4"/>
          </p:cNvCxnSpPr>
          <p:nvPr/>
        </p:nvCxnSpPr>
        <p:spPr bwMode="auto">
          <a:xfrm flipH="1" flipV="1">
            <a:off x="1881188" y="4314921"/>
            <a:ext cx="1150937" cy="177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28" name="AutoShape 24"/>
          <p:cNvCxnSpPr>
            <a:cxnSpLocks noChangeShapeType="1"/>
            <a:stCxn id="47124" idx="7"/>
            <a:endCxn id="47120" idx="2"/>
          </p:cNvCxnSpPr>
          <p:nvPr/>
        </p:nvCxnSpPr>
        <p:spPr bwMode="auto">
          <a:xfrm flipV="1">
            <a:off x="1949450" y="2694083"/>
            <a:ext cx="2425700" cy="145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29" name="AutoShape 25"/>
          <p:cNvCxnSpPr>
            <a:cxnSpLocks noChangeShapeType="1"/>
            <a:stCxn id="47132" idx="0"/>
            <a:endCxn id="47131" idx="5"/>
          </p:cNvCxnSpPr>
          <p:nvPr/>
        </p:nvCxnSpPr>
        <p:spPr bwMode="auto">
          <a:xfrm flipH="1" flipV="1">
            <a:off x="5378450" y="3752946"/>
            <a:ext cx="347663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7130" name="Oval 26"/>
          <p:cNvSpPr>
            <a:spLocks noChangeAspect="1" noChangeArrowheads="1"/>
          </p:cNvSpPr>
          <p:nvPr/>
        </p:nvSpPr>
        <p:spPr bwMode="auto">
          <a:xfrm>
            <a:off x="4375150" y="3359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1" name="Oval 27"/>
          <p:cNvSpPr>
            <a:spLocks noChangeAspect="1" noChangeArrowheads="1"/>
          </p:cNvSpPr>
          <p:nvPr/>
        </p:nvSpPr>
        <p:spPr bwMode="auto">
          <a:xfrm>
            <a:off x="5213350" y="35878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2" name="Oval 28"/>
          <p:cNvSpPr>
            <a:spLocks noChangeAspect="1" noChangeArrowheads="1"/>
          </p:cNvSpPr>
          <p:nvPr/>
        </p:nvSpPr>
        <p:spPr bwMode="auto">
          <a:xfrm>
            <a:off x="5629275" y="4121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3" name="Oval 29"/>
          <p:cNvSpPr>
            <a:spLocks noChangeAspect="1" noChangeArrowheads="1"/>
          </p:cNvSpPr>
          <p:nvPr/>
        </p:nvSpPr>
        <p:spPr bwMode="auto">
          <a:xfrm>
            <a:off x="5670550" y="48070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4" name="Oval 30"/>
          <p:cNvSpPr>
            <a:spLocks noChangeAspect="1" noChangeArrowheads="1"/>
          </p:cNvSpPr>
          <p:nvPr/>
        </p:nvSpPr>
        <p:spPr bwMode="auto">
          <a:xfrm>
            <a:off x="5095875" y="53404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cxnSp>
        <p:nvCxnSpPr>
          <p:cNvPr id="47135" name="AutoShape 31"/>
          <p:cNvCxnSpPr>
            <a:cxnSpLocks noChangeShapeType="1"/>
            <a:stCxn id="47130" idx="6"/>
            <a:endCxn id="47131" idx="1"/>
          </p:cNvCxnSpPr>
          <p:nvPr/>
        </p:nvCxnSpPr>
        <p:spPr bwMode="auto">
          <a:xfrm>
            <a:off x="4568825" y="3456083"/>
            <a:ext cx="673100" cy="160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36" name="AutoShape 32"/>
          <p:cNvCxnSpPr>
            <a:cxnSpLocks noChangeShapeType="1"/>
            <a:stCxn id="47133" idx="0"/>
            <a:endCxn id="47132" idx="4"/>
          </p:cNvCxnSpPr>
          <p:nvPr/>
        </p:nvCxnSpPr>
        <p:spPr bwMode="auto">
          <a:xfrm flipH="1" flipV="1">
            <a:off x="5726113" y="4314921"/>
            <a:ext cx="412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37" name="AutoShape 33"/>
          <p:cNvCxnSpPr>
            <a:cxnSpLocks noChangeShapeType="1"/>
            <a:stCxn id="47133" idx="3"/>
            <a:endCxn id="47134" idx="6"/>
          </p:cNvCxnSpPr>
          <p:nvPr/>
        </p:nvCxnSpPr>
        <p:spPr bwMode="auto">
          <a:xfrm flipH="1">
            <a:off x="5289550" y="4972146"/>
            <a:ext cx="409575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7138" name="Oval 34"/>
          <p:cNvSpPr>
            <a:spLocks noChangeAspect="1" noChangeArrowheads="1"/>
          </p:cNvSpPr>
          <p:nvPr/>
        </p:nvSpPr>
        <p:spPr bwMode="auto">
          <a:xfrm>
            <a:off x="3613150" y="36227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9" name="Oval 35"/>
          <p:cNvSpPr>
            <a:spLocks noChangeAspect="1" noChangeArrowheads="1"/>
          </p:cNvSpPr>
          <p:nvPr/>
        </p:nvSpPr>
        <p:spPr bwMode="auto">
          <a:xfrm>
            <a:off x="3079750" y="4121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40" name="Oval 36"/>
          <p:cNvSpPr>
            <a:spLocks noChangeAspect="1" noChangeArrowheads="1"/>
          </p:cNvSpPr>
          <p:nvPr/>
        </p:nvSpPr>
        <p:spPr bwMode="auto">
          <a:xfrm>
            <a:off x="3232150" y="48070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41" name="Oval 37"/>
          <p:cNvSpPr>
            <a:spLocks noChangeAspect="1" noChangeArrowheads="1"/>
          </p:cNvSpPr>
          <p:nvPr/>
        </p:nvSpPr>
        <p:spPr bwMode="auto">
          <a:xfrm>
            <a:off x="3689350" y="53753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42" name="Oval 38"/>
          <p:cNvSpPr>
            <a:spLocks noChangeAspect="1" noChangeArrowheads="1"/>
          </p:cNvSpPr>
          <p:nvPr/>
        </p:nvSpPr>
        <p:spPr bwMode="auto">
          <a:xfrm>
            <a:off x="4333875" y="56039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cxnSp>
        <p:nvCxnSpPr>
          <p:cNvPr id="47143" name="AutoShape 39"/>
          <p:cNvCxnSpPr>
            <a:cxnSpLocks noChangeShapeType="1"/>
            <a:stCxn id="47130" idx="2"/>
            <a:endCxn id="47138" idx="7"/>
          </p:cNvCxnSpPr>
          <p:nvPr/>
        </p:nvCxnSpPr>
        <p:spPr bwMode="auto">
          <a:xfrm flipH="1">
            <a:off x="3778250" y="3456083"/>
            <a:ext cx="596900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4" name="AutoShape 40"/>
          <p:cNvCxnSpPr>
            <a:cxnSpLocks noChangeShapeType="1"/>
            <a:stCxn id="47138" idx="3"/>
            <a:endCxn id="47139" idx="7"/>
          </p:cNvCxnSpPr>
          <p:nvPr/>
        </p:nvCxnSpPr>
        <p:spPr bwMode="auto">
          <a:xfrm flipH="1">
            <a:off x="3244850" y="3787871"/>
            <a:ext cx="396875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5" name="AutoShape 41"/>
          <p:cNvCxnSpPr>
            <a:cxnSpLocks noChangeShapeType="1"/>
            <a:stCxn id="47139" idx="4"/>
            <a:endCxn id="47140" idx="0"/>
          </p:cNvCxnSpPr>
          <p:nvPr/>
        </p:nvCxnSpPr>
        <p:spPr bwMode="auto">
          <a:xfrm>
            <a:off x="3176588" y="4314921"/>
            <a:ext cx="152400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6" name="AutoShape 42"/>
          <p:cNvCxnSpPr>
            <a:cxnSpLocks noChangeShapeType="1"/>
            <a:stCxn id="47140" idx="5"/>
            <a:endCxn id="47141" idx="1"/>
          </p:cNvCxnSpPr>
          <p:nvPr/>
        </p:nvCxnSpPr>
        <p:spPr bwMode="auto">
          <a:xfrm>
            <a:off x="3397250" y="4972146"/>
            <a:ext cx="3206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7" name="AutoShape 43"/>
          <p:cNvCxnSpPr>
            <a:cxnSpLocks noChangeShapeType="1"/>
            <a:stCxn id="47141" idx="5"/>
            <a:endCxn id="47142" idx="2"/>
          </p:cNvCxnSpPr>
          <p:nvPr/>
        </p:nvCxnSpPr>
        <p:spPr bwMode="auto">
          <a:xfrm>
            <a:off x="3854450" y="5540471"/>
            <a:ext cx="479425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8" name="AutoShape 44"/>
          <p:cNvCxnSpPr>
            <a:cxnSpLocks noChangeShapeType="1"/>
            <a:stCxn id="47142" idx="6"/>
            <a:endCxn id="47134" idx="3"/>
          </p:cNvCxnSpPr>
          <p:nvPr/>
        </p:nvCxnSpPr>
        <p:spPr bwMode="auto">
          <a:xfrm flipV="1">
            <a:off x="4527550" y="5505546"/>
            <a:ext cx="596900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9" name="AutoShape 45"/>
          <p:cNvCxnSpPr>
            <a:cxnSpLocks noChangeShapeType="1"/>
            <a:stCxn id="47122" idx="1"/>
            <a:endCxn id="47134" idx="5"/>
          </p:cNvCxnSpPr>
          <p:nvPr/>
        </p:nvCxnSpPr>
        <p:spPr bwMode="auto">
          <a:xfrm flipH="1" flipV="1">
            <a:off x="5260975" y="5505546"/>
            <a:ext cx="396875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0" name="AutoShape 46"/>
          <p:cNvCxnSpPr>
            <a:cxnSpLocks noChangeShapeType="1"/>
            <a:stCxn id="47141" idx="3"/>
            <a:endCxn id="47123" idx="7"/>
          </p:cNvCxnSpPr>
          <p:nvPr/>
        </p:nvCxnSpPr>
        <p:spPr bwMode="auto">
          <a:xfrm flipH="1">
            <a:off x="3168650" y="5540471"/>
            <a:ext cx="549275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1" name="AutoShape 47"/>
          <p:cNvCxnSpPr>
            <a:cxnSpLocks noChangeShapeType="1"/>
            <a:stCxn id="47139" idx="2"/>
            <a:endCxn id="47124" idx="6"/>
          </p:cNvCxnSpPr>
          <p:nvPr/>
        </p:nvCxnSpPr>
        <p:spPr bwMode="auto">
          <a:xfrm flipH="1">
            <a:off x="1978025" y="4218083"/>
            <a:ext cx="1101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2" name="AutoShape 48"/>
          <p:cNvCxnSpPr>
            <a:cxnSpLocks noChangeShapeType="1"/>
            <a:stCxn id="47130" idx="0"/>
            <a:endCxn id="47120" idx="4"/>
          </p:cNvCxnSpPr>
          <p:nvPr/>
        </p:nvCxnSpPr>
        <p:spPr bwMode="auto">
          <a:xfrm flipV="1">
            <a:off x="4471988" y="2790921"/>
            <a:ext cx="0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3" name="AutoShape 49"/>
          <p:cNvCxnSpPr>
            <a:cxnSpLocks noChangeShapeType="1"/>
            <a:stCxn id="47132" idx="6"/>
            <a:endCxn id="47121" idx="2"/>
          </p:cNvCxnSpPr>
          <p:nvPr/>
        </p:nvCxnSpPr>
        <p:spPr bwMode="auto">
          <a:xfrm>
            <a:off x="5822950" y="4218083"/>
            <a:ext cx="1101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4" name="AutoShape 50"/>
          <p:cNvCxnSpPr>
            <a:cxnSpLocks noChangeShapeType="1"/>
            <a:stCxn id="47112" idx="4"/>
            <a:endCxn id="47142" idx="7"/>
          </p:cNvCxnSpPr>
          <p:nvPr/>
        </p:nvCxnSpPr>
        <p:spPr bwMode="auto">
          <a:xfrm flipH="1">
            <a:off x="4498975" y="5000721"/>
            <a:ext cx="277813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5" name="AutoShape 51"/>
          <p:cNvCxnSpPr>
            <a:cxnSpLocks noChangeShapeType="1"/>
            <a:stCxn id="47133" idx="2"/>
            <a:endCxn id="47111" idx="5"/>
          </p:cNvCxnSpPr>
          <p:nvPr/>
        </p:nvCxnSpPr>
        <p:spPr bwMode="auto">
          <a:xfrm flipH="1" flipV="1">
            <a:off x="5149850" y="4438746"/>
            <a:ext cx="52070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6" name="AutoShape 52"/>
          <p:cNvCxnSpPr>
            <a:cxnSpLocks noChangeShapeType="1"/>
            <a:stCxn id="47113" idx="2"/>
            <a:endCxn id="47140" idx="6"/>
          </p:cNvCxnSpPr>
          <p:nvPr/>
        </p:nvCxnSpPr>
        <p:spPr bwMode="auto">
          <a:xfrm flipH="1">
            <a:off x="3425825" y="4903883"/>
            <a:ext cx="603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7" name="AutoShape 53"/>
          <p:cNvCxnSpPr>
            <a:cxnSpLocks noChangeShapeType="1"/>
            <a:stCxn id="47114" idx="0"/>
            <a:endCxn id="47138" idx="4"/>
          </p:cNvCxnSpPr>
          <p:nvPr/>
        </p:nvCxnSpPr>
        <p:spPr bwMode="auto">
          <a:xfrm flipH="1" flipV="1">
            <a:off x="3709988" y="3816446"/>
            <a:ext cx="1111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8" name="AutoShape 54"/>
          <p:cNvCxnSpPr>
            <a:cxnSpLocks noChangeShapeType="1"/>
            <a:stCxn id="47131" idx="3"/>
            <a:endCxn id="47110" idx="7"/>
          </p:cNvCxnSpPr>
          <p:nvPr/>
        </p:nvCxnSpPr>
        <p:spPr bwMode="auto">
          <a:xfrm flipH="1">
            <a:off x="4540250" y="3752946"/>
            <a:ext cx="70167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9" name="AutoShape 55"/>
          <p:cNvCxnSpPr>
            <a:cxnSpLocks noChangeShapeType="1"/>
            <a:stCxn id="47174" idx="7"/>
            <a:endCxn id="47173" idx="3"/>
          </p:cNvCxnSpPr>
          <p:nvPr/>
        </p:nvCxnSpPr>
        <p:spPr bwMode="auto">
          <a:xfrm flipV="1">
            <a:off x="4845050" y="4438746"/>
            <a:ext cx="168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0" name="AutoShape 56"/>
          <p:cNvCxnSpPr>
            <a:cxnSpLocks noChangeShapeType="1"/>
            <a:stCxn id="47175" idx="7"/>
            <a:endCxn id="47172" idx="4"/>
          </p:cNvCxnSpPr>
          <p:nvPr/>
        </p:nvCxnSpPr>
        <p:spPr bwMode="auto">
          <a:xfrm flipV="1">
            <a:off x="4194175" y="4086321"/>
            <a:ext cx="277813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1" name="AutoShape 57"/>
          <p:cNvCxnSpPr>
            <a:cxnSpLocks noChangeShapeType="1"/>
            <a:stCxn id="47175" idx="1"/>
            <a:endCxn id="47176" idx="4"/>
          </p:cNvCxnSpPr>
          <p:nvPr/>
        </p:nvCxnSpPr>
        <p:spPr bwMode="auto">
          <a:xfrm flipH="1" flipV="1">
            <a:off x="3821113" y="4467321"/>
            <a:ext cx="236537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2" name="AutoShape 58"/>
          <p:cNvCxnSpPr>
            <a:cxnSpLocks noChangeShapeType="1"/>
            <a:stCxn id="47185" idx="6"/>
            <a:endCxn id="47178" idx="3"/>
          </p:cNvCxnSpPr>
          <p:nvPr/>
        </p:nvCxnSpPr>
        <p:spPr bwMode="auto">
          <a:xfrm flipV="1">
            <a:off x="5864225" y="4286346"/>
            <a:ext cx="1089025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3" name="AutoShape 59"/>
          <p:cNvCxnSpPr>
            <a:cxnSpLocks noChangeShapeType="1"/>
            <a:stCxn id="47180" idx="6"/>
            <a:endCxn id="47179" idx="2"/>
          </p:cNvCxnSpPr>
          <p:nvPr/>
        </p:nvCxnSpPr>
        <p:spPr bwMode="auto">
          <a:xfrm>
            <a:off x="3197225" y="6158008"/>
            <a:ext cx="2432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4" name="AutoShape 60"/>
          <p:cNvCxnSpPr>
            <a:cxnSpLocks noChangeShapeType="1"/>
            <a:stCxn id="47190" idx="2"/>
            <a:endCxn id="47181" idx="5"/>
          </p:cNvCxnSpPr>
          <p:nvPr/>
        </p:nvCxnSpPr>
        <p:spPr bwMode="auto">
          <a:xfrm flipH="1" flipV="1">
            <a:off x="1949450" y="4286346"/>
            <a:ext cx="1739900" cy="1185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5" name="AutoShape 61"/>
          <p:cNvCxnSpPr>
            <a:cxnSpLocks noChangeShapeType="1"/>
            <a:stCxn id="47184" idx="0"/>
            <a:endCxn id="47183" idx="5"/>
          </p:cNvCxnSpPr>
          <p:nvPr/>
        </p:nvCxnSpPr>
        <p:spPr bwMode="auto">
          <a:xfrm flipH="1" flipV="1">
            <a:off x="5378450" y="3752946"/>
            <a:ext cx="347663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6" name="AutoShape 62"/>
          <p:cNvCxnSpPr>
            <a:cxnSpLocks noChangeShapeType="1"/>
            <a:stCxn id="47187" idx="3"/>
            <a:endCxn id="47188" idx="7"/>
          </p:cNvCxnSpPr>
          <p:nvPr/>
        </p:nvCxnSpPr>
        <p:spPr bwMode="auto">
          <a:xfrm flipH="1">
            <a:off x="3244850" y="3787871"/>
            <a:ext cx="396875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7" name="AutoShape 63"/>
          <p:cNvCxnSpPr>
            <a:cxnSpLocks noChangeShapeType="1"/>
            <a:stCxn id="47190" idx="7"/>
            <a:endCxn id="47174" idx="3"/>
          </p:cNvCxnSpPr>
          <p:nvPr/>
        </p:nvCxnSpPr>
        <p:spPr bwMode="auto">
          <a:xfrm flipV="1">
            <a:off x="3854450" y="4972146"/>
            <a:ext cx="8540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8" name="AutoShape 64"/>
          <p:cNvCxnSpPr>
            <a:cxnSpLocks noChangeShapeType="1"/>
            <a:stCxn id="47183" idx="0"/>
            <a:endCxn id="47177" idx="5"/>
          </p:cNvCxnSpPr>
          <p:nvPr/>
        </p:nvCxnSpPr>
        <p:spPr bwMode="auto">
          <a:xfrm flipH="1" flipV="1">
            <a:off x="4540250" y="2762346"/>
            <a:ext cx="769938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9" name="AutoShape 65"/>
          <p:cNvCxnSpPr>
            <a:cxnSpLocks noChangeShapeType="1"/>
            <a:stCxn id="47184" idx="6"/>
            <a:endCxn id="47178" idx="2"/>
          </p:cNvCxnSpPr>
          <p:nvPr/>
        </p:nvCxnSpPr>
        <p:spPr bwMode="auto">
          <a:xfrm>
            <a:off x="5822950" y="4218083"/>
            <a:ext cx="1101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70" name="AutoShape 66"/>
          <p:cNvCxnSpPr>
            <a:cxnSpLocks noChangeShapeType="1"/>
            <a:stCxn id="47175" idx="2"/>
            <a:endCxn id="47189" idx="6"/>
          </p:cNvCxnSpPr>
          <p:nvPr/>
        </p:nvCxnSpPr>
        <p:spPr bwMode="auto">
          <a:xfrm flipH="1">
            <a:off x="3425825" y="4903883"/>
            <a:ext cx="603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47171" name="Group 67"/>
          <p:cNvGrpSpPr>
            <a:grpSpLocks/>
          </p:cNvGrpSpPr>
          <p:nvPr/>
        </p:nvGrpSpPr>
        <p:grpSpPr bwMode="auto">
          <a:xfrm>
            <a:off x="1784350" y="2597246"/>
            <a:ext cx="5334000" cy="3657600"/>
            <a:chOff x="1104" y="1440"/>
            <a:chExt cx="3360" cy="2304"/>
          </a:xfrm>
        </p:grpSpPr>
        <p:sp>
          <p:nvSpPr>
            <p:cNvPr id="47172" name="Oval 68"/>
            <p:cNvSpPr>
              <a:spLocks noChangeAspect="1" noChangeArrowheads="1"/>
            </p:cNvSpPr>
            <p:nvPr/>
          </p:nvSpPr>
          <p:spPr bwMode="auto">
            <a:xfrm>
              <a:off x="2736" y="2256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3" name="Oval 69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4" name="Oval 70"/>
            <p:cNvSpPr>
              <a:spLocks noChangeAspect="1" noChangeArrowheads="1"/>
            </p:cNvSpPr>
            <p:nvPr/>
          </p:nvSpPr>
          <p:spPr bwMode="auto">
            <a:xfrm>
              <a:off x="2928" y="2832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5" name="Oval 71"/>
            <p:cNvSpPr>
              <a:spLocks noChangeAspect="1" noChangeArrowheads="1"/>
            </p:cNvSpPr>
            <p:nvPr/>
          </p:nvSpPr>
          <p:spPr bwMode="auto">
            <a:xfrm>
              <a:off x="2518" y="2832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6" name="Oval 72"/>
            <p:cNvSpPr>
              <a:spLocks noChangeAspect="1" noChangeArrowheads="1"/>
            </p:cNvSpPr>
            <p:nvPr/>
          </p:nvSpPr>
          <p:spPr bwMode="auto">
            <a:xfrm>
              <a:off x="2326" y="2496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7" name="Oval 73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8" name="Oval 74"/>
            <p:cNvSpPr>
              <a:spLocks noChangeAspect="1" noChangeArrowheads="1"/>
            </p:cNvSpPr>
            <p:nvPr/>
          </p:nvSpPr>
          <p:spPr bwMode="auto">
            <a:xfrm>
              <a:off x="4342" y="2400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9" name="Oval 75"/>
            <p:cNvSpPr>
              <a:spLocks noChangeAspect="1" noChangeArrowheads="1"/>
            </p:cNvSpPr>
            <p:nvPr/>
          </p:nvSpPr>
          <p:spPr bwMode="auto">
            <a:xfrm>
              <a:off x="3526" y="3622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0" name="Oval 76"/>
            <p:cNvSpPr>
              <a:spLocks noChangeAspect="1" noChangeArrowheads="1"/>
            </p:cNvSpPr>
            <p:nvPr/>
          </p:nvSpPr>
          <p:spPr bwMode="auto">
            <a:xfrm>
              <a:off x="1872" y="3622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1" name="Oval 77"/>
            <p:cNvSpPr>
              <a:spLocks noChangeAspect="1" noChangeArrowheads="1"/>
            </p:cNvSpPr>
            <p:nvPr/>
          </p:nvSpPr>
          <p:spPr bwMode="auto">
            <a:xfrm>
              <a:off x="1104" y="2400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2" name="Oval 7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3" name="Oval 79"/>
            <p:cNvSpPr>
              <a:spLocks noChangeAspect="1" noChangeArrowheads="1"/>
            </p:cNvSpPr>
            <p:nvPr/>
          </p:nvSpPr>
          <p:spPr bwMode="auto">
            <a:xfrm>
              <a:off x="3264" y="2064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4" name="Oval 80"/>
            <p:cNvSpPr>
              <a:spLocks noChangeAspect="1" noChangeArrowheads="1"/>
            </p:cNvSpPr>
            <p:nvPr/>
          </p:nvSpPr>
          <p:spPr bwMode="auto">
            <a:xfrm>
              <a:off x="3526" y="2400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5" name="Oval 81"/>
            <p:cNvSpPr>
              <a:spLocks noChangeAspect="1" noChangeArrowheads="1"/>
            </p:cNvSpPr>
            <p:nvPr/>
          </p:nvSpPr>
          <p:spPr bwMode="auto">
            <a:xfrm>
              <a:off x="3552" y="2832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6" name="Oval 82"/>
            <p:cNvSpPr>
              <a:spLocks noChangeAspect="1" noChangeArrowheads="1"/>
            </p:cNvSpPr>
            <p:nvPr/>
          </p:nvSpPr>
          <p:spPr bwMode="auto">
            <a:xfrm>
              <a:off x="3190" y="3168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7" name="Oval 83"/>
            <p:cNvSpPr>
              <a:spLocks noChangeAspect="1" noChangeArrowheads="1"/>
            </p:cNvSpPr>
            <p:nvPr/>
          </p:nvSpPr>
          <p:spPr bwMode="auto">
            <a:xfrm>
              <a:off x="2256" y="2086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8" name="Oval 84"/>
            <p:cNvSpPr>
              <a:spLocks noChangeAspect="1" noChangeArrowheads="1"/>
            </p:cNvSpPr>
            <p:nvPr/>
          </p:nvSpPr>
          <p:spPr bwMode="auto">
            <a:xfrm>
              <a:off x="1920" y="2400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9" name="Oval 85"/>
            <p:cNvSpPr>
              <a:spLocks noChangeAspect="1" noChangeArrowheads="1"/>
            </p:cNvSpPr>
            <p:nvPr/>
          </p:nvSpPr>
          <p:spPr bwMode="auto">
            <a:xfrm>
              <a:off x="2016" y="2832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90" name="Oval 86"/>
            <p:cNvSpPr>
              <a:spLocks noChangeAspect="1" noChangeArrowheads="1"/>
            </p:cNvSpPr>
            <p:nvPr/>
          </p:nvSpPr>
          <p:spPr bwMode="auto">
            <a:xfrm>
              <a:off x="2304" y="3190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91" name="Oval 87"/>
            <p:cNvSpPr>
              <a:spLocks noChangeAspect="1" noChangeArrowheads="1"/>
            </p:cNvSpPr>
            <p:nvPr/>
          </p:nvSpPr>
          <p:spPr bwMode="auto">
            <a:xfrm>
              <a:off x="2710" y="3334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47192" name="Text Box 88"/>
          <p:cNvSpPr txBox="1">
            <a:spLocks noChangeArrowheads="1"/>
          </p:cNvSpPr>
          <p:nvPr/>
        </p:nvSpPr>
        <p:spPr bwMode="auto">
          <a:xfrm>
            <a:off x="6508750" y="5950046"/>
            <a:ext cx="1581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>
                <a:latin typeface="Century Gothic" charset="0"/>
                <a:ea typeface="Century Gothic" charset="0"/>
                <a:cs typeface="Century Gothic" charset="0"/>
              </a:rPr>
              <a:t>yes instance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Optimization &amp; Decision Problems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540914" cy="54657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Decision problems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Given an input and a question regarding a problem, determine if the answer is yes or no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Optimization problems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Find a solution with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value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Optimization problems can be cast as decision problems that are easier to study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E.g.: </a:t>
            </a:r>
            <a:r>
              <a:rPr lang="en-US" dirty="0"/>
              <a:t>Shortest path: G = </a:t>
            </a:r>
            <a:r>
              <a:rPr lang="en-US" dirty="0" err="1"/>
              <a:t>unweighted</a:t>
            </a:r>
            <a:r>
              <a:rPr lang="en-US" dirty="0"/>
              <a:t> directed graph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Find a path between u and v that uses the fewest edges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i="1" dirty="0">
                <a:latin typeface="Monotype Corsiva" charset="0"/>
              </a:rPr>
              <a:t>Does a path exist from u to v consisting of at most k edges?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95770" cy="5076825"/>
          </a:xfrm>
        </p:spPr>
        <p:txBody>
          <a:bodyPr/>
          <a:lstStyle/>
          <a:p>
            <a:r>
              <a:rPr lang="en-US" sz="2400" dirty="0">
                <a:sym typeface="Symbol" charset="0"/>
              </a:rPr>
              <a:t>Register allocation </a:t>
            </a:r>
          </a:p>
          <a:p>
            <a:pPr lvl="1"/>
            <a:r>
              <a:rPr lang="en-US" sz="2000" dirty="0"/>
              <a:t>Assign program variables to machine register so that no more than k registers are used and no two program variables that are needed at the same time are assigned to the same register</a:t>
            </a:r>
          </a:p>
          <a:p>
            <a:r>
              <a:rPr lang="en-US" sz="2400" dirty="0"/>
              <a:t>Interference graph</a:t>
            </a:r>
          </a:p>
          <a:p>
            <a:pPr lvl="1"/>
            <a:r>
              <a:rPr lang="en-US" sz="2000" dirty="0"/>
              <a:t>Nodes are program variables names, edge between u and v if there exists an operation where both u and v are "live" at the same time.</a:t>
            </a:r>
          </a:p>
          <a:p>
            <a:r>
              <a:rPr lang="en-US" sz="2400" dirty="0"/>
              <a:t>Observation  [</a:t>
            </a:r>
            <a:r>
              <a:rPr lang="en-US" sz="2400" dirty="0" err="1"/>
              <a:t>Chaitin</a:t>
            </a:r>
            <a:r>
              <a:rPr lang="en-US" sz="2400" dirty="0"/>
              <a:t> 1982]  </a:t>
            </a:r>
          </a:p>
          <a:p>
            <a:pPr lvl="1"/>
            <a:r>
              <a:rPr lang="en-US" sz="2000" dirty="0"/>
              <a:t>Can solve register allocation problem </a:t>
            </a:r>
            <a:r>
              <a:rPr lang="en-US" sz="2000" dirty="0" err="1"/>
              <a:t>iff</a:t>
            </a:r>
            <a:r>
              <a:rPr lang="en-US" sz="2000" dirty="0"/>
              <a:t> interference graph is k-colorable</a:t>
            </a:r>
          </a:p>
          <a:p>
            <a:r>
              <a:rPr lang="en-US" sz="2400" dirty="0"/>
              <a:t>Fact</a:t>
            </a:r>
          </a:p>
          <a:p>
            <a:pPr lvl="1"/>
            <a:r>
              <a:rPr lang="en-US" sz="2000" dirty="0"/>
              <a:t>3-COLOR </a:t>
            </a:r>
            <a:r>
              <a:rPr lang="en-US" sz="2000" dirty="0">
                <a:sym typeface="Symbol" charset="0"/>
              </a:rPr>
              <a:t>≤ </a:t>
            </a:r>
            <a:r>
              <a:rPr lang="en-US" sz="2000" baseline="-25000" dirty="0">
                <a:sym typeface="Symbol" charset="0"/>
              </a:rPr>
              <a:t>P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dirty="0"/>
              <a:t>k-REGISTER-ALLOCATION for any constant k </a:t>
            </a:r>
            <a:r>
              <a:rPr lang="en-US" sz="2000" dirty="0">
                <a:sym typeface="Symbol" charset="0"/>
              </a:rPr>
              <a:t> 3</a:t>
            </a:r>
          </a:p>
          <a:p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3-CNF instance </a:t>
            </a:r>
            <a:r>
              <a:rPr lang="en-US" dirty="0">
                <a:sym typeface="Symbol" charset="0"/>
              </a:rPr>
              <a:t>𝚽</a:t>
            </a:r>
            <a:r>
              <a:rPr lang="en-US" dirty="0"/>
              <a:t>, we construct an instance of 3-COLOR that is 3-colorable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endParaRPr lang="en-US" dirty="0">
              <a:sym typeface="Symbol" charset="0"/>
            </a:endParaRPr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For each literal, create a node</a:t>
            </a:r>
          </a:p>
          <a:p>
            <a:pPr lvl="1"/>
            <a:r>
              <a:rPr lang="en-US" dirty="0"/>
              <a:t>Create 3 new nodes T, F, B; connect them in a triangle, and connect each literal to B</a:t>
            </a:r>
          </a:p>
          <a:p>
            <a:pPr lvl="1"/>
            <a:r>
              <a:rPr lang="en-US" dirty="0"/>
              <a:t>Connect each literal to its negation</a:t>
            </a:r>
          </a:p>
          <a:p>
            <a:pPr lvl="1"/>
            <a:r>
              <a:rPr lang="en-US" dirty="0"/>
              <a:t>For each clause, add a 6-node </a:t>
            </a:r>
            <a:r>
              <a:rPr lang="en-US" dirty="0" err="1"/>
              <a:t>subgraph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03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literal, create a node</a:t>
            </a:r>
          </a:p>
          <a:p>
            <a:r>
              <a:rPr lang="en-US" dirty="0"/>
              <a:t>Create 3 new nodes T, F, B; connect them in a triangle, and connect each literal to B</a:t>
            </a:r>
          </a:p>
          <a:p>
            <a:r>
              <a:rPr lang="en-US" dirty="0"/>
              <a:t>Connect each literal to its negation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5730635"/>
            <a:ext cx="7086600" cy="347662"/>
            <a:chOff x="1066800" y="5730635"/>
            <a:chExt cx="7086600" cy="347662"/>
          </a:xfrm>
        </p:grpSpPr>
        <p:sp>
          <p:nvSpPr>
            <p:cNvPr id="51210" name="Oval 10"/>
            <p:cNvSpPr>
              <a:spLocks noChangeAspect="1" noChangeArrowheads="1"/>
            </p:cNvSpPr>
            <p:nvPr/>
          </p:nvSpPr>
          <p:spPr bwMode="auto">
            <a:xfrm>
              <a:off x="10668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1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155700" y="5824297"/>
            <a:ext cx="152400" cy="182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Equation" r:id="rId4" imgW="190500" imgH="228600" progId="Equation.3">
                    <p:embed/>
                  </p:oleObj>
                </mc:Choice>
                <mc:Fallback>
                  <p:oleObj name="Equation" r:id="rId4" imgW="190500" imgH="228600" progId="Equation.3">
                    <p:embed/>
                    <p:pic>
                      <p:nvPicPr>
                        <p:cNvPr id="512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700" y="5824297"/>
                          <a:ext cx="152400" cy="182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2" name="Oval 12"/>
            <p:cNvSpPr>
              <a:spLocks noChangeAspect="1" noChangeArrowheads="1"/>
            </p:cNvSpPr>
            <p:nvPr/>
          </p:nvSpPr>
          <p:spPr bwMode="auto">
            <a:xfrm>
              <a:off x="18288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3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1909763" y="5794135"/>
            <a:ext cx="161925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Equation" r:id="rId6" imgW="203200" imgH="292100" progId="Equation.3">
                    <p:embed/>
                  </p:oleObj>
                </mc:Choice>
                <mc:Fallback>
                  <p:oleObj name="Equation" r:id="rId6" imgW="203200" imgH="292100" progId="Equation.3">
                    <p:embed/>
                    <p:pic>
                      <p:nvPicPr>
                        <p:cNvPr id="512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763" y="5794135"/>
                          <a:ext cx="161925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4" name="Oval 14"/>
            <p:cNvSpPr>
              <a:spLocks noChangeAspect="1" noChangeArrowheads="1"/>
            </p:cNvSpPr>
            <p:nvPr/>
          </p:nvSpPr>
          <p:spPr bwMode="auto">
            <a:xfrm>
              <a:off x="27432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5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2819400" y="5803660"/>
            <a:ext cx="173038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Equation" r:id="rId8" imgW="215900" imgH="228600" progId="Equation.3">
                    <p:embed/>
                  </p:oleObj>
                </mc:Choice>
                <mc:Fallback>
                  <p:oleObj name="Equation" r:id="rId8" imgW="215900" imgH="228600" progId="Equation.3">
                    <p:embed/>
                    <p:pic>
                      <p:nvPicPr>
                        <p:cNvPr id="512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5803660"/>
                          <a:ext cx="173038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6" name="Oval 16"/>
            <p:cNvSpPr>
              <a:spLocks noChangeAspect="1" noChangeArrowheads="1"/>
            </p:cNvSpPr>
            <p:nvPr/>
          </p:nvSpPr>
          <p:spPr bwMode="auto">
            <a:xfrm>
              <a:off x="3538538" y="5730635"/>
              <a:ext cx="347662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7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621088" y="5784610"/>
            <a:ext cx="182562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Equation" r:id="rId10" imgW="228600" imgH="292100" progId="Equation.3">
                    <p:embed/>
                  </p:oleObj>
                </mc:Choice>
                <mc:Fallback>
                  <p:oleObj name="Equation" r:id="rId10" imgW="228600" imgH="292100" progId="Equation.3">
                    <p:embed/>
                    <p:pic>
                      <p:nvPicPr>
                        <p:cNvPr id="512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088" y="5784610"/>
                          <a:ext cx="182562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Oval 18"/>
            <p:cNvSpPr>
              <a:spLocks noChangeAspect="1" noChangeArrowheads="1"/>
            </p:cNvSpPr>
            <p:nvPr/>
          </p:nvSpPr>
          <p:spPr bwMode="auto">
            <a:xfrm>
              <a:off x="69342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9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011988" y="5813185"/>
            <a:ext cx="173037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Equation" r:id="rId12" imgW="215900" imgH="228600" progId="Equation.3">
                    <p:embed/>
                  </p:oleObj>
                </mc:Choice>
                <mc:Fallback>
                  <p:oleObj name="Equation" r:id="rId12" imgW="215900" imgH="228600" progId="Equation.3">
                    <p:embed/>
                    <p:pic>
                      <p:nvPicPr>
                        <p:cNvPr id="512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1988" y="5813185"/>
                          <a:ext cx="173037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Oval 20"/>
            <p:cNvSpPr>
              <a:spLocks noChangeAspect="1" noChangeArrowheads="1"/>
            </p:cNvSpPr>
            <p:nvPr/>
          </p:nvSpPr>
          <p:spPr bwMode="auto">
            <a:xfrm>
              <a:off x="7805738" y="5730635"/>
              <a:ext cx="347662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21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7886700" y="5794135"/>
            <a:ext cx="182563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Equation" r:id="rId14" imgW="228600" imgH="292100" progId="Equation.3">
                    <p:embed/>
                  </p:oleObj>
                </mc:Choice>
                <mc:Fallback>
                  <p:oleObj name="Equation" r:id="rId14" imgW="228600" imgH="292100" progId="Equation.3">
                    <p:embed/>
                    <p:pic>
                      <p:nvPicPr>
                        <p:cNvPr id="512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6700" y="5794135"/>
                          <a:ext cx="182563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2" name="Oval 22"/>
            <p:cNvSpPr>
              <a:spLocks noChangeAspect="1" noChangeArrowheads="1"/>
            </p:cNvSpPr>
            <p:nvPr/>
          </p:nvSpPr>
          <p:spPr bwMode="auto">
            <a:xfrm>
              <a:off x="45720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23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4646613" y="5813185"/>
            <a:ext cx="173037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16" imgW="215900" imgH="228600" progId="Equation.3">
                    <p:embed/>
                  </p:oleObj>
                </mc:Choice>
                <mc:Fallback>
                  <p:oleObj name="Equation" r:id="rId16" imgW="215900" imgH="228600" progId="Equation.3">
                    <p:embed/>
                    <p:pic>
                      <p:nvPicPr>
                        <p:cNvPr id="512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613" y="5813185"/>
                          <a:ext cx="173037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4" name="Oval 24"/>
            <p:cNvSpPr>
              <a:spLocks noChangeAspect="1" noChangeArrowheads="1"/>
            </p:cNvSpPr>
            <p:nvPr/>
          </p:nvSpPr>
          <p:spPr bwMode="auto">
            <a:xfrm>
              <a:off x="5367338" y="5730635"/>
              <a:ext cx="347662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25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5454650" y="5787785"/>
            <a:ext cx="182563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18" imgW="228600" imgH="292100" progId="Equation.3">
                    <p:embed/>
                  </p:oleObj>
                </mc:Choice>
                <mc:Fallback>
                  <p:oleObj name="Equation" r:id="rId18" imgW="228600" imgH="292100" progId="Equation.3">
                    <p:embed/>
                    <p:pic>
                      <p:nvPicPr>
                        <p:cNvPr id="512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4650" y="5787785"/>
                          <a:ext cx="182563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1414463" y="5905260"/>
            <a:ext cx="6391275" cy="0"/>
            <a:chOff x="1414463" y="5905260"/>
            <a:chExt cx="6391275" cy="0"/>
          </a:xfrm>
        </p:grpSpPr>
        <p:cxnSp>
          <p:nvCxnSpPr>
            <p:cNvPr id="51229" name="AutoShape 29"/>
            <p:cNvCxnSpPr>
              <a:cxnSpLocks noChangeShapeType="1"/>
              <a:stCxn id="51212" idx="2"/>
              <a:endCxn id="51210" idx="6"/>
            </p:cNvCxnSpPr>
            <p:nvPr/>
          </p:nvCxnSpPr>
          <p:spPr bwMode="auto">
            <a:xfrm flipH="1">
              <a:off x="1414463" y="5905260"/>
              <a:ext cx="4143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0" name="AutoShape 30"/>
            <p:cNvCxnSpPr>
              <a:cxnSpLocks noChangeShapeType="1"/>
              <a:stCxn id="51216" idx="2"/>
              <a:endCxn id="51214" idx="6"/>
            </p:cNvCxnSpPr>
            <p:nvPr/>
          </p:nvCxnSpPr>
          <p:spPr bwMode="auto">
            <a:xfrm flipH="1">
              <a:off x="3090863" y="5905260"/>
              <a:ext cx="447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1" name="AutoShape 31"/>
            <p:cNvCxnSpPr>
              <a:cxnSpLocks noChangeShapeType="1"/>
              <a:stCxn id="51224" idx="2"/>
              <a:endCxn id="51222" idx="6"/>
            </p:cNvCxnSpPr>
            <p:nvPr/>
          </p:nvCxnSpPr>
          <p:spPr bwMode="auto">
            <a:xfrm flipH="1">
              <a:off x="4919663" y="5905260"/>
              <a:ext cx="447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2" name="AutoShape 32"/>
            <p:cNvCxnSpPr>
              <a:cxnSpLocks noChangeShapeType="1"/>
              <a:stCxn id="51220" idx="2"/>
              <a:endCxn id="51218" idx="6"/>
            </p:cNvCxnSpPr>
            <p:nvPr/>
          </p:nvCxnSpPr>
          <p:spPr bwMode="auto">
            <a:xfrm flipH="1">
              <a:off x="7281863" y="5905260"/>
              <a:ext cx="5238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1241425" y="4782897"/>
            <a:ext cx="6738938" cy="947738"/>
            <a:chOff x="1241425" y="4782897"/>
            <a:chExt cx="6738938" cy="947738"/>
          </a:xfrm>
        </p:grpSpPr>
        <p:cxnSp>
          <p:nvCxnSpPr>
            <p:cNvPr id="51226" name="AutoShape 26"/>
            <p:cNvCxnSpPr>
              <a:cxnSpLocks noChangeShapeType="1"/>
              <a:stCxn id="51205" idx="4"/>
              <a:endCxn id="51210" idx="0"/>
            </p:cNvCxnSpPr>
            <p:nvPr/>
          </p:nvCxnSpPr>
          <p:spPr bwMode="auto">
            <a:xfrm flipH="1">
              <a:off x="1241425" y="4782897"/>
              <a:ext cx="314007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27" name="AutoShape 27"/>
            <p:cNvCxnSpPr>
              <a:cxnSpLocks noChangeShapeType="1"/>
              <a:stCxn id="51205" idx="4"/>
              <a:endCxn id="51212" idx="0"/>
            </p:cNvCxnSpPr>
            <p:nvPr/>
          </p:nvCxnSpPr>
          <p:spPr bwMode="auto">
            <a:xfrm flipH="1">
              <a:off x="2003425" y="4782897"/>
              <a:ext cx="237807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28" name="AutoShape 28"/>
            <p:cNvCxnSpPr>
              <a:cxnSpLocks noChangeShapeType="1"/>
              <a:stCxn id="51205" idx="4"/>
              <a:endCxn id="51214" idx="0"/>
            </p:cNvCxnSpPr>
            <p:nvPr/>
          </p:nvCxnSpPr>
          <p:spPr bwMode="auto">
            <a:xfrm flipH="1">
              <a:off x="2917825" y="4782897"/>
              <a:ext cx="146367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3" name="AutoShape 33"/>
            <p:cNvCxnSpPr>
              <a:cxnSpLocks noChangeShapeType="1"/>
              <a:stCxn id="51205" idx="4"/>
              <a:endCxn id="51222" idx="0"/>
            </p:cNvCxnSpPr>
            <p:nvPr/>
          </p:nvCxnSpPr>
          <p:spPr bwMode="auto">
            <a:xfrm>
              <a:off x="4381500" y="4782897"/>
              <a:ext cx="36512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4" name="AutoShape 34"/>
            <p:cNvCxnSpPr>
              <a:cxnSpLocks noChangeShapeType="1"/>
              <a:stCxn id="51205" idx="4"/>
              <a:endCxn id="51224" idx="0"/>
            </p:cNvCxnSpPr>
            <p:nvPr/>
          </p:nvCxnSpPr>
          <p:spPr bwMode="auto">
            <a:xfrm>
              <a:off x="4381500" y="4782897"/>
              <a:ext cx="1160463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5" name="AutoShape 35"/>
            <p:cNvCxnSpPr>
              <a:cxnSpLocks noChangeShapeType="1"/>
              <a:stCxn id="51205" idx="4"/>
              <a:endCxn id="51216" idx="0"/>
            </p:cNvCxnSpPr>
            <p:nvPr/>
          </p:nvCxnSpPr>
          <p:spPr bwMode="auto">
            <a:xfrm flipH="1">
              <a:off x="3713163" y="4782897"/>
              <a:ext cx="6683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6" name="AutoShape 36"/>
            <p:cNvCxnSpPr>
              <a:cxnSpLocks noChangeShapeType="1"/>
              <a:stCxn id="51205" idx="4"/>
              <a:endCxn id="51218" idx="0"/>
            </p:cNvCxnSpPr>
            <p:nvPr/>
          </p:nvCxnSpPr>
          <p:spPr bwMode="auto">
            <a:xfrm>
              <a:off x="4381500" y="4782897"/>
              <a:ext cx="272732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7" name="AutoShape 37"/>
            <p:cNvCxnSpPr>
              <a:cxnSpLocks noChangeShapeType="1"/>
              <a:stCxn id="51205" idx="4"/>
              <a:endCxn id="51220" idx="0"/>
            </p:cNvCxnSpPr>
            <p:nvPr/>
          </p:nvCxnSpPr>
          <p:spPr bwMode="auto">
            <a:xfrm>
              <a:off x="4381500" y="4782897"/>
              <a:ext cx="3598863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3600450" y="3450985"/>
            <a:ext cx="1608138" cy="1331912"/>
            <a:chOff x="3600450" y="3450985"/>
            <a:chExt cx="1608138" cy="1331912"/>
          </a:xfrm>
        </p:grpSpPr>
        <p:sp>
          <p:nvSpPr>
            <p:cNvPr id="51204" name="Oval 4"/>
            <p:cNvSpPr>
              <a:spLocks noChangeAspect="1" noChangeArrowheads="1"/>
            </p:cNvSpPr>
            <p:nvPr/>
          </p:nvSpPr>
          <p:spPr bwMode="auto">
            <a:xfrm>
              <a:off x="3660775" y="3738322"/>
              <a:ext cx="323850" cy="32385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/>
                <a:t>T</a:t>
              </a:r>
            </a:p>
          </p:txBody>
        </p:sp>
        <p:sp>
          <p:nvSpPr>
            <p:cNvPr id="51205" name="Oval 5"/>
            <p:cNvSpPr>
              <a:spLocks noChangeAspect="1" noChangeArrowheads="1"/>
            </p:cNvSpPr>
            <p:nvPr/>
          </p:nvSpPr>
          <p:spPr bwMode="auto">
            <a:xfrm>
              <a:off x="4225925" y="4471747"/>
              <a:ext cx="311150" cy="311150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1206" name="Oval 6"/>
            <p:cNvSpPr>
              <a:spLocks noChangeAspect="1" noChangeArrowheads="1"/>
            </p:cNvSpPr>
            <p:nvPr/>
          </p:nvSpPr>
          <p:spPr bwMode="auto">
            <a:xfrm>
              <a:off x="4794250" y="3751022"/>
              <a:ext cx="311150" cy="31115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51207" name="AutoShape 7"/>
            <p:cNvCxnSpPr>
              <a:cxnSpLocks noChangeShapeType="1"/>
              <a:stCxn id="51204" idx="6"/>
              <a:endCxn id="51206" idx="2"/>
            </p:cNvCxnSpPr>
            <p:nvPr/>
          </p:nvCxnSpPr>
          <p:spPr bwMode="auto">
            <a:xfrm>
              <a:off x="3984625" y="3900247"/>
              <a:ext cx="80962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08" name="AutoShape 8"/>
            <p:cNvCxnSpPr>
              <a:cxnSpLocks noChangeShapeType="1"/>
              <a:stCxn id="51204" idx="5"/>
              <a:endCxn id="51205" idx="1"/>
            </p:cNvCxnSpPr>
            <p:nvPr/>
          </p:nvCxnSpPr>
          <p:spPr bwMode="auto">
            <a:xfrm>
              <a:off x="3937000" y="4014547"/>
              <a:ext cx="334963" cy="503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09" name="AutoShape 9"/>
            <p:cNvCxnSpPr>
              <a:cxnSpLocks noChangeShapeType="1"/>
              <a:stCxn id="51206" idx="3"/>
              <a:endCxn id="51205" idx="7"/>
            </p:cNvCxnSpPr>
            <p:nvPr/>
          </p:nvCxnSpPr>
          <p:spPr bwMode="auto">
            <a:xfrm flipH="1">
              <a:off x="4491038" y="4016135"/>
              <a:ext cx="349250" cy="501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1238" name="Rectangle 38"/>
            <p:cNvSpPr>
              <a:spLocks noChangeArrowheads="1"/>
            </p:cNvSpPr>
            <p:nvPr/>
          </p:nvSpPr>
          <p:spPr bwMode="auto">
            <a:xfrm>
              <a:off x="3600450" y="3450985"/>
              <a:ext cx="4254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true</a:t>
              </a:r>
            </a:p>
          </p:txBody>
        </p:sp>
        <p:sp>
          <p:nvSpPr>
            <p:cNvPr id="51239" name="Rectangle 39"/>
            <p:cNvSpPr>
              <a:spLocks noChangeArrowheads="1"/>
            </p:cNvSpPr>
            <p:nvPr/>
          </p:nvSpPr>
          <p:spPr bwMode="auto">
            <a:xfrm>
              <a:off x="4745038" y="3457335"/>
              <a:ext cx="4635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false</a:t>
              </a:r>
            </a:p>
          </p:txBody>
        </p:sp>
        <p:sp>
          <p:nvSpPr>
            <p:cNvPr id="51240" name="Rectangle 40"/>
            <p:cNvSpPr>
              <a:spLocks noChangeArrowheads="1"/>
            </p:cNvSpPr>
            <p:nvPr/>
          </p:nvSpPr>
          <p:spPr bwMode="auto">
            <a:xfrm>
              <a:off x="4551363" y="449556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base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3-coloring implicitly determines a truth assignment for variables in 3-CNF</a:t>
            </a:r>
          </a:p>
          <a:p>
            <a:pPr lvl="1"/>
            <a:r>
              <a:rPr lang="en-US" dirty="0"/>
              <a:t>Nodes T, F, B must get different colors</a:t>
            </a:r>
          </a:p>
          <a:p>
            <a:pPr lvl="1"/>
            <a:r>
              <a:rPr lang="en-US" dirty="0"/>
              <a:t>For x</a:t>
            </a:r>
            <a:r>
              <a:rPr lang="en-US" baseline="-25000" dirty="0"/>
              <a:t>i</a:t>
            </a:r>
            <a:r>
              <a:rPr lang="en-US" dirty="0"/>
              <a:t> and not-x</a:t>
            </a:r>
            <a:r>
              <a:rPr lang="en-US" baseline="-25000" dirty="0"/>
              <a:t>i,</a:t>
            </a:r>
            <a:r>
              <a:rPr lang="en-US" dirty="0"/>
              <a:t> one will take T color one F color</a:t>
            </a:r>
          </a:p>
          <a:p>
            <a:pPr lvl="1"/>
            <a:endParaRPr lang="en-US" dirty="0"/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3660775" y="3738322"/>
            <a:ext cx="323850" cy="32385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T</a:t>
            </a:r>
          </a:p>
        </p:txBody>
      </p:sp>
      <p:sp>
        <p:nvSpPr>
          <p:cNvPr id="51205" name="Oval 5"/>
          <p:cNvSpPr>
            <a:spLocks noChangeAspect="1" noChangeArrowheads="1"/>
          </p:cNvSpPr>
          <p:nvPr/>
        </p:nvSpPr>
        <p:spPr bwMode="auto">
          <a:xfrm>
            <a:off x="4225925" y="4471747"/>
            <a:ext cx="311150" cy="3111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206" name="Oval 6"/>
          <p:cNvSpPr>
            <a:spLocks noChangeAspect="1" noChangeArrowheads="1"/>
          </p:cNvSpPr>
          <p:nvPr/>
        </p:nvSpPr>
        <p:spPr bwMode="auto">
          <a:xfrm>
            <a:off x="4794250" y="3751022"/>
            <a:ext cx="311150" cy="311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51207" name="AutoShape 7"/>
          <p:cNvCxnSpPr>
            <a:cxnSpLocks noChangeShapeType="1"/>
            <a:stCxn id="51204" idx="6"/>
            <a:endCxn id="51206" idx="2"/>
          </p:cNvCxnSpPr>
          <p:nvPr/>
        </p:nvCxnSpPr>
        <p:spPr bwMode="auto">
          <a:xfrm>
            <a:off x="3984625" y="3900247"/>
            <a:ext cx="8096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08" name="AutoShape 8"/>
          <p:cNvCxnSpPr>
            <a:cxnSpLocks noChangeShapeType="1"/>
            <a:stCxn id="51204" idx="5"/>
            <a:endCxn id="51205" idx="1"/>
          </p:cNvCxnSpPr>
          <p:nvPr/>
        </p:nvCxnSpPr>
        <p:spPr bwMode="auto">
          <a:xfrm>
            <a:off x="3937000" y="4014547"/>
            <a:ext cx="3349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09" name="AutoShape 9"/>
          <p:cNvCxnSpPr>
            <a:cxnSpLocks noChangeShapeType="1"/>
            <a:stCxn id="51206" idx="3"/>
            <a:endCxn id="51205" idx="7"/>
          </p:cNvCxnSpPr>
          <p:nvPr/>
        </p:nvCxnSpPr>
        <p:spPr bwMode="auto">
          <a:xfrm flipH="1">
            <a:off x="4491038" y="4016135"/>
            <a:ext cx="34925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1210" name="Oval 10"/>
          <p:cNvSpPr>
            <a:spLocks noChangeAspect="1" noChangeArrowheads="1"/>
          </p:cNvSpPr>
          <p:nvPr/>
        </p:nvSpPr>
        <p:spPr bwMode="auto">
          <a:xfrm>
            <a:off x="10668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>
            <p:extLst/>
          </p:nvPr>
        </p:nvGraphicFramePr>
        <p:xfrm>
          <a:off x="1155700" y="5824297"/>
          <a:ext cx="152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4" imgW="190500" imgH="228600" progId="Equation.3">
                  <p:embed/>
                </p:oleObj>
              </mc:Choice>
              <mc:Fallback>
                <p:oleObj name="Equation" r:id="rId4" imgW="190500" imgH="228600" progId="Equation.3">
                  <p:embed/>
                  <p:pic>
                    <p:nvPicPr>
                      <p:cNvPr id="5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824297"/>
                        <a:ext cx="152400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Oval 12"/>
          <p:cNvSpPr>
            <a:spLocks noChangeAspect="1" noChangeArrowheads="1"/>
          </p:cNvSpPr>
          <p:nvPr/>
        </p:nvSpPr>
        <p:spPr bwMode="auto">
          <a:xfrm>
            <a:off x="18288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>
            <p:extLst/>
          </p:nvPr>
        </p:nvGraphicFramePr>
        <p:xfrm>
          <a:off x="1909763" y="5794135"/>
          <a:ext cx="1619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6" imgW="203200" imgH="292100" progId="Equation.3">
                  <p:embed/>
                </p:oleObj>
              </mc:Choice>
              <mc:Fallback>
                <p:oleObj name="Equation" r:id="rId6" imgW="203200" imgH="292100" progId="Equation.3">
                  <p:embed/>
                  <p:pic>
                    <p:nvPicPr>
                      <p:cNvPr id="512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794135"/>
                        <a:ext cx="1619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27432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>
            <p:extLst/>
          </p:nvPr>
        </p:nvGraphicFramePr>
        <p:xfrm>
          <a:off x="2819400" y="5803660"/>
          <a:ext cx="173038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8" imgW="215900" imgH="228600" progId="Equation.3">
                  <p:embed/>
                </p:oleObj>
              </mc:Choice>
              <mc:Fallback>
                <p:oleObj name="Equation" r:id="rId8" imgW="215900" imgH="228600" progId="Equation.3">
                  <p:embed/>
                  <p:pic>
                    <p:nvPicPr>
                      <p:cNvPr id="51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03660"/>
                        <a:ext cx="173038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Oval 16"/>
          <p:cNvSpPr>
            <a:spLocks noChangeAspect="1" noChangeArrowheads="1"/>
          </p:cNvSpPr>
          <p:nvPr/>
        </p:nvSpPr>
        <p:spPr bwMode="auto">
          <a:xfrm>
            <a:off x="3538538" y="5730635"/>
            <a:ext cx="347662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>
            <p:extLst/>
          </p:nvPr>
        </p:nvGraphicFramePr>
        <p:xfrm>
          <a:off x="3621088" y="5784610"/>
          <a:ext cx="1825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0" imgW="228600" imgH="292100" progId="Equation.3">
                  <p:embed/>
                </p:oleObj>
              </mc:Choice>
              <mc:Fallback>
                <p:oleObj name="Equation" r:id="rId10" imgW="228600" imgH="292100" progId="Equation.3">
                  <p:embed/>
                  <p:pic>
                    <p:nvPicPr>
                      <p:cNvPr id="51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784610"/>
                        <a:ext cx="18256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Oval 18"/>
          <p:cNvSpPr>
            <a:spLocks noChangeAspect="1" noChangeArrowheads="1"/>
          </p:cNvSpPr>
          <p:nvPr/>
        </p:nvSpPr>
        <p:spPr bwMode="auto">
          <a:xfrm>
            <a:off x="69342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>
            <p:extLst/>
          </p:nvPr>
        </p:nvGraphicFramePr>
        <p:xfrm>
          <a:off x="7011988" y="5813185"/>
          <a:ext cx="17303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2" imgW="215900" imgH="228600" progId="Equation.3">
                  <p:embed/>
                </p:oleObj>
              </mc:Choice>
              <mc:Fallback>
                <p:oleObj name="Equation" r:id="rId12" imgW="215900" imgH="228600" progId="Equation.3">
                  <p:embed/>
                  <p:pic>
                    <p:nvPicPr>
                      <p:cNvPr id="51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5813185"/>
                        <a:ext cx="173037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Oval 20"/>
          <p:cNvSpPr>
            <a:spLocks noChangeAspect="1" noChangeArrowheads="1"/>
          </p:cNvSpPr>
          <p:nvPr/>
        </p:nvSpPr>
        <p:spPr bwMode="auto">
          <a:xfrm>
            <a:off x="7805738" y="5730635"/>
            <a:ext cx="347662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21" name="Object 21"/>
          <p:cNvGraphicFramePr>
            <a:graphicFrameLocks noChangeAspect="1"/>
          </p:cNvGraphicFramePr>
          <p:nvPr>
            <p:extLst/>
          </p:nvPr>
        </p:nvGraphicFramePr>
        <p:xfrm>
          <a:off x="7886700" y="5794135"/>
          <a:ext cx="18256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4" imgW="228600" imgH="292100" progId="Equation.3">
                  <p:embed/>
                </p:oleObj>
              </mc:Choice>
              <mc:Fallback>
                <p:oleObj name="Equation" r:id="rId14" imgW="228600" imgH="292100" progId="Equation.3">
                  <p:embed/>
                  <p:pic>
                    <p:nvPicPr>
                      <p:cNvPr id="512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5794135"/>
                        <a:ext cx="18256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2" name="Oval 22"/>
          <p:cNvSpPr>
            <a:spLocks noChangeAspect="1" noChangeArrowheads="1"/>
          </p:cNvSpPr>
          <p:nvPr/>
        </p:nvSpPr>
        <p:spPr bwMode="auto">
          <a:xfrm>
            <a:off x="45720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23" name="Object 23"/>
          <p:cNvGraphicFramePr>
            <a:graphicFrameLocks noChangeAspect="1"/>
          </p:cNvGraphicFramePr>
          <p:nvPr>
            <p:extLst/>
          </p:nvPr>
        </p:nvGraphicFramePr>
        <p:xfrm>
          <a:off x="4646613" y="5813185"/>
          <a:ext cx="17303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6" imgW="215900" imgH="228600" progId="Equation.3">
                  <p:embed/>
                </p:oleObj>
              </mc:Choice>
              <mc:Fallback>
                <p:oleObj name="Equation" r:id="rId16" imgW="215900" imgH="228600" progId="Equation.3">
                  <p:embed/>
                  <p:pic>
                    <p:nvPicPr>
                      <p:cNvPr id="512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5813185"/>
                        <a:ext cx="173037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Oval 24"/>
          <p:cNvSpPr>
            <a:spLocks noChangeAspect="1" noChangeArrowheads="1"/>
          </p:cNvSpPr>
          <p:nvPr/>
        </p:nvSpPr>
        <p:spPr bwMode="auto">
          <a:xfrm>
            <a:off x="5367338" y="5730635"/>
            <a:ext cx="347662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25" name="Object 25"/>
          <p:cNvGraphicFramePr>
            <a:graphicFrameLocks noChangeAspect="1"/>
          </p:cNvGraphicFramePr>
          <p:nvPr>
            <p:extLst/>
          </p:nvPr>
        </p:nvGraphicFramePr>
        <p:xfrm>
          <a:off x="5454650" y="5787785"/>
          <a:ext cx="18256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8" imgW="228600" imgH="292100" progId="Equation.3">
                  <p:embed/>
                </p:oleObj>
              </mc:Choice>
              <mc:Fallback>
                <p:oleObj name="Equation" r:id="rId18" imgW="228600" imgH="292100" progId="Equation.3">
                  <p:embed/>
                  <p:pic>
                    <p:nvPicPr>
                      <p:cNvPr id="512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5787785"/>
                        <a:ext cx="18256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26" name="AutoShape 26"/>
          <p:cNvCxnSpPr>
            <a:cxnSpLocks noChangeShapeType="1"/>
            <a:stCxn id="51205" idx="4"/>
            <a:endCxn id="51210" idx="0"/>
          </p:cNvCxnSpPr>
          <p:nvPr/>
        </p:nvCxnSpPr>
        <p:spPr bwMode="auto">
          <a:xfrm flipH="1">
            <a:off x="1241425" y="4782897"/>
            <a:ext cx="314007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27" name="AutoShape 27"/>
          <p:cNvCxnSpPr>
            <a:cxnSpLocks noChangeShapeType="1"/>
            <a:stCxn id="51205" idx="4"/>
            <a:endCxn id="51212" idx="0"/>
          </p:cNvCxnSpPr>
          <p:nvPr/>
        </p:nvCxnSpPr>
        <p:spPr bwMode="auto">
          <a:xfrm flipH="1">
            <a:off x="2003425" y="4782897"/>
            <a:ext cx="237807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28" name="AutoShape 28"/>
          <p:cNvCxnSpPr>
            <a:cxnSpLocks noChangeShapeType="1"/>
            <a:stCxn id="51205" idx="4"/>
            <a:endCxn id="51214" idx="0"/>
          </p:cNvCxnSpPr>
          <p:nvPr/>
        </p:nvCxnSpPr>
        <p:spPr bwMode="auto">
          <a:xfrm flipH="1">
            <a:off x="2917825" y="4782897"/>
            <a:ext cx="146367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29" name="AutoShape 29"/>
          <p:cNvCxnSpPr>
            <a:cxnSpLocks noChangeShapeType="1"/>
            <a:stCxn id="51212" idx="2"/>
            <a:endCxn id="51210" idx="6"/>
          </p:cNvCxnSpPr>
          <p:nvPr/>
        </p:nvCxnSpPr>
        <p:spPr bwMode="auto">
          <a:xfrm flipH="1">
            <a:off x="1414463" y="5905260"/>
            <a:ext cx="414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0" name="AutoShape 30"/>
          <p:cNvCxnSpPr>
            <a:cxnSpLocks noChangeShapeType="1"/>
            <a:stCxn id="51216" idx="2"/>
            <a:endCxn id="51214" idx="6"/>
          </p:cNvCxnSpPr>
          <p:nvPr/>
        </p:nvCxnSpPr>
        <p:spPr bwMode="auto">
          <a:xfrm flipH="1">
            <a:off x="3090863" y="5905260"/>
            <a:ext cx="447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1" name="AutoShape 31"/>
          <p:cNvCxnSpPr>
            <a:cxnSpLocks noChangeShapeType="1"/>
            <a:stCxn id="51224" idx="2"/>
            <a:endCxn id="51222" idx="6"/>
          </p:cNvCxnSpPr>
          <p:nvPr/>
        </p:nvCxnSpPr>
        <p:spPr bwMode="auto">
          <a:xfrm flipH="1">
            <a:off x="4919663" y="5905260"/>
            <a:ext cx="447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2" name="AutoShape 32"/>
          <p:cNvCxnSpPr>
            <a:cxnSpLocks noChangeShapeType="1"/>
            <a:stCxn id="51220" idx="2"/>
            <a:endCxn id="51218" idx="6"/>
          </p:cNvCxnSpPr>
          <p:nvPr/>
        </p:nvCxnSpPr>
        <p:spPr bwMode="auto">
          <a:xfrm flipH="1">
            <a:off x="7281863" y="5905260"/>
            <a:ext cx="523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3" name="AutoShape 33"/>
          <p:cNvCxnSpPr>
            <a:cxnSpLocks noChangeShapeType="1"/>
            <a:stCxn id="51205" idx="4"/>
            <a:endCxn id="51222" idx="0"/>
          </p:cNvCxnSpPr>
          <p:nvPr/>
        </p:nvCxnSpPr>
        <p:spPr bwMode="auto">
          <a:xfrm>
            <a:off x="4381500" y="4782897"/>
            <a:ext cx="36512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4" name="AutoShape 34"/>
          <p:cNvCxnSpPr>
            <a:cxnSpLocks noChangeShapeType="1"/>
            <a:stCxn id="51205" idx="4"/>
            <a:endCxn id="51224" idx="0"/>
          </p:cNvCxnSpPr>
          <p:nvPr/>
        </p:nvCxnSpPr>
        <p:spPr bwMode="auto">
          <a:xfrm>
            <a:off x="4381500" y="4782897"/>
            <a:ext cx="1160463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5" name="AutoShape 35"/>
          <p:cNvCxnSpPr>
            <a:cxnSpLocks noChangeShapeType="1"/>
            <a:stCxn id="51205" idx="4"/>
            <a:endCxn id="51216" idx="0"/>
          </p:cNvCxnSpPr>
          <p:nvPr/>
        </p:nvCxnSpPr>
        <p:spPr bwMode="auto">
          <a:xfrm flipH="1">
            <a:off x="3713163" y="4782897"/>
            <a:ext cx="668337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6" name="AutoShape 36"/>
          <p:cNvCxnSpPr>
            <a:cxnSpLocks noChangeShapeType="1"/>
            <a:stCxn id="51205" idx="4"/>
            <a:endCxn id="51218" idx="0"/>
          </p:cNvCxnSpPr>
          <p:nvPr/>
        </p:nvCxnSpPr>
        <p:spPr bwMode="auto">
          <a:xfrm>
            <a:off x="4381500" y="4782897"/>
            <a:ext cx="272732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7" name="AutoShape 37"/>
          <p:cNvCxnSpPr>
            <a:cxnSpLocks noChangeShapeType="1"/>
            <a:stCxn id="51205" idx="4"/>
            <a:endCxn id="51220" idx="0"/>
          </p:cNvCxnSpPr>
          <p:nvPr/>
        </p:nvCxnSpPr>
        <p:spPr bwMode="auto">
          <a:xfrm>
            <a:off x="4381500" y="4782897"/>
            <a:ext cx="3598863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3600450" y="3450985"/>
            <a:ext cx="425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true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4745038" y="3457335"/>
            <a:ext cx="4635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false</a:t>
            </a:r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4551363" y="449556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base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2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ensure that only satisfying assignments can result in 3-coloring of the full graph</a:t>
            </a:r>
          </a:p>
          <a:p>
            <a:pPr lvl="1"/>
            <a:r>
              <a:rPr lang="en-US" dirty="0"/>
              <a:t>For each clause, add a 6-node </a:t>
            </a:r>
            <a:r>
              <a:rPr lang="en-US" dirty="0" err="1"/>
              <a:t>subgraph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3045" y="3144520"/>
            <a:ext cx="7713663" cy="2771775"/>
            <a:chOff x="233045" y="3144520"/>
            <a:chExt cx="7713663" cy="2771775"/>
          </a:xfrm>
        </p:grpSpPr>
        <p:sp>
          <p:nvSpPr>
            <p:cNvPr id="53250" name="Rectangle 2"/>
            <p:cNvSpPr>
              <a:spLocks noChangeArrowheads="1"/>
            </p:cNvSpPr>
            <p:nvPr/>
          </p:nvSpPr>
          <p:spPr bwMode="auto">
            <a:xfrm>
              <a:off x="1496695" y="4336733"/>
              <a:ext cx="4997450" cy="157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3253" name="Oval 5"/>
            <p:cNvSpPr>
              <a:spLocks noChangeAspect="1" noChangeArrowheads="1"/>
            </p:cNvSpPr>
            <p:nvPr/>
          </p:nvSpPr>
          <p:spPr bwMode="auto">
            <a:xfrm>
              <a:off x="3754120" y="5446395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53254" name="Oval 6"/>
            <p:cNvSpPr>
              <a:spLocks noChangeAspect="1" noChangeArrowheads="1"/>
            </p:cNvSpPr>
            <p:nvPr/>
          </p:nvSpPr>
          <p:spPr bwMode="auto">
            <a:xfrm>
              <a:off x="5887720" y="5446395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55" name="AutoShape 7"/>
            <p:cNvCxnSpPr>
              <a:cxnSpLocks noChangeShapeType="1"/>
              <a:stCxn id="53253" idx="6"/>
              <a:endCxn id="53254" idx="2"/>
            </p:cNvCxnSpPr>
            <p:nvPr/>
          </p:nvCxnSpPr>
          <p:spPr bwMode="auto">
            <a:xfrm>
              <a:off x="4058920" y="5598795"/>
              <a:ext cx="1828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56" name="Oval 8"/>
            <p:cNvSpPr>
              <a:spLocks noChangeAspect="1" noChangeArrowheads="1"/>
            </p:cNvSpPr>
            <p:nvPr/>
          </p:nvSpPr>
          <p:spPr bwMode="auto">
            <a:xfrm>
              <a:off x="3754120" y="461772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57" name="AutoShape 9"/>
            <p:cNvCxnSpPr>
              <a:cxnSpLocks noChangeShapeType="1"/>
              <a:stCxn id="53261" idx="7"/>
              <a:endCxn id="53256" idx="2"/>
            </p:cNvCxnSpPr>
            <p:nvPr/>
          </p:nvCxnSpPr>
          <p:spPr bwMode="auto">
            <a:xfrm flipV="1">
              <a:off x="966470" y="4770120"/>
              <a:ext cx="2787650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58" name="Oval 10"/>
            <p:cNvSpPr>
              <a:spLocks noChangeAspect="1" noChangeArrowheads="1"/>
            </p:cNvSpPr>
            <p:nvPr/>
          </p:nvSpPr>
          <p:spPr bwMode="auto">
            <a:xfrm>
              <a:off x="5887720" y="461772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59" name="AutoShape 11"/>
            <p:cNvCxnSpPr>
              <a:cxnSpLocks noChangeShapeType="1"/>
              <a:stCxn id="53261" idx="7"/>
              <a:endCxn id="53258" idx="2"/>
            </p:cNvCxnSpPr>
            <p:nvPr/>
          </p:nvCxnSpPr>
          <p:spPr bwMode="auto">
            <a:xfrm flipV="1">
              <a:off x="966470" y="4770120"/>
              <a:ext cx="4921250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60" name="AutoShape 12"/>
            <p:cNvCxnSpPr>
              <a:cxnSpLocks noChangeShapeType="1"/>
              <a:stCxn id="53264" idx="0"/>
            </p:cNvCxnSpPr>
            <p:nvPr/>
          </p:nvCxnSpPr>
          <p:spPr bwMode="auto">
            <a:xfrm flipH="1" flipV="1">
              <a:off x="1923733" y="3962083"/>
              <a:ext cx="1587" cy="655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61" name="Oval 13"/>
            <p:cNvSpPr>
              <a:spLocks noChangeAspect="1" noChangeArrowheads="1"/>
            </p:cNvSpPr>
            <p:nvPr/>
          </p:nvSpPr>
          <p:spPr bwMode="auto">
            <a:xfrm>
              <a:off x="706120" y="5446395"/>
              <a:ext cx="304800" cy="3048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T</a:t>
              </a:r>
            </a:p>
          </p:txBody>
        </p:sp>
        <p:sp>
          <p:nvSpPr>
            <p:cNvPr id="53262" name="Oval 14"/>
            <p:cNvSpPr>
              <a:spLocks noChangeAspect="1" noChangeArrowheads="1"/>
            </p:cNvSpPr>
            <p:nvPr/>
          </p:nvSpPr>
          <p:spPr bwMode="auto">
            <a:xfrm>
              <a:off x="1772920" y="5446395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63" name="AutoShape 15"/>
            <p:cNvCxnSpPr>
              <a:cxnSpLocks noChangeShapeType="1"/>
              <a:stCxn id="53261" idx="6"/>
              <a:endCxn id="53262" idx="2"/>
            </p:cNvCxnSpPr>
            <p:nvPr/>
          </p:nvCxnSpPr>
          <p:spPr bwMode="auto">
            <a:xfrm>
              <a:off x="1010920" y="5598795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64" name="Oval 16"/>
            <p:cNvSpPr>
              <a:spLocks noChangeAspect="1" noChangeArrowheads="1"/>
            </p:cNvSpPr>
            <p:nvPr/>
          </p:nvSpPr>
          <p:spPr bwMode="auto">
            <a:xfrm>
              <a:off x="1772920" y="461772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65" name="AutoShape 17"/>
            <p:cNvCxnSpPr>
              <a:cxnSpLocks noChangeShapeType="1"/>
              <a:stCxn id="53261" idx="7"/>
              <a:endCxn id="53264" idx="2"/>
            </p:cNvCxnSpPr>
            <p:nvPr/>
          </p:nvCxnSpPr>
          <p:spPr bwMode="auto">
            <a:xfrm flipV="1">
              <a:off x="966470" y="4770120"/>
              <a:ext cx="806450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66" name="AutoShape 18"/>
            <p:cNvCxnSpPr>
              <a:cxnSpLocks noChangeShapeType="1"/>
              <a:stCxn id="53253" idx="2"/>
              <a:endCxn id="53262" idx="6"/>
            </p:cNvCxnSpPr>
            <p:nvPr/>
          </p:nvCxnSpPr>
          <p:spPr bwMode="auto">
            <a:xfrm flipH="1">
              <a:off x="2077720" y="5598795"/>
              <a:ext cx="1676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67" name="Oval 19"/>
            <p:cNvSpPr>
              <a:spLocks noChangeAspect="1" noChangeArrowheads="1"/>
            </p:cNvSpPr>
            <p:nvPr/>
          </p:nvSpPr>
          <p:spPr bwMode="auto">
            <a:xfrm>
              <a:off x="1745933" y="3817620"/>
              <a:ext cx="347662" cy="3476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68" name="AutoShape 20"/>
            <p:cNvCxnSpPr>
              <a:cxnSpLocks noChangeShapeType="1"/>
              <a:stCxn id="53262" idx="0"/>
              <a:endCxn id="53264" idx="4"/>
            </p:cNvCxnSpPr>
            <p:nvPr/>
          </p:nvCxnSpPr>
          <p:spPr bwMode="auto">
            <a:xfrm flipV="1">
              <a:off x="1925320" y="4922520"/>
              <a:ext cx="0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69" name="AutoShape 21"/>
            <p:cNvCxnSpPr>
              <a:cxnSpLocks noChangeShapeType="1"/>
              <a:stCxn id="53253" idx="0"/>
              <a:endCxn id="53256" idx="4"/>
            </p:cNvCxnSpPr>
            <p:nvPr/>
          </p:nvCxnSpPr>
          <p:spPr bwMode="auto">
            <a:xfrm flipV="1">
              <a:off x="3906520" y="4922520"/>
              <a:ext cx="0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70" name="AutoShape 22"/>
            <p:cNvCxnSpPr>
              <a:cxnSpLocks noChangeShapeType="1"/>
              <a:stCxn id="53254" idx="0"/>
              <a:endCxn id="53258" idx="4"/>
            </p:cNvCxnSpPr>
            <p:nvPr/>
          </p:nvCxnSpPr>
          <p:spPr bwMode="auto">
            <a:xfrm flipV="1">
              <a:off x="6040120" y="4922520"/>
              <a:ext cx="0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71" name="Oval 23"/>
            <p:cNvSpPr>
              <a:spLocks noChangeAspect="1" noChangeArrowheads="1"/>
            </p:cNvSpPr>
            <p:nvPr/>
          </p:nvSpPr>
          <p:spPr bwMode="auto">
            <a:xfrm>
              <a:off x="3731895" y="3817620"/>
              <a:ext cx="347663" cy="3476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72" name="AutoShape 24"/>
            <p:cNvCxnSpPr>
              <a:cxnSpLocks noChangeShapeType="1"/>
              <a:stCxn id="53256" idx="0"/>
              <a:endCxn id="53271" idx="4"/>
            </p:cNvCxnSpPr>
            <p:nvPr/>
          </p:nvCxnSpPr>
          <p:spPr bwMode="auto">
            <a:xfrm flipV="1">
              <a:off x="3906520" y="4165283"/>
              <a:ext cx="0" cy="452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73" name="Oval 25"/>
            <p:cNvSpPr>
              <a:spLocks noChangeAspect="1" noChangeArrowheads="1"/>
            </p:cNvSpPr>
            <p:nvPr/>
          </p:nvSpPr>
          <p:spPr bwMode="auto">
            <a:xfrm>
              <a:off x="5862320" y="3817620"/>
              <a:ext cx="347663" cy="3476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74" name="AutoShape 26"/>
            <p:cNvCxnSpPr>
              <a:cxnSpLocks noChangeShapeType="1"/>
              <a:stCxn id="53258" idx="0"/>
              <a:endCxn id="53273" idx="4"/>
            </p:cNvCxnSpPr>
            <p:nvPr/>
          </p:nvCxnSpPr>
          <p:spPr bwMode="auto">
            <a:xfrm flipH="1" flipV="1">
              <a:off x="6036945" y="4165283"/>
              <a:ext cx="3175" cy="452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75" name="Oval 27"/>
            <p:cNvSpPr>
              <a:spLocks noChangeAspect="1" noChangeArrowheads="1"/>
            </p:cNvSpPr>
            <p:nvPr/>
          </p:nvSpPr>
          <p:spPr bwMode="auto">
            <a:xfrm>
              <a:off x="7106920" y="5446395"/>
              <a:ext cx="304800" cy="3048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53276" name="AutoShape 28"/>
            <p:cNvCxnSpPr>
              <a:cxnSpLocks noChangeShapeType="1"/>
              <a:stCxn id="53254" idx="6"/>
              <a:endCxn id="53275" idx="2"/>
            </p:cNvCxnSpPr>
            <p:nvPr/>
          </p:nvCxnSpPr>
          <p:spPr bwMode="auto">
            <a:xfrm>
              <a:off x="6192520" y="5598795"/>
              <a:ext cx="914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77" name="Oval 29"/>
            <p:cNvSpPr>
              <a:spLocks noChangeAspect="1" noChangeArrowheads="1"/>
            </p:cNvSpPr>
            <p:nvPr/>
          </p:nvSpPr>
          <p:spPr bwMode="auto">
            <a:xfrm>
              <a:off x="3752533" y="3144520"/>
              <a:ext cx="311150" cy="311150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53278" name="AutoShape 30"/>
            <p:cNvCxnSpPr>
              <a:cxnSpLocks noChangeShapeType="1"/>
              <a:stCxn id="53277" idx="2"/>
              <a:endCxn id="53267" idx="7"/>
            </p:cNvCxnSpPr>
            <p:nvPr/>
          </p:nvCxnSpPr>
          <p:spPr bwMode="auto">
            <a:xfrm flipH="1">
              <a:off x="2042795" y="3300095"/>
              <a:ext cx="1709738" cy="568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79" name="AutoShape 31"/>
            <p:cNvCxnSpPr>
              <a:cxnSpLocks noChangeShapeType="1"/>
              <a:stCxn id="53277" idx="4"/>
              <a:endCxn id="53271" idx="0"/>
            </p:cNvCxnSpPr>
            <p:nvPr/>
          </p:nvCxnSpPr>
          <p:spPr bwMode="auto">
            <a:xfrm flipH="1">
              <a:off x="3906520" y="3455670"/>
              <a:ext cx="1588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80" name="AutoShape 32"/>
            <p:cNvCxnSpPr>
              <a:cxnSpLocks noChangeShapeType="1"/>
              <a:stCxn id="53277" idx="6"/>
              <a:endCxn id="53273" idx="1"/>
            </p:cNvCxnSpPr>
            <p:nvPr/>
          </p:nvCxnSpPr>
          <p:spPr bwMode="auto">
            <a:xfrm>
              <a:off x="4063683" y="3300095"/>
              <a:ext cx="1849437" cy="568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aphicFrame>
          <p:nvGraphicFramePr>
            <p:cNvPr id="53281" name="Object 33"/>
            <p:cNvGraphicFramePr>
              <a:graphicFrameLocks noChangeAspect="1"/>
            </p:cNvGraphicFramePr>
            <p:nvPr>
              <p:extLst/>
            </p:nvPr>
          </p:nvGraphicFramePr>
          <p:xfrm>
            <a:off x="1825308" y="3889058"/>
            <a:ext cx="152400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4" imgW="190500" imgH="228600" progId="Equation.3">
                    <p:embed/>
                  </p:oleObj>
                </mc:Choice>
                <mc:Fallback>
                  <p:oleObj name="Equation" r:id="rId4" imgW="190500" imgH="228600" progId="Equation.3">
                    <p:embed/>
                    <p:pic>
                      <p:nvPicPr>
                        <p:cNvPr id="5328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308" y="3889058"/>
                          <a:ext cx="152400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2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3819208" y="3876358"/>
            <a:ext cx="182562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6" imgW="228600" imgH="292100" progId="Equation.3">
                    <p:embed/>
                  </p:oleObj>
                </mc:Choice>
                <mc:Fallback>
                  <p:oleObj name="Equation" r:id="rId6" imgW="228600" imgH="292100" progId="Equation.3">
                    <p:embed/>
                    <p:pic>
                      <p:nvPicPr>
                        <p:cNvPr id="5328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9208" y="3876358"/>
                          <a:ext cx="182562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3" name="Object 35"/>
            <p:cNvGraphicFramePr>
              <a:graphicFrameLocks noChangeAspect="1"/>
            </p:cNvGraphicFramePr>
            <p:nvPr>
              <p:extLst/>
            </p:nvPr>
          </p:nvGraphicFramePr>
          <p:xfrm>
            <a:off x="5955983" y="3906520"/>
            <a:ext cx="173037" cy="182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8" imgW="215900" imgH="228600" progId="Equation.3">
                    <p:embed/>
                  </p:oleObj>
                </mc:Choice>
                <mc:Fallback>
                  <p:oleObj name="Equation" r:id="rId8" imgW="215900" imgH="228600" progId="Equation.3">
                    <p:embed/>
                    <p:pic>
                      <p:nvPicPr>
                        <p:cNvPr id="5328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5983" y="3906520"/>
                          <a:ext cx="173037" cy="182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2458720" y="4366895"/>
              <a:ext cx="1155640" cy="246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 dirty="0"/>
                <a:t>6-node </a:t>
              </a:r>
              <a:r>
                <a:rPr kumimoji="1" lang="en-US" sz="1000" dirty="0" err="1"/>
                <a:t>subgraph</a:t>
              </a:r>
              <a:endParaRPr kumimoji="1" lang="en-US" sz="1000" dirty="0"/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233045" y="5462270"/>
              <a:ext cx="4254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true</a:t>
              </a:r>
            </a:p>
          </p:txBody>
        </p:sp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7483158" y="5452745"/>
              <a:ext cx="4635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false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280124" y="2943704"/>
          <a:ext cx="2237296" cy="45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0" imgW="1257300" imgH="254000" progId="Equation.3">
                  <p:embed/>
                </p:oleObj>
              </mc:Choice>
              <mc:Fallback>
                <p:oleObj name="Equation" r:id="rId10" imgW="1257300" imgH="254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80124" y="2943704"/>
                        <a:ext cx="2237296" cy="451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 “</a:t>
            </a:r>
            <a:r>
              <a:rPr lang="en-US" dirty="0">
                <a:sym typeface="Symbol" charset="0"/>
              </a:rPr>
              <a:t>⇒”  </a:t>
            </a:r>
            <a:r>
              <a:rPr lang="en-US" dirty="0"/>
              <a:t>Suppose graph is 3-colorable</a:t>
            </a:r>
          </a:p>
          <a:p>
            <a:pPr lvl="1"/>
            <a:r>
              <a:rPr lang="en-US" dirty="0"/>
              <a:t>Proof by contradiction: assume that all three literals get a False color</a:t>
            </a:r>
          </a:p>
          <a:p>
            <a:pPr lvl="1"/>
            <a:endParaRPr lang="en-US" dirty="0"/>
          </a:p>
        </p:txBody>
      </p:sp>
      <p:sp>
        <p:nvSpPr>
          <p:cNvPr id="55298" name="Oval 2"/>
          <p:cNvSpPr>
            <a:spLocks noChangeAspect="1" noChangeArrowheads="1"/>
          </p:cNvSpPr>
          <p:nvPr/>
        </p:nvSpPr>
        <p:spPr bwMode="auto">
          <a:xfrm>
            <a:off x="3703320" y="445516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299" name="Oval 3"/>
          <p:cNvSpPr>
            <a:spLocks noChangeAspect="1" noChangeArrowheads="1"/>
          </p:cNvSpPr>
          <p:nvPr/>
        </p:nvSpPr>
        <p:spPr bwMode="auto">
          <a:xfrm>
            <a:off x="5836920" y="445516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300" name="Oval 4"/>
          <p:cNvSpPr>
            <a:spLocks noChangeAspect="1" noChangeArrowheads="1"/>
          </p:cNvSpPr>
          <p:nvPr/>
        </p:nvSpPr>
        <p:spPr bwMode="auto">
          <a:xfrm>
            <a:off x="1722120" y="445516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304" name="Oval 8"/>
          <p:cNvSpPr>
            <a:spLocks noChangeAspect="1" noChangeArrowheads="1"/>
          </p:cNvSpPr>
          <p:nvPr/>
        </p:nvSpPr>
        <p:spPr bwMode="auto">
          <a:xfrm>
            <a:off x="3703320" y="5283835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305" name="Oval 9"/>
          <p:cNvSpPr>
            <a:spLocks noChangeAspect="1" noChangeArrowheads="1"/>
          </p:cNvSpPr>
          <p:nvPr/>
        </p:nvSpPr>
        <p:spPr bwMode="auto">
          <a:xfrm>
            <a:off x="5836920" y="5283835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5306" name="AutoShape 10"/>
          <p:cNvCxnSpPr>
            <a:cxnSpLocks noChangeShapeType="1"/>
            <a:stCxn id="55304" idx="6"/>
            <a:endCxn id="55305" idx="2"/>
          </p:cNvCxnSpPr>
          <p:nvPr/>
        </p:nvCxnSpPr>
        <p:spPr bwMode="auto">
          <a:xfrm>
            <a:off x="4008120" y="5436235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07" name="AutoShape 11"/>
          <p:cNvCxnSpPr>
            <a:cxnSpLocks noChangeShapeType="1"/>
            <a:stCxn id="55310" idx="7"/>
            <a:endCxn id="55314" idx="2"/>
          </p:cNvCxnSpPr>
          <p:nvPr/>
        </p:nvCxnSpPr>
        <p:spPr bwMode="auto">
          <a:xfrm flipV="1">
            <a:off x="915670" y="4607560"/>
            <a:ext cx="27876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08" name="AutoShape 12"/>
          <p:cNvCxnSpPr>
            <a:cxnSpLocks noChangeShapeType="1"/>
            <a:stCxn id="55310" idx="7"/>
            <a:endCxn id="55315" idx="2"/>
          </p:cNvCxnSpPr>
          <p:nvPr/>
        </p:nvCxnSpPr>
        <p:spPr bwMode="auto">
          <a:xfrm flipV="1">
            <a:off x="915670" y="4607560"/>
            <a:ext cx="49212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09" name="AutoShape 13"/>
          <p:cNvCxnSpPr>
            <a:cxnSpLocks noChangeShapeType="1"/>
            <a:stCxn id="55316" idx="0"/>
          </p:cNvCxnSpPr>
          <p:nvPr/>
        </p:nvCxnSpPr>
        <p:spPr bwMode="auto">
          <a:xfrm flipH="1" flipV="1">
            <a:off x="1872933" y="3799523"/>
            <a:ext cx="1587" cy="655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10" name="Oval 14"/>
          <p:cNvSpPr>
            <a:spLocks noChangeAspect="1" noChangeArrowheads="1"/>
          </p:cNvSpPr>
          <p:nvPr/>
        </p:nvSpPr>
        <p:spPr bwMode="auto">
          <a:xfrm>
            <a:off x="655320" y="5283835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T</a:t>
            </a:r>
          </a:p>
        </p:txBody>
      </p:sp>
      <p:sp>
        <p:nvSpPr>
          <p:cNvPr id="55311" name="Oval 15"/>
          <p:cNvSpPr>
            <a:spLocks noChangeAspect="1" noChangeArrowheads="1"/>
          </p:cNvSpPr>
          <p:nvPr/>
        </p:nvSpPr>
        <p:spPr bwMode="auto">
          <a:xfrm>
            <a:off x="1722120" y="5283835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5312" name="AutoShape 16"/>
          <p:cNvCxnSpPr>
            <a:cxnSpLocks noChangeShapeType="1"/>
            <a:stCxn id="55310" idx="6"/>
            <a:endCxn id="55311" idx="2"/>
          </p:cNvCxnSpPr>
          <p:nvPr/>
        </p:nvCxnSpPr>
        <p:spPr bwMode="auto">
          <a:xfrm>
            <a:off x="960120" y="5436235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1722120" y="4455160"/>
            <a:ext cx="4419600" cy="304800"/>
            <a:chOff x="1104" y="3376"/>
            <a:chExt cx="2784" cy="192"/>
          </a:xfrm>
        </p:grpSpPr>
        <p:sp>
          <p:nvSpPr>
            <p:cNvPr id="55314" name="Oval 18"/>
            <p:cNvSpPr>
              <a:spLocks noChangeAspect="1" noChangeArrowheads="1"/>
            </p:cNvSpPr>
            <p:nvPr/>
          </p:nvSpPr>
          <p:spPr bwMode="auto">
            <a:xfrm>
              <a:off x="2352" y="3376"/>
              <a:ext cx="192" cy="19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55315" name="Oval 19"/>
            <p:cNvSpPr>
              <a:spLocks noChangeAspect="1" noChangeArrowheads="1"/>
            </p:cNvSpPr>
            <p:nvPr/>
          </p:nvSpPr>
          <p:spPr bwMode="auto">
            <a:xfrm>
              <a:off x="3696" y="3376"/>
              <a:ext cx="192" cy="19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55316" name="Oval 20"/>
            <p:cNvSpPr>
              <a:spLocks noChangeAspect="1" noChangeArrowheads="1"/>
            </p:cNvSpPr>
            <p:nvPr/>
          </p:nvSpPr>
          <p:spPr bwMode="auto">
            <a:xfrm>
              <a:off x="1104" y="3376"/>
              <a:ext cx="192" cy="19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5317" name="AutoShape 21"/>
          <p:cNvCxnSpPr>
            <a:cxnSpLocks noChangeShapeType="1"/>
            <a:stCxn id="55310" idx="7"/>
            <a:endCxn id="55316" idx="2"/>
          </p:cNvCxnSpPr>
          <p:nvPr/>
        </p:nvCxnSpPr>
        <p:spPr bwMode="auto">
          <a:xfrm flipV="1">
            <a:off x="915670" y="4607560"/>
            <a:ext cx="8064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18" name="AutoShape 22"/>
          <p:cNvCxnSpPr>
            <a:cxnSpLocks noChangeShapeType="1"/>
            <a:stCxn id="55304" idx="2"/>
            <a:endCxn id="55311" idx="6"/>
          </p:cNvCxnSpPr>
          <p:nvPr/>
        </p:nvCxnSpPr>
        <p:spPr bwMode="auto">
          <a:xfrm flipH="1">
            <a:off x="2026920" y="5436235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19" name="Oval 23"/>
          <p:cNvSpPr>
            <a:spLocks noChangeAspect="1" noChangeArrowheads="1"/>
          </p:cNvSpPr>
          <p:nvPr/>
        </p:nvSpPr>
        <p:spPr bwMode="auto">
          <a:xfrm>
            <a:off x="1695133" y="3655060"/>
            <a:ext cx="347662" cy="34766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5320" name="AutoShape 24"/>
          <p:cNvCxnSpPr>
            <a:cxnSpLocks noChangeShapeType="1"/>
            <a:stCxn id="55311" idx="0"/>
            <a:endCxn id="55316" idx="4"/>
          </p:cNvCxnSpPr>
          <p:nvPr/>
        </p:nvCxnSpPr>
        <p:spPr bwMode="auto">
          <a:xfrm flipV="1">
            <a:off x="1874520" y="475996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ShapeType="1"/>
            <a:stCxn id="55304" idx="0"/>
            <a:endCxn id="55314" idx="4"/>
          </p:cNvCxnSpPr>
          <p:nvPr/>
        </p:nvCxnSpPr>
        <p:spPr bwMode="auto">
          <a:xfrm flipV="1">
            <a:off x="3855720" y="475996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ShapeType="1"/>
            <a:stCxn id="55305" idx="0"/>
            <a:endCxn id="55315" idx="4"/>
          </p:cNvCxnSpPr>
          <p:nvPr/>
        </p:nvCxnSpPr>
        <p:spPr bwMode="auto">
          <a:xfrm flipV="1">
            <a:off x="5989320" y="475996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23" name="Oval 27"/>
          <p:cNvSpPr>
            <a:spLocks noChangeAspect="1" noChangeArrowheads="1"/>
          </p:cNvSpPr>
          <p:nvPr/>
        </p:nvSpPr>
        <p:spPr bwMode="auto">
          <a:xfrm>
            <a:off x="3681095" y="3655060"/>
            <a:ext cx="347663" cy="34766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5324" name="AutoShape 28"/>
          <p:cNvCxnSpPr>
            <a:cxnSpLocks noChangeShapeType="1"/>
            <a:stCxn id="55314" idx="0"/>
            <a:endCxn id="55323" idx="4"/>
          </p:cNvCxnSpPr>
          <p:nvPr/>
        </p:nvCxnSpPr>
        <p:spPr bwMode="auto">
          <a:xfrm flipV="1">
            <a:off x="3855720" y="4002723"/>
            <a:ext cx="0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25" name="Oval 29"/>
          <p:cNvSpPr>
            <a:spLocks noChangeAspect="1" noChangeArrowheads="1"/>
          </p:cNvSpPr>
          <p:nvPr/>
        </p:nvSpPr>
        <p:spPr bwMode="auto">
          <a:xfrm>
            <a:off x="5811520" y="3655060"/>
            <a:ext cx="347663" cy="34766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5326" name="AutoShape 30"/>
          <p:cNvCxnSpPr>
            <a:cxnSpLocks noChangeShapeType="1"/>
            <a:stCxn id="55315" idx="0"/>
            <a:endCxn id="55325" idx="4"/>
          </p:cNvCxnSpPr>
          <p:nvPr/>
        </p:nvCxnSpPr>
        <p:spPr bwMode="auto">
          <a:xfrm flipH="1" flipV="1">
            <a:off x="5986145" y="4002723"/>
            <a:ext cx="31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27" name="Oval 31"/>
          <p:cNvSpPr>
            <a:spLocks noChangeAspect="1" noChangeArrowheads="1"/>
          </p:cNvSpPr>
          <p:nvPr/>
        </p:nvSpPr>
        <p:spPr bwMode="auto">
          <a:xfrm>
            <a:off x="7056120" y="528383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55328" name="AutoShape 32"/>
          <p:cNvCxnSpPr>
            <a:cxnSpLocks noChangeShapeType="1"/>
            <a:stCxn id="55305" idx="6"/>
            <a:endCxn id="55327" idx="2"/>
          </p:cNvCxnSpPr>
          <p:nvPr/>
        </p:nvCxnSpPr>
        <p:spPr bwMode="auto">
          <a:xfrm>
            <a:off x="6141720" y="5436235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29" name="Oval 33"/>
          <p:cNvSpPr>
            <a:spLocks noChangeAspect="1" noChangeArrowheads="1"/>
          </p:cNvSpPr>
          <p:nvPr/>
        </p:nvSpPr>
        <p:spPr bwMode="auto">
          <a:xfrm>
            <a:off x="3701733" y="2981960"/>
            <a:ext cx="311150" cy="3111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55330" name="AutoShape 34"/>
          <p:cNvCxnSpPr>
            <a:cxnSpLocks noChangeShapeType="1"/>
            <a:stCxn id="55329" idx="2"/>
            <a:endCxn id="55319" idx="7"/>
          </p:cNvCxnSpPr>
          <p:nvPr/>
        </p:nvCxnSpPr>
        <p:spPr bwMode="auto">
          <a:xfrm flipH="1">
            <a:off x="1991995" y="3137535"/>
            <a:ext cx="1709738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31" name="AutoShape 35"/>
          <p:cNvCxnSpPr>
            <a:cxnSpLocks noChangeShapeType="1"/>
            <a:stCxn id="55329" idx="4"/>
            <a:endCxn id="55323" idx="0"/>
          </p:cNvCxnSpPr>
          <p:nvPr/>
        </p:nvCxnSpPr>
        <p:spPr bwMode="auto">
          <a:xfrm flipH="1">
            <a:off x="3855720" y="3293110"/>
            <a:ext cx="1588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32" name="AutoShape 36"/>
          <p:cNvCxnSpPr>
            <a:cxnSpLocks noChangeShapeType="1"/>
            <a:stCxn id="55329" idx="6"/>
            <a:endCxn id="55325" idx="1"/>
          </p:cNvCxnSpPr>
          <p:nvPr/>
        </p:nvCxnSpPr>
        <p:spPr bwMode="auto">
          <a:xfrm>
            <a:off x="4012883" y="3137535"/>
            <a:ext cx="1849437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55333" name="Object 37"/>
          <p:cNvGraphicFramePr>
            <a:graphicFrameLocks noChangeAspect="1"/>
          </p:cNvGraphicFramePr>
          <p:nvPr>
            <p:extLst/>
          </p:nvPr>
        </p:nvGraphicFramePr>
        <p:xfrm>
          <a:off x="1774508" y="3726498"/>
          <a:ext cx="1524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190500" imgH="228600" progId="Equation.3">
                  <p:embed/>
                </p:oleObj>
              </mc:Choice>
              <mc:Fallback>
                <p:oleObj name="Equation" r:id="rId4" imgW="190500" imgH="228600" progId="Equation.3">
                  <p:embed/>
                  <p:pic>
                    <p:nvPicPr>
                      <p:cNvPr id="553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08" y="3726498"/>
                        <a:ext cx="152400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4" name="Object 38"/>
          <p:cNvGraphicFramePr>
            <a:graphicFrameLocks noChangeAspect="1"/>
          </p:cNvGraphicFramePr>
          <p:nvPr>
            <p:extLst/>
          </p:nvPr>
        </p:nvGraphicFramePr>
        <p:xfrm>
          <a:off x="3768408" y="3713798"/>
          <a:ext cx="1825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6" imgW="228600" imgH="292100" progId="Equation.3">
                  <p:embed/>
                </p:oleObj>
              </mc:Choice>
              <mc:Fallback>
                <p:oleObj name="Equation" r:id="rId6" imgW="228600" imgH="292100" progId="Equation.3">
                  <p:embed/>
                  <p:pic>
                    <p:nvPicPr>
                      <p:cNvPr id="5533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408" y="3713798"/>
                        <a:ext cx="18256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5" name="Object 39"/>
          <p:cNvGraphicFramePr>
            <a:graphicFrameLocks noChangeAspect="1"/>
          </p:cNvGraphicFramePr>
          <p:nvPr>
            <p:extLst/>
          </p:nvPr>
        </p:nvGraphicFramePr>
        <p:xfrm>
          <a:off x="5905183" y="3743960"/>
          <a:ext cx="173037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8" imgW="215900" imgH="228600" progId="Equation.3">
                  <p:embed/>
                </p:oleObj>
              </mc:Choice>
              <mc:Fallback>
                <p:oleObj name="Equation" r:id="rId8" imgW="215900" imgH="228600" progId="Equation.3">
                  <p:embed/>
                  <p:pic>
                    <p:nvPicPr>
                      <p:cNvPr id="5533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183" y="3743960"/>
                        <a:ext cx="173037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068695" y="2988310"/>
            <a:ext cx="2032000" cy="563563"/>
            <a:chOff x="6099175" y="3892550"/>
            <a:chExt cx="2032000" cy="563563"/>
          </a:xfrm>
        </p:grpSpPr>
        <p:sp>
          <p:nvSpPr>
            <p:cNvPr id="55336" name="Text Box 40"/>
            <p:cNvSpPr txBox="1">
              <a:spLocks noChangeArrowheads="1"/>
            </p:cNvSpPr>
            <p:nvPr/>
          </p:nvSpPr>
          <p:spPr bwMode="auto">
            <a:xfrm>
              <a:off x="6099175" y="3892550"/>
              <a:ext cx="2032000" cy="214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200">
                  <a:latin typeface="Comic Sans MS" charset="0"/>
                </a:rPr>
                <a:t>not 3-colorable if all are red</a:t>
              </a:r>
              <a:endParaRPr kumimoji="1" lang="en-US" sz="1200">
                <a:latin typeface="Comic Sans MS" charset="0"/>
                <a:sym typeface="Symbol" charset="0"/>
              </a:endParaRPr>
            </a:p>
          </p:txBody>
        </p:sp>
        <p:sp>
          <p:nvSpPr>
            <p:cNvPr id="55337" name="Line 41"/>
            <p:cNvSpPr>
              <a:spLocks noChangeShapeType="1"/>
            </p:cNvSpPr>
            <p:nvPr/>
          </p:nvSpPr>
          <p:spPr bwMode="auto">
            <a:xfrm rot="16200000" flipH="1" flipV="1">
              <a:off x="6069012" y="4279901"/>
              <a:ext cx="239713" cy="112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182245" y="5299710"/>
            <a:ext cx="425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true</a:t>
            </a:r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7432358" y="5290185"/>
            <a:ext cx="4635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false</a:t>
            </a:r>
          </a:p>
        </p:txBody>
      </p:sp>
      <p:sp>
        <p:nvSpPr>
          <p:cNvPr id="55340" name="Oval 44"/>
          <p:cNvSpPr>
            <a:spLocks noChangeAspect="1" noChangeArrowheads="1"/>
          </p:cNvSpPr>
          <p:nvPr/>
        </p:nvSpPr>
        <p:spPr bwMode="auto">
          <a:xfrm>
            <a:off x="1722120" y="5279073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341" name="Oval 45"/>
          <p:cNvSpPr>
            <a:spLocks noChangeAspect="1" noChangeArrowheads="1"/>
          </p:cNvSpPr>
          <p:nvPr/>
        </p:nvSpPr>
        <p:spPr bwMode="auto">
          <a:xfrm>
            <a:off x="3703320" y="5279073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5836920" y="4723448"/>
            <a:ext cx="1558925" cy="860425"/>
            <a:chOff x="3696" y="3545"/>
            <a:chExt cx="982" cy="542"/>
          </a:xfrm>
        </p:grpSpPr>
        <p:sp>
          <p:nvSpPr>
            <p:cNvPr id="55342" name="Oval 46"/>
            <p:cNvSpPr>
              <a:spLocks noChangeAspect="1" noChangeArrowheads="1"/>
            </p:cNvSpPr>
            <p:nvPr/>
          </p:nvSpPr>
          <p:spPr bwMode="auto">
            <a:xfrm>
              <a:off x="3696" y="3895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55343" name="Rectangle 47"/>
            <p:cNvSpPr>
              <a:spLocks noChangeArrowheads="1"/>
            </p:cNvSpPr>
            <p:nvPr/>
          </p:nvSpPr>
          <p:spPr bwMode="auto">
            <a:xfrm>
              <a:off x="3970" y="3545"/>
              <a:ext cx="70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contradiction</a:t>
              </a:r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 rot="-5400000" flipH="1" flipV="1">
              <a:off x="3875" y="3771"/>
              <a:ext cx="151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732552" y="3444082"/>
          <a:ext cx="2039608" cy="41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0" imgW="1257300" imgH="254000" progId="Equation.3">
                  <p:embed/>
                </p:oleObj>
              </mc:Choice>
              <mc:Fallback>
                <p:oleObj name="Equation" r:id="rId10" imgW="1257300" imgH="254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2552" y="3444082"/>
                        <a:ext cx="2039608" cy="41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0" grpId="0" animBg="1"/>
      <p:bldP spid="5534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46" y="1216025"/>
            <a:ext cx="9396761" cy="5076825"/>
          </a:xfrm>
        </p:spPr>
        <p:txBody>
          <a:bodyPr/>
          <a:lstStyle/>
          <a:p>
            <a:r>
              <a:rPr lang="en-US" dirty="0"/>
              <a:t>Proof “</a:t>
            </a:r>
            <a:r>
              <a:rPr lang="en-US" dirty="0">
                <a:sym typeface="Symbol" charset="0"/>
              </a:rPr>
              <a:t>⟸”   Suppose 3-CNF formula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/>
          </a:p>
          <a:p>
            <a:pPr lvl="1"/>
            <a:r>
              <a:rPr lang="en-US" dirty="0"/>
              <a:t>Color all true literals T</a:t>
            </a:r>
          </a:p>
          <a:p>
            <a:pPr lvl="1"/>
            <a:r>
              <a:rPr lang="en-US" dirty="0"/>
              <a:t>Color node below green node F, and node below B</a:t>
            </a:r>
          </a:p>
          <a:p>
            <a:pPr lvl="1"/>
            <a:r>
              <a:rPr lang="en-US" dirty="0"/>
              <a:t>Color remaining middle row nodes B</a:t>
            </a:r>
          </a:p>
          <a:p>
            <a:pPr lvl="1"/>
            <a:r>
              <a:rPr lang="en-US" dirty="0"/>
              <a:t>Color remaining bottom nodes T or F as forced</a:t>
            </a:r>
          </a:p>
          <a:p>
            <a:pPr lvl="1"/>
            <a:endParaRPr lang="en-US" dirty="0"/>
          </a:p>
        </p:txBody>
      </p:sp>
      <p:sp>
        <p:nvSpPr>
          <p:cNvPr id="57348" name="Oval 4"/>
          <p:cNvSpPr>
            <a:spLocks noChangeAspect="1" noChangeArrowheads="1"/>
          </p:cNvSpPr>
          <p:nvPr/>
        </p:nvSpPr>
        <p:spPr bwMode="auto">
          <a:xfrm>
            <a:off x="3733800" y="5359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49" name="Oval 5"/>
          <p:cNvSpPr>
            <a:spLocks noChangeAspect="1" noChangeArrowheads="1"/>
          </p:cNvSpPr>
          <p:nvPr/>
        </p:nvSpPr>
        <p:spPr bwMode="auto">
          <a:xfrm>
            <a:off x="5867400" y="5359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>
            <a:off x="1752600" y="5359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>
            <a:off x="3733800" y="6188075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52" name="Oval 8"/>
          <p:cNvSpPr>
            <a:spLocks noChangeAspect="1" noChangeArrowheads="1"/>
          </p:cNvSpPr>
          <p:nvPr/>
        </p:nvSpPr>
        <p:spPr bwMode="auto">
          <a:xfrm>
            <a:off x="5867400" y="61880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7353" name="AutoShape 9"/>
          <p:cNvCxnSpPr>
            <a:cxnSpLocks noChangeShapeType="1"/>
            <a:stCxn id="57351" idx="6"/>
            <a:endCxn id="57352" idx="2"/>
          </p:cNvCxnSpPr>
          <p:nvPr/>
        </p:nvCxnSpPr>
        <p:spPr bwMode="auto">
          <a:xfrm>
            <a:off x="4038600" y="6340475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54" name="AutoShape 10"/>
          <p:cNvCxnSpPr>
            <a:cxnSpLocks noChangeShapeType="1"/>
            <a:stCxn id="57357" idx="7"/>
            <a:endCxn id="57360" idx="2"/>
          </p:cNvCxnSpPr>
          <p:nvPr/>
        </p:nvCxnSpPr>
        <p:spPr bwMode="auto">
          <a:xfrm flipV="1">
            <a:off x="946150" y="5511800"/>
            <a:ext cx="27876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55" name="AutoShape 11"/>
          <p:cNvCxnSpPr>
            <a:cxnSpLocks noChangeShapeType="1"/>
            <a:stCxn id="57357" idx="7"/>
            <a:endCxn id="57361" idx="2"/>
          </p:cNvCxnSpPr>
          <p:nvPr/>
        </p:nvCxnSpPr>
        <p:spPr bwMode="auto">
          <a:xfrm flipV="1">
            <a:off x="946150" y="5511800"/>
            <a:ext cx="49212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56" name="AutoShape 12"/>
          <p:cNvCxnSpPr>
            <a:cxnSpLocks noChangeShapeType="1"/>
            <a:stCxn id="57362" idx="0"/>
          </p:cNvCxnSpPr>
          <p:nvPr/>
        </p:nvCxnSpPr>
        <p:spPr bwMode="auto">
          <a:xfrm flipH="1" flipV="1">
            <a:off x="1903413" y="4703763"/>
            <a:ext cx="1587" cy="655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57" name="Oval 13"/>
          <p:cNvSpPr>
            <a:spLocks noChangeAspect="1" noChangeArrowheads="1"/>
          </p:cNvSpPr>
          <p:nvPr/>
        </p:nvSpPr>
        <p:spPr bwMode="auto">
          <a:xfrm>
            <a:off x="685800" y="6188075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T</a:t>
            </a:r>
          </a:p>
        </p:txBody>
      </p:sp>
      <p:sp>
        <p:nvSpPr>
          <p:cNvPr id="57358" name="Oval 14"/>
          <p:cNvSpPr>
            <a:spLocks noChangeAspect="1" noChangeArrowheads="1"/>
          </p:cNvSpPr>
          <p:nvPr/>
        </p:nvSpPr>
        <p:spPr bwMode="auto">
          <a:xfrm>
            <a:off x="1752600" y="618807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7359" name="AutoShape 15"/>
          <p:cNvCxnSpPr>
            <a:cxnSpLocks noChangeShapeType="1"/>
            <a:stCxn id="57357" idx="6"/>
            <a:endCxn id="57358" idx="2"/>
          </p:cNvCxnSpPr>
          <p:nvPr/>
        </p:nvCxnSpPr>
        <p:spPr bwMode="auto">
          <a:xfrm>
            <a:off x="990600" y="6340475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60" name="Oval 16"/>
          <p:cNvSpPr>
            <a:spLocks noChangeAspect="1" noChangeArrowheads="1"/>
          </p:cNvSpPr>
          <p:nvPr/>
        </p:nvSpPr>
        <p:spPr bwMode="auto">
          <a:xfrm>
            <a:off x="3733800" y="5359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61" name="Oval 17"/>
          <p:cNvSpPr>
            <a:spLocks noChangeAspect="1" noChangeArrowheads="1"/>
          </p:cNvSpPr>
          <p:nvPr/>
        </p:nvSpPr>
        <p:spPr bwMode="auto">
          <a:xfrm>
            <a:off x="5867400" y="53594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62" name="Oval 18"/>
          <p:cNvSpPr>
            <a:spLocks noChangeAspect="1" noChangeArrowheads="1"/>
          </p:cNvSpPr>
          <p:nvPr/>
        </p:nvSpPr>
        <p:spPr bwMode="auto">
          <a:xfrm>
            <a:off x="1752600" y="5359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7363" name="AutoShape 19"/>
          <p:cNvCxnSpPr>
            <a:cxnSpLocks noChangeShapeType="1"/>
            <a:stCxn id="57357" idx="7"/>
            <a:endCxn id="57362" idx="2"/>
          </p:cNvCxnSpPr>
          <p:nvPr/>
        </p:nvCxnSpPr>
        <p:spPr bwMode="auto">
          <a:xfrm flipV="1">
            <a:off x="946150" y="5511800"/>
            <a:ext cx="8064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64" name="AutoShape 20"/>
          <p:cNvCxnSpPr>
            <a:cxnSpLocks noChangeShapeType="1"/>
            <a:stCxn id="57351" idx="2"/>
            <a:endCxn id="57358" idx="6"/>
          </p:cNvCxnSpPr>
          <p:nvPr/>
        </p:nvCxnSpPr>
        <p:spPr bwMode="auto">
          <a:xfrm flipH="1">
            <a:off x="2057400" y="6340475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65" name="Oval 21"/>
          <p:cNvSpPr>
            <a:spLocks noChangeAspect="1" noChangeArrowheads="1"/>
          </p:cNvSpPr>
          <p:nvPr/>
        </p:nvSpPr>
        <p:spPr bwMode="auto">
          <a:xfrm>
            <a:off x="1725613" y="4559300"/>
            <a:ext cx="347662" cy="34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7366" name="AutoShape 22"/>
          <p:cNvCxnSpPr>
            <a:cxnSpLocks noChangeShapeType="1"/>
            <a:stCxn id="57358" idx="0"/>
            <a:endCxn id="57362" idx="4"/>
          </p:cNvCxnSpPr>
          <p:nvPr/>
        </p:nvCxnSpPr>
        <p:spPr bwMode="auto">
          <a:xfrm flipV="1">
            <a:off x="1905000" y="566420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67" name="AutoShape 23"/>
          <p:cNvCxnSpPr>
            <a:cxnSpLocks noChangeShapeType="1"/>
            <a:stCxn id="57351" idx="0"/>
            <a:endCxn id="57360" idx="4"/>
          </p:cNvCxnSpPr>
          <p:nvPr/>
        </p:nvCxnSpPr>
        <p:spPr bwMode="auto">
          <a:xfrm flipV="1">
            <a:off x="3886200" y="566420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68" name="AutoShape 24"/>
          <p:cNvCxnSpPr>
            <a:cxnSpLocks noChangeShapeType="1"/>
            <a:stCxn id="57352" idx="0"/>
            <a:endCxn id="57361" idx="4"/>
          </p:cNvCxnSpPr>
          <p:nvPr/>
        </p:nvCxnSpPr>
        <p:spPr bwMode="auto">
          <a:xfrm flipV="1">
            <a:off x="6019800" y="566420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69" name="Oval 25"/>
          <p:cNvSpPr>
            <a:spLocks noChangeAspect="1" noChangeArrowheads="1"/>
          </p:cNvSpPr>
          <p:nvPr/>
        </p:nvSpPr>
        <p:spPr bwMode="auto">
          <a:xfrm>
            <a:off x="3711575" y="4559300"/>
            <a:ext cx="347663" cy="34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7370" name="AutoShape 26"/>
          <p:cNvCxnSpPr>
            <a:cxnSpLocks noChangeShapeType="1"/>
            <a:stCxn id="57360" idx="0"/>
            <a:endCxn id="57369" idx="4"/>
          </p:cNvCxnSpPr>
          <p:nvPr/>
        </p:nvCxnSpPr>
        <p:spPr bwMode="auto">
          <a:xfrm flipV="1">
            <a:off x="3886200" y="4906963"/>
            <a:ext cx="0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71" name="Oval 27"/>
          <p:cNvSpPr>
            <a:spLocks noChangeAspect="1" noChangeArrowheads="1"/>
          </p:cNvSpPr>
          <p:nvPr/>
        </p:nvSpPr>
        <p:spPr bwMode="auto">
          <a:xfrm>
            <a:off x="5842000" y="4559300"/>
            <a:ext cx="347663" cy="347663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7372" name="AutoShape 28"/>
          <p:cNvCxnSpPr>
            <a:cxnSpLocks noChangeShapeType="1"/>
            <a:stCxn id="57361" idx="0"/>
            <a:endCxn id="57371" idx="4"/>
          </p:cNvCxnSpPr>
          <p:nvPr/>
        </p:nvCxnSpPr>
        <p:spPr bwMode="auto">
          <a:xfrm flipH="1" flipV="1">
            <a:off x="6016625" y="4906963"/>
            <a:ext cx="31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73" name="Oval 29"/>
          <p:cNvSpPr>
            <a:spLocks noChangeAspect="1" noChangeArrowheads="1"/>
          </p:cNvSpPr>
          <p:nvPr/>
        </p:nvSpPr>
        <p:spPr bwMode="auto">
          <a:xfrm>
            <a:off x="7086600" y="618807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57374" name="AutoShape 30"/>
          <p:cNvCxnSpPr>
            <a:cxnSpLocks noChangeShapeType="1"/>
            <a:stCxn id="57352" idx="6"/>
            <a:endCxn id="57373" idx="2"/>
          </p:cNvCxnSpPr>
          <p:nvPr/>
        </p:nvCxnSpPr>
        <p:spPr bwMode="auto">
          <a:xfrm>
            <a:off x="6172200" y="6340475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75" name="Oval 31"/>
          <p:cNvSpPr>
            <a:spLocks noChangeAspect="1" noChangeArrowheads="1"/>
          </p:cNvSpPr>
          <p:nvPr/>
        </p:nvSpPr>
        <p:spPr bwMode="auto">
          <a:xfrm>
            <a:off x="3732213" y="3886200"/>
            <a:ext cx="311150" cy="3111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57376" name="AutoShape 32"/>
          <p:cNvCxnSpPr>
            <a:cxnSpLocks noChangeShapeType="1"/>
            <a:stCxn id="57375" idx="2"/>
            <a:endCxn id="57365" idx="7"/>
          </p:cNvCxnSpPr>
          <p:nvPr/>
        </p:nvCxnSpPr>
        <p:spPr bwMode="auto">
          <a:xfrm flipH="1">
            <a:off x="2022475" y="4041775"/>
            <a:ext cx="1709738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77" name="AutoShape 33"/>
          <p:cNvCxnSpPr>
            <a:cxnSpLocks noChangeShapeType="1"/>
            <a:stCxn id="57375" idx="4"/>
            <a:endCxn id="57369" idx="0"/>
          </p:cNvCxnSpPr>
          <p:nvPr/>
        </p:nvCxnSpPr>
        <p:spPr bwMode="auto">
          <a:xfrm flipH="1">
            <a:off x="3886200" y="4197350"/>
            <a:ext cx="1588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78" name="AutoShape 34"/>
          <p:cNvCxnSpPr>
            <a:cxnSpLocks noChangeShapeType="1"/>
            <a:stCxn id="57375" idx="6"/>
            <a:endCxn id="57371" idx="1"/>
          </p:cNvCxnSpPr>
          <p:nvPr/>
        </p:nvCxnSpPr>
        <p:spPr bwMode="auto">
          <a:xfrm>
            <a:off x="4043363" y="4041775"/>
            <a:ext cx="1849437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57379" name="Object 35"/>
          <p:cNvGraphicFramePr>
            <a:graphicFrameLocks noChangeAspect="1"/>
          </p:cNvGraphicFramePr>
          <p:nvPr/>
        </p:nvGraphicFramePr>
        <p:xfrm>
          <a:off x="1804988" y="4630738"/>
          <a:ext cx="1524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190500" imgH="228600" progId="Equation.3">
                  <p:embed/>
                </p:oleObj>
              </mc:Choice>
              <mc:Fallback>
                <p:oleObj name="Equation" r:id="rId4" imgW="190500" imgH="228600" progId="Equation.3">
                  <p:embed/>
                  <p:pic>
                    <p:nvPicPr>
                      <p:cNvPr id="5737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630738"/>
                        <a:ext cx="152400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3798888" y="4618038"/>
          <a:ext cx="1825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6" imgW="228600" imgH="292100" progId="Equation.3">
                  <p:embed/>
                </p:oleObj>
              </mc:Choice>
              <mc:Fallback>
                <p:oleObj name="Equation" r:id="rId6" imgW="228600" imgH="292100" progId="Equation.3">
                  <p:embed/>
                  <p:pic>
                    <p:nvPicPr>
                      <p:cNvPr id="573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618038"/>
                        <a:ext cx="18256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5935663" y="4648200"/>
          <a:ext cx="173037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8" imgW="215900" imgH="228600" progId="Equation.3">
                  <p:embed/>
                </p:oleObj>
              </mc:Choice>
              <mc:Fallback>
                <p:oleObj name="Equation" r:id="rId8" imgW="215900" imgH="228600" progId="Equation.3">
                  <p:embed/>
                  <p:pic>
                    <p:nvPicPr>
                      <p:cNvPr id="573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4648200"/>
                        <a:ext cx="173037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756275" y="3863975"/>
            <a:ext cx="2921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1200">
                <a:latin typeface="Comic Sans MS" charset="0"/>
              </a:rPr>
              <a:t>a literal set to true in 3-SAT assignment</a:t>
            </a:r>
            <a:endParaRPr kumimoji="1" lang="en-US" sz="1200">
              <a:latin typeface="Comic Sans MS" charset="0"/>
              <a:sym typeface="Symbol" charset="0"/>
            </a:endParaRP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rot="-5400000" flipH="1" flipV="1">
            <a:off x="6069012" y="4279901"/>
            <a:ext cx="239713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212725" y="6203950"/>
            <a:ext cx="425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true</a:t>
            </a:r>
          </a:p>
        </p:txBody>
      </p:sp>
      <p:sp>
        <p:nvSpPr>
          <p:cNvPr id="57386" name="Rectangle 42"/>
          <p:cNvSpPr>
            <a:spLocks noChangeArrowheads="1"/>
          </p:cNvSpPr>
          <p:nvPr/>
        </p:nvSpPr>
        <p:spPr bwMode="auto">
          <a:xfrm>
            <a:off x="7462838" y="6194425"/>
            <a:ext cx="4635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false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866874" y="5186976"/>
          <a:ext cx="2118684" cy="42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0" imgW="1257300" imgH="254000" progId="Equation.3">
                  <p:embed/>
                </p:oleObj>
              </mc:Choice>
              <mc:Fallback>
                <p:oleObj name="Equation" r:id="rId10" imgW="1257300" imgH="2540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66874" y="5186976"/>
                        <a:ext cx="2118684" cy="428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Hamiltonian Cycle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digraph G = (V, E), does there exists a simple directed cycle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 that contains every node in V?</a:t>
            </a:r>
          </a:p>
          <a:p>
            <a:r>
              <a:rPr lang="en-US" dirty="0"/>
              <a:t>Idea:  </a:t>
            </a:r>
          </a:p>
          <a:p>
            <a:pPr lvl="1"/>
            <a:r>
              <a:rPr lang="en-US" dirty="0"/>
              <a:t>Given an instance </a:t>
            </a:r>
            <a:r>
              <a:rPr lang="en-US" dirty="0">
                <a:sym typeface="Symbol" charset="0"/>
              </a:rPr>
              <a:t>𝚽 of 3-CNF, we construct an instance of DIR-HAM-CYCLE that has a Hamiltonian cycle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r>
              <a:rPr lang="en-US" dirty="0"/>
              <a:t>Construction  </a:t>
            </a:r>
          </a:p>
          <a:p>
            <a:pPr lvl="1"/>
            <a:r>
              <a:rPr lang="en-US" dirty="0"/>
              <a:t>Create a graph that has 2</a:t>
            </a:r>
            <a:r>
              <a:rPr lang="en-US" baseline="30000" dirty="0"/>
              <a:t>n</a:t>
            </a:r>
            <a:r>
              <a:rPr lang="en-US" dirty="0"/>
              <a:t> Hamiltonian cycles which correspond in a natural way to 2</a:t>
            </a:r>
            <a:r>
              <a:rPr lang="en-US" baseline="30000" dirty="0"/>
              <a:t>n</a:t>
            </a:r>
            <a:r>
              <a:rPr lang="en-US" dirty="0"/>
              <a:t> possible truth assignments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3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77082"/>
            <a:ext cx="8229600" cy="5076825"/>
          </a:xfrm>
        </p:spPr>
        <p:txBody>
          <a:bodyPr/>
          <a:lstStyle/>
          <a:p>
            <a:r>
              <a:rPr lang="en-US" sz="2400" dirty="0"/>
              <a:t>Construction:  given 3-CNF instance </a:t>
            </a:r>
            <a:r>
              <a:rPr lang="en-US" sz="2400" dirty="0">
                <a:sym typeface="Symbol" charset="0"/>
              </a:rPr>
              <a:t>𝚽</a:t>
            </a:r>
            <a:r>
              <a:rPr lang="en-US" sz="2400" dirty="0"/>
              <a:t> with n variables x</a:t>
            </a:r>
            <a:r>
              <a:rPr lang="en-US" sz="2400" baseline="-25000" dirty="0"/>
              <a:t>i </a:t>
            </a:r>
            <a:r>
              <a:rPr lang="en-US" sz="2400" dirty="0"/>
              <a:t>and k clauses C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lvl="1"/>
            <a:r>
              <a:rPr lang="en-US" sz="2000" dirty="0"/>
              <a:t>Construct n paths P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r>
              <a:rPr lang="en-US" sz="2000" dirty="0"/>
              <a:t>, with P</a:t>
            </a:r>
            <a:r>
              <a:rPr lang="en-US" sz="2000" baseline="-25000" dirty="0"/>
              <a:t>i</a:t>
            </a:r>
            <a:r>
              <a:rPr lang="en-US" sz="2000" dirty="0"/>
              <a:t> containing v</a:t>
            </a:r>
            <a:r>
              <a:rPr lang="en-US" sz="2000" baseline="-25000" dirty="0"/>
              <a:t>i1</a:t>
            </a:r>
            <a:r>
              <a:rPr lang="en-US" sz="2000" dirty="0"/>
              <a:t>, v</a:t>
            </a:r>
            <a:r>
              <a:rPr lang="en-US" sz="2000" baseline="-25000" dirty="0"/>
              <a:t>i2</a:t>
            </a:r>
            <a:r>
              <a:rPr lang="en-US" sz="2000" dirty="0"/>
              <a:t>…, </a:t>
            </a:r>
            <a:r>
              <a:rPr lang="en-US" sz="2000" dirty="0" err="1"/>
              <a:t>v</a:t>
            </a:r>
            <a:r>
              <a:rPr lang="en-US" sz="2000" baseline="-25000" dirty="0" err="1"/>
              <a:t>ib</a:t>
            </a:r>
            <a:endParaRPr lang="en-US" sz="2000" baseline="-25000" dirty="0"/>
          </a:p>
          <a:p>
            <a:pPr lvl="1"/>
            <a:r>
              <a:rPr lang="en-US" sz="2000" dirty="0"/>
              <a:t>There are edges between adjacent vertices on path in each direction</a:t>
            </a:r>
          </a:p>
          <a:p>
            <a:pPr lvl="1"/>
            <a:r>
              <a:rPr lang="en-US" sz="2000" dirty="0"/>
              <a:t>Hook the paths together with edges</a:t>
            </a:r>
          </a:p>
        </p:txBody>
      </p:sp>
      <p:sp>
        <p:nvSpPr>
          <p:cNvPr id="18503" name="Oval 71"/>
          <p:cNvSpPr>
            <a:spLocks noChangeAspect="1" noChangeArrowheads="1"/>
          </p:cNvSpPr>
          <p:nvPr/>
        </p:nvSpPr>
        <p:spPr bwMode="auto">
          <a:xfrm>
            <a:off x="4572000" y="4391660"/>
            <a:ext cx="1588" cy="15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grpSp>
        <p:nvGrpSpPr>
          <p:cNvPr id="10" name="Group 9"/>
          <p:cNvGrpSpPr/>
          <p:nvPr/>
        </p:nvGrpSpPr>
        <p:grpSpPr>
          <a:xfrm>
            <a:off x="676275" y="3988435"/>
            <a:ext cx="7653338" cy="889000"/>
            <a:chOff x="676275" y="3988435"/>
            <a:chExt cx="7653338" cy="889000"/>
          </a:xfrm>
        </p:grpSpPr>
        <p:grpSp>
          <p:nvGrpSpPr>
            <p:cNvPr id="6" name="Group 5"/>
            <p:cNvGrpSpPr/>
            <p:nvPr/>
          </p:nvGrpSpPr>
          <p:grpSpPr>
            <a:xfrm>
              <a:off x="676275" y="3988435"/>
              <a:ext cx="3895725" cy="860425"/>
              <a:chOff x="676275" y="3988435"/>
              <a:chExt cx="3895725" cy="860425"/>
            </a:xfrm>
          </p:grpSpPr>
          <p:cxnSp>
            <p:nvCxnSpPr>
              <p:cNvPr id="18499" name="AutoShape 67"/>
              <p:cNvCxnSpPr>
                <a:cxnSpLocks noChangeShapeType="1"/>
                <a:stCxn id="18497" idx="4"/>
                <a:endCxn id="18498" idx="0"/>
              </p:cNvCxnSpPr>
              <p:nvPr/>
            </p:nvCxnSpPr>
            <p:spPr bwMode="auto">
              <a:xfrm>
                <a:off x="676275" y="4017010"/>
                <a:ext cx="0" cy="83185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01" name="AutoShape 69"/>
              <p:cNvCxnSpPr>
                <a:cxnSpLocks noChangeShapeType="1"/>
                <a:stCxn id="18497" idx="5"/>
                <a:endCxn id="18503" idx="1"/>
              </p:cNvCxnSpPr>
              <p:nvPr/>
            </p:nvCxnSpPr>
            <p:spPr bwMode="auto">
              <a:xfrm>
                <a:off x="744538" y="3988435"/>
                <a:ext cx="3827462" cy="403225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504" name="AutoShape 72"/>
            <p:cNvCxnSpPr>
              <a:cxnSpLocks noChangeShapeType="1"/>
              <a:stCxn id="18459" idx="1"/>
              <a:endCxn id="18503" idx="5"/>
            </p:cNvCxnSpPr>
            <p:nvPr/>
          </p:nvCxnSpPr>
          <p:spPr bwMode="auto">
            <a:xfrm flipH="1" flipV="1">
              <a:off x="4573588" y="4393248"/>
              <a:ext cx="3756025" cy="48418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744538" y="3988435"/>
            <a:ext cx="7653337" cy="889000"/>
            <a:chOff x="744538" y="3988435"/>
            <a:chExt cx="7653337" cy="889000"/>
          </a:xfrm>
        </p:grpSpPr>
        <p:grpSp>
          <p:nvGrpSpPr>
            <p:cNvPr id="7" name="Group 6"/>
            <p:cNvGrpSpPr/>
            <p:nvPr/>
          </p:nvGrpSpPr>
          <p:grpSpPr>
            <a:xfrm>
              <a:off x="4573588" y="3988435"/>
              <a:ext cx="3824287" cy="860425"/>
              <a:chOff x="4573588" y="3988435"/>
              <a:chExt cx="3824287" cy="860425"/>
            </a:xfrm>
          </p:grpSpPr>
          <p:cxnSp>
            <p:nvCxnSpPr>
              <p:cNvPr id="18500" name="AutoShape 68"/>
              <p:cNvCxnSpPr>
                <a:cxnSpLocks noChangeShapeType="1"/>
                <a:stCxn id="18445" idx="4"/>
                <a:endCxn id="18459" idx="0"/>
              </p:cNvCxnSpPr>
              <p:nvPr/>
            </p:nvCxnSpPr>
            <p:spPr bwMode="auto">
              <a:xfrm>
                <a:off x="8397875" y="4017010"/>
                <a:ext cx="0" cy="83185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02" name="AutoShape 70"/>
              <p:cNvCxnSpPr>
                <a:cxnSpLocks noChangeShapeType="1"/>
                <a:stCxn id="18445" idx="3"/>
                <a:endCxn id="18503" idx="7"/>
              </p:cNvCxnSpPr>
              <p:nvPr/>
            </p:nvCxnSpPr>
            <p:spPr bwMode="auto">
              <a:xfrm flipH="1">
                <a:off x="4573588" y="3988435"/>
                <a:ext cx="3756025" cy="403225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505" name="AutoShape 73"/>
            <p:cNvCxnSpPr>
              <a:cxnSpLocks noChangeShapeType="1"/>
              <a:stCxn id="18498" idx="7"/>
              <a:endCxn id="18503" idx="3"/>
            </p:cNvCxnSpPr>
            <p:nvPr/>
          </p:nvCxnSpPr>
          <p:spPr bwMode="auto">
            <a:xfrm flipV="1">
              <a:off x="744538" y="4393248"/>
              <a:ext cx="3827462" cy="48418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676275" y="5013960"/>
            <a:ext cx="7653338" cy="889000"/>
            <a:chOff x="676275" y="5013960"/>
            <a:chExt cx="7653338" cy="889000"/>
          </a:xfrm>
        </p:grpSpPr>
        <p:cxnSp>
          <p:nvCxnSpPr>
            <p:cNvPr id="18491" name="AutoShape 59"/>
            <p:cNvCxnSpPr>
              <a:cxnSpLocks noChangeShapeType="1"/>
              <a:stCxn id="18498" idx="4"/>
              <a:endCxn id="18508" idx="0"/>
            </p:cNvCxnSpPr>
            <p:nvPr/>
          </p:nvCxnSpPr>
          <p:spPr bwMode="auto">
            <a:xfrm>
              <a:off x="676275" y="5042535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6" name="AutoShape 74"/>
            <p:cNvCxnSpPr>
              <a:cxnSpLocks noChangeShapeType="1"/>
              <a:stCxn id="18498" idx="5"/>
              <a:endCxn id="18473" idx="1"/>
            </p:cNvCxnSpPr>
            <p:nvPr/>
          </p:nvCxnSpPr>
          <p:spPr bwMode="auto">
            <a:xfrm>
              <a:off x="744538" y="5013960"/>
              <a:ext cx="7585075" cy="88900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744538" y="5013960"/>
            <a:ext cx="7653337" cy="889000"/>
            <a:chOff x="744538" y="5013960"/>
            <a:chExt cx="7653337" cy="889000"/>
          </a:xfrm>
        </p:grpSpPr>
        <p:cxnSp>
          <p:nvCxnSpPr>
            <p:cNvPr id="18490" name="AutoShape 58"/>
            <p:cNvCxnSpPr>
              <a:cxnSpLocks noChangeShapeType="1"/>
              <a:stCxn id="18459" idx="4"/>
              <a:endCxn id="18473" idx="0"/>
            </p:cNvCxnSpPr>
            <p:nvPr/>
          </p:nvCxnSpPr>
          <p:spPr bwMode="auto">
            <a:xfrm>
              <a:off x="8397875" y="5042535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7" name="AutoShape 75"/>
            <p:cNvCxnSpPr>
              <a:cxnSpLocks noChangeShapeType="1"/>
              <a:stCxn id="18459" idx="3"/>
              <a:endCxn id="18508" idx="7"/>
            </p:cNvCxnSpPr>
            <p:nvPr/>
          </p:nvCxnSpPr>
          <p:spPr bwMode="auto">
            <a:xfrm flipH="1">
              <a:off x="744538" y="5013960"/>
              <a:ext cx="7585075" cy="88900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579438" y="3704273"/>
            <a:ext cx="8385592" cy="339196"/>
            <a:chOff x="579438" y="3287713"/>
            <a:chExt cx="8385592" cy="339196"/>
          </a:xfrm>
        </p:grpSpPr>
        <p:sp>
          <p:nvSpPr>
            <p:cNvPr id="18436" name="Oval 4"/>
            <p:cNvSpPr>
              <a:spLocks noChangeAspect="1" noChangeArrowheads="1"/>
            </p:cNvSpPr>
            <p:nvPr/>
          </p:nvSpPr>
          <p:spPr bwMode="auto">
            <a:xfrm>
              <a:off x="15700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37" name="AutoShape 5"/>
            <p:cNvCxnSpPr>
              <a:cxnSpLocks noChangeShapeType="1"/>
              <a:stCxn id="18497" idx="6"/>
              <a:endCxn id="18436" idx="2"/>
            </p:cNvCxnSpPr>
            <p:nvPr/>
          </p:nvCxnSpPr>
          <p:spPr bwMode="auto">
            <a:xfrm>
              <a:off x="7731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38" name="Oval 6"/>
            <p:cNvSpPr>
              <a:spLocks noChangeAspect="1" noChangeArrowheads="1"/>
            </p:cNvSpPr>
            <p:nvPr/>
          </p:nvSpPr>
          <p:spPr bwMode="auto">
            <a:xfrm>
              <a:off x="3509963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39" name="Oval 7"/>
            <p:cNvSpPr>
              <a:spLocks noChangeAspect="1" noChangeArrowheads="1"/>
            </p:cNvSpPr>
            <p:nvPr/>
          </p:nvSpPr>
          <p:spPr bwMode="auto">
            <a:xfrm>
              <a:off x="2519363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0" name="AutoShape 8"/>
            <p:cNvCxnSpPr>
              <a:cxnSpLocks noChangeShapeType="1"/>
              <a:stCxn id="18439" idx="6"/>
              <a:endCxn id="18438" idx="2"/>
            </p:cNvCxnSpPr>
            <p:nvPr/>
          </p:nvCxnSpPr>
          <p:spPr bwMode="auto">
            <a:xfrm>
              <a:off x="2713038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1" name="AutoShape 9"/>
            <p:cNvCxnSpPr>
              <a:cxnSpLocks noChangeShapeType="1"/>
              <a:stCxn id="18436" idx="6"/>
              <a:endCxn id="18439" idx="2"/>
            </p:cNvCxnSpPr>
            <p:nvPr/>
          </p:nvCxnSpPr>
          <p:spPr bwMode="auto">
            <a:xfrm>
              <a:off x="1763713" y="3503613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42" name="Oval 10"/>
            <p:cNvSpPr>
              <a:spLocks noChangeAspect="1" noChangeArrowheads="1"/>
            </p:cNvSpPr>
            <p:nvPr/>
          </p:nvSpPr>
          <p:spPr bwMode="auto">
            <a:xfrm>
              <a:off x="54562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43" name="Oval 11"/>
            <p:cNvSpPr>
              <a:spLocks noChangeAspect="1" noChangeArrowheads="1"/>
            </p:cNvSpPr>
            <p:nvPr/>
          </p:nvSpPr>
          <p:spPr bwMode="auto">
            <a:xfrm>
              <a:off x="44656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4" name="AutoShape 12"/>
            <p:cNvCxnSpPr>
              <a:cxnSpLocks noChangeShapeType="1"/>
              <a:stCxn id="18443" idx="6"/>
              <a:endCxn id="18442" idx="2"/>
            </p:cNvCxnSpPr>
            <p:nvPr/>
          </p:nvCxnSpPr>
          <p:spPr bwMode="auto">
            <a:xfrm>
              <a:off x="46593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45" name="Oval 13"/>
            <p:cNvSpPr>
              <a:spLocks noChangeAspect="1" noChangeArrowheads="1"/>
            </p:cNvSpPr>
            <p:nvPr/>
          </p:nvSpPr>
          <p:spPr bwMode="auto">
            <a:xfrm>
              <a:off x="83010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46" name="Oval 14"/>
            <p:cNvSpPr>
              <a:spLocks noChangeAspect="1" noChangeArrowheads="1"/>
            </p:cNvSpPr>
            <p:nvPr/>
          </p:nvSpPr>
          <p:spPr bwMode="auto">
            <a:xfrm>
              <a:off x="73104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7" name="AutoShape 15"/>
            <p:cNvCxnSpPr>
              <a:cxnSpLocks noChangeShapeType="1"/>
              <a:stCxn id="18446" idx="6"/>
              <a:endCxn id="18445" idx="2"/>
            </p:cNvCxnSpPr>
            <p:nvPr/>
          </p:nvCxnSpPr>
          <p:spPr bwMode="auto">
            <a:xfrm>
              <a:off x="75041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16"/>
            <p:cNvCxnSpPr>
              <a:cxnSpLocks noChangeShapeType="1"/>
              <a:stCxn id="18482" idx="6"/>
              <a:endCxn id="18446" idx="2"/>
            </p:cNvCxnSpPr>
            <p:nvPr/>
          </p:nvCxnSpPr>
          <p:spPr bwMode="auto">
            <a:xfrm flipV="1">
              <a:off x="6564313" y="3503613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17"/>
            <p:cNvCxnSpPr>
              <a:cxnSpLocks noChangeShapeType="1"/>
              <a:stCxn id="18438" idx="6"/>
              <a:endCxn id="18443" idx="2"/>
            </p:cNvCxnSpPr>
            <p:nvPr/>
          </p:nvCxnSpPr>
          <p:spPr bwMode="auto">
            <a:xfrm>
              <a:off x="3703638" y="3503613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82" name="Oval 50"/>
            <p:cNvSpPr>
              <a:spLocks noChangeAspect="1" noChangeArrowheads="1"/>
            </p:cNvSpPr>
            <p:nvPr/>
          </p:nvSpPr>
          <p:spPr bwMode="auto">
            <a:xfrm>
              <a:off x="6370638" y="34131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85" name="AutoShape 53"/>
            <p:cNvCxnSpPr>
              <a:cxnSpLocks noChangeShapeType="1"/>
              <a:stCxn id="18442" idx="6"/>
              <a:endCxn id="18482" idx="2"/>
            </p:cNvCxnSpPr>
            <p:nvPr/>
          </p:nvCxnSpPr>
          <p:spPr bwMode="auto">
            <a:xfrm>
              <a:off x="5649913" y="3503613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97" name="Oval 65"/>
            <p:cNvSpPr>
              <a:spLocks noChangeAspect="1" noChangeArrowheads="1"/>
            </p:cNvSpPr>
            <p:nvPr/>
          </p:nvSpPr>
          <p:spPr bwMode="auto">
            <a:xfrm>
              <a:off x="5794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509" name="Rectangle 77"/>
            <p:cNvSpPr>
              <a:spLocks noChangeArrowheads="1"/>
            </p:cNvSpPr>
            <p:nvPr/>
          </p:nvSpPr>
          <p:spPr bwMode="auto">
            <a:xfrm>
              <a:off x="8566150" y="3287713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1</a:t>
              </a:r>
              <a:endParaRPr kumimoji="1"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9438" y="4742498"/>
            <a:ext cx="8399880" cy="339196"/>
            <a:chOff x="579438" y="4325938"/>
            <a:chExt cx="8399880" cy="339196"/>
          </a:xfrm>
        </p:grpSpPr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15700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51" name="AutoShape 19"/>
            <p:cNvCxnSpPr>
              <a:cxnSpLocks noChangeShapeType="1"/>
              <a:stCxn id="18498" idx="6"/>
              <a:endCxn id="18450" idx="2"/>
            </p:cNvCxnSpPr>
            <p:nvPr/>
          </p:nvCxnSpPr>
          <p:spPr bwMode="auto">
            <a:xfrm>
              <a:off x="7731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3509963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2519363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54" name="AutoShape 22"/>
            <p:cNvCxnSpPr>
              <a:cxnSpLocks noChangeShapeType="1"/>
              <a:stCxn id="18453" idx="6"/>
              <a:endCxn id="18452" idx="2"/>
            </p:cNvCxnSpPr>
            <p:nvPr/>
          </p:nvCxnSpPr>
          <p:spPr bwMode="auto">
            <a:xfrm>
              <a:off x="2713038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55" name="AutoShape 23"/>
            <p:cNvCxnSpPr>
              <a:cxnSpLocks noChangeShapeType="1"/>
              <a:stCxn id="18450" idx="6"/>
              <a:endCxn id="18453" idx="2"/>
            </p:cNvCxnSpPr>
            <p:nvPr/>
          </p:nvCxnSpPr>
          <p:spPr bwMode="auto">
            <a:xfrm>
              <a:off x="1763713" y="4529138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6" name="Oval 24"/>
            <p:cNvSpPr>
              <a:spLocks noChangeAspect="1" noChangeArrowheads="1"/>
            </p:cNvSpPr>
            <p:nvPr/>
          </p:nvSpPr>
          <p:spPr bwMode="auto">
            <a:xfrm>
              <a:off x="54562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57" name="Oval 25"/>
            <p:cNvSpPr>
              <a:spLocks noChangeAspect="1" noChangeArrowheads="1"/>
            </p:cNvSpPr>
            <p:nvPr/>
          </p:nvSpPr>
          <p:spPr bwMode="auto">
            <a:xfrm>
              <a:off x="44656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58" name="AutoShape 26"/>
            <p:cNvCxnSpPr>
              <a:cxnSpLocks noChangeShapeType="1"/>
              <a:stCxn id="18457" idx="6"/>
              <a:endCxn id="18456" idx="2"/>
            </p:cNvCxnSpPr>
            <p:nvPr/>
          </p:nvCxnSpPr>
          <p:spPr bwMode="auto">
            <a:xfrm>
              <a:off x="46593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9" name="Oval 27"/>
            <p:cNvSpPr>
              <a:spLocks noChangeAspect="1" noChangeArrowheads="1"/>
            </p:cNvSpPr>
            <p:nvPr/>
          </p:nvSpPr>
          <p:spPr bwMode="auto">
            <a:xfrm>
              <a:off x="83010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>
              <a:off x="73104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61" name="AutoShape 29"/>
            <p:cNvCxnSpPr>
              <a:cxnSpLocks noChangeShapeType="1"/>
              <a:stCxn id="18460" idx="6"/>
              <a:endCxn id="18459" idx="2"/>
            </p:cNvCxnSpPr>
            <p:nvPr/>
          </p:nvCxnSpPr>
          <p:spPr bwMode="auto">
            <a:xfrm>
              <a:off x="75041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30"/>
            <p:cNvCxnSpPr>
              <a:cxnSpLocks noChangeShapeType="1"/>
              <a:stCxn id="18483" idx="6"/>
              <a:endCxn id="18460" idx="2"/>
            </p:cNvCxnSpPr>
            <p:nvPr/>
          </p:nvCxnSpPr>
          <p:spPr bwMode="auto">
            <a:xfrm flipV="1">
              <a:off x="6564313" y="4529138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31"/>
            <p:cNvCxnSpPr>
              <a:cxnSpLocks noChangeShapeType="1"/>
              <a:stCxn id="18452" idx="6"/>
              <a:endCxn id="18457" idx="2"/>
            </p:cNvCxnSpPr>
            <p:nvPr/>
          </p:nvCxnSpPr>
          <p:spPr bwMode="auto">
            <a:xfrm>
              <a:off x="3703638" y="4529138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83" name="Oval 51"/>
            <p:cNvSpPr>
              <a:spLocks noChangeAspect="1" noChangeArrowheads="1"/>
            </p:cNvSpPr>
            <p:nvPr/>
          </p:nvSpPr>
          <p:spPr bwMode="auto">
            <a:xfrm>
              <a:off x="6370638" y="443865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86" name="AutoShape 54"/>
            <p:cNvCxnSpPr>
              <a:cxnSpLocks noChangeShapeType="1"/>
              <a:stCxn id="18456" idx="6"/>
              <a:endCxn id="18483" idx="2"/>
            </p:cNvCxnSpPr>
            <p:nvPr/>
          </p:nvCxnSpPr>
          <p:spPr bwMode="auto">
            <a:xfrm>
              <a:off x="5649913" y="4529138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98" name="Oval 66"/>
            <p:cNvSpPr>
              <a:spLocks noChangeAspect="1" noChangeArrowheads="1"/>
            </p:cNvSpPr>
            <p:nvPr/>
          </p:nvSpPr>
          <p:spPr bwMode="auto">
            <a:xfrm>
              <a:off x="5794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510" name="Rectangle 78"/>
            <p:cNvSpPr>
              <a:spLocks noChangeArrowheads="1"/>
            </p:cNvSpPr>
            <p:nvPr/>
          </p:nvSpPr>
          <p:spPr bwMode="auto">
            <a:xfrm>
              <a:off x="8580438" y="4325938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2</a:t>
              </a:r>
              <a:endParaRPr kumimoji="1" lang="en-US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9438" y="5758498"/>
            <a:ext cx="8410992" cy="339196"/>
            <a:chOff x="579438" y="5341938"/>
            <a:chExt cx="8410992" cy="339196"/>
          </a:xfrm>
        </p:grpSpPr>
        <p:sp>
          <p:nvSpPr>
            <p:cNvPr id="18464" name="Oval 32"/>
            <p:cNvSpPr>
              <a:spLocks noChangeAspect="1" noChangeArrowheads="1"/>
            </p:cNvSpPr>
            <p:nvPr/>
          </p:nvSpPr>
          <p:spPr bwMode="auto">
            <a:xfrm>
              <a:off x="15700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65" name="AutoShape 33"/>
            <p:cNvCxnSpPr>
              <a:cxnSpLocks noChangeShapeType="1"/>
              <a:stCxn id="18508" idx="6"/>
              <a:endCxn id="18464" idx="2"/>
            </p:cNvCxnSpPr>
            <p:nvPr/>
          </p:nvCxnSpPr>
          <p:spPr bwMode="auto">
            <a:xfrm>
              <a:off x="7731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66" name="Oval 34"/>
            <p:cNvSpPr>
              <a:spLocks noChangeAspect="1" noChangeArrowheads="1"/>
            </p:cNvSpPr>
            <p:nvPr/>
          </p:nvSpPr>
          <p:spPr bwMode="auto">
            <a:xfrm>
              <a:off x="3509963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67" name="Oval 35"/>
            <p:cNvSpPr>
              <a:spLocks noChangeAspect="1" noChangeArrowheads="1"/>
            </p:cNvSpPr>
            <p:nvPr/>
          </p:nvSpPr>
          <p:spPr bwMode="auto">
            <a:xfrm>
              <a:off x="2519363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68" name="AutoShape 36"/>
            <p:cNvCxnSpPr>
              <a:cxnSpLocks noChangeShapeType="1"/>
              <a:stCxn id="18467" idx="6"/>
              <a:endCxn id="18466" idx="2"/>
            </p:cNvCxnSpPr>
            <p:nvPr/>
          </p:nvCxnSpPr>
          <p:spPr bwMode="auto">
            <a:xfrm>
              <a:off x="2713038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9" name="AutoShape 37"/>
            <p:cNvCxnSpPr>
              <a:cxnSpLocks noChangeShapeType="1"/>
              <a:stCxn id="18464" idx="6"/>
              <a:endCxn id="18467" idx="2"/>
            </p:cNvCxnSpPr>
            <p:nvPr/>
          </p:nvCxnSpPr>
          <p:spPr bwMode="auto">
            <a:xfrm>
              <a:off x="1763713" y="5554663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70" name="Oval 38"/>
            <p:cNvSpPr>
              <a:spLocks noChangeAspect="1" noChangeArrowheads="1"/>
            </p:cNvSpPr>
            <p:nvPr/>
          </p:nvSpPr>
          <p:spPr bwMode="auto">
            <a:xfrm>
              <a:off x="54562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71" name="Oval 39"/>
            <p:cNvSpPr>
              <a:spLocks noChangeAspect="1" noChangeArrowheads="1"/>
            </p:cNvSpPr>
            <p:nvPr/>
          </p:nvSpPr>
          <p:spPr bwMode="auto">
            <a:xfrm>
              <a:off x="44656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72" name="AutoShape 40"/>
            <p:cNvCxnSpPr>
              <a:cxnSpLocks noChangeShapeType="1"/>
              <a:stCxn id="18471" idx="6"/>
              <a:endCxn id="18470" idx="2"/>
            </p:cNvCxnSpPr>
            <p:nvPr/>
          </p:nvCxnSpPr>
          <p:spPr bwMode="auto">
            <a:xfrm>
              <a:off x="46593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73" name="Oval 41"/>
            <p:cNvSpPr>
              <a:spLocks noChangeAspect="1" noChangeArrowheads="1"/>
            </p:cNvSpPr>
            <p:nvPr/>
          </p:nvSpPr>
          <p:spPr bwMode="auto">
            <a:xfrm>
              <a:off x="83010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74" name="Oval 42"/>
            <p:cNvSpPr>
              <a:spLocks noChangeAspect="1" noChangeArrowheads="1"/>
            </p:cNvSpPr>
            <p:nvPr/>
          </p:nvSpPr>
          <p:spPr bwMode="auto">
            <a:xfrm>
              <a:off x="73104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75" name="AutoShape 43"/>
            <p:cNvCxnSpPr>
              <a:cxnSpLocks noChangeShapeType="1"/>
              <a:stCxn id="18474" idx="6"/>
              <a:endCxn id="18473" idx="2"/>
            </p:cNvCxnSpPr>
            <p:nvPr/>
          </p:nvCxnSpPr>
          <p:spPr bwMode="auto">
            <a:xfrm>
              <a:off x="75041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76" name="AutoShape 44"/>
            <p:cNvCxnSpPr>
              <a:cxnSpLocks noChangeShapeType="1"/>
              <a:stCxn id="18484" idx="6"/>
              <a:endCxn id="18474" idx="2"/>
            </p:cNvCxnSpPr>
            <p:nvPr/>
          </p:nvCxnSpPr>
          <p:spPr bwMode="auto">
            <a:xfrm flipV="1">
              <a:off x="6564313" y="5554663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77" name="AutoShape 45"/>
            <p:cNvCxnSpPr>
              <a:cxnSpLocks noChangeShapeType="1"/>
              <a:stCxn id="18466" idx="6"/>
              <a:endCxn id="18471" idx="2"/>
            </p:cNvCxnSpPr>
            <p:nvPr/>
          </p:nvCxnSpPr>
          <p:spPr bwMode="auto">
            <a:xfrm>
              <a:off x="3703638" y="5554663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84" name="Oval 52"/>
            <p:cNvSpPr>
              <a:spLocks noChangeAspect="1" noChangeArrowheads="1"/>
            </p:cNvSpPr>
            <p:nvPr/>
          </p:nvSpPr>
          <p:spPr bwMode="auto">
            <a:xfrm>
              <a:off x="6370638" y="54641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87" name="AutoShape 55"/>
            <p:cNvCxnSpPr>
              <a:cxnSpLocks noChangeShapeType="1"/>
              <a:stCxn id="18470" idx="6"/>
              <a:endCxn id="18484" idx="2"/>
            </p:cNvCxnSpPr>
            <p:nvPr/>
          </p:nvCxnSpPr>
          <p:spPr bwMode="auto">
            <a:xfrm>
              <a:off x="5649913" y="5554663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508" name="Oval 76"/>
            <p:cNvSpPr>
              <a:spLocks noChangeAspect="1" noChangeArrowheads="1"/>
            </p:cNvSpPr>
            <p:nvPr/>
          </p:nvSpPr>
          <p:spPr bwMode="auto">
            <a:xfrm>
              <a:off x="5794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8591550" y="5341938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3</a:t>
              </a:r>
              <a:endParaRPr kumimoji="1"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26282"/>
            <a:ext cx="8547835" cy="5076825"/>
          </a:xfrm>
        </p:spPr>
        <p:txBody>
          <a:bodyPr/>
          <a:lstStyle/>
          <a:p>
            <a:r>
              <a:rPr lang="en-US" sz="2400" dirty="0"/>
              <a:t>Construction (continued)</a:t>
            </a:r>
          </a:p>
          <a:p>
            <a:pPr lvl="1"/>
            <a:r>
              <a:rPr lang="en-US" sz="2000" dirty="0"/>
              <a:t>Add two vertices s and t and connect them with edges</a:t>
            </a:r>
          </a:p>
          <a:p>
            <a:pPr lvl="1"/>
            <a:r>
              <a:rPr lang="en-US" sz="2000" dirty="0"/>
              <a:t>Add edge from t to s</a:t>
            </a:r>
          </a:p>
          <a:p>
            <a:pPr lvl="1"/>
            <a:r>
              <a:rPr lang="en-US" sz="2000" dirty="0"/>
              <a:t>Intuition:  cycle traverses path P</a:t>
            </a:r>
            <a:r>
              <a:rPr lang="en-US" sz="2000" baseline="-25000" dirty="0"/>
              <a:t>i</a:t>
            </a:r>
            <a:r>
              <a:rPr lang="en-US" sz="2000" dirty="0"/>
              <a:t> from left to right  </a:t>
            </a:r>
            <a:r>
              <a:rPr lang="en-US" sz="2000" dirty="0">
                <a:sym typeface="Symbol" charset="0"/>
              </a:rPr>
              <a:t>  set </a:t>
            </a: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=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57700" y="2679700"/>
            <a:ext cx="201613" cy="3732213"/>
            <a:chOff x="4457700" y="2679700"/>
            <a:chExt cx="201613" cy="3732213"/>
          </a:xfrm>
        </p:grpSpPr>
        <p:sp>
          <p:nvSpPr>
            <p:cNvPr id="18478" name="Oval 46"/>
            <p:cNvSpPr>
              <a:spLocks noChangeAspect="1" noChangeArrowheads="1"/>
            </p:cNvSpPr>
            <p:nvPr/>
          </p:nvSpPr>
          <p:spPr bwMode="auto">
            <a:xfrm>
              <a:off x="4467225" y="2679700"/>
              <a:ext cx="192088" cy="1920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900"/>
                <a:t>s</a:t>
              </a:r>
            </a:p>
          </p:txBody>
        </p:sp>
        <p:sp>
          <p:nvSpPr>
            <p:cNvPr id="18479" name="Oval 47"/>
            <p:cNvSpPr>
              <a:spLocks noChangeAspect="1" noChangeArrowheads="1"/>
            </p:cNvSpPr>
            <p:nvPr/>
          </p:nvSpPr>
          <p:spPr bwMode="auto">
            <a:xfrm>
              <a:off x="4457700" y="6219825"/>
              <a:ext cx="192088" cy="1920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900" dirty="0"/>
                <a:t>t</a:t>
              </a:r>
            </a:p>
          </p:txBody>
        </p:sp>
      </p:grpSp>
      <p:sp>
        <p:nvSpPr>
          <p:cNvPr id="18488" name="Line 56"/>
          <p:cNvSpPr>
            <a:spLocks noChangeShapeType="1"/>
          </p:cNvSpPr>
          <p:nvPr/>
        </p:nvSpPr>
        <p:spPr bwMode="auto">
          <a:xfrm flipV="1">
            <a:off x="571500" y="6696075"/>
            <a:ext cx="7924800" cy="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4114800" y="6543675"/>
            <a:ext cx="83820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400">
                <a:solidFill>
                  <a:srgbClr val="003399"/>
                </a:solidFill>
              </a:rPr>
              <a:t>3k + 3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4538" y="2776538"/>
            <a:ext cx="7585075" cy="658812"/>
            <a:chOff x="744538" y="2776538"/>
            <a:chExt cx="7585075" cy="658812"/>
          </a:xfrm>
        </p:grpSpPr>
        <p:cxnSp>
          <p:nvCxnSpPr>
            <p:cNvPr id="18492" name="AutoShape 60"/>
            <p:cNvCxnSpPr>
              <a:cxnSpLocks noChangeShapeType="1"/>
              <a:stCxn id="18478" idx="2"/>
              <a:endCxn id="18497" idx="7"/>
            </p:cNvCxnSpPr>
            <p:nvPr/>
          </p:nvCxnSpPr>
          <p:spPr bwMode="auto">
            <a:xfrm flipH="1">
              <a:off x="744538" y="2776538"/>
              <a:ext cx="3722687" cy="65881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93" name="AutoShape 61"/>
            <p:cNvCxnSpPr>
              <a:cxnSpLocks noChangeShapeType="1"/>
              <a:stCxn id="18478" idx="6"/>
              <a:endCxn id="18445" idx="1"/>
            </p:cNvCxnSpPr>
            <p:nvPr/>
          </p:nvCxnSpPr>
          <p:spPr bwMode="auto">
            <a:xfrm>
              <a:off x="4659313" y="2776538"/>
              <a:ext cx="3670300" cy="65881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676275" y="5651500"/>
            <a:ext cx="7721600" cy="665163"/>
            <a:chOff x="676275" y="5651500"/>
            <a:chExt cx="7721600" cy="665163"/>
          </a:xfrm>
        </p:grpSpPr>
        <p:cxnSp>
          <p:nvCxnSpPr>
            <p:cNvPr id="18494" name="AutoShape 62"/>
            <p:cNvCxnSpPr>
              <a:cxnSpLocks noChangeShapeType="1"/>
              <a:stCxn id="18473" idx="4"/>
              <a:endCxn id="18479" idx="6"/>
            </p:cNvCxnSpPr>
            <p:nvPr/>
          </p:nvCxnSpPr>
          <p:spPr bwMode="auto">
            <a:xfrm rot="5400000">
              <a:off x="6191250" y="4110038"/>
              <a:ext cx="665163" cy="3748087"/>
            </a:xfrm>
            <a:prstGeom prst="curvedConnector2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95" name="AutoShape 63"/>
            <p:cNvCxnSpPr>
              <a:cxnSpLocks noChangeShapeType="1"/>
              <a:stCxn id="18508" idx="4"/>
              <a:endCxn id="18479" idx="2"/>
            </p:cNvCxnSpPr>
            <p:nvPr/>
          </p:nvCxnSpPr>
          <p:spPr bwMode="auto">
            <a:xfrm rot="16200000" flipH="1">
              <a:off x="2234406" y="4093369"/>
              <a:ext cx="665163" cy="3781425"/>
            </a:xfrm>
            <a:prstGeom prst="curvedConnector2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8496" name="Freeform 64"/>
          <p:cNvSpPr>
            <a:spLocks/>
          </p:cNvSpPr>
          <p:nvPr/>
        </p:nvSpPr>
        <p:spPr bwMode="auto">
          <a:xfrm>
            <a:off x="152400" y="2654300"/>
            <a:ext cx="4338638" cy="3898900"/>
          </a:xfrm>
          <a:custGeom>
            <a:avLst/>
            <a:gdLst>
              <a:gd name="T0" fmla="*/ 2733 w 2733"/>
              <a:gd name="T1" fmla="*/ 2360 h 2456"/>
              <a:gd name="T2" fmla="*/ 467 w 2733"/>
              <a:gd name="T3" fmla="*/ 2271 h 2456"/>
              <a:gd name="T4" fmla="*/ 5 w 2733"/>
              <a:gd name="T5" fmla="*/ 1252 h 2456"/>
              <a:gd name="T6" fmla="*/ 499 w 2733"/>
              <a:gd name="T7" fmla="*/ 202 h 2456"/>
              <a:gd name="T8" fmla="*/ 2727 w 2733"/>
              <a:gd name="T9" fmla="*/ 37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3" h="2456">
                <a:moveTo>
                  <a:pt x="2733" y="2360"/>
                </a:moveTo>
                <a:cubicBezTo>
                  <a:pt x="2355" y="2345"/>
                  <a:pt x="922" y="2456"/>
                  <a:pt x="467" y="2271"/>
                </a:cubicBezTo>
                <a:cubicBezTo>
                  <a:pt x="12" y="2086"/>
                  <a:pt x="0" y="1597"/>
                  <a:pt x="5" y="1252"/>
                </a:cubicBezTo>
                <a:cubicBezTo>
                  <a:pt x="10" y="907"/>
                  <a:pt x="45" y="404"/>
                  <a:pt x="499" y="202"/>
                </a:cubicBezTo>
                <a:cubicBezTo>
                  <a:pt x="953" y="0"/>
                  <a:pt x="2356" y="64"/>
                  <a:pt x="2727" y="37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9438" y="3287713"/>
            <a:ext cx="8410992" cy="2393421"/>
            <a:chOff x="579438" y="3287713"/>
            <a:chExt cx="8410992" cy="2393421"/>
          </a:xfrm>
        </p:grpSpPr>
        <p:sp>
          <p:nvSpPr>
            <p:cNvPr id="18436" name="Oval 4"/>
            <p:cNvSpPr>
              <a:spLocks noChangeAspect="1" noChangeArrowheads="1"/>
            </p:cNvSpPr>
            <p:nvPr/>
          </p:nvSpPr>
          <p:spPr bwMode="auto">
            <a:xfrm>
              <a:off x="15700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37" name="AutoShape 5"/>
            <p:cNvCxnSpPr>
              <a:cxnSpLocks noChangeShapeType="1"/>
              <a:stCxn id="18497" idx="6"/>
              <a:endCxn id="18436" idx="2"/>
            </p:cNvCxnSpPr>
            <p:nvPr/>
          </p:nvCxnSpPr>
          <p:spPr bwMode="auto">
            <a:xfrm>
              <a:off x="7731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38" name="Oval 6"/>
            <p:cNvSpPr>
              <a:spLocks noChangeAspect="1" noChangeArrowheads="1"/>
            </p:cNvSpPr>
            <p:nvPr/>
          </p:nvSpPr>
          <p:spPr bwMode="auto">
            <a:xfrm>
              <a:off x="3509963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39" name="Oval 7"/>
            <p:cNvSpPr>
              <a:spLocks noChangeAspect="1" noChangeArrowheads="1"/>
            </p:cNvSpPr>
            <p:nvPr/>
          </p:nvSpPr>
          <p:spPr bwMode="auto">
            <a:xfrm>
              <a:off x="2519363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0" name="AutoShape 8"/>
            <p:cNvCxnSpPr>
              <a:cxnSpLocks noChangeShapeType="1"/>
              <a:stCxn id="18439" idx="6"/>
              <a:endCxn id="18438" idx="2"/>
            </p:cNvCxnSpPr>
            <p:nvPr/>
          </p:nvCxnSpPr>
          <p:spPr bwMode="auto">
            <a:xfrm>
              <a:off x="2713038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1" name="AutoShape 9"/>
            <p:cNvCxnSpPr>
              <a:cxnSpLocks noChangeShapeType="1"/>
              <a:stCxn id="18436" idx="6"/>
              <a:endCxn id="18439" idx="2"/>
            </p:cNvCxnSpPr>
            <p:nvPr/>
          </p:nvCxnSpPr>
          <p:spPr bwMode="auto">
            <a:xfrm>
              <a:off x="1763713" y="3503613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42" name="Oval 10"/>
            <p:cNvSpPr>
              <a:spLocks noChangeAspect="1" noChangeArrowheads="1"/>
            </p:cNvSpPr>
            <p:nvPr/>
          </p:nvSpPr>
          <p:spPr bwMode="auto">
            <a:xfrm>
              <a:off x="54562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43" name="Oval 11"/>
            <p:cNvSpPr>
              <a:spLocks noChangeAspect="1" noChangeArrowheads="1"/>
            </p:cNvSpPr>
            <p:nvPr/>
          </p:nvSpPr>
          <p:spPr bwMode="auto">
            <a:xfrm>
              <a:off x="44656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4" name="AutoShape 12"/>
            <p:cNvCxnSpPr>
              <a:cxnSpLocks noChangeShapeType="1"/>
              <a:stCxn id="18443" idx="6"/>
              <a:endCxn id="18442" idx="2"/>
            </p:cNvCxnSpPr>
            <p:nvPr/>
          </p:nvCxnSpPr>
          <p:spPr bwMode="auto">
            <a:xfrm>
              <a:off x="46593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45" name="Oval 13"/>
            <p:cNvSpPr>
              <a:spLocks noChangeAspect="1" noChangeArrowheads="1"/>
            </p:cNvSpPr>
            <p:nvPr/>
          </p:nvSpPr>
          <p:spPr bwMode="auto">
            <a:xfrm>
              <a:off x="83010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46" name="Oval 14"/>
            <p:cNvSpPr>
              <a:spLocks noChangeAspect="1" noChangeArrowheads="1"/>
            </p:cNvSpPr>
            <p:nvPr/>
          </p:nvSpPr>
          <p:spPr bwMode="auto">
            <a:xfrm>
              <a:off x="73104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7" name="AutoShape 15"/>
            <p:cNvCxnSpPr>
              <a:cxnSpLocks noChangeShapeType="1"/>
              <a:stCxn id="18446" idx="6"/>
              <a:endCxn id="18445" idx="2"/>
            </p:cNvCxnSpPr>
            <p:nvPr/>
          </p:nvCxnSpPr>
          <p:spPr bwMode="auto">
            <a:xfrm>
              <a:off x="75041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16"/>
            <p:cNvCxnSpPr>
              <a:cxnSpLocks noChangeShapeType="1"/>
              <a:stCxn id="18482" idx="6"/>
              <a:endCxn id="18446" idx="2"/>
            </p:cNvCxnSpPr>
            <p:nvPr/>
          </p:nvCxnSpPr>
          <p:spPr bwMode="auto">
            <a:xfrm flipV="1">
              <a:off x="6564313" y="3503613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17"/>
            <p:cNvCxnSpPr>
              <a:cxnSpLocks noChangeShapeType="1"/>
              <a:stCxn id="18438" idx="6"/>
              <a:endCxn id="18443" idx="2"/>
            </p:cNvCxnSpPr>
            <p:nvPr/>
          </p:nvCxnSpPr>
          <p:spPr bwMode="auto">
            <a:xfrm>
              <a:off x="3703638" y="3503613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15700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51" name="AutoShape 19"/>
            <p:cNvCxnSpPr>
              <a:cxnSpLocks noChangeShapeType="1"/>
              <a:stCxn id="18498" idx="6"/>
              <a:endCxn id="18450" idx="2"/>
            </p:cNvCxnSpPr>
            <p:nvPr/>
          </p:nvCxnSpPr>
          <p:spPr bwMode="auto">
            <a:xfrm>
              <a:off x="7731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3509963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2519363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54" name="AutoShape 22"/>
            <p:cNvCxnSpPr>
              <a:cxnSpLocks noChangeShapeType="1"/>
              <a:stCxn id="18453" idx="6"/>
              <a:endCxn id="18452" idx="2"/>
            </p:cNvCxnSpPr>
            <p:nvPr/>
          </p:nvCxnSpPr>
          <p:spPr bwMode="auto">
            <a:xfrm>
              <a:off x="2713038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55" name="AutoShape 23"/>
            <p:cNvCxnSpPr>
              <a:cxnSpLocks noChangeShapeType="1"/>
              <a:stCxn id="18450" idx="6"/>
              <a:endCxn id="18453" idx="2"/>
            </p:cNvCxnSpPr>
            <p:nvPr/>
          </p:nvCxnSpPr>
          <p:spPr bwMode="auto">
            <a:xfrm>
              <a:off x="1763713" y="4529138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6" name="Oval 24"/>
            <p:cNvSpPr>
              <a:spLocks noChangeAspect="1" noChangeArrowheads="1"/>
            </p:cNvSpPr>
            <p:nvPr/>
          </p:nvSpPr>
          <p:spPr bwMode="auto">
            <a:xfrm>
              <a:off x="54562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57" name="Oval 25"/>
            <p:cNvSpPr>
              <a:spLocks noChangeAspect="1" noChangeArrowheads="1"/>
            </p:cNvSpPr>
            <p:nvPr/>
          </p:nvSpPr>
          <p:spPr bwMode="auto">
            <a:xfrm>
              <a:off x="44656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58" name="AutoShape 26"/>
            <p:cNvCxnSpPr>
              <a:cxnSpLocks noChangeShapeType="1"/>
              <a:stCxn id="18457" idx="6"/>
              <a:endCxn id="18456" idx="2"/>
            </p:cNvCxnSpPr>
            <p:nvPr/>
          </p:nvCxnSpPr>
          <p:spPr bwMode="auto">
            <a:xfrm>
              <a:off x="46593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9" name="Oval 27"/>
            <p:cNvSpPr>
              <a:spLocks noChangeAspect="1" noChangeArrowheads="1"/>
            </p:cNvSpPr>
            <p:nvPr/>
          </p:nvSpPr>
          <p:spPr bwMode="auto">
            <a:xfrm>
              <a:off x="83010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>
              <a:off x="73104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61" name="AutoShape 29"/>
            <p:cNvCxnSpPr>
              <a:cxnSpLocks noChangeShapeType="1"/>
              <a:stCxn id="18460" idx="6"/>
              <a:endCxn id="18459" idx="2"/>
            </p:cNvCxnSpPr>
            <p:nvPr/>
          </p:nvCxnSpPr>
          <p:spPr bwMode="auto">
            <a:xfrm>
              <a:off x="75041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30"/>
            <p:cNvCxnSpPr>
              <a:cxnSpLocks noChangeShapeType="1"/>
              <a:stCxn id="18483" idx="6"/>
              <a:endCxn id="18460" idx="2"/>
            </p:cNvCxnSpPr>
            <p:nvPr/>
          </p:nvCxnSpPr>
          <p:spPr bwMode="auto">
            <a:xfrm flipV="1">
              <a:off x="6564313" y="4529138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31"/>
            <p:cNvCxnSpPr>
              <a:cxnSpLocks noChangeShapeType="1"/>
              <a:stCxn id="18452" idx="6"/>
              <a:endCxn id="18457" idx="2"/>
            </p:cNvCxnSpPr>
            <p:nvPr/>
          </p:nvCxnSpPr>
          <p:spPr bwMode="auto">
            <a:xfrm>
              <a:off x="3703638" y="4529138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64" name="Oval 32"/>
            <p:cNvSpPr>
              <a:spLocks noChangeAspect="1" noChangeArrowheads="1"/>
            </p:cNvSpPr>
            <p:nvPr/>
          </p:nvSpPr>
          <p:spPr bwMode="auto">
            <a:xfrm>
              <a:off x="15700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65" name="AutoShape 33"/>
            <p:cNvCxnSpPr>
              <a:cxnSpLocks noChangeShapeType="1"/>
              <a:stCxn id="18508" idx="6"/>
              <a:endCxn id="18464" idx="2"/>
            </p:cNvCxnSpPr>
            <p:nvPr/>
          </p:nvCxnSpPr>
          <p:spPr bwMode="auto">
            <a:xfrm>
              <a:off x="7731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66" name="Oval 34"/>
            <p:cNvSpPr>
              <a:spLocks noChangeAspect="1" noChangeArrowheads="1"/>
            </p:cNvSpPr>
            <p:nvPr/>
          </p:nvSpPr>
          <p:spPr bwMode="auto">
            <a:xfrm>
              <a:off x="3509963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67" name="Oval 35"/>
            <p:cNvSpPr>
              <a:spLocks noChangeAspect="1" noChangeArrowheads="1"/>
            </p:cNvSpPr>
            <p:nvPr/>
          </p:nvSpPr>
          <p:spPr bwMode="auto">
            <a:xfrm>
              <a:off x="2519363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68" name="AutoShape 36"/>
            <p:cNvCxnSpPr>
              <a:cxnSpLocks noChangeShapeType="1"/>
              <a:stCxn id="18467" idx="6"/>
              <a:endCxn id="18466" idx="2"/>
            </p:cNvCxnSpPr>
            <p:nvPr/>
          </p:nvCxnSpPr>
          <p:spPr bwMode="auto">
            <a:xfrm>
              <a:off x="2713038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9" name="AutoShape 37"/>
            <p:cNvCxnSpPr>
              <a:cxnSpLocks noChangeShapeType="1"/>
              <a:stCxn id="18464" idx="6"/>
              <a:endCxn id="18467" idx="2"/>
            </p:cNvCxnSpPr>
            <p:nvPr/>
          </p:nvCxnSpPr>
          <p:spPr bwMode="auto">
            <a:xfrm>
              <a:off x="1763713" y="5554663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70" name="Oval 38"/>
            <p:cNvSpPr>
              <a:spLocks noChangeAspect="1" noChangeArrowheads="1"/>
            </p:cNvSpPr>
            <p:nvPr/>
          </p:nvSpPr>
          <p:spPr bwMode="auto">
            <a:xfrm>
              <a:off x="54562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71" name="Oval 39"/>
            <p:cNvSpPr>
              <a:spLocks noChangeAspect="1" noChangeArrowheads="1"/>
            </p:cNvSpPr>
            <p:nvPr/>
          </p:nvSpPr>
          <p:spPr bwMode="auto">
            <a:xfrm>
              <a:off x="44656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72" name="AutoShape 40"/>
            <p:cNvCxnSpPr>
              <a:cxnSpLocks noChangeShapeType="1"/>
              <a:stCxn id="18471" idx="6"/>
              <a:endCxn id="18470" idx="2"/>
            </p:cNvCxnSpPr>
            <p:nvPr/>
          </p:nvCxnSpPr>
          <p:spPr bwMode="auto">
            <a:xfrm>
              <a:off x="46593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73" name="Oval 41"/>
            <p:cNvSpPr>
              <a:spLocks noChangeAspect="1" noChangeArrowheads="1"/>
            </p:cNvSpPr>
            <p:nvPr/>
          </p:nvSpPr>
          <p:spPr bwMode="auto">
            <a:xfrm>
              <a:off x="83010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74" name="Oval 42"/>
            <p:cNvSpPr>
              <a:spLocks noChangeAspect="1" noChangeArrowheads="1"/>
            </p:cNvSpPr>
            <p:nvPr/>
          </p:nvSpPr>
          <p:spPr bwMode="auto">
            <a:xfrm>
              <a:off x="73104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75" name="AutoShape 43"/>
            <p:cNvCxnSpPr>
              <a:cxnSpLocks noChangeShapeType="1"/>
              <a:stCxn id="18474" idx="6"/>
              <a:endCxn id="18473" idx="2"/>
            </p:cNvCxnSpPr>
            <p:nvPr/>
          </p:nvCxnSpPr>
          <p:spPr bwMode="auto">
            <a:xfrm>
              <a:off x="75041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76" name="AutoShape 44"/>
            <p:cNvCxnSpPr>
              <a:cxnSpLocks noChangeShapeType="1"/>
              <a:stCxn id="18484" idx="6"/>
              <a:endCxn id="18474" idx="2"/>
            </p:cNvCxnSpPr>
            <p:nvPr/>
          </p:nvCxnSpPr>
          <p:spPr bwMode="auto">
            <a:xfrm flipV="1">
              <a:off x="6564313" y="5554663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77" name="AutoShape 45"/>
            <p:cNvCxnSpPr>
              <a:cxnSpLocks noChangeShapeType="1"/>
              <a:stCxn id="18466" idx="6"/>
              <a:endCxn id="18471" idx="2"/>
            </p:cNvCxnSpPr>
            <p:nvPr/>
          </p:nvCxnSpPr>
          <p:spPr bwMode="auto">
            <a:xfrm>
              <a:off x="3703638" y="5554663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82" name="Oval 50"/>
            <p:cNvSpPr>
              <a:spLocks noChangeAspect="1" noChangeArrowheads="1"/>
            </p:cNvSpPr>
            <p:nvPr/>
          </p:nvSpPr>
          <p:spPr bwMode="auto">
            <a:xfrm>
              <a:off x="6370638" y="34131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83" name="Oval 51"/>
            <p:cNvSpPr>
              <a:spLocks noChangeAspect="1" noChangeArrowheads="1"/>
            </p:cNvSpPr>
            <p:nvPr/>
          </p:nvSpPr>
          <p:spPr bwMode="auto">
            <a:xfrm>
              <a:off x="6370638" y="443865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84" name="Oval 52"/>
            <p:cNvSpPr>
              <a:spLocks noChangeAspect="1" noChangeArrowheads="1"/>
            </p:cNvSpPr>
            <p:nvPr/>
          </p:nvSpPr>
          <p:spPr bwMode="auto">
            <a:xfrm>
              <a:off x="6370638" y="54641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85" name="AutoShape 53"/>
            <p:cNvCxnSpPr>
              <a:cxnSpLocks noChangeShapeType="1"/>
              <a:stCxn id="18442" idx="6"/>
              <a:endCxn id="18482" idx="2"/>
            </p:cNvCxnSpPr>
            <p:nvPr/>
          </p:nvCxnSpPr>
          <p:spPr bwMode="auto">
            <a:xfrm>
              <a:off x="5649913" y="3503613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86" name="AutoShape 54"/>
            <p:cNvCxnSpPr>
              <a:cxnSpLocks noChangeShapeType="1"/>
              <a:stCxn id="18456" idx="6"/>
              <a:endCxn id="18483" idx="2"/>
            </p:cNvCxnSpPr>
            <p:nvPr/>
          </p:nvCxnSpPr>
          <p:spPr bwMode="auto">
            <a:xfrm>
              <a:off x="5649913" y="4529138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87" name="AutoShape 55"/>
            <p:cNvCxnSpPr>
              <a:cxnSpLocks noChangeShapeType="1"/>
              <a:stCxn id="18470" idx="6"/>
              <a:endCxn id="18484" idx="2"/>
            </p:cNvCxnSpPr>
            <p:nvPr/>
          </p:nvCxnSpPr>
          <p:spPr bwMode="auto">
            <a:xfrm>
              <a:off x="5649913" y="5554663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90" name="AutoShape 58"/>
            <p:cNvCxnSpPr>
              <a:cxnSpLocks noChangeShapeType="1"/>
              <a:stCxn id="18459" idx="4"/>
              <a:endCxn id="18473" idx="0"/>
            </p:cNvCxnSpPr>
            <p:nvPr/>
          </p:nvCxnSpPr>
          <p:spPr bwMode="auto">
            <a:xfrm>
              <a:off x="8397875" y="4625975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91" name="AutoShape 59"/>
            <p:cNvCxnSpPr>
              <a:cxnSpLocks noChangeShapeType="1"/>
              <a:stCxn id="18498" idx="4"/>
              <a:endCxn id="18508" idx="0"/>
            </p:cNvCxnSpPr>
            <p:nvPr/>
          </p:nvCxnSpPr>
          <p:spPr bwMode="auto">
            <a:xfrm>
              <a:off x="676275" y="4625975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97" name="Oval 65"/>
            <p:cNvSpPr>
              <a:spLocks noChangeAspect="1" noChangeArrowheads="1"/>
            </p:cNvSpPr>
            <p:nvPr/>
          </p:nvSpPr>
          <p:spPr bwMode="auto">
            <a:xfrm>
              <a:off x="5794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498" name="Oval 66"/>
            <p:cNvSpPr>
              <a:spLocks noChangeAspect="1" noChangeArrowheads="1"/>
            </p:cNvSpPr>
            <p:nvPr/>
          </p:nvSpPr>
          <p:spPr bwMode="auto">
            <a:xfrm>
              <a:off x="5794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99" name="AutoShape 67"/>
            <p:cNvCxnSpPr>
              <a:cxnSpLocks noChangeShapeType="1"/>
              <a:stCxn id="18497" idx="4"/>
              <a:endCxn id="18498" idx="0"/>
            </p:cNvCxnSpPr>
            <p:nvPr/>
          </p:nvCxnSpPr>
          <p:spPr bwMode="auto">
            <a:xfrm>
              <a:off x="676275" y="3600450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0" name="AutoShape 68"/>
            <p:cNvCxnSpPr>
              <a:cxnSpLocks noChangeShapeType="1"/>
              <a:stCxn id="18445" idx="4"/>
              <a:endCxn id="18459" idx="0"/>
            </p:cNvCxnSpPr>
            <p:nvPr/>
          </p:nvCxnSpPr>
          <p:spPr bwMode="auto">
            <a:xfrm>
              <a:off x="8397875" y="3600450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1" name="AutoShape 69"/>
            <p:cNvCxnSpPr>
              <a:cxnSpLocks noChangeShapeType="1"/>
              <a:stCxn id="18497" idx="5"/>
              <a:endCxn id="18503" idx="1"/>
            </p:cNvCxnSpPr>
            <p:nvPr/>
          </p:nvCxnSpPr>
          <p:spPr bwMode="auto">
            <a:xfrm>
              <a:off x="744538" y="3571875"/>
              <a:ext cx="3827462" cy="40322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2" name="AutoShape 70"/>
            <p:cNvCxnSpPr>
              <a:cxnSpLocks noChangeShapeType="1"/>
              <a:stCxn id="18445" idx="3"/>
              <a:endCxn id="18503" idx="7"/>
            </p:cNvCxnSpPr>
            <p:nvPr/>
          </p:nvCxnSpPr>
          <p:spPr bwMode="auto">
            <a:xfrm flipH="1">
              <a:off x="4573588" y="3571875"/>
              <a:ext cx="3756025" cy="40322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503" name="Oval 71"/>
            <p:cNvSpPr>
              <a:spLocks noChangeAspect="1" noChangeArrowheads="1"/>
            </p:cNvSpPr>
            <p:nvPr/>
          </p:nvSpPr>
          <p:spPr bwMode="auto">
            <a:xfrm>
              <a:off x="4572000" y="3975100"/>
              <a:ext cx="1588" cy="15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504" name="AutoShape 72"/>
            <p:cNvCxnSpPr>
              <a:cxnSpLocks noChangeShapeType="1"/>
              <a:stCxn id="18459" idx="1"/>
              <a:endCxn id="18503" idx="5"/>
            </p:cNvCxnSpPr>
            <p:nvPr/>
          </p:nvCxnSpPr>
          <p:spPr bwMode="auto">
            <a:xfrm flipH="1" flipV="1">
              <a:off x="4573588" y="3976688"/>
              <a:ext cx="3756025" cy="48418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5" name="AutoShape 73"/>
            <p:cNvCxnSpPr>
              <a:cxnSpLocks noChangeShapeType="1"/>
              <a:stCxn id="18498" idx="7"/>
              <a:endCxn id="18503" idx="3"/>
            </p:cNvCxnSpPr>
            <p:nvPr/>
          </p:nvCxnSpPr>
          <p:spPr bwMode="auto">
            <a:xfrm flipV="1">
              <a:off x="744538" y="3976688"/>
              <a:ext cx="3827462" cy="48418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6" name="AutoShape 74"/>
            <p:cNvCxnSpPr>
              <a:cxnSpLocks noChangeShapeType="1"/>
              <a:stCxn id="18498" idx="5"/>
              <a:endCxn id="18473" idx="1"/>
            </p:cNvCxnSpPr>
            <p:nvPr/>
          </p:nvCxnSpPr>
          <p:spPr bwMode="auto">
            <a:xfrm>
              <a:off x="744538" y="4597400"/>
              <a:ext cx="7585075" cy="88900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7" name="AutoShape 75"/>
            <p:cNvCxnSpPr>
              <a:cxnSpLocks noChangeShapeType="1"/>
              <a:stCxn id="18459" idx="3"/>
              <a:endCxn id="18508" idx="7"/>
            </p:cNvCxnSpPr>
            <p:nvPr/>
          </p:nvCxnSpPr>
          <p:spPr bwMode="auto">
            <a:xfrm flipH="1">
              <a:off x="744538" y="4597400"/>
              <a:ext cx="7585075" cy="88900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508" name="Oval 76"/>
            <p:cNvSpPr>
              <a:spLocks noChangeAspect="1" noChangeArrowheads="1"/>
            </p:cNvSpPr>
            <p:nvPr/>
          </p:nvSpPr>
          <p:spPr bwMode="auto">
            <a:xfrm>
              <a:off x="5794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509" name="Rectangle 77"/>
            <p:cNvSpPr>
              <a:spLocks noChangeArrowheads="1"/>
            </p:cNvSpPr>
            <p:nvPr/>
          </p:nvSpPr>
          <p:spPr bwMode="auto">
            <a:xfrm>
              <a:off x="8566150" y="3287713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1</a:t>
              </a:r>
              <a:endParaRPr kumimoji="1" lang="en-US" sz="1600" dirty="0"/>
            </a:p>
          </p:txBody>
        </p:sp>
        <p:sp>
          <p:nvSpPr>
            <p:cNvPr id="18510" name="Rectangle 78"/>
            <p:cNvSpPr>
              <a:spLocks noChangeArrowheads="1"/>
            </p:cNvSpPr>
            <p:nvPr/>
          </p:nvSpPr>
          <p:spPr bwMode="auto">
            <a:xfrm>
              <a:off x="8580438" y="4325938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2</a:t>
              </a:r>
              <a:endParaRPr kumimoji="1" lang="en-US" sz="1600" dirty="0"/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8591550" y="5341938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3</a:t>
              </a:r>
              <a:endParaRPr kumimoji="1"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Nondeterministic Algorithms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6625" cy="5505450"/>
          </a:xfrm>
        </p:spPr>
        <p:txBody>
          <a:bodyPr/>
          <a:lstStyle/>
          <a:p>
            <a:pPr marL="533400" indent="-533400" eaLnBrk="1" hangingPunct="1">
              <a:spcBef>
                <a:spcPts val="600"/>
              </a:spcBef>
              <a:buFontTx/>
              <a:buNone/>
              <a:defRPr/>
            </a:pPr>
            <a:r>
              <a:rPr lang="en-US" b="1" dirty="0">
                <a:cs typeface="+mn-cs"/>
              </a:rPr>
              <a:t>Nondeterministic algorithm</a:t>
            </a:r>
            <a:r>
              <a:rPr lang="en-US" dirty="0">
                <a:cs typeface="+mn-cs"/>
              </a:rPr>
              <a:t> = two stage procedure:</a:t>
            </a:r>
          </a:p>
          <a:p>
            <a:pPr marL="533400" indent="-533400" eaLnBrk="1" hangingPunct="1">
              <a:spcBef>
                <a:spcPts val="600"/>
              </a:spcBef>
              <a:buFontTx/>
              <a:buAutoNum type="arabicParenR"/>
              <a:defRPr/>
            </a:pPr>
            <a:r>
              <a:rPr lang="en-US" dirty="0">
                <a:cs typeface="+mn-cs"/>
              </a:rPr>
              <a:t>Nondeterministic (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guessing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) stage: </a:t>
            </a:r>
          </a:p>
          <a:p>
            <a:pPr marL="914400" lvl="1" indent="-457200" eaLnBrk="1" hangingPunct="1">
              <a:spcBef>
                <a:spcPts val="600"/>
              </a:spcBef>
              <a:buFontTx/>
              <a:buNone/>
              <a:defRPr/>
            </a:pPr>
            <a:r>
              <a:rPr lang="en-US" dirty="0"/>
              <a:t>	generate an arbitrary string that can be thought of as a candidate solution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certificate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</a:t>
            </a:r>
          </a:p>
          <a:p>
            <a:pPr marL="533400" indent="-533400" eaLnBrk="1" hangingPunct="1">
              <a:spcBef>
                <a:spcPts val="600"/>
              </a:spcBef>
              <a:buFontTx/>
              <a:buAutoNum type="arabicParenR"/>
              <a:defRPr/>
            </a:pPr>
            <a:r>
              <a:rPr lang="en-US" dirty="0">
                <a:cs typeface="+mn-cs"/>
              </a:rPr>
              <a:t>Deterministic (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verification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) stage:</a:t>
            </a:r>
          </a:p>
          <a:p>
            <a:pPr marL="914400" lvl="1" indent="-457200" eaLnBrk="1" hangingPunct="1">
              <a:spcBef>
                <a:spcPts val="600"/>
              </a:spcBef>
              <a:buFontTx/>
              <a:buNone/>
              <a:defRPr/>
            </a:pPr>
            <a:r>
              <a:rPr lang="en-US" dirty="0"/>
              <a:t>	take the certificate and the instance to the problem and return YES if the certificate represents a solution</a:t>
            </a:r>
          </a:p>
          <a:p>
            <a:pPr marL="533400" indent="-533400" eaLnBrk="1" hangingPunct="1">
              <a:spcBef>
                <a:spcPts val="600"/>
              </a:spcBef>
              <a:defRPr/>
            </a:pPr>
            <a:r>
              <a:rPr lang="en-US" b="1" dirty="0">
                <a:cs typeface="+mn-cs"/>
              </a:rPr>
              <a:t>Nondeterministic polynomial</a:t>
            </a:r>
            <a:r>
              <a:rPr lang="en-US" dirty="0">
                <a:cs typeface="+mn-cs"/>
              </a:rPr>
              <a:t> (NP) = verification stage is polynomial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121048"/>
            <a:ext cx="8229600" cy="5076825"/>
          </a:xfrm>
        </p:spPr>
        <p:txBody>
          <a:bodyPr/>
          <a:lstStyle/>
          <a:p>
            <a:r>
              <a:rPr lang="en-US" sz="2400" dirty="0"/>
              <a:t>Construction (continued)</a:t>
            </a:r>
          </a:p>
          <a:p>
            <a:pPr lvl="1"/>
            <a:r>
              <a:rPr lang="en-US" sz="2000" dirty="0"/>
              <a:t>For each clause:  add a node and 6 edges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327275" y="3527637"/>
            <a:ext cx="1625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207000" y="3527637"/>
            <a:ext cx="1625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Oval 6"/>
          <p:cNvSpPr>
            <a:spLocks noChangeAspect="1" noChangeArrowheads="1"/>
          </p:cNvSpPr>
          <p:nvPr/>
        </p:nvSpPr>
        <p:spPr bwMode="auto">
          <a:xfrm>
            <a:off x="15700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20487" name="AutoShape 7"/>
          <p:cNvCxnSpPr>
            <a:cxnSpLocks noChangeShapeType="1"/>
            <a:stCxn id="20543" idx="6"/>
            <a:endCxn id="20486" idx="2"/>
          </p:cNvCxnSpPr>
          <p:nvPr/>
        </p:nvCxnSpPr>
        <p:spPr bwMode="auto">
          <a:xfrm>
            <a:off x="773113" y="381180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488" name="Oval 8"/>
          <p:cNvSpPr>
            <a:spLocks noChangeAspect="1" noChangeArrowheads="1"/>
          </p:cNvSpPr>
          <p:nvPr/>
        </p:nvSpPr>
        <p:spPr bwMode="auto">
          <a:xfrm>
            <a:off x="3509963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489" name="Oval 9"/>
          <p:cNvSpPr>
            <a:spLocks noChangeAspect="1" noChangeArrowheads="1"/>
          </p:cNvSpPr>
          <p:nvPr/>
        </p:nvSpPr>
        <p:spPr bwMode="auto">
          <a:xfrm>
            <a:off x="2519363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490" name="AutoShape 10"/>
          <p:cNvCxnSpPr>
            <a:cxnSpLocks noChangeShapeType="1"/>
            <a:stCxn id="20489" idx="6"/>
            <a:endCxn id="20488" idx="2"/>
          </p:cNvCxnSpPr>
          <p:nvPr/>
        </p:nvCxnSpPr>
        <p:spPr bwMode="auto">
          <a:xfrm>
            <a:off x="2713038" y="381180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491" name="AutoShape 11"/>
          <p:cNvCxnSpPr>
            <a:cxnSpLocks noChangeShapeType="1"/>
            <a:stCxn id="20486" idx="6"/>
            <a:endCxn id="20489" idx="2"/>
          </p:cNvCxnSpPr>
          <p:nvPr/>
        </p:nvCxnSpPr>
        <p:spPr bwMode="auto">
          <a:xfrm>
            <a:off x="1763713" y="3811800"/>
            <a:ext cx="7556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492" name="Oval 12"/>
          <p:cNvSpPr>
            <a:spLocks noChangeAspect="1" noChangeArrowheads="1"/>
          </p:cNvSpPr>
          <p:nvPr/>
        </p:nvSpPr>
        <p:spPr bwMode="auto">
          <a:xfrm>
            <a:off x="54562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493" name="Oval 13"/>
          <p:cNvSpPr>
            <a:spLocks noChangeAspect="1" noChangeArrowheads="1"/>
          </p:cNvSpPr>
          <p:nvPr/>
        </p:nvSpPr>
        <p:spPr bwMode="auto">
          <a:xfrm>
            <a:off x="44656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494" name="AutoShape 14"/>
          <p:cNvCxnSpPr>
            <a:cxnSpLocks noChangeShapeType="1"/>
            <a:stCxn id="20493" idx="6"/>
            <a:endCxn id="20492" idx="2"/>
          </p:cNvCxnSpPr>
          <p:nvPr/>
        </p:nvCxnSpPr>
        <p:spPr bwMode="auto">
          <a:xfrm>
            <a:off x="4659313" y="381180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495" name="Oval 15"/>
          <p:cNvSpPr>
            <a:spLocks noChangeAspect="1" noChangeArrowheads="1"/>
          </p:cNvSpPr>
          <p:nvPr/>
        </p:nvSpPr>
        <p:spPr bwMode="auto">
          <a:xfrm>
            <a:off x="83010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496" name="Oval 16"/>
          <p:cNvSpPr>
            <a:spLocks noChangeAspect="1" noChangeArrowheads="1"/>
          </p:cNvSpPr>
          <p:nvPr/>
        </p:nvSpPr>
        <p:spPr bwMode="auto">
          <a:xfrm>
            <a:off x="73104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497" name="AutoShape 17"/>
          <p:cNvCxnSpPr>
            <a:cxnSpLocks noChangeShapeType="1"/>
            <a:stCxn id="20496" idx="6"/>
            <a:endCxn id="20495" idx="2"/>
          </p:cNvCxnSpPr>
          <p:nvPr/>
        </p:nvCxnSpPr>
        <p:spPr bwMode="auto">
          <a:xfrm>
            <a:off x="7504113" y="381180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498" name="AutoShape 18"/>
          <p:cNvCxnSpPr>
            <a:cxnSpLocks noChangeShapeType="1"/>
            <a:stCxn id="20530" idx="6"/>
            <a:endCxn id="20496" idx="2"/>
          </p:cNvCxnSpPr>
          <p:nvPr/>
        </p:nvCxnSpPr>
        <p:spPr bwMode="auto">
          <a:xfrm flipV="1">
            <a:off x="6564313" y="3811800"/>
            <a:ext cx="7461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499" name="AutoShape 19"/>
          <p:cNvCxnSpPr>
            <a:cxnSpLocks noChangeShapeType="1"/>
            <a:stCxn id="20488" idx="6"/>
            <a:endCxn id="20493" idx="2"/>
          </p:cNvCxnSpPr>
          <p:nvPr/>
        </p:nvCxnSpPr>
        <p:spPr bwMode="auto">
          <a:xfrm>
            <a:off x="3703638" y="3811800"/>
            <a:ext cx="7620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00" name="Oval 20"/>
          <p:cNvSpPr>
            <a:spLocks noChangeAspect="1" noChangeArrowheads="1"/>
          </p:cNvSpPr>
          <p:nvPr/>
        </p:nvSpPr>
        <p:spPr bwMode="auto">
          <a:xfrm>
            <a:off x="15700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20501" name="AutoShape 21"/>
          <p:cNvCxnSpPr>
            <a:cxnSpLocks noChangeShapeType="1"/>
            <a:stCxn id="20544" idx="6"/>
            <a:endCxn id="20500" idx="2"/>
          </p:cNvCxnSpPr>
          <p:nvPr/>
        </p:nvCxnSpPr>
        <p:spPr bwMode="auto">
          <a:xfrm>
            <a:off x="773113" y="4837325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02" name="Oval 22"/>
          <p:cNvSpPr>
            <a:spLocks noChangeAspect="1" noChangeArrowheads="1"/>
          </p:cNvSpPr>
          <p:nvPr/>
        </p:nvSpPr>
        <p:spPr bwMode="auto">
          <a:xfrm>
            <a:off x="3509963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03" name="Oval 23"/>
          <p:cNvSpPr>
            <a:spLocks noChangeAspect="1" noChangeArrowheads="1"/>
          </p:cNvSpPr>
          <p:nvPr/>
        </p:nvSpPr>
        <p:spPr bwMode="auto">
          <a:xfrm>
            <a:off x="2519363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04" name="AutoShape 24"/>
          <p:cNvCxnSpPr>
            <a:cxnSpLocks noChangeShapeType="1"/>
            <a:stCxn id="20503" idx="6"/>
            <a:endCxn id="20502" idx="2"/>
          </p:cNvCxnSpPr>
          <p:nvPr/>
        </p:nvCxnSpPr>
        <p:spPr bwMode="auto">
          <a:xfrm>
            <a:off x="2713038" y="4837325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05" name="AutoShape 25"/>
          <p:cNvCxnSpPr>
            <a:cxnSpLocks noChangeShapeType="1"/>
            <a:stCxn id="20500" idx="6"/>
            <a:endCxn id="20503" idx="2"/>
          </p:cNvCxnSpPr>
          <p:nvPr/>
        </p:nvCxnSpPr>
        <p:spPr bwMode="auto">
          <a:xfrm>
            <a:off x="1763713" y="4837325"/>
            <a:ext cx="7556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06" name="Oval 26"/>
          <p:cNvSpPr>
            <a:spLocks noChangeAspect="1" noChangeArrowheads="1"/>
          </p:cNvSpPr>
          <p:nvPr/>
        </p:nvSpPr>
        <p:spPr bwMode="auto">
          <a:xfrm>
            <a:off x="54562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07" name="Oval 27"/>
          <p:cNvSpPr>
            <a:spLocks noChangeAspect="1" noChangeArrowheads="1"/>
          </p:cNvSpPr>
          <p:nvPr/>
        </p:nvSpPr>
        <p:spPr bwMode="auto">
          <a:xfrm>
            <a:off x="44656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08" name="AutoShape 28"/>
          <p:cNvCxnSpPr>
            <a:cxnSpLocks noChangeShapeType="1"/>
            <a:stCxn id="20507" idx="6"/>
            <a:endCxn id="20506" idx="2"/>
          </p:cNvCxnSpPr>
          <p:nvPr/>
        </p:nvCxnSpPr>
        <p:spPr bwMode="auto">
          <a:xfrm>
            <a:off x="4659313" y="4837325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09" name="Oval 29"/>
          <p:cNvSpPr>
            <a:spLocks noChangeAspect="1" noChangeArrowheads="1"/>
          </p:cNvSpPr>
          <p:nvPr/>
        </p:nvSpPr>
        <p:spPr bwMode="auto">
          <a:xfrm>
            <a:off x="83010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10" name="Oval 30"/>
          <p:cNvSpPr>
            <a:spLocks noChangeAspect="1" noChangeArrowheads="1"/>
          </p:cNvSpPr>
          <p:nvPr/>
        </p:nvSpPr>
        <p:spPr bwMode="auto">
          <a:xfrm>
            <a:off x="73104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11" name="AutoShape 31"/>
          <p:cNvCxnSpPr>
            <a:cxnSpLocks noChangeShapeType="1"/>
            <a:stCxn id="20510" idx="6"/>
            <a:endCxn id="20509" idx="2"/>
          </p:cNvCxnSpPr>
          <p:nvPr/>
        </p:nvCxnSpPr>
        <p:spPr bwMode="auto">
          <a:xfrm>
            <a:off x="7504113" y="4837325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12" name="AutoShape 32"/>
          <p:cNvCxnSpPr>
            <a:cxnSpLocks noChangeShapeType="1"/>
            <a:stCxn id="20531" idx="6"/>
            <a:endCxn id="20510" idx="2"/>
          </p:cNvCxnSpPr>
          <p:nvPr/>
        </p:nvCxnSpPr>
        <p:spPr bwMode="auto">
          <a:xfrm flipV="1">
            <a:off x="6564313" y="4837325"/>
            <a:ext cx="7461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13" name="AutoShape 33"/>
          <p:cNvCxnSpPr>
            <a:cxnSpLocks noChangeShapeType="1"/>
            <a:stCxn id="20502" idx="6"/>
            <a:endCxn id="20507" idx="2"/>
          </p:cNvCxnSpPr>
          <p:nvPr/>
        </p:nvCxnSpPr>
        <p:spPr bwMode="auto">
          <a:xfrm>
            <a:off x="3703638" y="4837325"/>
            <a:ext cx="7620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14" name="Oval 34"/>
          <p:cNvSpPr>
            <a:spLocks noChangeAspect="1" noChangeArrowheads="1"/>
          </p:cNvSpPr>
          <p:nvPr/>
        </p:nvSpPr>
        <p:spPr bwMode="auto">
          <a:xfrm>
            <a:off x="15700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20515" name="AutoShape 35"/>
          <p:cNvCxnSpPr>
            <a:cxnSpLocks noChangeShapeType="1"/>
            <a:stCxn id="20554" idx="6"/>
            <a:endCxn id="20514" idx="2"/>
          </p:cNvCxnSpPr>
          <p:nvPr/>
        </p:nvCxnSpPr>
        <p:spPr bwMode="auto">
          <a:xfrm>
            <a:off x="773113" y="586285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16" name="Oval 36"/>
          <p:cNvSpPr>
            <a:spLocks noChangeAspect="1" noChangeArrowheads="1"/>
          </p:cNvSpPr>
          <p:nvPr/>
        </p:nvSpPr>
        <p:spPr bwMode="auto">
          <a:xfrm>
            <a:off x="3509963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17" name="Oval 37"/>
          <p:cNvSpPr>
            <a:spLocks noChangeAspect="1" noChangeArrowheads="1"/>
          </p:cNvSpPr>
          <p:nvPr/>
        </p:nvSpPr>
        <p:spPr bwMode="auto">
          <a:xfrm>
            <a:off x="2519363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18" name="AutoShape 38"/>
          <p:cNvCxnSpPr>
            <a:cxnSpLocks noChangeShapeType="1"/>
            <a:stCxn id="20517" idx="6"/>
            <a:endCxn id="20516" idx="2"/>
          </p:cNvCxnSpPr>
          <p:nvPr/>
        </p:nvCxnSpPr>
        <p:spPr bwMode="auto">
          <a:xfrm>
            <a:off x="2713038" y="586285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19" name="AutoShape 39"/>
          <p:cNvCxnSpPr>
            <a:cxnSpLocks noChangeShapeType="1"/>
            <a:stCxn id="20514" idx="6"/>
            <a:endCxn id="20517" idx="2"/>
          </p:cNvCxnSpPr>
          <p:nvPr/>
        </p:nvCxnSpPr>
        <p:spPr bwMode="auto">
          <a:xfrm>
            <a:off x="1763713" y="5862850"/>
            <a:ext cx="7556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20" name="Oval 40"/>
          <p:cNvSpPr>
            <a:spLocks noChangeAspect="1" noChangeArrowheads="1"/>
          </p:cNvSpPr>
          <p:nvPr/>
        </p:nvSpPr>
        <p:spPr bwMode="auto">
          <a:xfrm>
            <a:off x="54562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21" name="Oval 41"/>
          <p:cNvSpPr>
            <a:spLocks noChangeAspect="1" noChangeArrowheads="1"/>
          </p:cNvSpPr>
          <p:nvPr/>
        </p:nvSpPr>
        <p:spPr bwMode="auto">
          <a:xfrm>
            <a:off x="44656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22" name="AutoShape 42"/>
          <p:cNvCxnSpPr>
            <a:cxnSpLocks noChangeShapeType="1"/>
            <a:stCxn id="20521" idx="6"/>
            <a:endCxn id="20520" idx="2"/>
          </p:cNvCxnSpPr>
          <p:nvPr/>
        </p:nvCxnSpPr>
        <p:spPr bwMode="auto">
          <a:xfrm>
            <a:off x="4659313" y="586285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23" name="Oval 43"/>
          <p:cNvSpPr>
            <a:spLocks noChangeAspect="1" noChangeArrowheads="1"/>
          </p:cNvSpPr>
          <p:nvPr/>
        </p:nvSpPr>
        <p:spPr bwMode="auto">
          <a:xfrm>
            <a:off x="83010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24" name="Oval 44"/>
          <p:cNvSpPr>
            <a:spLocks noChangeAspect="1" noChangeArrowheads="1"/>
          </p:cNvSpPr>
          <p:nvPr/>
        </p:nvSpPr>
        <p:spPr bwMode="auto">
          <a:xfrm>
            <a:off x="73104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25" name="AutoShape 45"/>
          <p:cNvCxnSpPr>
            <a:cxnSpLocks noChangeShapeType="1"/>
            <a:stCxn id="20524" idx="6"/>
            <a:endCxn id="20523" idx="2"/>
          </p:cNvCxnSpPr>
          <p:nvPr/>
        </p:nvCxnSpPr>
        <p:spPr bwMode="auto">
          <a:xfrm>
            <a:off x="7504113" y="586285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26" name="AutoShape 46"/>
          <p:cNvCxnSpPr>
            <a:cxnSpLocks noChangeShapeType="1"/>
            <a:stCxn id="20532" idx="6"/>
            <a:endCxn id="20524" idx="2"/>
          </p:cNvCxnSpPr>
          <p:nvPr/>
        </p:nvCxnSpPr>
        <p:spPr bwMode="auto">
          <a:xfrm flipV="1">
            <a:off x="6564313" y="5862850"/>
            <a:ext cx="7461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27" name="AutoShape 47"/>
          <p:cNvCxnSpPr>
            <a:cxnSpLocks noChangeShapeType="1"/>
            <a:stCxn id="20516" idx="6"/>
            <a:endCxn id="20521" idx="2"/>
          </p:cNvCxnSpPr>
          <p:nvPr/>
        </p:nvCxnSpPr>
        <p:spPr bwMode="auto">
          <a:xfrm>
            <a:off x="3703638" y="5862850"/>
            <a:ext cx="7620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28" name="Oval 48"/>
          <p:cNvSpPr>
            <a:spLocks noChangeAspect="1" noChangeArrowheads="1"/>
          </p:cNvSpPr>
          <p:nvPr/>
        </p:nvSpPr>
        <p:spPr bwMode="auto">
          <a:xfrm>
            <a:off x="4467225" y="2987887"/>
            <a:ext cx="192088" cy="192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900"/>
              <a:t>s</a:t>
            </a:r>
          </a:p>
        </p:txBody>
      </p:sp>
      <p:sp>
        <p:nvSpPr>
          <p:cNvPr id="20529" name="Oval 49"/>
          <p:cNvSpPr>
            <a:spLocks noChangeAspect="1" noChangeArrowheads="1"/>
          </p:cNvSpPr>
          <p:nvPr/>
        </p:nvSpPr>
        <p:spPr bwMode="auto">
          <a:xfrm>
            <a:off x="4457700" y="6528012"/>
            <a:ext cx="192088" cy="192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900"/>
              <a:t>t</a:t>
            </a:r>
          </a:p>
        </p:txBody>
      </p:sp>
      <p:sp>
        <p:nvSpPr>
          <p:cNvPr id="20530" name="Oval 50"/>
          <p:cNvSpPr>
            <a:spLocks noChangeAspect="1" noChangeArrowheads="1"/>
          </p:cNvSpPr>
          <p:nvPr/>
        </p:nvSpPr>
        <p:spPr bwMode="auto">
          <a:xfrm>
            <a:off x="6370638" y="37213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31" name="Oval 51"/>
          <p:cNvSpPr>
            <a:spLocks noChangeAspect="1" noChangeArrowheads="1"/>
          </p:cNvSpPr>
          <p:nvPr/>
        </p:nvSpPr>
        <p:spPr bwMode="auto">
          <a:xfrm>
            <a:off x="6370638" y="474683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32" name="Oval 52"/>
          <p:cNvSpPr>
            <a:spLocks noChangeAspect="1" noChangeArrowheads="1"/>
          </p:cNvSpPr>
          <p:nvPr/>
        </p:nvSpPr>
        <p:spPr bwMode="auto">
          <a:xfrm>
            <a:off x="6370638" y="57723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20533" name="AutoShape 53"/>
          <p:cNvCxnSpPr>
            <a:cxnSpLocks noChangeShapeType="1"/>
            <a:stCxn id="20492" idx="6"/>
            <a:endCxn id="20530" idx="2"/>
          </p:cNvCxnSpPr>
          <p:nvPr/>
        </p:nvCxnSpPr>
        <p:spPr bwMode="auto">
          <a:xfrm>
            <a:off x="5649913" y="3811800"/>
            <a:ext cx="7207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4" name="AutoShape 54"/>
          <p:cNvCxnSpPr>
            <a:cxnSpLocks noChangeShapeType="1"/>
            <a:stCxn id="20506" idx="6"/>
            <a:endCxn id="20531" idx="2"/>
          </p:cNvCxnSpPr>
          <p:nvPr/>
        </p:nvCxnSpPr>
        <p:spPr bwMode="auto">
          <a:xfrm>
            <a:off x="5649913" y="4837325"/>
            <a:ext cx="7207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5" name="AutoShape 55"/>
          <p:cNvCxnSpPr>
            <a:cxnSpLocks noChangeShapeType="1"/>
            <a:stCxn id="20520" idx="6"/>
            <a:endCxn id="20532" idx="2"/>
          </p:cNvCxnSpPr>
          <p:nvPr/>
        </p:nvCxnSpPr>
        <p:spPr bwMode="auto">
          <a:xfrm>
            <a:off x="5649913" y="5862850"/>
            <a:ext cx="7207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6" name="AutoShape 56"/>
          <p:cNvCxnSpPr>
            <a:cxnSpLocks noChangeShapeType="1"/>
            <a:stCxn id="20509" idx="4"/>
            <a:endCxn id="20523" idx="0"/>
          </p:cNvCxnSpPr>
          <p:nvPr/>
        </p:nvCxnSpPr>
        <p:spPr bwMode="auto">
          <a:xfrm>
            <a:off x="8397875" y="4934162"/>
            <a:ext cx="0" cy="8318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7" name="AutoShape 57"/>
          <p:cNvCxnSpPr>
            <a:cxnSpLocks noChangeShapeType="1"/>
            <a:stCxn id="20544" idx="4"/>
            <a:endCxn id="20554" idx="0"/>
          </p:cNvCxnSpPr>
          <p:nvPr/>
        </p:nvCxnSpPr>
        <p:spPr bwMode="auto">
          <a:xfrm>
            <a:off x="676275" y="4934162"/>
            <a:ext cx="0" cy="8318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8" name="AutoShape 58"/>
          <p:cNvCxnSpPr>
            <a:cxnSpLocks noChangeShapeType="1"/>
            <a:stCxn id="20528" idx="2"/>
            <a:endCxn id="20543" idx="7"/>
          </p:cNvCxnSpPr>
          <p:nvPr/>
        </p:nvCxnSpPr>
        <p:spPr bwMode="auto">
          <a:xfrm flipH="1">
            <a:off x="744538" y="3084725"/>
            <a:ext cx="3722687" cy="6588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9" name="AutoShape 59"/>
          <p:cNvCxnSpPr>
            <a:cxnSpLocks noChangeShapeType="1"/>
            <a:stCxn id="20528" idx="6"/>
            <a:endCxn id="20495" idx="1"/>
          </p:cNvCxnSpPr>
          <p:nvPr/>
        </p:nvCxnSpPr>
        <p:spPr bwMode="auto">
          <a:xfrm>
            <a:off x="4659313" y="3084725"/>
            <a:ext cx="3670300" cy="6588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0" name="AutoShape 60"/>
          <p:cNvCxnSpPr>
            <a:cxnSpLocks noChangeShapeType="1"/>
            <a:stCxn id="20523" idx="4"/>
            <a:endCxn id="20529" idx="6"/>
          </p:cNvCxnSpPr>
          <p:nvPr/>
        </p:nvCxnSpPr>
        <p:spPr bwMode="auto">
          <a:xfrm rot="5400000">
            <a:off x="6191250" y="4418225"/>
            <a:ext cx="665163" cy="3748087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1" name="AutoShape 61"/>
          <p:cNvCxnSpPr>
            <a:cxnSpLocks noChangeShapeType="1"/>
            <a:stCxn id="20554" idx="4"/>
            <a:endCxn id="20529" idx="2"/>
          </p:cNvCxnSpPr>
          <p:nvPr/>
        </p:nvCxnSpPr>
        <p:spPr bwMode="auto">
          <a:xfrm rot="16200000" flipH="1">
            <a:off x="2234406" y="4401556"/>
            <a:ext cx="665163" cy="3781425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42" name="Freeform 62"/>
          <p:cNvSpPr>
            <a:spLocks/>
          </p:cNvSpPr>
          <p:nvPr/>
        </p:nvSpPr>
        <p:spPr bwMode="auto">
          <a:xfrm>
            <a:off x="152400" y="2962487"/>
            <a:ext cx="4338638" cy="3898900"/>
          </a:xfrm>
          <a:custGeom>
            <a:avLst/>
            <a:gdLst>
              <a:gd name="T0" fmla="*/ 2733 w 2733"/>
              <a:gd name="T1" fmla="*/ 2360 h 2456"/>
              <a:gd name="T2" fmla="*/ 467 w 2733"/>
              <a:gd name="T3" fmla="*/ 2271 h 2456"/>
              <a:gd name="T4" fmla="*/ 5 w 2733"/>
              <a:gd name="T5" fmla="*/ 1252 h 2456"/>
              <a:gd name="T6" fmla="*/ 499 w 2733"/>
              <a:gd name="T7" fmla="*/ 202 h 2456"/>
              <a:gd name="T8" fmla="*/ 2727 w 2733"/>
              <a:gd name="T9" fmla="*/ 37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3" h="2456">
                <a:moveTo>
                  <a:pt x="2733" y="2360"/>
                </a:moveTo>
                <a:cubicBezTo>
                  <a:pt x="2355" y="2345"/>
                  <a:pt x="922" y="2456"/>
                  <a:pt x="467" y="2271"/>
                </a:cubicBezTo>
                <a:cubicBezTo>
                  <a:pt x="12" y="2086"/>
                  <a:pt x="0" y="1597"/>
                  <a:pt x="5" y="1252"/>
                </a:cubicBezTo>
                <a:cubicBezTo>
                  <a:pt x="10" y="907"/>
                  <a:pt x="45" y="404"/>
                  <a:pt x="499" y="202"/>
                </a:cubicBezTo>
                <a:cubicBezTo>
                  <a:pt x="953" y="0"/>
                  <a:pt x="2356" y="64"/>
                  <a:pt x="2727" y="37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43" name="Oval 63"/>
          <p:cNvSpPr>
            <a:spLocks noChangeAspect="1" noChangeArrowheads="1"/>
          </p:cNvSpPr>
          <p:nvPr/>
        </p:nvSpPr>
        <p:spPr bwMode="auto">
          <a:xfrm>
            <a:off x="5794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sp>
        <p:nvSpPr>
          <p:cNvPr id="20544" name="Oval 64"/>
          <p:cNvSpPr>
            <a:spLocks noChangeAspect="1" noChangeArrowheads="1"/>
          </p:cNvSpPr>
          <p:nvPr/>
        </p:nvSpPr>
        <p:spPr bwMode="auto">
          <a:xfrm>
            <a:off x="5794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45" name="AutoShape 65"/>
          <p:cNvCxnSpPr>
            <a:cxnSpLocks noChangeShapeType="1"/>
            <a:stCxn id="20543" idx="4"/>
            <a:endCxn id="20544" idx="0"/>
          </p:cNvCxnSpPr>
          <p:nvPr/>
        </p:nvCxnSpPr>
        <p:spPr bwMode="auto">
          <a:xfrm>
            <a:off x="676275" y="3908637"/>
            <a:ext cx="0" cy="8318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6" name="AutoShape 66"/>
          <p:cNvCxnSpPr>
            <a:cxnSpLocks noChangeShapeType="1"/>
            <a:stCxn id="20495" idx="4"/>
            <a:endCxn id="20509" idx="0"/>
          </p:cNvCxnSpPr>
          <p:nvPr/>
        </p:nvCxnSpPr>
        <p:spPr bwMode="auto">
          <a:xfrm>
            <a:off x="8397875" y="3908637"/>
            <a:ext cx="0" cy="8318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7" name="AutoShape 67"/>
          <p:cNvCxnSpPr>
            <a:cxnSpLocks noChangeShapeType="1"/>
            <a:stCxn id="20543" idx="5"/>
            <a:endCxn id="20549" idx="1"/>
          </p:cNvCxnSpPr>
          <p:nvPr/>
        </p:nvCxnSpPr>
        <p:spPr bwMode="auto">
          <a:xfrm>
            <a:off x="744538" y="3880062"/>
            <a:ext cx="3827462" cy="4032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8" name="AutoShape 68"/>
          <p:cNvCxnSpPr>
            <a:cxnSpLocks noChangeShapeType="1"/>
            <a:stCxn id="20495" idx="3"/>
            <a:endCxn id="20549" idx="7"/>
          </p:cNvCxnSpPr>
          <p:nvPr/>
        </p:nvCxnSpPr>
        <p:spPr bwMode="auto">
          <a:xfrm flipH="1">
            <a:off x="4573588" y="3880062"/>
            <a:ext cx="3756025" cy="4032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49" name="Oval 69"/>
          <p:cNvSpPr>
            <a:spLocks noChangeAspect="1" noChangeArrowheads="1"/>
          </p:cNvSpPr>
          <p:nvPr/>
        </p:nvSpPr>
        <p:spPr bwMode="auto">
          <a:xfrm>
            <a:off x="4572000" y="4283287"/>
            <a:ext cx="1588" cy="15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50" name="AutoShape 70"/>
          <p:cNvCxnSpPr>
            <a:cxnSpLocks noChangeShapeType="1"/>
            <a:stCxn id="20509" idx="1"/>
            <a:endCxn id="20549" idx="5"/>
          </p:cNvCxnSpPr>
          <p:nvPr/>
        </p:nvCxnSpPr>
        <p:spPr bwMode="auto">
          <a:xfrm flipH="1" flipV="1">
            <a:off x="4573588" y="4284875"/>
            <a:ext cx="3756025" cy="4841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51" name="AutoShape 71"/>
          <p:cNvCxnSpPr>
            <a:cxnSpLocks noChangeShapeType="1"/>
            <a:stCxn id="20544" idx="7"/>
            <a:endCxn id="20549" idx="3"/>
          </p:cNvCxnSpPr>
          <p:nvPr/>
        </p:nvCxnSpPr>
        <p:spPr bwMode="auto">
          <a:xfrm flipV="1">
            <a:off x="744538" y="4284875"/>
            <a:ext cx="3827462" cy="4841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52" name="AutoShape 72"/>
          <p:cNvCxnSpPr>
            <a:cxnSpLocks noChangeShapeType="1"/>
            <a:stCxn id="20544" idx="5"/>
            <a:endCxn id="20523" idx="1"/>
          </p:cNvCxnSpPr>
          <p:nvPr/>
        </p:nvCxnSpPr>
        <p:spPr bwMode="auto">
          <a:xfrm>
            <a:off x="744538" y="4905587"/>
            <a:ext cx="7585075" cy="889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53" name="AutoShape 73"/>
          <p:cNvCxnSpPr>
            <a:cxnSpLocks noChangeShapeType="1"/>
            <a:stCxn id="20509" idx="3"/>
            <a:endCxn id="20554" idx="7"/>
          </p:cNvCxnSpPr>
          <p:nvPr/>
        </p:nvCxnSpPr>
        <p:spPr bwMode="auto">
          <a:xfrm flipH="1">
            <a:off x="744538" y="4905587"/>
            <a:ext cx="7585075" cy="889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54" name="Oval 74"/>
          <p:cNvSpPr>
            <a:spLocks noChangeAspect="1" noChangeArrowheads="1"/>
          </p:cNvSpPr>
          <p:nvPr/>
        </p:nvSpPr>
        <p:spPr bwMode="auto">
          <a:xfrm>
            <a:off x="5794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grpSp>
        <p:nvGrpSpPr>
          <p:cNvPr id="9" name="Group 8"/>
          <p:cNvGrpSpPr/>
          <p:nvPr/>
        </p:nvGrpSpPr>
        <p:grpSpPr>
          <a:xfrm>
            <a:off x="5595938" y="2649750"/>
            <a:ext cx="1377950" cy="1079500"/>
            <a:chOff x="5595938" y="2649750"/>
            <a:chExt cx="1377950" cy="1079500"/>
          </a:xfrm>
        </p:grpSpPr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 flipH="1">
              <a:off x="6486525" y="2676737"/>
              <a:ext cx="487363" cy="103346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 flipV="1">
              <a:off x="5595938" y="2649750"/>
              <a:ext cx="1270000" cy="107950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1813" y="2675150"/>
            <a:ext cx="2311400" cy="2092325"/>
            <a:chOff x="5611813" y="2675150"/>
            <a:chExt cx="2311400" cy="2092325"/>
          </a:xfrm>
        </p:grpSpPr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 flipH="1">
              <a:off x="6505575" y="2676737"/>
              <a:ext cx="1417638" cy="207327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 flipV="1">
              <a:off x="5611813" y="2675150"/>
              <a:ext cx="1900237" cy="209232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75300" y="2654512"/>
            <a:ext cx="2655888" cy="3128963"/>
            <a:chOff x="5575300" y="2654512"/>
            <a:chExt cx="2655888" cy="3128963"/>
          </a:xfrm>
        </p:grpSpPr>
        <p:sp>
          <p:nvSpPr>
            <p:cNvPr id="20559" name="Line 79"/>
            <p:cNvSpPr>
              <a:spLocks noChangeShapeType="1"/>
            </p:cNvSpPr>
            <p:nvPr/>
          </p:nvSpPr>
          <p:spPr bwMode="auto">
            <a:xfrm flipH="1">
              <a:off x="6496050" y="2654512"/>
              <a:ext cx="1735138" cy="3128963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60" name="Line 80"/>
            <p:cNvSpPr>
              <a:spLocks noChangeShapeType="1"/>
            </p:cNvSpPr>
            <p:nvPr/>
          </p:nvSpPr>
          <p:spPr bwMode="auto">
            <a:xfrm flipV="1">
              <a:off x="5575300" y="2673562"/>
              <a:ext cx="2125663" cy="3097213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5259483" y="2304700"/>
            <a:ext cx="971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/>
              <a:t>clause node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2663823" y="2304700"/>
            <a:ext cx="971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dirty="0"/>
              <a:t>clause node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84350" y="2668800"/>
            <a:ext cx="1765300" cy="1074737"/>
            <a:chOff x="1784350" y="2668800"/>
            <a:chExt cx="1765300" cy="1074737"/>
          </a:xfrm>
        </p:grpSpPr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>
              <a:off x="1784350" y="2668800"/>
              <a:ext cx="776288" cy="1074737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Line 84"/>
            <p:cNvSpPr>
              <a:spLocks noChangeShapeType="1"/>
            </p:cNvSpPr>
            <p:nvPr/>
          </p:nvSpPr>
          <p:spPr bwMode="auto">
            <a:xfrm flipH="1" flipV="1">
              <a:off x="2286000" y="2670387"/>
              <a:ext cx="1263650" cy="10509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84288" y="2670387"/>
            <a:ext cx="2279650" cy="2087563"/>
            <a:chOff x="1284288" y="2670387"/>
            <a:chExt cx="2279650" cy="2087563"/>
          </a:xfrm>
        </p:grpSpPr>
        <p:sp>
          <p:nvSpPr>
            <p:cNvPr id="20565" name="Line 85"/>
            <p:cNvSpPr>
              <a:spLocks noChangeShapeType="1"/>
            </p:cNvSpPr>
            <p:nvPr/>
          </p:nvSpPr>
          <p:spPr bwMode="auto">
            <a:xfrm>
              <a:off x="2057400" y="2670387"/>
              <a:ext cx="1506538" cy="204946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66" name="Line 86"/>
            <p:cNvSpPr>
              <a:spLocks noChangeShapeType="1"/>
            </p:cNvSpPr>
            <p:nvPr/>
          </p:nvSpPr>
          <p:spPr bwMode="auto">
            <a:xfrm flipH="1" flipV="1">
              <a:off x="1284288" y="2675150"/>
              <a:ext cx="1295400" cy="20828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0" y="2654512"/>
            <a:ext cx="2576513" cy="3128963"/>
            <a:chOff x="990600" y="2654512"/>
            <a:chExt cx="2576513" cy="3128963"/>
          </a:xfrm>
        </p:grpSpPr>
        <p:sp>
          <p:nvSpPr>
            <p:cNvPr id="20567" name="Line 87"/>
            <p:cNvSpPr>
              <a:spLocks noChangeShapeType="1"/>
            </p:cNvSpPr>
            <p:nvPr/>
          </p:nvSpPr>
          <p:spPr bwMode="auto">
            <a:xfrm>
              <a:off x="990600" y="2670387"/>
              <a:ext cx="1598613" cy="3113088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68" name="Line 88"/>
            <p:cNvSpPr>
              <a:spLocks noChangeShapeType="1"/>
            </p:cNvSpPr>
            <p:nvPr/>
          </p:nvSpPr>
          <p:spPr bwMode="auto">
            <a:xfrm flipH="1" flipV="1">
              <a:off x="1422400" y="2654512"/>
              <a:ext cx="2144713" cy="3114675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71" name="Rectangle 91"/>
          <p:cNvSpPr>
            <a:spLocks noChangeArrowheads="1"/>
          </p:cNvSpPr>
          <p:nvPr/>
        </p:nvSpPr>
        <p:spPr bwMode="auto">
          <a:xfrm>
            <a:off x="8566150" y="3595900"/>
            <a:ext cx="3667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600"/>
              <a:t>x</a:t>
            </a:r>
            <a:r>
              <a:rPr kumimoji="1" lang="en-US" sz="1600" baseline="-25000"/>
              <a:t>1</a:t>
            </a:r>
            <a:endParaRPr kumimoji="1" lang="en-US" sz="1600"/>
          </a:p>
        </p:txBody>
      </p: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8580438" y="4634125"/>
            <a:ext cx="388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600"/>
              <a:t>x</a:t>
            </a:r>
            <a:r>
              <a:rPr kumimoji="1" lang="en-US" sz="1600" baseline="-25000"/>
              <a:t>2</a:t>
            </a:r>
            <a:endParaRPr kumimoji="1" lang="en-US" sz="1600"/>
          </a:p>
        </p:txBody>
      </p:sp>
      <p:sp>
        <p:nvSpPr>
          <p:cNvPr id="20573" name="Rectangle 93"/>
          <p:cNvSpPr>
            <a:spLocks noChangeArrowheads="1"/>
          </p:cNvSpPr>
          <p:nvPr/>
        </p:nvSpPr>
        <p:spPr bwMode="auto">
          <a:xfrm>
            <a:off x="8591550" y="5650125"/>
            <a:ext cx="388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600"/>
              <a:t>x</a:t>
            </a:r>
            <a:r>
              <a:rPr kumimoji="1" lang="en-US" sz="1600" baseline="-25000"/>
              <a:t>3</a:t>
            </a:r>
            <a:endParaRPr kumimoji="1" lang="en-US" sz="16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41129" y="2355446"/>
          <a:ext cx="1866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1866900" imgH="279400" progId="Equation.3">
                  <p:embed/>
                </p:oleObj>
              </mc:Choice>
              <mc:Fallback>
                <p:oleObj name="Equation" r:id="rId4" imgW="1866900" imgH="2794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129" y="2355446"/>
                        <a:ext cx="1866900" cy="2794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747649" y="2355444"/>
          <a:ext cx="190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6" imgW="1905000" imgH="279400" progId="Equation.3">
                  <p:embed/>
                </p:oleObj>
              </mc:Choice>
              <mc:Fallback>
                <p:oleObj name="Equation" r:id="rId6" imgW="1905000" imgH="2794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47649" y="2355444"/>
                        <a:ext cx="1905000" cy="27940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44479" cy="2963077"/>
          </a:xfrm>
        </p:spPr>
        <p:txBody>
          <a:bodyPr/>
          <a:lstStyle/>
          <a:p>
            <a:r>
              <a:rPr lang="en-US" sz="2400" dirty="0"/>
              <a:t>Claim:  </a:t>
            </a:r>
            <a:r>
              <a:rPr lang="en-US" sz="2400" dirty="0">
                <a:sym typeface="Symbol" charset="0"/>
              </a:rPr>
              <a:t>𝚽</a:t>
            </a:r>
            <a:r>
              <a:rPr lang="en-US" sz="2400" dirty="0"/>
              <a:t> is </a:t>
            </a:r>
            <a:r>
              <a:rPr lang="en-US" sz="2400" dirty="0" err="1"/>
              <a:t>satisfiable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G has a Hamiltonian cycle</a:t>
            </a:r>
          </a:p>
          <a:p>
            <a:r>
              <a:rPr lang="en-US" sz="2400" dirty="0"/>
              <a:t>Proof  “</a:t>
            </a:r>
            <a:r>
              <a:rPr lang="en-US" sz="2400" dirty="0">
                <a:sym typeface="Symbol" charset="0"/>
              </a:rPr>
              <a:t>⇒” </a:t>
            </a:r>
            <a:r>
              <a:rPr lang="en-US" sz="2400" dirty="0"/>
              <a:t>Suppose 3-CNF has satisfying assignment x*</a:t>
            </a:r>
          </a:p>
          <a:p>
            <a:pPr lvl="1"/>
            <a:r>
              <a:rPr lang="en-US" sz="2200" dirty="0"/>
              <a:t>Then, define Hamiltonian cycle in G as follows:</a:t>
            </a:r>
          </a:p>
          <a:p>
            <a:pPr lvl="2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* = 1, traverse row </a:t>
            </a:r>
            <a:r>
              <a:rPr lang="en-US" dirty="0" err="1"/>
              <a:t>i</a:t>
            </a:r>
            <a:r>
              <a:rPr lang="en-US" dirty="0"/>
              <a:t>  from left to right</a:t>
            </a:r>
          </a:p>
          <a:p>
            <a:pPr lvl="2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* = 0, traverse row </a:t>
            </a:r>
            <a:r>
              <a:rPr lang="en-US" dirty="0" err="1"/>
              <a:t>i</a:t>
            </a:r>
            <a:r>
              <a:rPr lang="en-US" dirty="0"/>
              <a:t> from right to left</a:t>
            </a:r>
          </a:p>
          <a:p>
            <a:pPr lvl="2"/>
            <a:r>
              <a:rPr lang="en-US" dirty="0"/>
              <a:t>For each clause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, there will be at least one row </a:t>
            </a:r>
            <a:r>
              <a:rPr lang="en-US" dirty="0" err="1"/>
              <a:t>i</a:t>
            </a:r>
            <a:r>
              <a:rPr lang="en-US" dirty="0"/>
              <a:t> in which we are going in "correct" direction to splice node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into tour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43" y="3885557"/>
            <a:ext cx="4937804" cy="24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0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" y="1214438"/>
            <a:ext cx="8914724" cy="5076825"/>
          </a:xfrm>
        </p:spPr>
        <p:txBody>
          <a:bodyPr/>
          <a:lstStyle/>
          <a:p>
            <a:r>
              <a:rPr lang="en-US" sz="2400" dirty="0"/>
              <a:t>Claim:   </a:t>
            </a:r>
            <a:r>
              <a:rPr lang="en-US" sz="2400" dirty="0">
                <a:sym typeface="Symbol" charset="0"/>
              </a:rPr>
              <a:t>𝚽</a:t>
            </a:r>
            <a:r>
              <a:rPr lang="en-US" sz="2400" dirty="0"/>
              <a:t> is </a:t>
            </a:r>
            <a:r>
              <a:rPr lang="en-US" sz="2400" dirty="0" err="1"/>
              <a:t>satisfiable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G has a Hamiltonian cycle</a:t>
            </a:r>
          </a:p>
          <a:p>
            <a:r>
              <a:rPr lang="en-US" sz="2400" dirty="0"/>
              <a:t>Proof  “</a:t>
            </a:r>
            <a:r>
              <a:rPr lang="en-US" sz="2400" dirty="0">
                <a:sym typeface="Symbol" charset="0"/>
              </a:rPr>
              <a:t>⟸” </a:t>
            </a:r>
            <a:r>
              <a:rPr lang="en-US" sz="2000" dirty="0"/>
              <a:t>Suppose G has a Hamiltonian cycle </a:t>
            </a:r>
            <a:r>
              <a:rPr lang="en-US" sz="2000" dirty="0">
                <a:sym typeface="Symbol" charset="0"/>
              </a:rPr>
              <a:t>𝚪</a:t>
            </a:r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dirty="0">
                <a:sym typeface="Symbol" charset="0"/>
              </a:rPr>
              <a:t>𝚪</a:t>
            </a:r>
            <a:r>
              <a:rPr lang="en-US" sz="2000" dirty="0"/>
              <a:t> enters clause node </a:t>
            </a:r>
            <a:r>
              <a:rPr lang="en-US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, it must depart on mate edge</a:t>
            </a:r>
          </a:p>
          <a:p>
            <a:pPr lvl="2"/>
            <a:r>
              <a:rPr lang="en-US" dirty="0"/>
              <a:t>Nodes before and after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are connected by an edge e in G</a:t>
            </a:r>
          </a:p>
          <a:p>
            <a:pPr lvl="2"/>
            <a:r>
              <a:rPr lang="en-US" dirty="0"/>
              <a:t>Removing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from cycle, replace it with edge e </a:t>
            </a:r>
            <a:r>
              <a:rPr lang="en-US" dirty="0">
                <a:sym typeface="Symbol" charset="0"/>
              </a:rPr>
              <a:t>⇒</a:t>
            </a:r>
            <a:r>
              <a:rPr lang="en-US" dirty="0"/>
              <a:t> Hamiltonian cycle on G - {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 }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86" y="3591658"/>
            <a:ext cx="4937804" cy="249018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73994" y="3539567"/>
            <a:ext cx="4660434" cy="260075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Continuing in this way,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Hamiltonian cycle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𝚪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' in</a:t>
            </a:r>
            <a:b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G - { C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, C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,  . . . ,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2000" baseline="-25000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}</a:t>
            </a:r>
          </a:p>
          <a:p>
            <a:pPr lvl="1"/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Set x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* = 1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iff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𝚪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' traverses row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left to right, otherwise set to 0</a:t>
            </a:r>
          </a:p>
          <a:p>
            <a:pPr lvl="1"/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Since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𝚪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visits each clause node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2000" baseline="-25000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, at least one of the paths is traversed in “correct” direction, and each clause is satisfied </a:t>
            </a:r>
          </a:p>
        </p:txBody>
      </p:sp>
    </p:spTree>
    <p:extLst>
      <p:ext uri="{BB962C8B-B14F-4D97-AF65-F5344CB8AC3E}">
        <p14:creationId xmlns:p14="http://schemas.microsoft.com/office/powerpoint/2010/main" val="38190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25, 31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8BD1E-2AA2-1C4A-BA5A-CD415F0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Class of </a:t>
            </a:r>
            <a:r>
              <a:rPr lang="ja-JP" altLang="en-US">
                <a:latin typeface="Arial"/>
                <a:cs typeface="+mj-cs"/>
              </a:rPr>
              <a:t>“</a:t>
            </a:r>
            <a:r>
              <a:rPr lang="en-US">
                <a:cs typeface="+mj-cs"/>
              </a:rPr>
              <a:t>NP</a:t>
            </a:r>
            <a:r>
              <a:rPr lang="ja-JP" altLang="en-US">
                <a:latin typeface="Arial"/>
                <a:cs typeface="+mj-cs"/>
              </a:rPr>
              <a:t>”</a:t>
            </a:r>
            <a:r>
              <a:rPr lang="en-US">
                <a:cs typeface="+mj-cs"/>
              </a:rPr>
              <a:t> Problems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b="1">
                <a:cs typeface="+mn-cs"/>
              </a:rPr>
              <a:t>Class NP</a:t>
            </a:r>
            <a:r>
              <a:rPr lang="en-US">
                <a:cs typeface="+mn-cs"/>
              </a:rPr>
              <a:t> consists of problems that are verifiable in polynomial time (i.e., could be solved by nondeterministic polynomial algorithms)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/>
              <a:t>If we were given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certificate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of a solution, we could verify that the certificate is correct in time polynomial to the size of the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DD0111"/>
                </a:solidFill>
                <a:latin typeface="Monotype Corsiva" charset="0"/>
                <a:cs typeface="+mj-cs"/>
              </a:rPr>
              <a:t>E.g.:</a:t>
            </a:r>
            <a:r>
              <a:rPr lang="en-US">
                <a:cs typeface="+mj-cs"/>
              </a:rPr>
              <a:t> Hamiltonian Cycle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b="1" dirty="0">
                <a:cs typeface="+mn-cs"/>
              </a:rPr>
              <a:t>Given:</a:t>
            </a:r>
            <a:r>
              <a:rPr lang="en-US" dirty="0">
                <a:cs typeface="+mn-cs"/>
              </a:rPr>
              <a:t> a directed graph G = (V, E), determine a simple cycle that contains each vertex in V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Each vertex can only be visited once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b="1" dirty="0">
                <a:cs typeface="+mn-cs"/>
              </a:rPr>
              <a:t>Certificate</a:t>
            </a:r>
            <a:r>
              <a:rPr lang="en-US" dirty="0">
                <a:cs typeface="+mn-cs"/>
              </a:rPr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Sequence: </a:t>
            </a:r>
            <a:r>
              <a:rPr lang="en-US" dirty="0">
                <a:sym typeface="Symbol" charset="0"/>
              </a:rPr>
              <a:t>⟨v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v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, v</a:t>
            </a:r>
            <a:r>
              <a:rPr lang="en-US" baseline="-25000" dirty="0">
                <a:sym typeface="Symbol" charset="0"/>
              </a:rPr>
              <a:t>3</a:t>
            </a:r>
            <a:r>
              <a:rPr lang="en-US" dirty="0">
                <a:sym typeface="Symbol" charset="0"/>
              </a:rPr>
              <a:t>, …, </a:t>
            </a:r>
            <a:r>
              <a:rPr lang="en-US" dirty="0" err="1">
                <a:sym typeface="Symbol" charset="0"/>
              </a:rPr>
              <a:t>v</a:t>
            </a:r>
            <a:r>
              <a:rPr lang="en-US" baseline="-25000" dirty="0" err="1">
                <a:sym typeface="Symbol" charset="0"/>
              </a:rPr>
              <a:t>|V</a:t>
            </a:r>
            <a:r>
              <a:rPr lang="en-US" baseline="-25000" dirty="0">
                <a:sym typeface="Symbol" charset="0"/>
              </a:rPr>
              <a:t>|</a:t>
            </a:r>
            <a:r>
              <a:rPr lang="en-US" dirty="0">
                <a:sym typeface="Symbol" charset="0"/>
              </a:rPr>
              <a:t>⟩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Verification</a:t>
            </a:r>
            <a:r>
              <a:rPr lang="en-US" dirty="0">
                <a:cs typeface="+mn-cs"/>
                <a:sym typeface="Symbol" charset="0"/>
              </a:rPr>
              <a:t>: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sym typeface="Symbol" charset="0"/>
              </a:rPr>
              <a:t>1) 	(v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, v</a:t>
            </a:r>
            <a:r>
              <a:rPr lang="en-US" baseline="-25000" dirty="0">
                <a:sym typeface="Symbol" charset="0"/>
              </a:rPr>
              <a:t>i+1</a:t>
            </a:r>
            <a:r>
              <a:rPr lang="en-US" dirty="0">
                <a:sym typeface="Symbol" charset="0"/>
              </a:rPr>
              <a:t>) ∈ E 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|V|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sym typeface="Symbol" charset="0"/>
              </a:rPr>
              <a:t>2) 	(</a:t>
            </a:r>
            <a:r>
              <a:rPr lang="en-US" dirty="0" err="1">
                <a:sym typeface="Symbol" charset="0"/>
              </a:rPr>
              <a:t>v</a:t>
            </a:r>
            <a:r>
              <a:rPr lang="en-US" baseline="-25000" dirty="0" err="1">
                <a:sym typeface="Symbol" charset="0"/>
              </a:rPr>
              <a:t>|V</a:t>
            </a:r>
            <a:r>
              <a:rPr lang="en-US" baseline="-25000" dirty="0">
                <a:sym typeface="Symbol" charset="0"/>
              </a:rPr>
              <a:t>|</a:t>
            </a:r>
            <a:r>
              <a:rPr lang="en-US" dirty="0">
                <a:sym typeface="Symbol" charset="0"/>
              </a:rPr>
              <a:t>, v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∈ E </a:t>
            </a:r>
          </a:p>
        </p:txBody>
      </p:sp>
      <p:grpSp>
        <p:nvGrpSpPr>
          <p:cNvPr id="842756" name="Group 4"/>
          <p:cNvGrpSpPr>
            <a:grpSpLocks/>
          </p:cNvGrpSpPr>
          <p:nvPr/>
        </p:nvGrpSpPr>
        <p:grpSpPr bwMode="auto">
          <a:xfrm>
            <a:off x="6045200" y="2937669"/>
            <a:ext cx="1682750" cy="1455738"/>
            <a:chOff x="3972" y="1846"/>
            <a:chExt cx="1060" cy="917"/>
          </a:xfrm>
        </p:grpSpPr>
        <p:sp>
          <p:nvSpPr>
            <p:cNvPr id="842757" name="Line 5"/>
            <p:cNvSpPr>
              <a:spLocks noChangeShapeType="1"/>
            </p:cNvSpPr>
            <p:nvPr/>
          </p:nvSpPr>
          <p:spPr bwMode="auto">
            <a:xfrm>
              <a:off x="4046" y="2184"/>
              <a:ext cx="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58" name="Line 6"/>
            <p:cNvSpPr>
              <a:spLocks noChangeShapeType="1"/>
            </p:cNvSpPr>
            <p:nvPr/>
          </p:nvSpPr>
          <p:spPr bwMode="auto">
            <a:xfrm rot="4034718">
              <a:off x="4230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59" name="Line 7"/>
            <p:cNvSpPr>
              <a:spLocks noChangeShapeType="1"/>
            </p:cNvSpPr>
            <p:nvPr/>
          </p:nvSpPr>
          <p:spPr bwMode="auto">
            <a:xfrm rot="17565282" flipH="1">
              <a:off x="3874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0" name="Line 8"/>
            <p:cNvSpPr>
              <a:spLocks noChangeShapeType="1"/>
            </p:cNvSpPr>
            <p:nvPr/>
          </p:nvSpPr>
          <p:spPr bwMode="auto">
            <a:xfrm rot="-2096708" flipH="1" flipV="1">
              <a:off x="4069" y="2448"/>
              <a:ext cx="963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1" name="Line 9"/>
            <p:cNvSpPr>
              <a:spLocks noChangeShapeType="1"/>
            </p:cNvSpPr>
            <p:nvPr/>
          </p:nvSpPr>
          <p:spPr bwMode="auto">
            <a:xfrm rot="2096708" flipV="1">
              <a:off x="3972" y="2441"/>
              <a:ext cx="968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42762" name="Group 10"/>
          <p:cNvGrpSpPr>
            <a:grpSpLocks/>
          </p:cNvGrpSpPr>
          <p:nvPr/>
        </p:nvGrpSpPr>
        <p:grpSpPr bwMode="auto">
          <a:xfrm>
            <a:off x="5932488" y="4884738"/>
            <a:ext cx="1652587" cy="876300"/>
            <a:chOff x="4162" y="3077"/>
            <a:chExt cx="1041" cy="552"/>
          </a:xfrm>
        </p:grpSpPr>
        <p:sp>
          <p:nvSpPr>
            <p:cNvPr id="842763" name="Line 11"/>
            <p:cNvSpPr>
              <a:spLocks noChangeShapeType="1"/>
            </p:cNvSpPr>
            <p:nvPr/>
          </p:nvSpPr>
          <p:spPr bwMode="auto">
            <a:xfrm>
              <a:off x="4162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4" name="Line 12"/>
            <p:cNvSpPr>
              <a:spLocks noChangeShapeType="1"/>
            </p:cNvSpPr>
            <p:nvPr/>
          </p:nvSpPr>
          <p:spPr bwMode="auto">
            <a:xfrm flipH="1">
              <a:off x="4258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5" name="Line 13"/>
            <p:cNvSpPr>
              <a:spLocks noChangeShapeType="1"/>
            </p:cNvSpPr>
            <p:nvPr/>
          </p:nvSpPr>
          <p:spPr bwMode="auto">
            <a:xfrm>
              <a:off x="4162" y="3077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6" name="Line 14"/>
            <p:cNvSpPr>
              <a:spLocks noChangeShapeType="1"/>
            </p:cNvSpPr>
            <p:nvPr/>
          </p:nvSpPr>
          <p:spPr bwMode="auto">
            <a:xfrm flipH="1">
              <a:off x="5093" y="3082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42767" name="Text Box 15"/>
          <p:cNvSpPr txBox="1">
            <a:spLocks noChangeArrowheads="1"/>
          </p:cNvSpPr>
          <p:nvPr/>
        </p:nvSpPr>
        <p:spPr bwMode="auto">
          <a:xfrm>
            <a:off x="7740650" y="3671094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hamiltonian</a:t>
            </a:r>
          </a:p>
        </p:txBody>
      </p:sp>
      <p:sp>
        <p:nvSpPr>
          <p:cNvPr id="842768" name="Text Box 16"/>
          <p:cNvSpPr txBox="1">
            <a:spLocks noChangeArrowheads="1"/>
          </p:cNvSpPr>
          <p:nvPr/>
        </p:nvSpPr>
        <p:spPr bwMode="auto">
          <a:xfrm>
            <a:off x="7645400" y="5141913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 </a:t>
            </a:r>
          </a:p>
          <a:p>
            <a:pPr>
              <a:defRPr/>
            </a:pPr>
            <a:r>
              <a:rPr lang="en-US">
                <a:cs typeface="+mn-cs"/>
              </a:rPr>
              <a:t>hamiltonian</a:t>
            </a:r>
          </a:p>
        </p:txBody>
      </p:sp>
      <p:grpSp>
        <p:nvGrpSpPr>
          <p:cNvPr id="842769" name="Group 17"/>
          <p:cNvGrpSpPr>
            <a:grpSpLocks/>
          </p:cNvGrpSpPr>
          <p:nvPr/>
        </p:nvGrpSpPr>
        <p:grpSpPr bwMode="auto">
          <a:xfrm>
            <a:off x="6140450" y="2948782"/>
            <a:ext cx="1490663" cy="1414462"/>
            <a:chOff x="3702" y="1853"/>
            <a:chExt cx="939" cy="891"/>
          </a:xfrm>
        </p:grpSpPr>
        <p:sp>
          <p:nvSpPr>
            <p:cNvPr id="842770" name="Oval 18"/>
            <p:cNvSpPr>
              <a:spLocks noChangeArrowheads="1"/>
            </p:cNvSpPr>
            <p:nvPr/>
          </p:nvSpPr>
          <p:spPr bwMode="auto">
            <a:xfrm>
              <a:off x="4157" y="18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1" name="Oval 19"/>
            <p:cNvSpPr>
              <a:spLocks noChangeArrowheads="1"/>
            </p:cNvSpPr>
            <p:nvPr/>
          </p:nvSpPr>
          <p:spPr bwMode="auto">
            <a:xfrm>
              <a:off x="4585" y="21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2" name="Oval 20"/>
            <p:cNvSpPr>
              <a:spLocks noChangeArrowheads="1"/>
            </p:cNvSpPr>
            <p:nvPr/>
          </p:nvSpPr>
          <p:spPr bwMode="auto">
            <a:xfrm>
              <a:off x="3702" y="215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3" name="Oval 21"/>
            <p:cNvSpPr>
              <a:spLocks noChangeArrowheads="1"/>
            </p:cNvSpPr>
            <p:nvPr/>
          </p:nvSpPr>
          <p:spPr bwMode="auto">
            <a:xfrm>
              <a:off x="4498" y="26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4" name="Oval 22"/>
            <p:cNvSpPr>
              <a:spLocks noChangeArrowheads="1"/>
            </p:cNvSpPr>
            <p:nvPr/>
          </p:nvSpPr>
          <p:spPr bwMode="auto">
            <a:xfrm>
              <a:off x="3790" y="26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42775" name="Group 23"/>
          <p:cNvGrpSpPr>
            <a:grpSpLocks/>
          </p:cNvGrpSpPr>
          <p:nvPr/>
        </p:nvGrpSpPr>
        <p:grpSpPr bwMode="auto">
          <a:xfrm>
            <a:off x="5897563" y="4843463"/>
            <a:ext cx="1728787" cy="935037"/>
            <a:chOff x="3715" y="3051"/>
            <a:chExt cx="1089" cy="589"/>
          </a:xfrm>
        </p:grpSpPr>
        <p:sp>
          <p:nvSpPr>
            <p:cNvPr id="842776" name="Oval 24"/>
            <p:cNvSpPr>
              <a:spLocks noChangeArrowheads="1"/>
            </p:cNvSpPr>
            <p:nvPr/>
          </p:nvSpPr>
          <p:spPr bwMode="auto">
            <a:xfrm>
              <a:off x="3715" y="305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7" name="Oval 25"/>
            <p:cNvSpPr>
              <a:spLocks noChangeArrowheads="1"/>
            </p:cNvSpPr>
            <p:nvPr/>
          </p:nvSpPr>
          <p:spPr bwMode="auto">
            <a:xfrm>
              <a:off x="4748" y="305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8" name="Oval 26"/>
            <p:cNvSpPr>
              <a:spLocks noChangeArrowheads="1"/>
            </p:cNvSpPr>
            <p:nvPr/>
          </p:nvSpPr>
          <p:spPr bwMode="auto">
            <a:xfrm>
              <a:off x="3808" y="358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9" name="Oval 27"/>
            <p:cNvSpPr>
              <a:spLocks noChangeArrowheads="1"/>
            </p:cNvSpPr>
            <p:nvPr/>
          </p:nvSpPr>
          <p:spPr bwMode="auto">
            <a:xfrm>
              <a:off x="4635" y="35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80" name="Oval 28"/>
            <p:cNvSpPr>
              <a:spLocks noChangeArrowheads="1"/>
            </p:cNvSpPr>
            <p:nvPr/>
          </p:nvSpPr>
          <p:spPr bwMode="auto">
            <a:xfrm>
              <a:off x="4229" y="334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67" grpId="0"/>
      <p:bldP spid="84276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4545</Words>
  <Application>Microsoft Macintosh PowerPoint</Application>
  <PresentationFormat>On-screen Show (4:3)</PresentationFormat>
  <Paragraphs>1148</Paragraphs>
  <Slides>73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Wingdings</vt:lpstr>
      <vt:lpstr>Default Design</vt:lpstr>
      <vt:lpstr>Equation</vt:lpstr>
      <vt:lpstr>Analysis of Algorithms CS 477/677</vt:lpstr>
      <vt:lpstr>Modular Exponentiation</vt:lpstr>
      <vt:lpstr>Modular Exponentiation</vt:lpstr>
      <vt:lpstr>NP-Completeness</vt:lpstr>
      <vt:lpstr>Class of “P” Problems</vt:lpstr>
      <vt:lpstr>Optimization &amp; Decision Problems</vt:lpstr>
      <vt:lpstr>Nondeterministic Algorithms</vt:lpstr>
      <vt:lpstr>Class of “NP” Problems</vt:lpstr>
      <vt:lpstr>E.g.: Hamiltonian Cycle</vt:lpstr>
      <vt:lpstr>Polynomial Reduction Algorithm</vt:lpstr>
      <vt:lpstr>Reductions</vt:lpstr>
      <vt:lpstr>NP-Completeness</vt:lpstr>
      <vt:lpstr>Reduction and NP-Completeness</vt:lpstr>
      <vt:lpstr>Proving NP-Completeness</vt:lpstr>
      <vt:lpstr>Proving NP-Completeness</vt:lpstr>
      <vt:lpstr>Is P = NP?</vt:lpstr>
      <vt:lpstr>P &amp; NP-Complete Problems</vt:lpstr>
      <vt:lpstr>P &amp; NP-Complete Problems</vt:lpstr>
      <vt:lpstr>Boolean Formula Satisfiability</vt:lpstr>
      <vt:lpstr>3-CNF Satisfiability</vt:lpstr>
      <vt:lpstr>Clique</vt:lpstr>
      <vt:lpstr>Clique Verifier</vt:lpstr>
      <vt:lpstr>3-CNF ≤p Clique</vt:lpstr>
      <vt:lpstr>3-CNF ≤p Clique</vt:lpstr>
      <vt:lpstr>3-CNF ≤p Clique</vt:lpstr>
      <vt:lpstr>3-CNF ≤p Clique</vt:lpstr>
      <vt:lpstr>The Traveling Salesman Problem</vt:lpstr>
      <vt:lpstr>TSP ∈ NP</vt:lpstr>
      <vt:lpstr>HAM-CYCLE ≤p TSP </vt:lpstr>
      <vt:lpstr>HAM-CYCLE ≤p TSP </vt:lpstr>
      <vt:lpstr>Approximation Algorithms</vt:lpstr>
      <vt:lpstr>The Vertex-Cover Problem</vt:lpstr>
      <vt:lpstr>APPROX-VERTEX-COVER(G)</vt:lpstr>
      <vt:lpstr>APPROX-VERTEX-COVER(G)</vt:lpstr>
      <vt:lpstr>The Set Covering Problem</vt:lpstr>
      <vt:lpstr>Greedy Set Covering</vt:lpstr>
      <vt:lpstr>GREEDY-SET-COVER(X, F)</vt:lpstr>
      <vt:lpstr>Additional Proofs</vt:lpstr>
      <vt:lpstr>Vertex Cover</vt:lpstr>
      <vt:lpstr>Clique ≤p Vertex Cover</vt:lpstr>
      <vt:lpstr>Clique ≤p Vertex Cover (VC)</vt:lpstr>
      <vt:lpstr>Clique ≤p Vertex Cover</vt:lpstr>
      <vt:lpstr>Clique ≤p Vertex Cover</vt:lpstr>
      <vt:lpstr>INDEPENDENT-SET</vt:lpstr>
      <vt:lpstr>3-CNF ≤p INDEPENDENT-SET</vt:lpstr>
      <vt:lpstr>3-CNF ≤p INDEPENDENT-SET</vt:lpstr>
      <vt:lpstr>3-CNF ≤p INDEPENDENT-SET</vt:lpstr>
      <vt:lpstr>Polynomial-Time Reductions</vt:lpstr>
      <vt:lpstr>Vertex Cover</vt:lpstr>
      <vt:lpstr>INDEPENDENT-SET ≤p VERTEX-COVER </vt:lpstr>
      <vt:lpstr>INDEPENDENT-SET ≤p VERTEX-COVER </vt:lpstr>
      <vt:lpstr>Set Cover</vt:lpstr>
      <vt:lpstr>Set Cover</vt:lpstr>
      <vt:lpstr>VERTEX-COVER ≤p SET-COVER</vt:lpstr>
      <vt:lpstr>VERTEX-COVER ≤p SET-COVER</vt:lpstr>
      <vt:lpstr>Hamiltonian Cycle</vt:lpstr>
      <vt:lpstr>DIR-HAM-CYCLE ≤p HAM-CYCLE</vt:lpstr>
      <vt:lpstr>DIR-HAM-CYCLE ≤P HAM-CYCLE</vt:lpstr>
      <vt:lpstr>3-Colorability</vt:lpstr>
      <vt:lpstr>Register Allocation</vt:lpstr>
      <vt:lpstr>3-CNF ≤p 3-COLOR</vt:lpstr>
      <vt:lpstr>3-CNF ≤p 3-COLOR</vt:lpstr>
      <vt:lpstr>3-CNF ≤p 3-COLOR</vt:lpstr>
      <vt:lpstr>3-CNF ≤p 3-COLOR</vt:lpstr>
      <vt:lpstr>3-CNF ≤p 3-COLOR</vt:lpstr>
      <vt:lpstr>3-CNF ≤p 3-COLOR</vt:lpstr>
      <vt:lpstr>Directed Hamiltonian Cycle</vt:lpstr>
      <vt:lpstr>3-CNF ≤p DIR-HAM-CYCLE</vt:lpstr>
      <vt:lpstr>3-CNF ≤p DIR-HAM-CYCLE</vt:lpstr>
      <vt:lpstr>3-CNF ≤p DIR-HAM-CYCLE</vt:lpstr>
      <vt:lpstr>3-CNF ≤p DIR-HAM-CYCLE</vt:lpstr>
      <vt:lpstr>3-CNF ≤p DIR-HAM-CYCLE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732</cp:revision>
  <cp:lastPrinted>2018-12-04T20:48:43Z</cp:lastPrinted>
  <dcterms:created xsi:type="dcterms:W3CDTF">2011-01-18T17:28:39Z</dcterms:created>
  <dcterms:modified xsi:type="dcterms:W3CDTF">2018-12-06T18:24:55Z</dcterms:modified>
</cp:coreProperties>
</file>