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85446" autoAdjust="0"/>
  </p:normalViewPr>
  <p:slideViewPr>
    <p:cSldViewPr snapToGrid="0">
      <p:cViewPr varScale="1">
        <p:scale>
          <a:sx n="81" d="100"/>
          <a:sy n="81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451FB-A9CA-47B2-861C-7895F9BB97DB}" type="slidenum">
              <a:rPr lang="en-US"/>
              <a:pPr/>
              <a:t>10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AA7D1-41E8-40FD-AEF7-46355B870229}" type="slidenum">
              <a:rPr lang="en-US"/>
              <a:pPr/>
              <a:t>11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B02DB-D680-453E-BE27-7FDBC318D4AE}" type="slidenum">
              <a:rPr lang="en-US"/>
              <a:pPr/>
              <a:t>12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23CC-2F71-4C21-9CBF-835FCEB24F98}" type="slidenum">
              <a:rPr lang="en-US"/>
              <a:pPr/>
              <a:t>13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EB3B3-A040-4F92-87BE-38F559B2F644}" type="slidenum">
              <a:rPr lang="en-US"/>
              <a:pPr/>
              <a:t>14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19C75-6A3E-43A8-8BF1-D5FDC8053E1F}" type="slidenum">
              <a:rPr lang="en-US"/>
              <a:pPr/>
              <a:t>15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2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4F092-31CF-4E63-9E11-CBFFA3AB91C2}" type="slidenum">
              <a:rPr lang="en-US"/>
              <a:pPr/>
              <a:t>16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8B6B6-4284-43EE-A212-9F4D34970727}" type="slidenum">
              <a:rPr lang="en-US"/>
              <a:pPr/>
              <a:t>17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0C5CF-032D-4663-A23B-C209E8F23691}" type="slidenum">
              <a:rPr lang="en-US"/>
              <a:pPr/>
              <a:t>18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9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B924C-5703-446E-80E3-897F87D31003}" type="slidenum">
              <a:rPr lang="en-US"/>
              <a:pPr/>
              <a:t>19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B32A-E6B1-4FA1-8B53-DD053B90824C}" type="slidenum">
              <a:rPr lang="en-US"/>
              <a:pPr/>
              <a:t>2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EA57E-AAC3-46D7-8275-DA04158773D2}" type="slidenum">
              <a:rPr lang="en-US"/>
              <a:pPr/>
              <a:t>20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9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2A80C-B4D8-4E21-A3CD-E56DB6C177EA}" type="slidenum">
              <a:rPr lang="en-US"/>
              <a:pPr/>
              <a:t>21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B2185-495A-41B4-A125-6021CE9D478F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4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2CC9E-575B-43CE-83D1-4526B0C48B24}" type="slidenum">
              <a:rPr lang="en-US"/>
              <a:pPr/>
              <a:t>23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FC26C-A4C0-4CED-93CC-640EE2D115C9}" type="slidenum">
              <a:rPr lang="en-US"/>
              <a:pPr/>
              <a:t>24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8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27F54-9FA8-46AE-A352-5F88D183105F}" type="slidenum">
              <a:rPr lang="en-US"/>
              <a:pPr/>
              <a:t>25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51021-A520-4BAD-8CBA-B326E57BF956}" type="slidenum">
              <a:rPr lang="en-US"/>
              <a:pPr/>
              <a:t>26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6A1F6-65E5-43CE-B59E-468A89F18AFC}" type="slidenum">
              <a:rPr lang="en-US"/>
              <a:pPr/>
              <a:t>27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B65E8-BF2A-4D9D-BDAC-7C7A7E2900FA}" type="slidenum">
              <a:rPr lang="en-US"/>
              <a:pPr/>
              <a:t>28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875D6-FAF5-4F1B-944E-ECA424151BBB}" type="slidenum">
              <a:rPr lang="en-US"/>
              <a:pPr/>
              <a:t>29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C752E-EA56-4B85-AAE2-6325192883B3}" type="slidenum">
              <a:rPr lang="en-US"/>
              <a:pPr/>
              <a:t>3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2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E315E-4258-4149-86DB-44F0663DA86A}" type="slidenum">
              <a:rPr lang="en-US"/>
              <a:pPr/>
              <a:t>30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1EC1D-122C-41A6-8517-C4B3A0FCFA0B}" type="slidenum">
              <a:rPr lang="en-US"/>
              <a:pPr/>
              <a:t>31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25DEF-DC93-40CB-8C13-D3E0CDC631BF}" type="slidenum">
              <a:rPr lang="en-US"/>
              <a:pPr/>
              <a:t>32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3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D892B-682B-4AF9-97D9-017B008BB9FE}" type="slidenum">
              <a:rPr lang="en-US"/>
              <a:pPr/>
              <a:t>33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9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D77-EAE6-453D-B0B3-AE467C5A9F16}" type="slidenum">
              <a:rPr lang="en-US"/>
              <a:pPr/>
              <a:t>34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43A80-2373-491F-A36F-80C7D6107D16}" type="slidenum">
              <a:rPr lang="en-US"/>
              <a:pPr/>
              <a:t>35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DD2A0-60D4-40BB-8BCA-A01AD527DF44}" type="slidenum">
              <a:rPr lang="en-US"/>
              <a:pPr/>
              <a:t>4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2E567-D472-4475-A3CF-99C4064A5FA9}" type="slidenum">
              <a:rPr lang="en-US"/>
              <a:pPr/>
              <a:t>5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89BAB-9727-4CA6-9ED7-F9FF1A8C5B6B}" type="slidenum">
              <a:rPr lang="en-US"/>
              <a:pPr/>
              <a:t>6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28422-DD3C-4E3D-A49A-15C2875ECEC2}" type="slidenum">
              <a:rPr lang="en-US"/>
              <a:pPr/>
              <a:t>7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22F37-3114-4133-A9C0-0DE43CB6B43A}" type="slidenum">
              <a:rPr lang="en-US"/>
              <a:pPr/>
              <a:t>8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C7D41-B0E1-4346-85DD-0007E04538AD}" type="slidenum">
              <a:rPr lang="en-US"/>
              <a:pPr/>
              <a:t>9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Dynamic Programming vs. </a:t>
            </a:r>
            <a:br>
              <a:rPr lang="en-US" sz="3600"/>
            </a:br>
            <a:r>
              <a:rPr lang="en-US" sz="3600"/>
              <a:t>Greedy Algorithms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1" y="1214438"/>
            <a:ext cx="8979429" cy="5499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Dynamic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make a choice at each step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choice depends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Bottom up solution, from smaller to larger </a:t>
            </a:r>
            <a:r>
              <a:rPr lang="en-US" dirty="0" err="1"/>
              <a:t>subproblems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Greedy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the greedy choice and THEN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 the </a:t>
            </a:r>
            <a:r>
              <a:rPr lang="en-US" dirty="0" err="1"/>
              <a:t>subproblem</a:t>
            </a:r>
            <a:r>
              <a:rPr lang="en-US" dirty="0"/>
              <a:t> arising after the choice is made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choice we make may depend on previous choices, but not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Top down solution, problems decrease in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5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88150" y="1758950"/>
          <a:ext cx="21526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int Shop Pro Image" r:id="rId4" imgW="3229268" imgH="3190244" progId="">
                  <p:embed/>
                </p:oleObj>
              </mc:Choice>
              <mc:Fallback>
                <p:oleObj name="Paint Shop Pro Image" r:id="rId4" imgW="3229268" imgH="31902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758950"/>
                        <a:ext cx="215265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Codes</a:t>
            </a:r>
          </a:p>
        </p:txBody>
      </p:sp>
      <p:sp>
        <p:nvSpPr>
          <p:cNvPr id="941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5088" y="1214438"/>
            <a:ext cx="7494587" cy="5403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Technique for data compression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Idea</a:t>
            </a:r>
            <a:r>
              <a:rPr lang="en-US" sz="240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Represent each character as a binary string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solidFill>
                  <a:srgbClr val="CC0000"/>
                </a:solidFill>
                <a:latin typeface="Comic Sans MS" pitchFamily="66" charset="0"/>
              </a:rPr>
              <a:t>Variable length code</a:t>
            </a:r>
            <a:r>
              <a:rPr lang="en-US" sz="2000"/>
              <a:t>: assign short codewords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/>
              <a:t>	to frequent characters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Represent the codes as full binary trees whose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/>
              <a:t>	leaves are the given characters</a:t>
            </a:r>
          </a:p>
          <a:p>
            <a:pPr>
              <a:lnSpc>
                <a:spcPct val="120000"/>
              </a:lnSpc>
            </a:pPr>
            <a:r>
              <a:rPr lang="en-US" sz="2400"/>
              <a:t>Constructing an optimal prefix code (Huffmann code)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Start with a set of </a:t>
            </a:r>
            <a:r>
              <a:rPr lang="en-US" sz="1800">
                <a:latin typeface="Comic Sans MS" pitchFamily="66" charset="0"/>
              </a:rPr>
              <a:t>|C|</a:t>
            </a:r>
            <a:r>
              <a:rPr lang="en-US" sz="1800"/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At each step, merge the two least frequent objects: the frequency of the new node = sum of two frequencies</a:t>
            </a:r>
            <a:endParaRPr lang="en-US" sz="2000"/>
          </a:p>
        </p:txBody>
      </p:sp>
      <p:graphicFrame>
        <p:nvGraphicFramePr>
          <p:cNvPr id="9410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72275" y="4100513"/>
          <a:ext cx="22288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320480" imgH="342720" progId="Equation.3">
                  <p:embed/>
                </p:oleObj>
              </mc:Choice>
              <mc:Fallback>
                <p:oleObj name="Equation" r:id="rId6" imgW="1320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4100513"/>
                        <a:ext cx="22288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49B3-F700-46DE-92C7-CFBB1FC5A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Adj. List - Adj. Matrix Comparison</a:t>
            </a:r>
          </a:p>
        </p:txBody>
      </p:sp>
      <p:graphicFrame>
        <p:nvGraphicFramePr>
          <p:cNvPr id="943107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8736335"/>
              </p:ext>
            </p:extLst>
          </p:nvPr>
        </p:nvGraphicFramePr>
        <p:xfrm>
          <a:off x="388938" y="1908175"/>
          <a:ext cx="8224837" cy="3389948"/>
        </p:xfrm>
        <a:graphic>
          <a:graphicData uri="http://schemas.openxmlformats.org/drawingml/2006/table">
            <a:tbl>
              <a:tblPr/>
              <a:tblGrid>
                <a:gridCol w="462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Comparison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Better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test if 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) exists?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find vertex degree?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Less memory on sparse graphs?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traverse the graph?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3127" name="Rectangle 23"/>
          <p:cNvSpPr>
            <a:spLocks noChangeArrowheads="1"/>
          </p:cNvSpPr>
          <p:nvPr/>
        </p:nvSpPr>
        <p:spPr bwMode="auto">
          <a:xfrm>
            <a:off x="5072080" y="2607618"/>
            <a:ext cx="1501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>
                <a:latin typeface="Century Gothic"/>
                <a:cs typeface="Century Gothic"/>
              </a:rPr>
              <a:t>matrices</a:t>
            </a:r>
            <a:r>
              <a:rPr lang="en-US" sz="2400" i="1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943128" name="Rectangle 24"/>
          <p:cNvSpPr>
            <a:spLocks noChangeArrowheads="1"/>
          </p:cNvSpPr>
          <p:nvPr/>
        </p:nvSpPr>
        <p:spPr bwMode="auto">
          <a:xfrm>
            <a:off x="5127642" y="3306118"/>
            <a:ext cx="692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</a:t>
            </a:r>
            <a:r>
              <a:rPr lang="en-US" sz="2400" i="1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943129" name="Rectangle 25"/>
          <p:cNvSpPr>
            <a:spLocks noChangeArrowheads="1"/>
          </p:cNvSpPr>
          <p:nvPr/>
        </p:nvSpPr>
        <p:spPr bwMode="auto">
          <a:xfrm>
            <a:off x="5091130" y="3943350"/>
            <a:ext cx="280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 (</a:t>
            </a:r>
            <a:r>
              <a:rPr lang="en-US" sz="2400" i="1">
                <a:latin typeface="Century Gothic"/>
                <a:cs typeface="Century Gothic"/>
              </a:rPr>
              <a:t>m+n) vs. </a:t>
            </a:r>
            <a:r>
              <a:rPr lang="en-US" sz="2400">
                <a:latin typeface="Century Gothic"/>
                <a:cs typeface="Century Gothic"/>
              </a:rPr>
              <a:t> n</a:t>
            </a:r>
            <a:r>
              <a:rPr lang="en-US" sz="2400" baseline="30000">
                <a:latin typeface="Century Gothic"/>
                <a:cs typeface="Century Gothic"/>
              </a:rPr>
              <a:t>2</a:t>
            </a:r>
            <a:r>
              <a:rPr lang="en-US" sz="2400">
                <a:latin typeface="Century Gothic"/>
                <a:cs typeface="Century Gothic"/>
              </a:rPr>
              <a:t> </a:t>
            </a:r>
            <a:r>
              <a:rPr lang="en-US" sz="1200">
                <a:latin typeface="Century Gothic"/>
                <a:cs typeface="Century Gothic"/>
              </a:rPr>
              <a:t> </a:t>
            </a:r>
            <a:r>
              <a:rPr lang="en-US" sz="2400">
                <a:latin typeface="Century Gothic"/>
                <a:cs typeface="Century Gothic"/>
              </a:rPr>
              <a:t>  </a:t>
            </a:r>
          </a:p>
        </p:txBody>
      </p:sp>
      <p:sp>
        <p:nvSpPr>
          <p:cNvPr id="943130" name="Rectangle 26"/>
          <p:cNvSpPr>
            <a:spLocks noChangeArrowheads="1"/>
          </p:cNvSpPr>
          <p:nvPr/>
        </p:nvSpPr>
        <p:spPr bwMode="auto">
          <a:xfrm>
            <a:off x="5107005" y="4787900"/>
            <a:ext cx="2817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 (</a:t>
            </a:r>
            <a:r>
              <a:rPr lang="en-US" sz="2400" i="1">
                <a:latin typeface="Century Gothic"/>
                <a:cs typeface="Century Gothic"/>
              </a:rPr>
              <a:t>m+n) vs. </a:t>
            </a:r>
            <a:r>
              <a:rPr lang="en-US" sz="2400">
                <a:latin typeface="Century Gothic"/>
                <a:cs typeface="Century Gothic"/>
              </a:rPr>
              <a:t> n</a:t>
            </a:r>
            <a:r>
              <a:rPr lang="en-US" sz="2400" baseline="30000">
                <a:latin typeface="Century Gothic"/>
                <a:cs typeface="Century Gothic"/>
              </a:rPr>
              <a:t>2</a:t>
            </a:r>
            <a:r>
              <a:rPr lang="en-US" sz="2400">
                <a:latin typeface="Century Gothic"/>
                <a:cs typeface="Century Gothic"/>
              </a:rPr>
              <a:t> </a:t>
            </a:r>
            <a:r>
              <a:rPr lang="en-US" sz="1200">
                <a:latin typeface="Century Gothic"/>
                <a:cs typeface="Century Gothic"/>
              </a:rPr>
              <a:t> </a:t>
            </a:r>
            <a:r>
              <a:rPr lang="en-US" sz="2400">
                <a:latin typeface="Century Gothic"/>
                <a:cs typeface="Century Gothic"/>
              </a:rPr>
              <a:t>  </a:t>
            </a:r>
          </a:p>
        </p:txBody>
      </p:sp>
      <p:sp>
        <p:nvSpPr>
          <p:cNvPr id="943131" name="Text Box 27"/>
          <p:cNvSpPr txBox="1">
            <a:spLocks noChangeArrowheads="1"/>
          </p:cNvSpPr>
          <p:nvPr/>
        </p:nvSpPr>
        <p:spPr bwMode="auto">
          <a:xfrm>
            <a:off x="149230" y="5788025"/>
            <a:ext cx="8994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Adjacency list representation is better for most applications</a:t>
            </a:r>
          </a:p>
        </p:txBody>
      </p:sp>
      <p:sp>
        <p:nvSpPr>
          <p:cNvPr id="943132" name="Text Box 28"/>
          <p:cNvSpPr txBox="1">
            <a:spLocks noChangeArrowheads="1"/>
          </p:cNvSpPr>
          <p:nvPr/>
        </p:nvSpPr>
        <p:spPr bwMode="auto">
          <a:xfrm>
            <a:off x="301096" y="1228725"/>
            <a:ext cx="8468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Graph representation: adjacency list, adjacency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BE9-864D-42A2-8430-681A52D49E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27" grpId="0"/>
      <p:bldP spid="943128" grpId="0"/>
      <p:bldP spid="943129" grpId="0"/>
      <p:bldP spid="943130" grpId="0"/>
      <p:bldP spid="943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vs. DFS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7" y="1166813"/>
            <a:ext cx="4259663" cy="5373687"/>
          </a:xfrm>
        </p:spPr>
        <p:txBody>
          <a:bodyPr/>
          <a:lstStyle/>
          <a:p>
            <a:r>
              <a:rPr lang="en-US" sz="2400" b="1" dirty="0"/>
              <a:t>Input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 graph </a:t>
            </a:r>
            <a:r>
              <a:rPr lang="en-US" sz="2000" dirty="0">
                <a:latin typeface="Comic Sans MS" pitchFamily="66" charset="0"/>
              </a:rPr>
              <a:t>G = (V, E)</a:t>
            </a:r>
            <a:r>
              <a:rPr lang="en-US" sz="2000" dirty="0"/>
              <a:t> (directed or undirected)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source</a:t>
            </a:r>
            <a:r>
              <a:rPr lang="en-US" sz="2000" dirty="0"/>
              <a:t> vertex </a:t>
            </a:r>
            <a:r>
              <a:rPr lang="en-US" sz="2000" dirty="0">
                <a:latin typeface="Comic Sans MS" pitchFamily="66" charset="0"/>
              </a:rPr>
              <a:t>s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∈ V</a:t>
            </a:r>
          </a:p>
          <a:p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Explore the edges of </a:t>
            </a:r>
            <a:r>
              <a:rPr lang="en-US" sz="2000" dirty="0">
                <a:latin typeface="Comic Sans MS" pitchFamily="66" charset="0"/>
              </a:rPr>
              <a:t>G</a:t>
            </a:r>
            <a:r>
              <a:rPr lang="en-US" sz="2000" dirty="0"/>
              <a:t> to “discover” every vertex reachable from </a:t>
            </a:r>
            <a:r>
              <a:rPr lang="en-US" sz="2000" dirty="0">
                <a:latin typeface="Comic Sans MS" pitchFamily="66" charset="0"/>
              </a:rPr>
              <a:t>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6699"/>
                </a:solidFill>
              </a:rPr>
              <a:t>taking the ones closest to </a:t>
            </a:r>
            <a:r>
              <a:rPr lang="en-US" sz="2000" dirty="0">
                <a:solidFill>
                  <a:srgbClr val="336699"/>
                </a:solidFill>
                <a:latin typeface="Comic Sans MS" pitchFamily="66" charset="0"/>
              </a:rPr>
              <a:t>s</a:t>
            </a:r>
            <a:r>
              <a:rPr lang="en-US" sz="2000" dirty="0">
                <a:solidFill>
                  <a:srgbClr val="336699"/>
                </a:solidFill>
              </a:rPr>
              <a:t> first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d[v]</a:t>
            </a:r>
            <a:r>
              <a:rPr lang="en-US" sz="2000" dirty="0"/>
              <a:t> = distance (smallest # of edges, or shortest path) from </a:t>
            </a:r>
            <a:r>
              <a:rPr lang="en-US" sz="2000" dirty="0">
                <a:latin typeface="Comic Sans MS" pitchFamily="66" charset="0"/>
              </a:rPr>
              <a:t>s</a:t>
            </a:r>
            <a:r>
              <a:rPr lang="en-US" sz="2000" dirty="0"/>
              <a:t> to </a:t>
            </a:r>
            <a:r>
              <a:rPr lang="en-US" sz="2000" dirty="0">
                <a:latin typeface="Comic Sans MS" pitchFamily="66" charset="0"/>
              </a:rPr>
              <a:t>v</a:t>
            </a:r>
            <a:r>
              <a:rPr lang="en-US" sz="2000" dirty="0"/>
              <a:t>, for all </a:t>
            </a:r>
            <a:r>
              <a:rPr lang="en-US" sz="2000" dirty="0">
                <a:latin typeface="Comic Sans MS" pitchFamily="66" charset="0"/>
              </a:rPr>
              <a:t>v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∈</a:t>
            </a:r>
            <a:r>
              <a:rPr lang="en-US" sz="2000" dirty="0">
                <a:latin typeface="Comic Sans MS" pitchFamily="66" charset="0"/>
              </a:rPr>
              <a:t> V</a:t>
            </a:r>
          </a:p>
          <a:p>
            <a:pPr lvl="1"/>
            <a:r>
              <a:rPr lang="en-US" sz="2000" dirty="0"/>
              <a:t>BFS tree</a:t>
            </a:r>
          </a:p>
        </p:txBody>
      </p:sp>
      <p:sp>
        <p:nvSpPr>
          <p:cNvPr id="945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1837" y="1166813"/>
            <a:ext cx="4365095" cy="5362575"/>
          </a:xfrm>
        </p:spPr>
        <p:txBody>
          <a:bodyPr/>
          <a:lstStyle/>
          <a:p>
            <a:r>
              <a:rPr lang="en-US" sz="2400" b="1" dirty="0"/>
              <a:t>Input:</a:t>
            </a:r>
          </a:p>
          <a:p>
            <a:pPr lvl="1"/>
            <a:r>
              <a:rPr lang="en-US" sz="2000" dirty="0"/>
              <a:t>A Graph </a:t>
            </a:r>
            <a:r>
              <a:rPr lang="en-US" sz="2000" dirty="0">
                <a:latin typeface="Comic Sans MS" pitchFamily="66" charset="0"/>
              </a:rPr>
              <a:t>G = (V, E) </a:t>
            </a:r>
            <a:r>
              <a:rPr lang="en-US" sz="2000" dirty="0"/>
              <a:t>(directed or undirected)</a:t>
            </a:r>
            <a:endParaRPr lang="en-US" sz="2000" dirty="0">
              <a:latin typeface="Comic Sans MS" pitchFamily="66" charset="0"/>
            </a:endParaRPr>
          </a:p>
          <a:p>
            <a:pPr lvl="1"/>
            <a:r>
              <a:rPr lang="en-US" sz="2000" dirty="0"/>
              <a:t>No source vertex given!</a:t>
            </a:r>
          </a:p>
          <a:p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Explore the edges of G to “discover” every vertex in </a:t>
            </a:r>
            <a:r>
              <a:rPr lang="en-US" sz="2000" dirty="0">
                <a:latin typeface="Comic Sans MS" pitchFamily="66" charset="0"/>
              </a:rPr>
              <a:t>V </a:t>
            </a:r>
            <a:r>
              <a:rPr lang="en-US" sz="2000" dirty="0">
                <a:solidFill>
                  <a:srgbClr val="336699"/>
                </a:solidFill>
              </a:rPr>
              <a:t>starting at the most recently visited node</a:t>
            </a:r>
          </a:p>
          <a:p>
            <a:pPr lvl="1"/>
            <a:r>
              <a:rPr lang="en-US" sz="2000" dirty="0"/>
              <a:t>Search may be repeated from multiple sources</a:t>
            </a:r>
          </a:p>
          <a:p>
            <a:r>
              <a:rPr lang="en-US" sz="2400" b="1" dirty="0"/>
              <a:t>Output: </a:t>
            </a:r>
          </a:p>
          <a:p>
            <a:pPr lvl="1"/>
            <a:r>
              <a:rPr lang="en-US" sz="2000" dirty="0"/>
              <a:t>2 </a:t>
            </a:r>
            <a:r>
              <a:rPr lang="en-US" sz="2000" b="1" dirty="0"/>
              <a:t>timestamps </a:t>
            </a:r>
            <a:r>
              <a:rPr lang="en-US" sz="2000" dirty="0"/>
              <a:t>on each vertex: d[v], f[d]</a:t>
            </a:r>
          </a:p>
          <a:p>
            <a:pPr lvl="1"/>
            <a:r>
              <a:rPr lang="en-US" sz="2000" dirty="0"/>
              <a:t>DFS forest</a:t>
            </a:r>
          </a:p>
        </p:txBody>
      </p:sp>
      <p:sp>
        <p:nvSpPr>
          <p:cNvPr id="945157" name="Text Box 5"/>
          <p:cNvSpPr txBox="1">
            <a:spLocks noChangeArrowheads="1"/>
          </p:cNvSpPr>
          <p:nvPr/>
        </p:nvSpPr>
        <p:spPr bwMode="auto">
          <a:xfrm>
            <a:off x="1274763" y="601663"/>
            <a:ext cx="874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BFS</a:t>
            </a:r>
          </a:p>
        </p:txBody>
      </p:sp>
      <p:sp>
        <p:nvSpPr>
          <p:cNvPr id="945158" name="Text Box 6"/>
          <p:cNvSpPr txBox="1">
            <a:spLocks noChangeArrowheads="1"/>
          </p:cNvSpPr>
          <p:nvPr/>
        </p:nvSpPr>
        <p:spPr bwMode="auto">
          <a:xfrm>
            <a:off x="6580188" y="6016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DFS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BE9-864D-42A2-8430-681A52D49E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Question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 = (V, E). True or false?</a:t>
            </a:r>
          </a:p>
          <a:p>
            <a:pPr>
              <a:buFontTx/>
              <a:buNone/>
            </a:pPr>
            <a:r>
              <a:rPr lang="en-US"/>
              <a:t>		All DFS forests (for traversal starting at 	different vertices) will have the same number 	of trees.</a:t>
            </a:r>
          </a:p>
        </p:txBody>
      </p:sp>
      <p:grpSp>
        <p:nvGrpSpPr>
          <p:cNvPr id="947204" name="Group 4"/>
          <p:cNvGrpSpPr>
            <a:grpSpLocks/>
          </p:cNvGrpSpPr>
          <p:nvPr/>
        </p:nvGrpSpPr>
        <p:grpSpPr bwMode="auto">
          <a:xfrm>
            <a:off x="3482975" y="3638550"/>
            <a:ext cx="2159000" cy="1376363"/>
            <a:chOff x="828" y="2753"/>
            <a:chExt cx="1360" cy="867"/>
          </a:xfrm>
        </p:grpSpPr>
        <p:sp>
          <p:nvSpPr>
            <p:cNvPr id="94720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0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0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0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0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1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7217" name="Group 17"/>
          <p:cNvGrpSpPr>
            <a:grpSpLocks/>
          </p:cNvGrpSpPr>
          <p:nvPr/>
        </p:nvGrpSpPr>
        <p:grpSpPr bwMode="auto">
          <a:xfrm>
            <a:off x="6269038" y="3690938"/>
            <a:ext cx="2159000" cy="1376362"/>
            <a:chOff x="828" y="2753"/>
            <a:chExt cx="1360" cy="867"/>
          </a:xfrm>
        </p:grpSpPr>
        <p:sp>
          <p:nvSpPr>
            <p:cNvPr id="947218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19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20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21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22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3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4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5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6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27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8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9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7230" name="Text Box 30"/>
          <p:cNvSpPr txBox="1">
            <a:spLocks noChangeArrowheads="1"/>
          </p:cNvSpPr>
          <p:nvPr/>
        </p:nvSpPr>
        <p:spPr bwMode="auto">
          <a:xfrm>
            <a:off x="3395663" y="528955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{1, 2, 5}, {3, 4}</a:t>
            </a:r>
          </a:p>
        </p:txBody>
      </p:sp>
      <p:sp>
        <p:nvSpPr>
          <p:cNvPr id="947231" name="Text Box 31"/>
          <p:cNvSpPr txBox="1">
            <a:spLocks noChangeArrowheads="1"/>
          </p:cNvSpPr>
          <p:nvPr/>
        </p:nvSpPr>
        <p:spPr bwMode="auto">
          <a:xfrm>
            <a:off x="6259513" y="531336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{2, 5}, {1}, {4}, {3}</a:t>
            </a:r>
          </a:p>
        </p:txBody>
      </p:sp>
      <p:sp>
        <p:nvSpPr>
          <p:cNvPr id="947232" name="Oval 32"/>
          <p:cNvSpPr>
            <a:spLocks noChangeArrowheads="1"/>
          </p:cNvSpPr>
          <p:nvPr/>
        </p:nvSpPr>
        <p:spPr bwMode="auto">
          <a:xfrm>
            <a:off x="3729038" y="1192213"/>
            <a:ext cx="1328737" cy="550862"/>
          </a:xfrm>
          <a:prstGeom prst="ellipse">
            <a:avLst/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7233" name="Group 33"/>
          <p:cNvGrpSpPr>
            <a:grpSpLocks/>
          </p:cNvGrpSpPr>
          <p:nvPr/>
        </p:nvGrpSpPr>
        <p:grpSpPr bwMode="auto">
          <a:xfrm>
            <a:off x="557213" y="3638550"/>
            <a:ext cx="2159000" cy="1376363"/>
            <a:chOff x="828" y="2753"/>
            <a:chExt cx="1360" cy="867"/>
          </a:xfrm>
        </p:grpSpPr>
        <p:sp>
          <p:nvSpPr>
            <p:cNvPr id="947234" name="Oval 34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35" name="Oval 35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36" name="Oval 36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37" name="Oval 37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38" name="Line 38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39" name="Line 39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0" name="Line 40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1" name="Line 41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2" name="Oval 42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43" name="Line 43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4" name="Line 44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5" name="Line 45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30" grpId="0"/>
      <p:bldP spid="947231" grpId="0"/>
      <p:bldP spid="9472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312987"/>
          </a:xfrm>
        </p:spPr>
        <p:txBody>
          <a:bodyPr/>
          <a:lstStyle/>
          <a:p>
            <a:r>
              <a:rPr lang="en-US"/>
              <a:t>Show how you can detect whether a graph is bipartite.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Nodes in the same set will never be adjacent to each other</a:t>
            </a:r>
          </a:p>
        </p:txBody>
      </p:sp>
      <p:sp>
        <p:nvSpPr>
          <p:cNvPr id="949252" name="Oval 4"/>
          <p:cNvSpPr>
            <a:spLocks noChangeArrowheads="1"/>
          </p:cNvSpPr>
          <p:nvPr/>
        </p:nvSpPr>
        <p:spPr bwMode="auto">
          <a:xfrm>
            <a:off x="1312863" y="389466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53" name="Oval 5"/>
          <p:cNvSpPr>
            <a:spLocks noChangeArrowheads="1"/>
          </p:cNvSpPr>
          <p:nvPr/>
        </p:nvSpPr>
        <p:spPr bwMode="auto">
          <a:xfrm>
            <a:off x="1312863" y="470111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54" name="Oval 6"/>
          <p:cNvSpPr>
            <a:spLocks noChangeArrowheads="1"/>
          </p:cNvSpPr>
          <p:nvPr/>
        </p:nvSpPr>
        <p:spPr bwMode="auto">
          <a:xfrm>
            <a:off x="1312863" y="550756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9255" name="Group 7"/>
          <p:cNvGrpSpPr>
            <a:grpSpLocks/>
          </p:cNvGrpSpPr>
          <p:nvPr/>
        </p:nvGrpSpPr>
        <p:grpSpPr bwMode="auto">
          <a:xfrm>
            <a:off x="2616200" y="3894666"/>
            <a:ext cx="485775" cy="2055813"/>
            <a:chOff x="1495" y="1716"/>
            <a:chExt cx="306" cy="1295"/>
          </a:xfrm>
        </p:grpSpPr>
        <p:sp>
          <p:nvSpPr>
            <p:cNvPr id="949256" name="Oval 8"/>
            <p:cNvSpPr>
              <a:spLocks noChangeArrowheads="1"/>
            </p:cNvSpPr>
            <p:nvPr/>
          </p:nvSpPr>
          <p:spPr bwMode="auto">
            <a:xfrm>
              <a:off x="1495" y="1716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1495" y="2224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8" name="Oval 10"/>
            <p:cNvSpPr>
              <a:spLocks noChangeArrowheads="1"/>
            </p:cNvSpPr>
            <p:nvPr/>
          </p:nvSpPr>
          <p:spPr bwMode="auto">
            <a:xfrm>
              <a:off x="1495" y="2732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9259" name="Line 11"/>
          <p:cNvSpPr>
            <a:spLocks noChangeShapeType="1"/>
          </p:cNvSpPr>
          <p:nvPr/>
        </p:nvSpPr>
        <p:spPr bwMode="auto">
          <a:xfrm flipV="1">
            <a:off x="1785938" y="4088341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0" name="Line 12"/>
          <p:cNvSpPr>
            <a:spLocks noChangeShapeType="1"/>
          </p:cNvSpPr>
          <p:nvPr/>
        </p:nvSpPr>
        <p:spPr bwMode="auto">
          <a:xfrm flipV="1">
            <a:off x="1801813" y="4934479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1" name="Line 13"/>
          <p:cNvSpPr>
            <a:spLocks noChangeShapeType="1"/>
          </p:cNvSpPr>
          <p:nvPr/>
        </p:nvSpPr>
        <p:spPr bwMode="auto">
          <a:xfrm flipV="1">
            <a:off x="1790700" y="574410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2" name="Oval 14"/>
          <p:cNvSpPr>
            <a:spLocks noChangeArrowheads="1"/>
          </p:cNvSpPr>
          <p:nvPr/>
        </p:nvSpPr>
        <p:spPr bwMode="auto">
          <a:xfrm>
            <a:off x="1316038" y="3896254"/>
            <a:ext cx="485775" cy="442912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63" name="Oval 15"/>
          <p:cNvSpPr>
            <a:spLocks noChangeArrowheads="1"/>
          </p:cNvSpPr>
          <p:nvPr/>
        </p:nvSpPr>
        <p:spPr bwMode="auto">
          <a:xfrm>
            <a:off x="2617788" y="5512329"/>
            <a:ext cx="485775" cy="44291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64" name="Line 16"/>
          <p:cNvSpPr>
            <a:spLocks noChangeShapeType="1"/>
          </p:cNvSpPr>
          <p:nvPr/>
        </p:nvSpPr>
        <p:spPr bwMode="auto">
          <a:xfrm>
            <a:off x="1552575" y="433122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5" name="Line 17"/>
          <p:cNvSpPr>
            <a:spLocks noChangeShapeType="1"/>
          </p:cNvSpPr>
          <p:nvPr/>
        </p:nvSpPr>
        <p:spPr bwMode="auto">
          <a:xfrm>
            <a:off x="2862263" y="4348691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6" name="Line 18"/>
          <p:cNvSpPr>
            <a:spLocks noChangeShapeType="1"/>
          </p:cNvSpPr>
          <p:nvPr/>
        </p:nvSpPr>
        <p:spPr bwMode="auto">
          <a:xfrm>
            <a:off x="1549400" y="514402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7" name="Line 19"/>
          <p:cNvSpPr>
            <a:spLocks noChangeShapeType="1"/>
          </p:cNvSpPr>
          <p:nvPr/>
        </p:nvSpPr>
        <p:spPr bwMode="auto">
          <a:xfrm>
            <a:off x="2859088" y="5167841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8" name="Line 20"/>
          <p:cNvSpPr>
            <a:spLocks noChangeShapeType="1"/>
          </p:cNvSpPr>
          <p:nvPr/>
        </p:nvSpPr>
        <p:spPr bwMode="auto">
          <a:xfrm>
            <a:off x="742950" y="3637491"/>
            <a:ext cx="54292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9" name="Oval 21"/>
          <p:cNvSpPr>
            <a:spLocks noChangeArrowheads="1"/>
          </p:cNvSpPr>
          <p:nvPr/>
        </p:nvSpPr>
        <p:spPr bwMode="auto">
          <a:xfrm>
            <a:off x="1311275" y="5513916"/>
            <a:ext cx="485775" cy="442913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0" name="Oval 22"/>
          <p:cNvSpPr>
            <a:spLocks noChangeArrowheads="1"/>
          </p:cNvSpPr>
          <p:nvPr/>
        </p:nvSpPr>
        <p:spPr bwMode="auto">
          <a:xfrm>
            <a:off x="2617788" y="4705879"/>
            <a:ext cx="485775" cy="442912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1" name="Oval 23"/>
          <p:cNvSpPr>
            <a:spLocks noChangeArrowheads="1"/>
          </p:cNvSpPr>
          <p:nvPr/>
        </p:nvSpPr>
        <p:spPr bwMode="auto">
          <a:xfrm>
            <a:off x="1314450" y="4701116"/>
            <a:ext cx="485775" cy="442913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2" name="Oval 24"/>
          <p:cNvSpPr>
            <a:spLocks noChangeArrowheads="1"/>
          </p:cNvSpPr>
          <p:nvPr/>
        </p:nvSpPr>
        <p:spPr bwMode="auto">
          <a:xfrm>
            <a:off x="2614613" y="3896254"/>
            <a:ext cx="485775" cy="44291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3" name="Text Box 25"/>
          <p:cNvSpPr txBox="1">
            <a:spLocks noChangeArrowheads="1"/>
          </p:cNvSpPr>
          <p:nvPr/>
        </p:nvSpPr>
        <p:spPr bwMode="auto">
          <a:xfrm>
            <a:off x="3886200" y="3290888"/>
            <a:ext cx="510857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While doing a BFS, color </a:t>
            </a:r>
          </a:p>
          <a:p>
            <a:r>
              <a:rPr lang="en-US" sz="2400" dirty="0">
                <a:latin typeface="Century Gothic"/>
                <a:cs typeface="Century Gothic"/>
              </a:rPr>
              <a:t>nodes in two colors </a:t>
            </a:r>
          </a:p>
          <a:p>
            <a:r>
              <a:rPr lang="en-US" sz="2400" dirty="0">
                <a:latin typeface="Century Gothic"/>
                <a:cs typeface="Century Gothic"/>
              </a:rPr>
              <a:t>(red, blue), always alternating </a:t>
            </a:r>
          </a:p>
          <a:p>
            <a:r>
              <a:rPr lang="en-US" sz="2400" dirty="0">
                <a:latin typeface="Century Gothic"/>
                <a:cs typeface="Century Gothic"/>
              </a:rPr>
              <a:t>from a parent to a child</a:t>
            </a:r>
          </a:p>
          <a:p>
            <a:endParaRPr lang="en-US" sz="2400" dirty="0">
              <a:latin typeface="Century Gothic"/>
              <a:cs typeface="Century Gothic"/>
            </a:endParaRPr>
          </a:p>
          <a:p>
            <a:r>
              <a:rPr lang="en-US" sz="2400" dirty="0">
                <a:latin typeface="Century Gothic"/>
                <a:cs typeface="Century Gothic"/>
              </a:rPr>
              <a:t>The graph is bipartite if all adjacent nodes have different colors</a:t>
            </a:r>
          </a:p>
        </p:txBody>
      </p:sp>
      <p:sp>
        <p:nvSpPr>
          <p:cNvPr id="949274" name="Freeform 26"/>
          <p:cNvSpPr>
            <a:spLocks/>
          </p:cNvSpPr>
          <p:nvPr/>
        </p:nvSpPr>
        <p:spPr bwMode="auto">
          <a:xfrm>
            <a:off x="1050925" y="3751791"/>
            <a:ext cx="2246313" cy="2371725"/>
          </a:xfrm>
          <a:custGeom>
            <a:avLst/>
            <a:gdLst/>
            <a:ahLst/>
            <a:cxnLst>
              <a:cxn ang="0">
                <a:pos x="104" y="49"/>
              </a:cxn>
              <a:cxn ang="0">
                <a:pos x="63" y="76"/>
              </a:cxn>
              <a:cxn ang="0">
                <a:pos x="90" y="328"/>
              </a:cxn>
              <a:cxn ang="0">
                <a:pos x="239" y="400"/>
              </a:cxn>
              <a:cxn ang="0">
                <a:pos x="500" y="499"/>
              </a:cxn>
              <a:cxn ang="0">
                <a:pos x="675" y="594"/>
              </a:cxn>
              <a:cxn ang="0">
                <a:pos x="797" y="738"/>
              </a:cxn>
              <a:cxn ang="0">
                <a:pos x="675" y="895"/>
              </a:cxn>
              <a:cxn ang="0">
                <a:pos x="315" y="994"/>
              </a:cxn>
              <a:cxn ang="0">
                <a:pos x="126" y="1039"/>
              </a:cxn>
              <a:cxn ang="0">
                <a:pos x="36" y="1098"/>
              </a:cxn>
              <a:cxn ang="0">
                <a:pos x="32" y="1305"/>
              </a:cxn>
              <a:cxn ang="0">
                <a:pos x="68" y="1390"/>
              </a:cxn>
              <a:cxn ang="0">
                <a:pos x="90" y="1426"/>
              </a:cxn>
              <a:cxn ang="0">
                <a:pos x="216" y="1494"/>
              </a:cxn>
              <a:cxn ang="0">
                <a:pos x="450" y="1449"/>
              </a:cxn>
              <a:cxn ang="0">
                <a:pos x="504" y="1408"/>
              </a:cxn>
              <a:cxn ang="0">
                <a:pos x="567" y="1309"/>
              </a:cxn>
              <a:cxn ang="0">
                <a:pos x="590" y="1278"/>
              </a:cxn>
              <a:cxn ang="0">
                <a:pos x="666" y="1161"/>
              </a:cxn>
              <a:cxn ang="0">
                <a:pos x="698" y="1134"/>
              </a:cxn>
              <a:cxn ang="0">
                <a:pos x="855" y="1048"/>
              </a:cxn>
              <a:cxn ang="0">
                <a:pos x="1152" y="963"/>
              </a:cxn>
              <a:cxn ang="0">
                <a:pos x="1296" y="922"/>
              </a:cxn>
              <a:cxn ang="0">
                <a:pos x="1400" y="801"/>
              </a:cxn>
              <a:cxn ang="0">
                <a:pos x="1377" y="639"/>
              </a:cxn>
              <a:cxn ang="0">
                <a:pos x="1260" y="567"/>
              </a:cxn>
              <a:cxn ang="0">
                <a:pos x="1013" y="495"/>
              </a:cxn>
              <a:cxn ang="0">
                <a:pos x="896" y="454"/>
              </a:cxn>
              <a:cxn ang="0">
                <a:pos x="779" y="351"/>
              </a:cxn>
              <a:cxn ang="0">
                <a:pos x="725" y="292"/>
              </a:cxn>
              <a:cxn ang="0">
                <a:pos x="630" y="153"/>
              </a:cxn>
              <a:cxn ang="0">
                <a:pos x="585" y="85"/>
              </a:cxn>
              <a:cxn ang="0">
                <a:pos x="518" y="27"/>
              </a:cxn>
              <a:cxn ang="0">
                <a:pos x="171" y="27"/>
              </a:cxn>
            </a:cxnLst>
            <a:rect l="0" t="0" r="r" b="b"/>
            <a:pathLst>
              <a:path w="1415" h="1494">
                <a:moveTo>
                  <a:pt x="203" y="22"/>
                </a:moveTo>
                <a:cubicBezTo>
                  <a:pt x="171" y="33"/>
                  <a:pt x="137" y="39"/>
                  <a:pt x="104" y="49"/>
                </a:cubicBezTo>
                <a:cubicBezTo>
                  <a:pt x="95" y="55"/>
                  <a:pt x="86" y="61"/>
                  <a:pt x="77" y="67"/>
                </a:cubicBezTo>
                <a:cubicBezTo>
                  <a:pt x="72" y="70"/>
                  <a:pt x="63" y="76"/>
                  <a:pt x="63" y="76"/>
                </a:cubicBezTo>
                <a:cubicBezTo>
                  <a:pt x="57" y="98"/>
                  <a:pt x="39" y="127"/>
                  <a:pt x="23" y="144"/>
                </a:cubicBezTo>
                <a:cubicBezTo>
                  <a:pt x="1" y="223"/>
                  <a:pt x="24" y="283"/>
                  <a:pt x="90" y="328"/>
                </a:cubicBezTo>
                <a:cubicBezTo>
                  <a:pt x="103" y="348"/>
                  <a:pt x="130" y="357"/>
                  <a:pt x="153" y="364"/>
                </a:cubicBezTo>
                <a:cubicBezTo>
                  <a:pt x="178" y="380"/>
                  <a:pt x="211" y="392"/>
                  <a:pt x="239" y="400"/>
                </a:cubicBezTo>
                <a:cubicBezTo>
                  <a:pt x="279" y="428"/>
                  <a:pt x="365" y="452"/>
                  <a:pt x="414" y="463"/>
                </a:cubicBezTo>
                <a:cubicBezTo>
                  <a:pt x="439" y="479"/>
                  <a:pt x="471" y="491"/>
                  <a:pt x="500" y="499"/>
                </a:cubicBezTo>
                <a:cubicBezTo>
                  <a:pt x="534" y="522"/>
                  <a:pt x="572" y="553"/>
                  <a:pt x="612" y="562"/>
                </a:cubicBezTo>
                <a:cubicBezTo>
                  <a:pt x="631" y="576"/>
                  <a:pt x="653" y="585"/>
                  <a:pt x="675" y="594"/>
                </a:cubicBezTo>
                <a:cubicBezTo>
                  <a:pt x="699" y="628"/>
                  <a:pt x="740" y="651"/>
                  <a:pt x="765" y="684"/>
                </a:cubicBezTo>
                <a:cubicBezTo>
                  <a:pt x="779" y="703"/>
                  <a:pt x="785" y="719"/>
                  <a:pt x="797" y="738"/>
                </a:cubicBezTo>
                <a:cubicBezTo>
                  <a:pt x="795" y="759"/>
                  <a:pt x="796" y="780"/>
                  <a:pt x="792" y="801"/>
                </a:cubicBezTo>
                <a:cubicBezTo>
                  <a:pt x="785" y="838"/>
                  <a:pt x="712" y="885"/>
                  <a:pt x="675" y="895"/>
                </a:cubicBezTo>
                <a:cubicBezTo>
                  <a:pt x="653" y="918"/>
                  <a:pt x="607" y="928"/>
                  <a:pt x="576" y="936"/>
                </a:cubicBezTo>
                <a:cubicBezTo>
                  <a:pt x="489" y="958"/>
                  <a:pt x="405" y="983"/>
                  <a:pt x="315" y="994"/>
                </a:cubicBezTo>
                <a:cubicBezTo>
                  <a:pt x="278" y="1004"/>
                  <a:pt x="236" y="1008"/>
                  <a:pt x="198" y="1012"/>
                </a:cubicBezTo>
                <a:cubicBezTo>
                  <a:pt x="175" y="1021"/>
                  <a:pt x="149" y="1033"/>
                  <a:pt x="126" y="1039"/>
                </a:cubicBezTo>
                <a:cubicBezTo>
                  <a:pt x="95" y="1060"/>
                  <a:pt x="109" y="1053"/>
                  <a:pt x="86" y="1062"/>
                </a:cubicBezTo>
                <a:cubicBezTo>
                  <a:pt x="75" y="1078"/>
                  <a:pt x="54" y="1091"/>
                  <a:pt x="36" y="1098"/>
                </a:cubicBezTo>
                <a:cubicBezTo>
                  <a:pt x="0" y="1152"/>
                  <a:pt x="17" y="1115"/>
                  <a:pt x="23" y="1224"/>
                </a:cubicBezTo>
                <a:cubicBezTo>
                  <a:pt x="26" y="1268"/>
                  <a:pt x="24" y="1272"/>
                  <a:pt x="32" y="1305"/>
                </a:cubicBezTo>
                <a:cubicBezTo>
                  <a:pt x="36" y="1322"/>
                  <a:pt x="42" y="1347"/>
                  <a:pt x="50" y="1363"/>
                </a:cubicBezTo>
                <a:cubicBezTo>
                  <a:pt x="55" y="1373"/>
                  <a:pt x="68" y="1390"/>
                  <a:pt x="68" y="1390"/>
                </a:cubicBezTo>
                <a:cubicBezTo>
                  <a:pt x="78" y="1423"/>
                  <a:pt x="63" y="1385"/>
                  <a:pt x="86" y="1413"/>
                </a:cubicBezTo>
                <a:cubicBezTo>
                  <a:pt x="89" y="1417"/>
                  <a:pt x="87" y="1422"/>
                  <a:pt x="90" y="1426"/>
                </a:cubicBezTo>
                <a:cubicBezTo>
                  <a:pt x="97" y="1436"/>
                  <a:pt x="105" y="1445"/>
                  <a:pt x="113" y="1453"/>
                </a:cubicBezTo>
                <a:cubicBezTo>
                  <a:pt x="135" y="1475"/>
                  <a:pt x="186" y="1487"/>
                  <a:pt x="216" y="1494"/>
                </a:cubicBezTo>
                <a:cubicBezTo>
                  <a:pt x="257" y="1492"/>
                  <a:pt x="297" y="1492"/>
                  <a:pt x="338" y="1489"/>
                </a:cubicBezTo>
                <a:cubicBezTo>
                  <a:pt x="374" y="1487"/>
                  <a:pt x="415" y="1460"/>
                  <a:pt x="450" y="1449"/>
                </a:cubicBezTo>
                <a:cubicBezTo>
                  <a:pt x="472" y="1427"/>
                  <a:pt x="458" y="1439"/>
                  <a:pt x="491" y="1417"/>
                </a:cubicBezTo>
                <a:cubicBezTo>
                  <a:pt x="495" y="1414"/>
                  <a:pt x="504" y="1408"/>
                  <a:pt x="504" y="1408"/>
                </a:cubicBezTo>
                <a:cubicBezTo>
                  <a:pt x="514" y="1394"/>
                  <a:pt x="526" y="1382"/>
                  <a:pt x="536" y="1368"/>
                </a:cubicBezTo>
                <a:cubicBezTo>
                  <a:pt x="542" y="1346"/>
                  <a:pt x="557" y="1329"/>
                  <a:pt x="567" y="1309"/>
                </a:cubicBezTo>
                <a:cubicBezTo>
                  <a:pt x="571" y="1301"/>
                  <a:pt x="569" y="1289"/>
                  <a:pt x="576" y="1282"/>
                </a:cubicBezTo>
                <a:cubicBezTo>
                  <a:pt x="579" y="1279"/>
                  <a:pt x="585" y="1279"/>
                  <a:pt x="590" y="1278"/>
                </a:cubicBezTo>
                <a:cubicBezTo>
                  <a:pt x="600" y="1242"/>
                  <a:pt x="626" y="1196"/>
                  <a:pt x="657" y="1174"/>
                </a:cubicBezTo>
                <a:cubicBezTo>
                  <a:pt x="660" y="1170"/>
                  <a:pt x="662" y="1165"/>
                  <a:pt x="666" y="1161"/>
                </a:cubicBezTo>
                <a:cubicBezTo>
                  <a:pt x="670" y="1157"/>
                  <a:pt x="677" y="1156"/>
                  <a:pt x="680" y="1152"/>
                </a:cubicBezTo>
                <a:cubicBezTo>
                  <a:pt x="697" y="1130"/>
                  <a:pt x="667" y="1143"/>
                  <a:pt x="698" y="1134"/>
                </a:cubicBezTo>
                <a:cubicBezTo>
                  <a:pt x="710" y="1121"/>
                  <a:pt x="738" y="1102"/>
                  <a:pt x="738" y="1102"/>
                </a:cubicBezTo>
                <a:cubicBezTo>
                  <a:pt x="764" y="1064"/>
                  <a:pt x="816" y="1063"/>
                  <a:pt x="855" y="1048"/>
                </a:cubicBezTo>
                <a:cubicBezTo>
                  <a:pt x="879" y="1039"/>
                  <a:pt x="902" y="1025"/>
                  <a:pt x="927" y="1017"/>
                </a:cubicBezTo>
                <a:cubicBezTo>
                  <a:pt x="981" y="982"/>
                  <a:pt x="1089" y="970"/>
                  <a:pt x="1152" y="963"/>
                </a:cubicBezTo>
                <a:cubicBezTo>
                  <a:pt x="1177" y="954"/>
                  <a:pt x="1203" y="949"/>
                  <a:pt x="1229" y="945"/>
                </a:cubicBezTo>
                <a:cubicBezTo>
                  <a:pt x="1251" y="936"/>
                  <a:pt x="1275" y="934"/>
                  <a:pt x="1296" y="922"/>
                </a:cubicBezTo>
                <a:cubicBezTo>
                  <a:pt x="1323" y="907"/>
                  <a:pt x="1335" y="885"/>
                  <a:pt x="1359" y="868"/>
                </a:cubicBezTo>
                <a:cubicBezTo>
                  <a:pt x="1374" y="846"/>
                  <a:pt x="1385" y="822"/>
                  <a:pt x="1400" y="801"/>
                </a:cubicBezTo>
                <a:cubicBezTo>
                  <a:pt x="1415" y="748"/>
                  <a:pt x="1413" y="698"/>
                  <a:pt x="1382" y="652"/>
                </a:cubicBezTo>
                <a:cubicBezTo>
                  <a:pt x="1379" y="648"/>
                  <a:pt x="1380" y="642"/>
                  <a:pt x="1377" y="639"/>
                </a:cubicBezTo>
                <a:cubicBezTo>
                  <a:pt x="1353" y="616"/>
                  <a:pt x="1319" y="596"/>
                  <a:pt x="1292" y="576"/>
                </a:cubicBezTo>
                <a:cubicBezTo>
                  <a:pt x="1283" y="570"/>
                  <a:pt x="1260" y="567"/>
                  <a:pt x="1260" y="567"/>
                </a:cubicBezTo>
                <a:cubicBezTo>
                  <a:pt x="1230" y="546"/>
                  <a:pt x="1187" y="536"/>
                  <a:pt x="1152" y="531"/>
                </a:cubicBezTo>
                <a:cubicBezTo>
                  <a:pt x="1107" y="514"/>
                  <a:pt x="1060" y="502"/>
                  <a:pt x="1013" y="495"/>
                </a:cubicBezTo>
                <a:cubicBezTo>
                  <a:pt x="990" y="487"/>
                  <a:pt x="962" y="483"/>
                  <a:pt x="941" y="472"/>
                </a:cubicBezTo>
                <a:cubicBezTo>
                  <a:pt x="927" y="465"/>
                  <a:pt x="896" y="454"/>
                  <a:pt x="896" y="454"/>
                </a:cubicBezTo>
                <a:cubicBezTo>
                  <a:pt x="865" y="434"/>
                  <a:pt x="836" y="412"/>
                  <a:pt x="806" y="391"/>
                </a:cubicBezTo>
                <a:cubicBezTo>
                  <a:pt x="796" y="376"/>
                  <a:pt x="792" y="364"/>
                  <a:pt x="779" y="351"/>
                </a:cubicBezTo>
                <a:cubicBezTo>
                  <a:pt x="772" y="333"/>
                  <a:pt x="763" y="326"/>
                  <a:pt x="747" y="315"/>
                </a:cubicBezTo>
                <a:cubicBezTo>
                  <a:pt x="713" y="262"/>
                  <a:pt x="763" y="337"/>
                  <a:pt x="725" y="292"/>
                </a:cubicBezTo>
                <a:cubicBezTo>
                  <a:pt x="708" y="272"/>
                  <a:pt x="703" y="252"/>
                  <a:pt x="684" y="234"/>
                </a:cubicBezTo>
                <a:cubicBezTo>
                  <a:pt x="675" y="201"/>
                  <a:pt x="650" y="178"/>
                  <a:pt x="630" y="153"/>
                </a:cubicBezTo>
                <a:cubicBezTo>
                  <a:pt x="623" y="145"/>
                  <a:pt x="612" y="126"/>
                  <a:pt x="612" y="126"/>
                </a:cubicBezTo>
                <a:cubicBezTo>
                  <a:pt x="607" y="107"/>
                  <a:pt x="599" y="99"/>
                  <a:pt x="585" y="85"/>
                </a:cubicBezTo>
                <a:cubicBezTo>
                  <a:pt x="580" y="68"/>
                  <a:pt x="561" y="57"/>
                  <a:pt x="545" y="49"/>
                </a:cubicBezTo>
                <a:cubicBezTo>
                  <a:pt x="535" y="44"/>
                  <a:pt x="528" y="32"/>
                  <a:pt x="518" y="27"/>
                </a:cubicBezTo>
                <a:cubicBezTo>
                  <a:pt x="465" y="0"/>
                  <a:pt x="382" y="2"/>
                  <a:pt x="329" y="0"/>
                </a:cubicBezTo>
                <a:cubicBezTo>
                  <a:pt x="277" y="3"/>
                  <a:pt x="218" y="1"/>
                  <a:pt x="171" y="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75" name="Freeform 27"/>
          <p:cNvSpPr>
            <a:spLocks/>
          </p:cNvSpPr>
          <p:nvPr/>
        </p:nvSpPr>
        <p:spPr bwMode="auto">
          <a:xfrm flipH="1">
            <a:off x="1082675" y="3762904"/>
            <a:ext cx="2246313" cy="2371725"/>
          </a:xfrm>
          <a:custGeom>
            <a:avLst/>
            <a:gdLst/>
            <a:ahLst/>
            <a:cxnLst>
              <a:cxn ang="0">
                <a:pos x="104" y="49"/>
              </a:cxn>
              <a:cxn ang="0">
                <a:pos x="63" y="76"/>
              </a:cxn>
              <a:cxn ang="0">
                <a:pos x="90" y="328"/>
              </a:cxn>
              <a:cxn ang="0">
                <a:pos x="239" y="400"/>
              </a:cxn>
              <a:cxn ang="0">
                <a:pos x="500" y="499"/>
              </a:cxn>
              <a:cxn ang="0">
                <a:pos x="675" y="594"/>
              </a:cxn>
              <a:cxn ang="0">
                <a:pos x="797" y="738"/>
              </a:cxn>
              <a:cxn ang="0">
                <a:pos x="675" y="895"/>
              </a:cxn>
              <a:cxn ang="0">
                <a:pos x="315" y="994"/>
              </a:cxn>
              <a:cxn ang="0">
                <a:pos x="126" y="1039"/>
              </a:cxn>
              <a:cxn ang="0">
                <a:pos x="36" y="1098"/>
              </a:cxn>
              <a:cxn ang="0">
                <a:pos x="32" y="1305"/>
              </a:cxn>
              <a:cxn ang="0">
                <a:pos x="68" y="1390"/>
              </a:cxn>
              <a:cxn ang="0">
                <a:pos x="90" y="1426"/>
              </a:cxn>
              <a:cxn ang="0">
                <a:pos x="216" y="1494"/>
              </a:cxn>
              <a:cxn ang="0">
                <a:pos x="450" y="1449"/>
              </a:cxn>
              <a:cxn ang="0">
                <a:pos x="504" y="1408"/>
              </a:cxn>
              <a:cxn ang="0">
                <a:pos x="567" y="1309"/>
              </a:cxn>
              <a:cxn ang="0">
                <a:pos x="590" y="1278"/>
              </a:cxn>
              <a:cxn ang="0">
                <a:pos x="666" y="1161"/>
              </a:cxn>
              <a:cxn ang="0">
                <a:pos x="698" y="1134"/>
              </a:cxn>
              <a:cxn ang="0">
                <a:pos x="855" y="1048"/>
              </a:cxn>
              <a:cxn ang="0">
                <a:pos x="1152" y="963"/>
              </a:cxn>
              <a:cxn ang="0">
                <a:pos x="1296" y="922"/>
              </a:cxn>
              <a:cxn ang="0">
                <a:pos x="1400" y="801"/>
              </a:cxn>
              <a:cxn ang="0">
                <a:pos x="1377" y="639"/>
              </a:cxn>
              <a:cxn ang="0">
                <a:pos x="1260" y="567"/>
              </a:cxn>
              <a:cxn ang="0">
                <a:pos x="1013" y="495"/>
              </a:cxn>
              <a:cxn ang="0">
                <a:pos x="896" y="454"/>
              </a:cxn>
              <a:cxn ang="0">
                <a:pos x="779" y="351"/>
              </a:cxn>
              <a:cxn ang="0">
                <a:pos x="725" y="292"/>
              </a:cxn>
              <a:cxn ang="0">
                <a:pos x="630" y="153"/>
              </a:cxn>
              <a:cxn ang="0">
                <a:pos x="585" y="85"/>
              </a:cxn>
              <a:cxn ang="0">
                <a:pos x="518" y="27"/>
              </a:cxn>
              <a:cxn ang="0">
                <a:pos x="171" y="27"/>
              </a:cxn>
            </a:cxnLst>
            <a:rect l="0" t="0" r="r" b="b"/>
            <a:pathLst>
              <a:path w="1415" h="1494">
                <a:moveTo>
                  <a:pt x="203" y="22"/>
                </a:moveTo>
                <a:cubicBezTo>
                  <a:pt x="171" y="33"/>
                  <a:pt x="137" y="39"/>
                  <a:pt x="104" y="49"/>
                </a:cubicBezTo>
                <a:cubicBezTo>
                  <a:pt x="95" y="55"/>
                  <a:pt x="86" y="61"/>
                  <a:pt x="77" y="67"/>
                </a:cubicBezTo>
                <a:cubicBezTo>
                  <a:pt x="72" y="70"/>
                  <a:pt x="63" y="76"/>
                  <a:pt x="63" y="76"/>
                </a:cubicBezTo>
                <a:cubicBezTo>
                  <a:pt x="57" y="98"/>
                  <a:pt x="39" y="127"/>
                  <a:pt x="23" y="144"/>
                </a:cubicBezTo>
                <a:cubicBezTo>
                  <a:pt x="1" y="223"/>
                  <a:pt x="24" y="283"/>
                  <a:pt x="90" y="328"/>
                </a:cubicBezTo>
                <a:cubicBezTo>
                  <a:pt x="103" y="348"/>
                  <a:pt x="130" y="357"/>
                  <a:pt x="153" y="364"/>
                </a:cubicBezTo>
                <a:cubicBezTo>
                  <a:pt x="178" y="380"/>
                  <a:pt x="211" y="392"/>
                  <a:pt x="239" y="400"/>
                </a:cubicBezTo>
                <a:cubicBezTo>
                  <a:pt x="279" y="428"/>
                  <a:pt x="365" y="452"/>
                  <a:pt x="414" y="463"/>
                </a:cubicBezTo>
                <a:cubicBezTo>
                  <a:pt x="439" y="479"/>
                  <a:pt x="471" y="491"/>
                  <a:pt x="500" y="499"/>
                </a:cubicBezTo>
                <a:cubicBezTo>
                  <a:pt x="534" y="522"/>
                  <a:pt x="572" y="553"/>
                  <a:pt x="612" y="562"/>
                </a:cubicBezTo>
                <a:cubicBezTo>
                  <a:pt x="631" y="576"/>
                  <a:pt x="653" y="585"/>
                  <a:pt x="675" y="594"/>
                </a:cubicBezTo>
                <a:cubicBezTo>
                  <a:pt x="699" y="628"/>
                  <a:pt x="740" y="651"/>
                  <a:pt x="765" y="684"/>
                </a:cubicBezTo>
                <a:cubicBezTo>
                  <a:pt x="779" y="703"/>
                  <a:pt x="785" y="719"/>
                  <a:pt x="797" y="738"/>
                </a:cubicBezTo>
                <a:cubicBezTo>
                  <a:pt x="795" y="759"/>
                  <a:pt x="796" y="780"/>
                  <a:pt x="792" y="801"/>
                </a:cubicBezTo>
                <a:cubicBezTo>
                  <a:pt x="785" y="838"/>
                  <a:pt x="712" y="885"/>
                  <a:pt x="675" y="895"/>
                </a:cubicBezTo>
                <a:cubicBezTo>
                  <a:pt x="653" y="918"/>
                  <a:pt x="607" y="928"/>
                  <a:pt x="576" y="936"/>
                </a:cubicBezTo>
                <a:cubicBezTo>
                  <a:pt x="489" y="958"/>
                  <a:pt x="405" y="983"/>
                  <a:pt x="315" y="994"/>
                </a:cubicBezTo>
                <a:cubicBezTo>
                  <a:pt x="278" y="1004"/>
                  <a:pt x="236" y="1008"/>
                  <a:pt x="198" y="1012"/>
                </a:cubicBezTo>
                <a:cubicBezTo>
                  <a:pt x="175" y="1021"/>
                  <a:pt x="149" y="1033"/>
                  <a:pt x="126" y="1039"/>
                </a:cubicBezTo>
                <a:cubicBezTo>
                  <a:pt x="95" y="1060"/>
                  <a:pt x="109" y="1053"/>
                  <a:pt x="86" y="1062"/>
                </a:cubicBezTo>
                <a:cubicBezTo>
                  <a:pt x="75" y="1078"/>
                  <a:pt x="54" y="1091"/>
                  <a:pt x="36" y="1098"/>
                </a:cubicBezTo>
                <a:cubicBezTo>
                  <a:pt x="0" y="1152"/>
                  <a:pt x="17" y="1115"/>
                  <a:pt x="23" y="1224"/>
                </a:cubicBezTo>
                <a:cubicBezTo>
                  <a:pt x="26" y="1268"/>
                  <a:pt x="24" y="1272"/>
                  <a:pt x="32" y="1305"/>
                </a:cubicBezTo>
                <a:cubicBezTo>
                  <a:pt x="36" y="1322"/>
                  <a:pt x="42" y="1347"/>
                  <a:pt x="50" y="1363"/>
                </a:cubicBezTo>
                <a:cubicBezTo>
                  <a:pt x="55" y="1373"/>
                  <a:pt x="68" y="1390"/>
                  <a:pt x="68" y="1390"/>
                </a:cubicBezTo>
                <a:cubicBezTo>
                  <a:pt x="78" y="1423"/>
                  <a:pt x="63" y="1385"/>
                  <a:pt x="86" y="1413"/>
                </a:cubicBezTo>
                <a:cubicBezTo>
                  <a:pt x="89" y="1417"/>
                  <a:pt x="87" y="1422"/>
                  <a:pt x="90" y="1426"/>
                </a:cubicBezTo>
                <a:cubicBezTo>
                  <a:pt x="97" y="1436"/>
                  <a:pt x="105" y="1445"/>
                  <a:pt x="113" y="1453"/>
                </a:cubicBezTo>
                <a:cubicBezTo>
                  <a:pt x="135" y="1475"/>
                  <a:pt x="186" y="1487"/>
                  <a:pt x="216" y="1494"/>
                </a:cubicBezTo>
                <a:cubicBezTo>
                  <a:pt x="257" y="1492"/>
                  <a:pt x="297" y="1492"/>
                  <a:pt x="338" y="1489"/>
                </a:cubicBezTo>
                <a:cubicBezTo>
                  <a:pt x="374" y="1487"/>
                  <a:pt x="415" y="1460"/>
                  <a:pt x="450" y="1449"/>
                </a:cubicBezTo>
                <a:cubicBezTo>
                  <a:pt x="472" y="1427"/>
                  <a:pt x="458" y="1439"/>
                  <a:pt x="491" y="1417"/>
                </a:cubicBezTo>
                <a:cubicBezTo>
                  <a:pt x="495" y="1414"/>
                  <a:pt x="504" y="1408"/>
                  <a:pt x="504" y="1408"/>
                </a:cubicBezTo>
                <a:cubicBezTo>
                  <a:pt x="514" y="1394"/>
                  <a:pt x="526" y="1382"/>
                  <a:pt x="536" y="1368"/>
                </a:cubicBezTo>
                <a:cubicBezTo>
                  <a:pt x="542" y="1346"/>
                  <a:pt x="557" y="1329"/>
                  <a:pt x="567" y="1309"/>
                </a:cubicBezTo>
                <a:cubicBezTo>
                  <a:pt x="571" y="1301"/>
                  <a:pt x="569" y="1289"/>
                  <a:pt x="576" y="1282"/>
                </a:cubicBezTo>
                <a:cubicBezTo>
                  <a:pt x="579" y="1279"/>
                  <a:pt x="585" y="1279"/>
                  <a:pt x="590" y="1278"/>
                </a:cubicBezTo>
                <a:cubicBezTo>
                  <a:pt x="600" y="1242"/>
                  <a:pt x="626" y="1196"/>
                  <a:pt x="657" y="1174"/>
                </a:cubicBezTo>
                <a:cubicBezTo>
                  <a:pt x="660" y="1170"/>
                  <a:pt x="662" y="1165"/>
                  <a:pt x="666" y="1161"/>
                </a:cubicBezTo>
                <a:cubicBezTo>
                  <a:pt x="670" y="1157"/>
                  <a:pt x="677" y="1156"/>
                  <a:pt x="680" y="1152"/>
                </a:cubicBezTo>
                <a:cubicBezTo>
                  <a:pt x="697" y="1130"/>
                  <a:pt x="667" y="1143"/>
                  <a:pt x="698" y="1134"/>
                </a:cubicBezTo>
                <a:cubicBezTo>
                  <a:pt x="710" y="1121"/>
                  <a:pt x="738" y="1102"/>
                  <a:pt x="738" y="1102"/>
                </a:cubicBezTo>
                <a:cubicBezTo>
                  <a:pt x="764" y="1064"/>
                  <a:pt x="816" y="1063"/>
                  <a:pt x="855" y="1048"/>
                </a:cubicBezTo>
                <a:cubicBezTo>
                  <a:pt x="879" y="1039"/>
                  <a:pt x="902" y="1025"/>
                  <a:pt x="927" y="1017"/>
                </a:cubicBezTo>
                <a:cubicBezTo>
                  <a:pt x="981" y="982"/>
                  <a:pt x="1089" y="970"/>
                  <a:pt x="1152" y="963"/>
                </a:cubicBezTo>
                <a:cubicBezTo>
                  <a:pt x="1177" y="954"/>
                  <a:pt x="1203" y="949"/>
                  <a:pt x="1229" y="945"/>
                </a:cubicBezTo>
                <a:cubicBezTo>
                  <a:pt x="1251" y="936"/>
                  <a:pt x="1275" y="934"/>
                  <a:pt x="1296" y="922"/>
                </a:cubicBezTo>
                <a:cubicBezTo>
                  <a:pt x="1323" y="907"/>
                  <a:pt x="1335" y="885"/>
                  <a:pt x="1359" y="868"/>
                </a:cubicBezTo>
                <a:cubicBezTo>
                  <a:pt x="1374" y="846"/>
                  <a:pt x="1385" y="822"/>
                  <a:pt x="1400" y="801"/>
                </a:cubicBezTo>
                <a:cubicBezTo>
                  <a:pt x="1415" y="748"/>
                  <a:pt x="1413" y="698"/>
                  <a:pt x="1382" y="652"/>
                </a:cubicBezTo>
                <a:cubicBezTo>
                  <a:pt x="1379" y="648"/>
                  <a:pt x="1380" y="642"/>
                  <a:pt x="1377" y="639"/>
                </a:cubicBezTo>
                <a:cubicBezTo>
                  <a:pt x="1353" y="616"/>
                  <a:pt x="1319" y="596"/>
                  <a:pt x="1292" y="576"/>
                </a:cubicBezTo>
                <a:cubicBezTo>
                  <a:pt x="1283" y="570"/>
                  <a:pt x="1260" y="567"/>
                  <a:pt x="1260" y="567"/>
                </a:cubicBezTo>
                <a:cubicBezTo>
                  <a:pt x="1230" y="546"/>
                  <a:pt x="1187" y="536"/>
                  <a:pt x="1152" y="531"/>
                </a:cubicBezTo>
                <a:cubicBezTo>
                  <a:pt x="1107" y="514"/>
                  <a:pt x="1060" y="502"/>
                  <a:pt x="1013" y="495"/>
                </a:cubicBezTo>
                <a:cubicBezTo>
                  <a:pt x="990" y="487"/>
                  <a:pt x="962" y="483"/>
                  <a:pt x="941" y="472"/>
                </a:cubicBezTo>
                <a:cubicBezTo>
                  <a:pt x="927" y="465"/>
                  <a:pt x="896" y="454"/>
                  <a:pt x="896" y="454"/>
                </a:cubicBezTo>
                <a:cubicBezTo>
                  <a:pt x="865" y="434"/>
                  <a:pt x="836" y="412"/>
                  <a:pt x="806" y="391"/>
                </a:cubicBezTo>
                <a:cubicBezTo>
                  <a:pt x="796" y="376"/>
                  <a:pt x="792" y="364"/>
                  <a:pt x="779" y="351"/>
                </a:cubicBezTo>
                <a:cubicBezTo>
                  <a:pt x="772" y="333"/>
                  <a:pt x="763" y="326"/>
                  <a:pt x="747" y="315"/>
                </a:cubicBezTo>
                <a:cubicBezTo>
                  <a:pt x="713" y="262"/>
                  <a:pt x="763" y="337"/>
                  <a:pt x="725" y="292"/>
                </a:cubicBezTo>
                <a:cubicBezTo>
                  <a:pt x="708" y="272"/>
                  <a:pt x="703" y="252"/>
                  <a:pt x="684" y="234"/>
                </a:cubicBezTo>
                <a:cubicBezTo>
                  <a:pt x="675" y="201"/>
                  <a:pt x="650" y="178"/>
                  <a:pt x="630" y="153"/>
                </a:cubicBezTo>
                <a:cubicBezTo>
                  <a:pt x="623" y="145"/>
                  <a:pt x="612" y="126"/>
                  <a:pt x="612" y="126"/>
                </a:cubicBezTo>
                <a:cubicBezTo>
                  <a:pt x="607" y="107"/>
                  <a:pt x="599" y="99"/>
                  <a:pt x="585" y="85"/>
                </a:cubicBezTo>
                <a:cubicBezTo>
                  <a:pt x="580" y="68"/>
                  <a:pt x="561" y="57"/>
                  <a:pt x="545" y="49"/>
                </a:cubicBezTo>
                <a:cubicBezTo>
                  <a:pt x="535" y="44"/>
                  <a:pt x="528" y="32"/>
                  <a:pt x="518" y="27"/>
                </a:cubicBezTo>
                <a:cubicBezTo>
                  <a:pt x="465" y="0"/>
                  <a:pt x="382" y="2"/>
                  <a:pt x="329" y="0"/>
                </a:cubicBezTo>
                <a:cubicBezTo>
                  <a:pt x="277" y="3"/>
                  <a:pt x="218" y="1"/>
                  <a:pt x="171" y="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62" grpId="0" animBg="1"/>
      <p:bldP spid="949263" grpId="0" animBg="1"/>
      <p:bldP spid="949268" grpId="0" animBg="1"/>
      <p:bldP spid="949269" grpId="0" animBg="1"/>
      <p:bldP spid="949270" grpId="0" animBg="1"/>
      <p:bldP spid="949271" grpId="0" animBg="1"/>
      <p:bldP spid="949272" grpId="0" animBg="1"/>
      <p:bldP spid="949273" grpId="0"/>
      <p:bldP spid="949274" grpId="0" animBg="1"/>
      <p:bldP spid="9492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333500"/>
          </a:xfrm>
        </p:spPr>
        <p:txBody>
          <a:bodyPr/>
          <a:lstStyle/>
          <a:p>
            <a:r>
              <a:rPr lang="en-US"/>
              <a:t>Give an O(n) algorithm to test if an undirected graph has a cycle (n = # of vertices)</a:t>
            </a:r>
          </a:p>
        </p:txBody>
      </p:sp>
      <p:sp>
        <p:nvSpPr>
          <p:cNvPr id="951300" name="Oval 4"/>
          <p:cNvSpPr>
            <a:spLocks noChangeArrowheads="1"/>
          </p:cNvSpPr>
          <p:nvPr/>
        </p:nvSpPr>
        <p:spPr bwMode="auto">
          <a:xfrm>
            <a:off x="1400175" y="2500313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51301" name="Oval 5"/>
          <p:cNvSpPr>
            <a:spLocks noChangeArrowheads="1"/>
          </p:cNvSpPr>
          <p:nvPr/>
        </p:nvSpPr>
        <p:spPr bwMode="auto">
          <a:xfrm>
            <a:off x="2495550" y="3367088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1302" name="Oval 6"/>
          <p:cNvSpPr>
            <a:spLocks noChangeArrowheads="1"/>
          </p:cNvSpPr>
          <p:nvPr/>
        </p:nvSpPr>
        <p:spPr bwMode="auto">
          <a:xfrm>
            <a:off x="782638" y="3490913"/>
            <a:ext cx="493712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51303" name="Oval 7"/>
          <p:cNvSpPr>
            <a:spLocks noChangeArrowheads="1"/>
          </p:cNvSpPr>
          <p:nvPr/>
        </p:nvSpPr>
        <p:spPr bwMode="auto">
          <a:xfrm>
            <a:off x="2227263" y="4325938"/>
            <a:ext cx="493712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51304" name="Oval 8"/>
          <p:cNvSpPr>
            <a:spLocks noChangeArrowheads="1"/>
          </p:cNvSpPr>
          <p:nvPr/>
        </p:nvSpPr>
        <p:spPr bwMode="auto">
          <a:xfrm>
            <a:off x="1333500" y="5126038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51305" name="Line 9"/>
          <p:cNvSpPr>
            <a:spLocks noChangeShapeType="1"/>
          </p:cNvSpPr>
          <p:nvPr/>
        </p:nvSpPr>
        <p:spPr bwMode="auto">
          <a:xfrm>
            <a:off x="1828800" y="2857500"/>
            <a:ext cx="7366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6" name="Line 10"/>
          <p:cNvSpPr>
            <a:spLocks noChangeShapeType="1"/>
          </p:cNvSpPr>
          <p:nvPr/>
        </p:nvSpPr>
        <p:spPr bwMode="auto">
          <a:xfrm flipH="1">
            <a:off x="1128713" y="2922588"/>
            <a:ext cx="365125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7" name="Line 11"/>
          <p:cNvSpPr>
            <a:spLocks noChangeShapeType="1"/>
          </p:cNvSpPr>
          <p:nvPr/>
        </p:nvSpPr>
        <p:spPr bwMode="auto">
          <a:xfrm flipH="1">
            <a:off x="2528888" y="3808413"/>
            <a:ext cx="185737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8" name="Line 12"/>
          <p:cNvSpPr>
            <a:spLocks noChangeShapeType="1"/>
          </p:cNvSpPr>
          <p:nvPr/>
        </p:nvSpPr>
        <p:spPr bwMode="auto">
          <a:xfrm>
            <a:off x="1214438" y="3894138"/>
            <a:ext cx="10287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9" name="Line 13"/>
          <p:cNvSpPr>
            <a:spLocks noChangeShapeType="1"/>
          </p:cNvSpPr>
          <p:nvPr/>
        </p:nvSpPr>
        <p:spPr bwMode="auto">
          <a:xfrm flipH="1">
            <a:off x="1751013" y="4708525"/>
            <a:ext cx="54927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10" name="Rectangle 14"/>
          <p:cNvSpPr>
            <a:spLocks noChangeArrowheads="1"/>
          </p:cNvSpPr>
          <p:nvPr/>
        </p:nvSpPr>
        <p:spPr bwMode="auto">
          <a:xfrm>
            <a:off x="3432175" y="2362200"/>
            <a:ext cx="5006975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entury Gothic"/>
                <a:cs typeface="Century Gothic"/>
              </a:rPr>
              <a:t>Idea: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entury Gothic"/>
                <a:cs typeface="Century Gothic"/>
              </a:rPr>
              <a:t>The graph has a cycle if it has more than n – 1 edges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entury Gothic"/>
                <a:cs typeface="Century Gothic"/>
              </a:rPr>
              <a:t>Checking this takes O(n)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</a:t>
            </a:r>
            <a:r>
              <a:rPr lang="el-GR" dirty="0">
                <a:sym typeface="Symbol" pitchFamily="18" charset="2"/>
              </a:rPr>
              <a:t>Θ</a:t>
            </a:r>
            <a:r>
              <a:rPr lang="en-US" dirty="0"/>
              <a:t>(</a:t>
            </a:r>
            <a:r>
              <a:rPr lang="en-US" dirty="0" err="1"/>
              <a:t>n+m</a:t>
            </a:r>
            <a:r>
              <a:rPr lang="en-US" dirty="0"/>
              <a:t>) algorithm that tests whether an undirected graph is connected. The graph is given in adjacency list representation and has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vertices and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edges.</a:t>
            </a:r>
          </a:p>
          <a:p>
            <a:pPr lvl="1"/>
            <a:r>
              <a:rPr lang="en-US" dirty="0"/>
              <a:t>Run DFS using any vertex as a start vertex and then check whether all nodes were visited. </a:t>
            </a:r>
          </a:p>
          <a:p>
            <a:pPr lvl="1"/>
            <a:r>
              <a:rPr lang="en-US" dirty="0"/>
              <a:t>The graph is connected if and only if all nodes were visited, that is, if and only if all nodes are reachable from the start vertex.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Descendant – ancestor relationships</a:t>
            </a:r>
          </a:p>
          <a:p>
            <a:pPr lvl="1">
              <a:lnSpc>
                <a:spcPct val="150000"/>
              </a:lnSpc>
            </a:pPr>
            <a:r>
              <a:rPr lang="en-US"/>
              <a:t>Relations on discovery – finish times for descendant, parent (ancestor) nodes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Parenthesis Theorem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White Path Theorem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5461000" y="3986213"/>
            <a:ext cx="30141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/>
                <a:cs typeface="Century Gothic"/>
              </a:rPr>
              <a:t>Review these properties!</a:t>
            </a:r>
            <a:r>
              <a:rPr lang="en-US" i="1" dirty="0">
                <a:solidFill>
                  <a:srgbClr val="DD011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095375"/>
            <a:ext cx="8446029" cy="5076825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b="1" dirty="0"/>
              <a:t>Topological sort</a:t>
            </a:r>
            <a:r>
              <a:rPr lang="en-US" dirty="0"/>
              <a:t> of a directed acyclic graph G = (V, E): a linear order of vertices such that if there exists an edge </a:t>
            </a:r>
            <a:r>
              <a:rPr lang="en-US" dirty="0">
                <a:latin typeface="Comic Sans MS" pitchFamily="66" charset="0"/>
              </a:rPr>
              <a:t>(u, v)</a:t>
            </a:r>
            <a:r>
              <a:rPr lang="en-US" dirty="0"/>
              <a:t>, then 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/>
              <a:t> appears before </a:t>
            </a:r>
            <a:r>
              <a:rPr lang="en-US" dirty="0">
                <a:latin typeface="Comic Sans MS" pitchFamily="66" charset="0"/>
              </a:rPr>
              <a:t>v</a:t>
            </a:r>
            <a:r>
              <a:rPr lang="en-US" dirty="0"/>
              <a:t> in the ordering.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TOPOLOGICAL-SORT(</a:t>
            </a:r>
            <a:r>
              <a:rPr lang="en-US" sz="2400" dirty="0">
                <a:latin typeface="Comic Sans MS" pitchFamily="66" charset="0"/>
              </a:rPr>
              <a:t>V, E</a:t>
            </a:r>
            <a:r>
              <a:rPr lang="en-US" sz="2400" dirty="0"/>
              <a:t>)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Call DFS(</a:t>
            </a:r>
            <a:r>
              <a:rPr lang="en-US" sz="2000" dirty="0">
                <a:latin typeface="Comic Sans MS" pitchFamily="66" charset="0"/>
              </a:rPr>
              <a:t>V, E</a:t>
            </a:r>
            <a:r>
              <a:rPr lang="en-US" sz="2000" dirty="0"/>
              <a:t>) to compute finishing times</a:t>
            </a:r>
            <a:r>
              <a:rPr lang="en-US" sz="2000" dirty="0">
                <a:latin typeface="Comic Sans MS" pitchFamily="66" charset="0"/>
              </a:rPr>
              <a:t> f[v] </a:t>
            </a:r>
            <a:r>
              <a:rPr lang="en-US" sz="2000" dirty="0"/>
              <a:t>for each vertex </a:t>
            </a:r>
            <a:r>
              <a:rPr lang="en-US" sz="2000" dirty="0">
                <a:latin typeface="Comic Sans MS" pitchFamily="66" charset="0"/>
              </a:rPr>
              <a:t>v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When each vertex is finished, insert it onto the front of a linked list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Return the linked list of vertices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Thursday, Dec 13, 12:10-2:10pm</a:t>
            </a:r>
          </a:p>
          <a:p>
            <a:pPr>
              <a:lnSpc>
                <a:spcPct val="150000"/>
              </a:lnSpc>
            </a:pPr>
            <a:r>
              <a:rPr lang="en-US" dirty="0"/>
              <a:t>Exam structure: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TRUE/FALSE questions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short questions on the topics discussed in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homework-like problems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</a:rPr>
              <a:t>Questions will be from the entire semester, with emphasis on material after midterm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0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066934" y="3191405"/>
            <a:ext cx="5300663" cy="3219450"/>
          </a:xfrm>
          <a:noFill/>
          <a:ln/>
        </p:spPr>
      </p:pic>
      <p:sp>
        <p:nvSpPr>
          <p:cNvPr id="99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43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25538"/>
            <a:ext cx="8539162" cy="5165725"/>
          </a:xfrm>
        </p:spPr>
        <p:txBody>
          <a:bodyPr/>
          <a:lstStyle/>
          <a:p>
            <a:r>
              <a:rPr lang="en-US" sz="2200" dirty="0"/>
              <a:t>In the following graph, boxes represent tasks that must be performed in the assembly of a computer, and arrows represent constraints that one task must be performed before another (for instance, the disk drive must be attached before the chassis can be covered). Write down a sequence in which all of these tasks can be performed, satisfying all constraints. </a:t>
            </a:r>
          </a:p>
        </p:txBody>
      </p:sp>
      <p:sp>
        <p:nvSpPr>
          <p:cNvPr id="994309" name="Oval 5"/>
          <p:cNvSpPr>
            <a:spLocks noChangeArrowheads="1"/>
          </p:cNvSpPr>
          <p:nvPr/>
        </p:nvSpPr>
        <p:spPr bwMode="auto">
          <a:xfrm>
            <a:off x="2284422" y="3477155"/>
            <a:ext cx="1331912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0" name="Oval 6"/>
          <p:cNvSpPr>
            <a:spLocks noChangeArrowheads="1"/>
          </p:cNvSpPr>
          <p:nvPr/>
        </p:nvSpPr>
        <p:spPr bwMode="auto">
          <a:xfrm>
            <a:off x="5608647" y="5498042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1" name="Oval 7"/>
          <p:cNvSpPr>
            <a:spLocks noChangeArrowheads="1"/>
          </p:cNvSpPr>
          <p:nvPr/>
        </p:nvSpPr>
        <p:spPr bwMode="auto">
          <a:xfrm>
            <a:off x="3968759" y="5845705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2" name="Oval 8"/>
          <p:cNvSpPr>
            <a:spLocks noChangeArrowheads="1"/>
          </p:cNvSpPr>
          <p:nvPr/>
        </p:nvSpPr>
        <p:spPr bwMode="auto">
          <a:xfrm>
            <a:off x="2189172" y="5278967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3" name="Oval 9"/>
          <p:cNvSpPr>
            <a:spLocks noChangeArrowheads="1"/>
          </p:cNvSpPr>
          <p:nvPr/>
        </p:nvSpPr>
        <p:spPr bwMode="auto">
          <a:xfrm>
            <a:off x="1741497" y="4434417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4" name="Oval 10"/>
          <p:cNvSpPr>
            <a:spLocks noChangeArrowheads="1"/>
          </p:cNvSpPr>
          <p:nvPr/>
        </p:nvSpPr>
        <p:spPr bwMode="auto">
          <a:xfrm>
            <a:off x="3967172" y="3121555"/>
            <a:ext cx="1331912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5" name="Oval 11"/>
          <p:cNvSpPr>
            <a:spLocks noChangeArrowheads="1"/>
          </p:cNvSpPr>
          <p:nvPr/>
        </p:nvSpPr>
        <p:spPr bwMode="auto">
          <a:xfrm>
            <a:off x="5378459" y="3708930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6" name="Oval 12"/>
          <p:cNvSpPr>
            <a:spLocks noChangeArrowheads="1"/>
          </p:cNvSpPr>
          <p:nvPr/>
        </p:nvSpPr>
        <p:spPr bwMode="auto">
          <a:xfrm>
            <a:off x="6115059" y="4613805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7" name="Text Box 13"/>
          <p:cNvSpPr txBox="1">
            <a:spLocks noChangeArrowheads="1"/>
          </p:cNvSpPr>
          <p:nvPr/>
        </p:nvSpPr>
        <p:spPr bwMode="auto">
          <a:xfrm>
            <a:off x="8836034" y="3999442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4318" name="Text Box 14"/>
          <p:cNvSpPr txBox="1">
            <a:spLocks noChangeArrowheads="1"/>
          </p:cNvSpPr>
          <p:nvPr/>
        </p:nvSpPr>
        <p:spPr bwMode="auto">
          <a:xfrm>
            <a:off x="8574097" y="3999442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994319" name="Text Box 15"/>
          <p:cNvSpPr txBox="1">
            <a:spLocks noChangeArrowheads="1"/>
          </p:cNvSpPr>
          <p:nvPr/>
        </p:nvSpPr>
        <p:spPr bwMode="auto">
          <a:xfrm>
            <a:off x="8324859" y="399944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94320" name="Text Box 16"/>
          <p:cNvSpPr txBox="1">
            <a:spLocks noChangeArrowheads="1"/>
          </p:cNvSpPr>
          <p:nvPr/>
        </p:nvSpPr>
        <p:spPr bwMode="auto">
          <a:xfrm>
            <a:off x="8075622" y="399944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994321" name="Text Box 17"/>
          <p:cNvSpPr txBox="1">
            <a:spLocks noChangeArrowheads="1"/>
          </p:cNvSpPr>
          <p:nvPr/>
        </p:nvSpPr>
        <p:spPr bwMode="auto">
          <a:xfrm>
            <a:off x="7851784" y="399944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22" name="Text Box 18"/>
          <p:cNvSpPr txBox="1">
            <a:spLocks noChangeArrowheads="1"/>
          </p:cNvSpPr>
          <p:nvPr/>
        </p:nvSpPr>
        <p:spPr bwMode="auto">
          <a:xfrm>
            <a:off x="7615247" y="3999442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4323" name="Text Box 19"/>
          <p:cNvSpPr txBox="1">
            <a:spLocks noChangeArrowheads="1"/>
          </p:cNvSpPr>
          <p:nvPr/>
        </p:nvSpPr>
        <p:spPr bwMode="auto">
          <a:xfrm>
            <a:off x="7378709" y="3999442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994324" name="Text Box 20"/>
          <p:cNvSpPr txBox="1">
            <a:spLocks noChangeArrowheads="1"/>
          </p:cNvSpPr>
          <p:nvPr/>
        </p:nvSpPr>
        <p:spPr bwMode="auto">
          <a:xfrm>
            <a:off x="7129472" y="399944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6CDF-45F4-482A-87B9-25967D63FD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9" grpId="0" animBg="1"/>
      <p:bldP spid="994310" grpId="0" animBg="1"/>
      <p:bldP spid="994311" grpId="0" animBg="1"/>
      <p:bldP spid="994312" grpId="0" animBg="1"/>
      <p:bldP spid="994313" grpId="0" animBg="1"/>
      <p:bldP spid="994314" grpId="0" animBg="1"/>
      <p:bldP spid="994315" grpId="0" animBg="1"/>
      <p:bldP spid="994316" grpId="0" animBg="1"/>
      <p:bldP spid="994317" grpId="0"/>
      <p:bldP spid="994318" grpId="0"/>
      <p:bldP spid="994319" grpId="0"/>
      <p:bldP spid="994320" grpId="0"/>
      <p:bldP spid="994321" grpId="0"/>
      <p:bldP spid="994322" grpId="0"/>
      <p:bldP spid="994323" grpId="0"/>
      <p:bldP spid="9943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89962" cy="54483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Given: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A connected, undirected, weighted graph G = (V, E)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A minimum spanning tree: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T connects all vertices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w(T) = </a:t>
            </a:r>
            <a:r>
              <a:rPr lang="el-GR" sz="2400" dirty="0">
                <a:latin typeface="Comic Sans MS" pitchFamily="66" charset="0"/>
              </a:rPr>
              <a:t>Σ</a:t>
            </a:r>
            <a:r>
              <a:rPr lang="en-US" sz="2400" baseline="-25000" dirty="0">
                <a:latin typeface="Comic Sans MS" pitchFamily="66" charset="0"/>
              </a:rPr>
              <a:t>(</a:t>
            </a:r>
            <a:r>
              <a:rPr lang="en-US" sz="2400" baseline="-25000" dirty="0" err="1">
                <a:latin typeface="Comic Sans MS" pitchFamily="66" charset="0"/>
              </a:rPr>
              <a:t>u,v</a:t>
            </a:r>
            <a:r>
              <a:rPr lang="en-US" sz="2400" baseline="-25000" dirty="0">
                <a:latin typeface="Comic Sans MS" pitchFamily="66" charset="0"/>
              </a:rPr>
              <a:t>)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∈T</a:t>
            </a:r>
            <a:r>
              <a:rPr lang="en-US" sz="2400" dirty="0">
                <a:latin typeface="Comic Sans MS" pitchFamily="66" charset="0"/>
              </a:rPr>
              <a:t> w(u, v)</a:t>
            </a:r>
            <a:r>
              <a:rPr lang="en-US" sz="2400" dirty="0"/>
              <a:t> is minimized</a:t>
            </a:r>
          </a:p>
        </p:txBody>
      </p:sp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5038725" y="2528888"/>
            <a:ext cx="3721100" cy="2108200"/>
            <a:chOff x="1670" y="2241"/>
            <a:chExt cx="2344" cy="1328"/>
          </a:xfrm>
        </p:grpSpPr>
        <p:sp>
          <p:nvSpPr>
            <p:cNvPr id="959493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4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6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7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8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9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500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9501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959502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59503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59504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59505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59506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959507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959508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959509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959510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959511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2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3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4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5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6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7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8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9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0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1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2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3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4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959526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959527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959528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959529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959530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959531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9532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959533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9534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959535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959536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959537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959538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6CDF-45F4-482A-87B9-25967D63FD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005012"/>
          </a:xfrm>
        </p:spPr>
        <p:txBody>
          <a:bodyPr/>
          <a:lstStyle/>
          <a:p>
            <a:r>
              <a:rPr lang="en-US"/>
              <a:t>True or False?</a:t>
            </a:r>
          </a:p>
          <a:p>
            <a:pPr lvl="1"/>
            <a:r>
              <a:rPr lang="en-US"/>
              <a:t>If all the weights of a connected, weighted graph are distinct, then distinct spanning trees of G have distinct weights</a:t>
            </a:r>
          </a:p>
        </p:txBody>
      </p:sp>
      <p:grpSp>
        <p:nvGrpSpPr>
          <p:cNvPr id="961540" name="Group 4"/>
          <p:cNvGrpSpPr>
            <a:grpSpLocks/>
          </p:cNvGrpSpPr>
          <p:nvPr/>
        </p:nvGrpSpPr>
        <p:grpSpPr bwMode="auto">
          <a:xfrm>
            <a:off x="923925" y="3319463"/>
            <a:ext cx="1847850" cy="1770062"/>
            <a:chOff x="582" y="2091"/>
            <a:chExt cx="1164" cy="1115"/>
          </a:xfrm>
        </p:grpSpPr>
        <p:sp>
          <p:nvSpPr>
            <p:cNvPr id="961541" name="Oval 5"/>
            <p:cNvSpPr>
              <a:spLocks noChangeArrowheads="1"/>
            </p:cNvSpPr>
            <p:nvPr/>
          </p:nvSpPr>
          <p:spPr bwMode="auto">
            <a:xfrm>
              <a:off x="673" y="2194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61542" name="Oval 6"/>
            <p:cNvSpPr>
              <a:spLocks noChangeArrowheads="1"/>
            </p:cNvSpPr>
            <p:nvPr/>
          </p:nvSpPr>
          <p:spPr bwMode="auto">
            <a:xfrm>
              <a:off x="1389" y="2194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61543" name="Oval 7"/>
            <p:cNvSpPr>
              <a:spLocks noChangeArrowheads="1"/>
            </p:cNvSpPr>
            <p:nvPr/>
          </p:nvSpPr>
          <p:spPr bwMode="auto">
            <a:xfrm>
              <a:off x="1389" y="2855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61544" name="Oval 8"/>
            <p:cNvSpPr>
              <a:spLocks noChangeArrowheads="1"/>
            </p:cNvSpPr>
            <p:nvPr/>
          </p:nvSpPr>
          <p:spPr bwMode="auto">
            <a:xfrm>
              <a:off x="673" y="2855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61545" name="Line 9"/>
            <p:cNvSpPr>
              <a:spLocks noChangeShapeType="1"/>
            </p:cNvSpPr>
            <p:nvPr/>
          </p:nvSpPr>
          <p:spPr bwMode="auto">
            <a:xfrm>
              <a:off x="918" y="2318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6" name="Line 10"/>
            <p:cNvSpPr>
              <a:spLocks noChangeShapeType="1"/>
            </p:cNvSpPr>
            <p:nvPr/>
          </p:nvSpPr>
          <p:spPr bwMode="auto">
            <a:xfrm>
              <a:off x="924" y="2981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7" name="Line 11"/>
            <p:cNvSpPr>
              <a:spLocks noChangeShapeType="1"/>
            </p:cNvSpPr>
            <p:nvPr/>
          </p:nvSpPr>
          <p:spPr bwMode="auto">
            <a:xfrm>
              <a:off x="788" y="2439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8" name="Line 12"/>
            <p:cNvSpPr>
              <a:spLocks noChangeShapeType="1"/>
            </p:cNvSpPr>
            <p:nvPr/>
          </p:nvSpPr>
          <p:spPr bwMode="auto">
            <a:xfrm>
              <a:off x="1512" y="244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9" name="Line 13"/>
            <p:cNvSpPr>
              <a:spLocks noChangeShapeType="1"/>
            </p:cNvSpPr>
            <p:nvPr/>
          </p:nvSpPr>
          <p:spPr bwMode="auto">
            <a:xfrm>
              <a:off x="878" y="2399"/>
              <a:ext cx="54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50" name="Text Box 14"/>
            <p:cNvSpPr txBox="1">
              <a:spLocks noChangeArrowheads="1"/>
            </p:cNvSpPr>
            <p:nvPr/>
          </p:nvSpPr>
          <p:spPr bwMode="auto">
            <a:xfrm>
              <a:off x="1067" y="20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61551" name="Text Box 15"/>
            <p:cNvSpPr txBox="1">
              <a:spLocks noChangeArrowheads="1"/>
            </p:cNvSpPr>
            <p:nvPr/>
          </p:nvSpPr>
          <p:spPr bwMode="auto">
            <a:xfrm>
              <a:off x="1550" y="25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61552" name="Text Box 16"/>
            <p:cNvSpPr txBox="1">
              <a:spLocks noChangeArrowheads="1"/>
            </p:cNvSpPr>
            <p:nvPr/>
          </p:nvSpPr>
          <p:spPr bwMode="auto">
            <a:xfrm>
              <a:off x="1077" y="29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61553" name="Text Box 17"/>
            <p:cNvSpPr txBox="1">
              <a:spLocks noChangeArrowheads="1"/>
            </p:cNvSpPr>
            <p:nvPr/>
          </p:nvSpPr>
          <p:spPr bwMode="auto">
            <a:xfrm>
              <a:off x="582" y="25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61554" name="Text Box 18"/>
            <p:cNvSpPr txBox="1">
              <a:spLocks noChangeArrowheads="1"/>
            </p:cNvSpPr>
            <p:nvPr/>
          </p:nvSpPr>
          <p:spPr bwMode="auto">
            <a:xfrm>
              <a:off x="1109" y="24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961555" name="Group 19"/>
          <p:cNvGrpSpPr>
            <a:grpSpLocks/>
          </p:cNvGrpSpPr>
          <p:nvPr/>
        </p:nvGrpSpPr>
        <p:grpSpPr bwMode="auto">
          <a:xfrm>
            <a:off x="3552825" y="3319463"/>
            <a:ext cx="1847850" cy="1770062"/>
            <a:chOff x="2238" y="2091"/>
            <a:chExt cx="1164" cy="1115"/>
          </a:xfrm>
        </p:grpSpPr>
        <p:grpSp>
          <p:nvGrpSpPr>
            <p:cNvPr id="961556" name="Group 20"/>
            <p:cNvGrpSpPr>
              <a:grpSpLocks/>
            </p:cNvGrpSpPr>
            <p:nvPr/>
          </p:nvGrpSpPr>
          <p:grpSpPr bwMode="auto">
            <a:xfrm>
              <a:off x="2238" y="2091"/>
              <a:ext cx="1164" cy="1115"/>
              <a:chOff x="582" y="2091"/>
              <a:chExt cx="1164" cy="1115"/>
            </a:xfrm>
          </p:grpSpPr>
          <p:sp>
            <p:nvSpPr>
              <p:cNvPr id="961557" name="Oval 21"/>
              <p:cNvSpPr>
                <a:spLocks noChangeArrowheads="1"/>
              </p:cNvSpPr>
              <p:nvPr/>
            </p:nvSpPr>
            <p:spPr bwMode="auto">
              <a:xfrm>
                <a:off x="673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61558" name="Oval 22"/>
              <p:cNvSpPr>
                <a:spLocks noChangeArrowheads="1"/>
              </p:cNvSpPr>
              <p:nvPr/>
            </p:nvSpPr>
            <p:spPr bwMode="auto">
              <a:xfrm>
                <a:off x="1389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61559" name="Oval 23"/>
              <p:cNvSpPr>
                <a:spLocks noChangeArrowheads="1"/>
              </p:cNvSpPr>
              <p:nvPr/>
            </p:nvSpPr>
            <p:spPr bwMode="auto">
              <a:xfrm>
                <a:off x="1389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61560" name="Oval 24"/>
              <p:cNvSpPr>
                <a:spLocks noChangeArrowheads="1"/>
              </p:cNvSpPr>
              <p:nvPr/>
            </p:nvSpPr>
            <p:spPr bwMode="auto">
              <a:xfrm>
                <a:off x="673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61561" name="Line 25"/>
              <p:cNvSpPr>
                <a:spLocks noChangeShapeType="1"/>
              </p:cNvSpPr>
              <p:nvPr/>
            </p:nvSpPr>
            <p:spPr bwMode="auto">
              <a:xfrm>
                <a:off x="918" y="2318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2" name="Line 26"/>
              <p:cNvSpPr>
                <a:spLocks noChangeShapeType="1"/>
              </p:cNvSpPr>
              <p:nvPr/>
            </p:nvSpPr>
            <p:spPr bwMode="auto">
              <a:xfrm>
                <a:off x="924" y="2981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3" name="Line 27"/>
              <p:cNvSpPr>
                <a:spLocks noChangeShapeType="1"/>
              </p:cNvSpPr>
              <p:nvPr/>
            </p:nvSpPr>
            <p:spPr bwMode="auto">
              <a:xfrm>
                <a:off x="788" y="2439"/>
                <a:ext cx="0" cy="4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4" name="Line 28"/>
              <p:cNvSpPr>
                <a:spLocks noChangeShapeType="1"/>
              </p:cNvSpPr>
              <p:nvPr/>
            </p:nvSpPr>
            <p:spPr bwMode="auto">
              <a:xfrm>
                <a:off x="1512" y="2444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5" name="Line 29"/>
              <p:cNvSpPr>
                <a:spLocks noChangeShapeType="1"/>
              </p:cNvSpPr>
              <p:nvPr/>
            </p:nvSpPr>
            <p:spPr bwMode="auto">
              <a:xfrm>
                <a:off x="878" y="2399"/>
                <a:ext cx="549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6" name="Text Box 30"/>
              <p:cNvSpPr txBox="1">
                <a:spLocks noChangeArrowheads="1"/>
              </p:cNvSpPr>
              <p:nvPr/>
            </p:nvSpPr>
            <p:spPr bwMode="auto">
              <a:xfrm>
                <a:off x="1067" y="209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961567" name="Text Box 31"/>
              <p:cNvSpPr txBox="1">
                <a:spLocks noChangeArrowheads="1"/>
              </p:cNvSpPr>
              <p:nvPr/>
            </p:nvSpPr>
            <p:spPr bwMode="auto">
              <a:xfrm>
                <a:off x="1550" y="254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961568" name="Text Box 32"/>
              <p:cNvSpPr txBox="1">
                <a:spLocks noChangeArrowheads="1"/>
              </p:cNvSpPr>
              <p:nvPr/>
            </p:nvSpPr>
            <p:spPr bwMode="auto">
              <a:xfrm>
                <a:off x="1077" y="297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961569" name="Text Box 33"/>
              <p:cNvSpPr txBox="1">
                <a:spLocks noChangeArrowheads="1"/>
              </p:cNvSpPr>
              <p:nvPr/>
            </p:nvSpPr>
            <p:spPr bwMode="auto">
              <a:xfrm>
                <a:off x="582" y="252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961570" name="Text Box 34"/>
              <p:cNvSpPr txBox="1">
                <a:spLocks noChangeArrowheads="1"/>
              </p:cNvSpPr>
              <p:nvPr/>
            </p:nvSpPr>
            <p:spPr bwMode="auto">
              <a:xfrm>
                <a:off x="1109" y="248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961571" name="Line 35"/>
            <p:cNvSpPr>
              <a:spLocks noChangeShapeType="1"/>
            </p:cNvSpPr>
            <p:nvPr/>
          </p:nvSpPr>
          <p:spPr bwMode="auto">
            <a:xfrm>
              <a:off x="2592" y="2318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72" name="Line 36"/>
            <p:cNvSpPr>
              <a:spLocks noChangeShapeType="1"/>
            </p:cNvSpPr>
            <p:nvPr/>
          </p:nvSpPr>
          <p:spPr bwMode="auto">
            <a:xfrm>
              <a:off x="2593" y="2981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73" name="Line 37"/>
            <p:cNvSpPr>
              <a:spLocks noChangeShapeType="1"/>
            </p:cNvSpPr>
            <p:nvPr/>
          </p:nvSpPr>
          <p:spPr bwMode="auto">
            <a:xfrm rot="-5400000">
              <a:off x="2244" y="2653"/>
              <a:ext cx="423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1574" name="Text Box 38"/>
          <p:cNvSpPr txBox="1">
            <a:spLocks noChangeArrowheads="1"/>
          </p:cNvSpPr>
          <p:nvPr/>
        </p:nvSpPr>
        <p:spPr bwMode="auto">
          <a:xfrm>
            <a:off x="4073525" y="522605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12</a:t>
            </a:r>
          </a:p>
        </p:txBody>
      </p:sp>
      <p:grpSp>
        <p:nvGrpSpPr>
          <p:cNvPr id="961575" name="Group 39"/>
          <p:cNvGrpSpPr>
            <a:grpSpLocks/>
          </p:cNvGrpSpPr>
          <p:nvPr/>
        </p:nvGrpSpPr>
        <p:grpSpPr bwMode="auto">
          <a:xfrm>
            <a:off x="6183313" y="3319463"/>
            <a:ext cx="1847850" cy="1770062"/>
            <a:chOff x="3895" y="2091"/>
            <a:chExt cx="1164" cy="1115"/>
          </a:xfrm>
        </p:grpSpPr>
        <p:grpSp>
          <p:nvGrpSpPr>
            <p:cNvPr id="961576" name="Group 40"/>
            <p:cNvGrpSpPr>
              <a:grpSpLocks/>
            </p:cNvGrpSpPr>
            <p:nvPr/>
          </p:nvGrpSpPr>
          <p:grpSpPr bwMode="auto">
            <a:xfrm>
              <a:off x="3895" y="2091"/>
              <a:ext cx="1164" cy="1115"/>
              <a:chOff x="582" y="2091"/>
              <a:chExt cx="1164" cy="1115"/>
            </a:xfrm>
          </p:grpSpPr>
          <p:sp>
            <p:nvSpPr>
              <p:cNvPr id="961577" name="Oval 41"/>
              <p:cNvSpPr>
                <a:spLocks noChangeArrowheads="1"/>
              </p:cNvSpPr>
              <p:nvPr/>
            </p:nvSpPr>
            <p:spPr bwMode="auto">
              <a:xfrm>
                <a:off x="673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61578" name="Oval 42"/>
              <p:cNvSpPr>
                <a:spLocks noChangeArrowheads="1"/>
              </p:cNvSpPr>
              <p:nvPr/>
            </p:nvSpPr>
            <p:spPr bwMode="auto">
              <a:xfrm>
                <a:off x="1389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61579" name="Oval 43"/>
              <p:cNvSpPr>
                <a:spLocks noChangeArrowheads="1"/>
              </p:cNvSpPr>
              <p:nvPr/>
            </p:nvSpPr>
            <p:spPr bwMode="auto">
              <a:xfrm>
                <a:off x="1389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61580" name="Oval 44"/>
              <p:cNvSpPr>
                <a:spLocks noChangeArrowheads="1"/>
              </p:cNvSpPr>
              <p:nvPr/>
            </p:nvSpPr>
            <p:spPr bwMode="auto">
              <a:xfrm>
                <a:off x="673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61581" name="Line 45"/>
              <p:cNvSpPr>
                <a:spLocks noChangeShapeType="1"/>
              </p:cNvSpPr>
              <p:nvPr/>
            </p:nvSpPr>
            <p:spPr bwMode="auto">
              <a:xfrm>
                <a:off x="918" y="2318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2" name="Line 46"/>
              <p:cNvSpPr>
                <a:spLocks noChangeShapeType="1"/>
              </p:cNvSpPr>
              <p:nvPr/>
            </p:nvSpPr>
            <p:spPr bwMode="auto">
              <a:xfrm>
                <a:off x="924" y="2981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3" name="Line 47"/>
              <p:cNvSpPr>
                <a:spLocks noChangeShapeType="1"/>
              </p:cNvSpPr>
              <p:nvPr/>
            </p:nvSpPr>
            <p:spPr bwMode="auto">
              <a:xfrm>
                <a:off x="788" y="2439"/>
                <a:ext cx="0" cy="4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4" name="Line 48"/>
              <p:cNvSpPr>
                <a:spLocks noChangeShapeType="1"/>
              </p:cNvSpPr>
              <p:nvPr/>
            </p:nvSpPr>
            <p:spPr bwMode="auto">
              <a:xfrm>
                <a:off x="1512" y="2444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5" name="Line 49"/>
              <p:cNvSpPr>
                <a:spLocks noChangeShapeType="1"/>
              </p:cNvSpPr>
              <p:nvPr/>
            </p:nvSpPr>
            <p:spPr bwMode="auto">
              <a:xfrm>
                <a:off x="878" y="2399"/>
                <a:ext cx="549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6" name="Text Box 50"/>
              <p:cNvSpPr txBox="1">
                <a:spLocks noChangeArrowheads="1"/>
              </p:cNvSpPr>
              <p:nvPr/>
            </p:nvSpPr>
            <p:spPr bwMode="auto">
              <a:xfrm>
                <a:off x="1067" y="209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961587" name="Text Box 51"/>
              <p:cNvSpPr txBox="1">
                <a:spLocks noChangeArrowheads="1"/>
              </p:cNvSpPr>
              <p:nvPr/>
            </p:nvSpPr>
            <p:spPr bwMode="auto">
              <a:xfrm>
                <a:off x="1550" y="254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961588" name="Text Box 52"/>
              <p:cNvSpPr txBox="1">
                <a:spLocks noChangeArrowheads="1"/>
              </p:cNvSpPr>
              <p:nvPr/>
            </p:nvSpPr>
            <p:spPr bwMode="auto">
              <a:xfrm>
                <a:off x="1077" y="297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961589" name="Text Box 53"/>
              <p:cNvSpPr txBox="1">
                <a:spLocks noChangeArrowheads="1"/>
              </p:cNvSpPr>
              <p:nvPr/>
            </p:nvSpPr>
            <p:spPr bwMode="auto">
              <a:xfrm>
                <a:off x="582" y="252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961590" name="Text Box 54"/>
              <p:cNvSpPr txBox="1">
                <a:spLocks noChangeArrowheads="1"/>
              </p:cNvSpPr>
              <p:nvPr/>
            </p:nvSpPr>
            <p:spPr bwMode="auto">
              <a:xfrm>
                <a:off x="1109" y="248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961591" name="Line 55"/>
            <p:cNvSpPr>
              <a:spLocks noChangeShapeType="1"/>
            </p:cNvSpPr>
            <p:nvPr/>
          </p:nvSpPr>
          <p:spPr bwMode="auto">
            <a:xfrm>
              <a:off x="4259" y="2982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92" name="Line 56"/>
            <p:cNvSpPr>
              <a:spLocks noChangeShapeType="1"/>
            </p:cNvSpPr>
            <p:nvPr/>
          </p:nvSpPr>
          <p:spPr bwMode="auto">
            <a:xfrm rot="-5400000">
              <a:off x="4617" y="2646"/>
              <a:ext cx="423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93" name="Line 57"/>
            <p:cNvSpPr>
              <a:spLocks noChangeShapeType="1"/>
            </p:cNvSpPr>
            <p:nvPr/>
          </p:nvSpPr>
          <p:spPr bwMode="auto">
            <a:xfrm rot="5400000" flipH="1">
              <a:off x="4223" y="2377"/>
              <a:ext cx="508" cy="55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1594" name="Text Box 58"/>
          <p:cNvSpPr txBox="1">
            <a:spLocks noChangeArrowheads="1"/>
          </p:cNvSpPr>
          <p:nvPr/>
        </p:nvSpPr>
        <p:spPr bwMode="auto">
          <a:xfrm>
            <a:off x="6569075" y="522605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12</a:t>
            </a:r>
          </a:p>
        </p:txBody>
      </p:sp>
      <p:sp>
        <p:nvSpPr>
          <p:cNvPr id="961595" name="Oval 59"/>
          <p:cNvSpPr>
            <a:spLocks noChangeArrowheads="1"/>
          </p:cNvSpPr>
          <p:nvPr/>
        </p:nvSpPr>
        <p:spPr bwMode="auto">
          <a:xfrm>
            <a:off x="1963738" y="1185863"/>
            <a:ext cx="1328737" cy="550862"/>
          </a:xfrm>
          <a:prstGeom prst="ellipse">
            <a:avLst/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74" grpId="0"/>
      <p:bldP spid="961594" grpId="0"/>
      <p:bldP spid="9615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9312" cy="5076825"/>
          </a:xfrm>
        </p:spPr>
        <p:txBody>
          <a:bodyPr/>
          <a:lstStyle/>
          <a:p>
            <a:r>
              <a:rPr lang="en-US"/>
              <a:t>Kruskal’s algorithm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Start with each vertex being its own component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Repeatedly merge two components into one by choosing the </a:t>
            </a:r>
            <a:r>
              <a:rPr lang="en-US">
                <a:solidFill>
                  <a:srgbClr val="336699"/>
                </a:solidFill>
                <a:sym typeface="Symbol" pitchFamily="18" charset="2"/>
              </a:rPr>
              <a:t>light edge</a:t>
            </a:r>
            <a:r>
              <a:rPr lang="en-US">
                <a:sym typeface="Symbol" pitchFamily="18" charset="2"/>
              </a:rPr>
              <a:t> (minimum cost) that connects them</a:t>
            </a:r>
          </a:p>
          <a:p>
            <a:pPr lvl="1"/>
            <a:r>
              <a:rPr lang="en-US"/>
              <a:t>During the algorithm the MST is a forest of trees</a:t>
            </a:r>
          </a:p>
          <a:p>
            <a:r>
              <a:rPr lang="en-US"/>
              <a:t>Prim’s algorithm</a:t>
            </a:r>
          </a:p>
          <a:p>
            <a:pPr lvl="1">
              <a:lnSpc>
                <a:spcPct val="130000"/>
              </a:lnSpc>
            </a:pPr>
            <a:r>
              <a:rPr lang="en-US"/>
              <a:t>The edges added to the MST always form a single tree</a:t>
            </a:r>
          </a:p>
          <a:p>
            <a:pPr lvl="1">
              <a:lnSpc>
                <a:spcPct val="130000"/>
              </a:lnSpc>
            </a:pPr>
            <a:r>
              <a:rPr lang="en-US"/>
              <a:t>Repeatedly add light edges that connect vertices from outside the MST to vertices in the MST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 of Shortest Paths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97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Single-source shortest path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 = (V, E) </a:t>
            </a:r>
            <a:r>
              <a:rPr lang="en-US" dirty="0">
                <a:sym typeface="Symbol" pitchFamily="18" charset="2"/>
              </a:rPr>
              <a:t>⇒ find a shortest path from a given source vertex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to each vertex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v ∈ V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ym typeface="Symbol" pitchFamily="18" charset="2"/>
              </a:rPr>
              <a:t>Belmann</a:t>
            </a:r>
            <a:r>
              <a:rPr lang="en-US" dirty="0">
                <a:sym typeface="Symbol" pitchFamily="18" charset="2"/>
              </a:rPr>
              <a:t>-Ford algorithm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Single-source shortest paths in acyclic graphs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ym typeface="Symbol" pitchFamily="18" charset="2"/>
              </a:rPr>
              <a:t>Dijkstra’s</a:t>
            </a:r>
            <a:r>
              <a:rPr lang="en-US" dirty="0">
                <a:sym typeface="Symbol" pitchFamily="18" charset="2"/>
              </a:rPr>
              <a:t> algorithm</a:t>
            </a:r>
          </a:p>
          <a:p>
            <a:pPr>
              <a:lnSpc>
                <a:spcPct val="110000"/>
              </a:lnSpc>
            </a:pPr>
            <a:r>
              <a:rPr lang="en-US" b="1" dirty="0">
                <a:sym typeface="Symbol" pitchFamily="18" charset="2"/>
              </a:rPr>
              <a:t>All-pairs shortest-paths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Find a shortest path from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 for every pair of vertices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v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“Matrix-multiplication” method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Floyd-</a:t>
            </a:r>
            <a:r>
              <a:rPr lang="en-US" dirty="0" err="1">
                <a:sym typeface="Symbol" pitchFamily="18" charset="2"/>
              </a:rPr>
              <a:t>Warshall</a:t>
            </a:r>
            <a:r>
              <a:rPr lang="en-US" dirty="0">
                <a:sym typeface="Symbol" pitchFamily="18" charset="2"/>
              </a:rPr>
              <a:t>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Relaxation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214438"/>
            <a:ext cx="8229600" cy="2921000"/>
          </a:xfrm>
        </p:spPr>
        <p:txBody>
          <a:bodyPr/>
          <a:lstStyle/>
          <a:p>
            <a:r>
              <a:rPr lang="en-US" b="1" dirty="0"/>
              <a:t>Relaxing </a:t>
            </a:r>
            <a:r>
              <a:rPr lang="en-US" dirty="0"/>
              <a:t>an edge (u, v) = testing whether we can improve the shortest path to v found so far by going through u</a:t>
            </a:r>
          </a:p>
          <a:p>
            <a:pPr lvl="1"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pitchFamily="66" charset="0"/>
              </a:rPr>
              <a:t>d[v] &gt; d[u] + w(u, v) </a:t>
            </a:r>
          </a:p>
          <a:p>
            <a:pPr lvl="1">
              <a:buFontTx/>
              <a:buNone/>
            </a:pPr>
            <a:r>
              <a:rPr lang="en-US" dirty="0"/>
              <a:t>		 we can improve the shortest path to v </a:t>
            </a:r>
          </a:p>
          <a:p>
            <a:pPr lvl="1">
              <a:buFontTx/>
              <a:buNone/>
            </a:pPr>
            <a:r>
              <a:rPr lang="en-US" dirty="0"/>
              <a:t>		 </a:t>
            </a:r>
            <a:r>
              <a:rPr lang="en-US" dirty="0">
                <a:sym typeface="Symbol" pitchFamily="18" charset="2"/>
              </a:rPr>
              <a:t>⇒</a:t>
            </a:r>
            <a:r>
              <a:rPr lang="en-US" dirty="0"/>
              <a:t> update d[v] and </a:t>
            </a:r>
            <a:r>
              <a:rPr lang="en-US" dirty="0">
                <a:sym typeface="Symbol" pitchFamily="18" charset="2"/>
              </a:rPr>
              <a:t>𝛑</a:t>
            </a:r>
            <a:r>
              <a:rPr lang="en-US" dirty="0"/>
              <a:t>[v]</a:t>
            </a:r>
          </a:p>
        </p:txBody>
      </p:sp>
      <p:grpSp>
        <p:nvGrpSpPr>
          <p:cNvPr id="967684" name="Group 4"/>
          <p:cNvGrpSpPr>
            <a:grpSpLocks/>
          </p:cNvGrpSpPr>
          <p:nvPr/>
        </p:nvGrpSpPr>
        <p:grpSpPr bwMode="auto">
          <a:xfrm>
            <a:off x="730250" y="3881438"/>
            <a:ext cx="1743075" cy="747712"/>
            <a:chOff x="717" y="2115"/>
            <a:chExt cx="1098" cy="471"/>
          </a:xfrm>
        </p:grpSpPr>
        <p:sp>
          <p:nvSpPr>
            <p:cNvPr id="967685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686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967687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688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689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690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967691" name="Group 11"/>
          <p:cNvGrpSpPr>
            <a:grpSpLocks/>
          </p:cNvGrpSpPr>
          <p:nvPr/>
        </p:nvGrpSpPr>
        <p:grpSpPr bwMode="auto">
          <a:xfrm>
            <a:off x="730250" y="5397500"/>
            <a:ext cx="1743075" cy="747713"/>
            <a:chOff x="717" y="2115"/>
            <a:chExt cx="1098" cy="471"/>
          </a:xfrm>
        </p:grpSpPr>
        <p:sp>
          <p:nvSpPr>
            <p:cNvPr id="96769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69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96769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69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69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69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967698" name="AutoShape 18"/>
          <p:cNvSpPr>
            <a:spLocks noChangeArrowheads="1"/>
          </p:cNvSpPr>
          <p:nvPr/>
        </p:nvSpPr>
        <p:spPr bwMode="auto">
          <a:xfrm rot="5400000">
            <a:off x="1097757" y="4939506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7699" name="Text Box 19"/>
          <p:cNvSpPr txBox="1">
            <a:spLocks noChangeArrowheads="1"/>
          </p:cNvSpPr>
          <p:nvPr/>
        </p:nvSpPr>
        <p:spPr bwMode="auto">
          <a:xfrm>
            <a:off x="1776413" y="48847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RELAX(u, v, w)</a:t>
            </a:r>
          </a:p>
        </p:txBody>
      </p:sp>
      <p:grpSp>
        <p:nvGrpSpPr>
          <p:cNvPr id="967700" name="Group 20"/>
          <p:cNvGrpSpPr>
            <a:grpSpLocks/>
          </p:cNvGrpSpPr>
          <p:nvPr/>
        </p:nvGrpSpPr>
        <p:grpSpPr bwMode="auto">
          <a:xfrm>
            <a:off x="3833813" y="3890963"/>
            <a:ext cx="1743075" cy="747712"/>
            <a:chOff x="717" y="2115"/>
            <a:chExt cx="1098" cy="471"/>
          </a:xfrm>
        </p:grpSpPr>
        <p:sp>
          <p:nvSpPr>
            <p:cNvPr id="967701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702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967703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704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705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706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967707" name="Group 27"/>
          <p:cNvGrpSpPr>
            <a:grpSpLocks/>
          </p:cNvGrpSpPr>
          <p:nvPr/>
        </p:nvGrpSpPr>
        <p:grpSpPr bwMode="auto">
          <a:xfrm>
            <a:off x="3833813" y="5407025"/>
            <a:ext cx="1743075" cy="747713"/>
            <a:chOff x="717" y="2115"/>
            <a:chExt cx="1098" cy="471"/>
          </a:xfrm>
        </p:grpSpPr>
        <p:sp>
          <p:nvSpPr>
            <p:cNvPr id="967708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709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967710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711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712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713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967714" name="AutoShape 34"/>
          <p:cNvSpPr>
            <a:spLocks noChangeArrowheads="1"/>
          </p:cNvSpPr>
          <p:nvPr/>
        </p:nvSpPr>
        <p:spPr bwMode="auto">
          <a:xfrm rot="5400000">
            <a:off x="4201319" y="4949031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7715" name="Text Box 35"/>
          <p:cNvSpPr txBox="1">
            <a:spLocks noChangeArrowheads="1"/>
          </p:cNvSpPr>
          <p:nvPr/>
        </p:nvSpPr>
        <p:spPr bwMode="auto">
          <a:xfrm>
            <a:off x="4879975" y="48942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RELAX(u, v, w)</a:t>
            </a:r>
          </a:p>
        </p:txBody>
      </p:sp>
      <p:sp>
        <p:nvSpPr>
          <p:cNvPr id="967716" name="Rectangle 36"/>
          <p:cNvSpPr>
            <a:spLocks noChangeArrowheads="1"/>
          </p:cNvSpPr>
          <p:nvPr/>
        </p:nvSpPr>
        <p:spPr bwMode="auto">
          <a:xfrm>
            <a:off x="5554133" y="3556000"/>
            <a:ext cx="35422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After relaxation: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d[v] </a:t>
            </a:r>
            <a:r>
              <a:rPr lang="en-US" sz="2400" dirty="0">
                <a:latin typeface="Century Gothic"/>
                <a:cs typeface="Century Gothic"/>
                <a:sym typeface="Symbol" pitchFamily="18" charset="2"/>
              </a:rPr>
              <a:t>≤</a:t>
            </a:r>
            <a:r>
              <a:rPr lang="en-US" sz="2400" dirty="0">
                <a:latin typeface="Century Gothic"/>
                <a:cs typeface="Century Gothic"/>
              </a:rPr>
              <a:t> d[u] + w(u, v)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Source Shortest Paths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r>
              <a:rPr lang="en-US" sz="2400"/>
              <a:t>Bellman-Ford Algorithm</a:t>
            </a:r>
          </a:p>
          <a:p>
            <a:pPr lvl="1"/>
            <a:r>
              <a:rPr lang="en-US" sz="2000"/>
              <a:t>Allows negative edge weights</a:t>
            </a:r>
          </a:p>
          <a:p>
            <a:pPr lvl="1"/>
            <a:r>
              <a:rPr lang="en-US" sz="2000"/>
              <a:t>TRUE if no negative-weight cycles are reachable from the source s and FALSE otherwise </a:t>
            </a:r>
          </a:p>
          <a:p>
            <a:pPr lvl="1"/>
            <a:r>
              <a:rPr lang="en-US" sz="2000"/>
              <a:t>Traverse all the edges |V – 1| times, every time performing a relaxation step of each edge</a:t>
            </a:r>
          </a:p>
          <a:p>
            <a:r>
              <a:rPr lang="en-US" sz="2400"/>
              <a:t>Single-Source Shortest Paths in DAGs</a:t>
            </a:r>
          </a:p>
          <a:p>
            <a:pPr lvl="1"/>
            <a:r>
              <a:rPr lang="en-US" sz="2000"/>
              <a:t>Topologically sort the vertices of the graph</a:t>
            </a:r>
          </a:p>
          <a:p>
            <a:pPr lvl="1"/>
            <a:r>
              <a:rPr lang="en-US" sz="2000"/>
              <a:t>Relax the edges according to the order given by the topological sort</a:t>
            </a:r>
          </a:p>
          <a:p>
            <a:r>
              <a:rPr lang="en-US" sz="2400"/>
              <a:t>Dijkstra’s Algorithm</a:t>
            </a:r>
          </a:p>
          <a:p>
            <a:pPr lvl="1"/>
            <a:r>
              <a:rPr lang="en-US" sz="2000"/>
              <a:t>No negative-weight edges</a:t>
            </a:r>
          </a:p>
          <a:p>
            <a:pPr lvl="1"/>
            <a:r>
              <a:rPr lang="en-US" sz="2000"/>
              <a:t>Repeatedly select a vertex with the minimum shortest-path estimate d[v] – uses a queue, in which keys are d[v]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423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(a) Write down lengths for the edges of the following graph, so that Dijkstra’s algorithm would not find the correct shortest path from </a:t>
            </a:r>
            <a:r>
              <a:rPr lang="en-US" sz="2400" i="1"/>
              <a:t>s </a:t>
            </a:r>
            <a:r>
              <a:rPr lang="en-US" sz="2400"/>
              <a:t>to </a:t>
            </a:r>
            <a:r>
              <a:rPr lang="en-US" sz="2400" i="1"/>
              <a:t>t</a:t>
            </a:r>
            <a:r>
              <a:rPr lang="en-US" sz="2400"/>
              <a:t>.</a:t>
            </a:r>
          </a:p>
        </p:txBody>
      </p:sp>
      <p:pic>
        <p:nvPicPr>
          <p:cNvPr id="9881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405063" y="2536825"/>
            <a:ext cx="4038600" cy="2224088"/>
          </a:xfrm>
          <a:noFill/>
          <a:ln/>
        </p:spPr>
      </p:pic>
      <p:sp>
        <p:nvSpPr>
          <p:cNvPr id="988165" name="Text Box 5"/>
          <p:cNvSpPr txBox="1">
            <a:spLocks noChangeArrowheads="1"/>
          </p:cNvSpPr>
          <p:nvPr/>
        </p:nvSpPr>
        <p:spPr bwMode="auto">
          <a:xfrm>
            <a:off x="3128963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988166" name="Text Box 6"/>
          <p:cNvSpPr txBox="1">
            <a:spLocks noChangeArrowheads="1"/>
          </p:cNvSpPr>
          <p:nvPr/>
        </p:nvSpPr>
        <p:spPr bwMode="auto">
          <a:xfrm>
            <a:off x="5497513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988167" name="Text Box 7"/>
          <p:cNvSpPr txBox="1">
            <a:spLocks noChangeArrowheads="1"/>
          </p:cNvSpPr>
          <p:nvPr/>
        </p:nvSpPr>
        <p:spPr bwMode="auto">
          <a:xfrm>
            <a:off x="3808413" y="3397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988168" name="Text Box 8"/>
          <p:cNvSpPr txBox="1">
            <a:spLocks noChangeArrowheads="1"/>
          </p:cNvSpPr>
          <p:nvPr/>
        </p:nvSpPr>
        <p:spPr bwMode="auto">
          <a:xfrm>
            <a:off x="4722813" y="3397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988169" name="Text Box 9"/>
          <p:cNvSpPr txBox="1">
            <a:spLocks noChangeArrowheads="1"/>
          </p:cNvSpPr>
          <p:nvPr/>
        </p:nvSpPr>
        <p:spPr bwMode="auto">
          <a:xfrm>
            <a:off x="3241675" y="420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988170" name="Text Box 10"/>
          <p:cNvSpPr txBox="1">
            <a:spLocks noChangeArrowheads="1"/>
          </p:cNvSpPr>
          <p:nvPr/>
        </p:nvSpPr>
        <p:spPr bwMode="auto">
          <a:xfrm>
            <a:off x="5407025" y="42021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-5</a:t>
            </a:r>
          </a:p>
        </p:txBody>
      </p:sp>
      <p:sp>
        <p:nvSpPr>
          <p:cNvPr id="988171" name="Rectangle 11"/>
          <p:cNvSpPr>
            <a:spLocks noChangeArrowheads="1"/>
          </p:cNvSpPr>
          <p:nvPr/>
        </p:nvSpPr>
        <p:spPr bwMode="auto">
          <a:xfrm>
            <a:off x="245534" y="4975136"/>
            <a:ext cx="8898466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 err="1">
                <a:latin typeface="Century Gothic"/>
                <a:cs typeface="Century Gothic"/>
              </a:rPr>
              <a:t>Dijkstra’s</a:t>
            </a:r>
            <a:r>
              <a:rPr lang="en-US" sz="2400" dirty="0">
                <a:latin typeface="Century Gothic"/>
                <a:cs typeface="Century Gothic"/>
              </a:rPr>
              <a:t> algorithm will visit the vertices in the order s – A – t </a:t>
            </a:r>
          </a:p>
          <a:p>
            <a:pPr algn="just"/>
            <a:r>
              <a:rPr lang="en-US" sz="2400" dirty="0">
                <a:latin typeface="Century Gothic"/>
                <a:cs typeface="Century Gothic"/>
              </a:rPr>
              <a:t>	d[t] = 3 and d[B] = 5</a:t>
            </a:r>
          </a:p>
          <a:p>
            <a:pPr algn="just"/>
            <a:r>
              <a:rPr lang="en-US" sz="2400" dirty="0">
                <a:latin typeface="Century Gothic"/>
                <a:cs typeface="Century Gothic"/>
              </a:rPr>
              <a:t>However, the path s-A-B-t is the shortest.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6CDF-45F4-482A-87B9-25967D63FD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72053" y="2229615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d=1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51264" y="4715776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d=6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94481" y="3379842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d=3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51261" y="4715774"/>
            <a:ext cx="57622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d=5</a:t>
            </a:r>
          </a:p>
        </p:txBody>
      </p:sp>
    </p:spTree>
    <p:extLst>
      <p:ext uri="{BB962C8B-B14F-4D97-AF65-F5344CB8AC3E}">
        <p14:creationId xmlns:p14="http://schemas.microsoft.com/office/powerpoint/2010/main" val="2456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5" grpId="0"/>
      <p:bldP spid="988166" grpId="0"/>
      <p:bldP spid="988167" grpId="0"/>
      <p:bldP spid="988168" grpId="0"/>
      <p:bldP spid="988169" grpId="0"/>
      <p:bldP spid="988170" grpId="0"/>
      <p:bldP spid="14" grpId="0"/>
      <p:bldP spid="15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(b) Which of the shortest path algorithms described in class would be most appropriate for finding paths in the graph of part (a) with the weights you gave? Explain your answer.</a:t>
            </a:r>
          </a:p>
          <a:p>
            <a:pPr>
              <a:buFontTx/>
              <a:buNone/>
            </a:pPr>
            <a:endParaRPr lang="en-US"/>
          </a:p>
          <a:p>
            <a:pPr lvl="1"/>
            <a:r>
              <a:rPr lang="en-US"/>
              <a:t>Bellman-Ford, because it can handle graphs with negative edge weights and cycles. </a:t>
            </a:r>
          </a:p>
          <a:p>
            <a:pPr lvl="1"/>
            <a:r>
              <a:rPr lang="en-US"/>
              <a:t>We can’t use the DAG algorithm because this graph is not a DAG.</a:t>
            </a:r>
            <a:br>
              <a:rPr lang="en-US"/>
            </a:b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(a)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Merge sort, Quicksort and Insertion sort are comparison-based sorting algorithms.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(b) True 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a red-black tree, if a node is black than both its children are red.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(c)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reverse-sorted array (i.e., decreasing order) is always a max-heap.</a:t>
            </a:r>
          </a:p>
        </p:txBody>
      </p:sp>
      <p:sp>
        <p:nvSpPr>
          <p:cNvPr id="973828" name="Oval 4"/>
          <p:cNvSpPr>
            <a:spLocks noChangeArrowheads="1"/>
          </p:cNvSpPr>
          <p:nvPr/>
        </p:nvSpPr>
        <p:spPr bwMode="auto">
          <a:xfrm>
            <a:off x="840619" y="1173163"/>
            <a:ext cx="116681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2106613" y="2955925"/>
            <a:ext cx="1166812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3830" name="Oval 6"/>
          <p:cNvSpPr>
            <a:spLocks noChangeArrowheads="1"/>
          </p:cNvSpPr>
          <p:nvPr/>
        </p:nvSpPr>
        <p:spPr bwMode="auto">
          <a:xfrm>
            <a:off x="852488" y="4686300"/>
            <a:ext cx="1057275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973828" grpId="0" animBg="1"/>
      <p:bldP spid="973829" grpId="0" animBg="1"/>
      <p:bldP spid="9738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Advice for Study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Understand</a:t>
            </a:r>
            <a:r>
              <a:rPr lang="en-US"/>
              <a:t> how the algorithms are working</a:t>
            </a:r>
          </a:p>
          <a:p>
            <a:pPr lvl="1">
              <a:lnSpc>
                <a:spcPct val="150000"/>
              </a:lnSpc>
            </a:pPr>
            <a:r>
              <a:rPr lang="en-US"/>
              <a:t>Work through the examples we did in class</a:t>
            </a:r>
          </a:p>
          <a:p>
            <a:pPr lvl="1">
              <a:lnSpc>
                <a:spcPct val="150000"/>
              </a:lnSpc>
            </a:pPr>
            <a:r>
              <a:rPr lang="en-US"/>
              <a:t>“Narrate” for yourselves the main steps of the algorithms in a few sentences</a:t>
            </a:r>
          </a:p>
          <a:p>
            <a:pPr>
              <a:lnSpc>
                <a:spcPct val="150000"/>
              </a:lnSpc>
            </a:pPr>
            <a:r>
              <a:rPr lang="en-US"/>
              <a:t>Know </a:t>
            </a:r>
            <a:r>
              <a:rPr lang="en-US" b="1"/>
              <a:t>when</a:t>
            </a:r>
            <a:r>
              <a:rPr lang="en-US"/>
              <a:t> or </a:t>
            </a:r>
            <a:r>
              <a:rPr lang="en-US" b="1"/>
              <a:t>for what problems</a:t>
            </a:r>
            <a:r>
              <a:rPr lang="en-US"/>
              <a:t> the algorithms are applicable</a:t>
            </a:r>
          </a:p>
          <a:p>
            <a:pPr>
              <a:lnSpc>
                <a:spcPct val="150000"/>
              </a:lnSpc>
            </a:pPr>
            <a:r>
              <a:rPr lang="en-US" b="1"/>
              <a:t>Do not memorize </a:t>
            </a:r>
            <a:r>
              <a:rPr lang="en-US"/>
              <a:t>algorithms</a:t>
            </a:r>
          </a:p>
        </p:txBody>
      </p:sp>
      <p:sp>
        <p:nvSpPr>
          <p:cNvPr id="914436" name="Freeform 4"/>
          <p:cNvSpPr>
            <a:spLocks/>
          </p:cNvSpPr>
          <p:nvPr/>
        </p:nvSpPr>
        <p:spPr bwMode="auto">
          <a:xfrm>
            <a:off x="5541963" y="3140075"/>
            <a:ext cx="2605087" cy="2454275"/>
          </a:xfrm>
          <a:custGeom>
            <a:avLst/>
            <a:gdLst/>
            <a:ahLst/>
            <a:cxnLst>
              <a:cxn ang="0">
                <a:pos x="0" y="1525"/>
              </a:cxn>
              <a:cxn ang="0">
                <a:pos x="756" y="1484"/>
              </a:cxn>
              <a:cxn ang="0">
                <a:pos x="1344" y="1152"/>
              </a:cxn>
              <a:cxn ang="0">
                <a:pos x="1617" y="646"/>
              </a:cxn>
              <a:cxn ang="0">
                <a:pos x="1489" y="215"/>
              </a:cxn>
              <a:cxn ang="0">
                <a:pos x="1239" y="0"/>
              </a:cxn>
            </a:cxnLst>
            <a:rect l="0" t="0" r="r" b="b"/>
            <a:pathLst>
              <a:path w="1641" h="1546">
                <a:moveTo>
                  <a:pt x="0" y="1525"/>
                </a:moveTo>
                <a:cubicBezTo>
                  <a:pt x="266" y="1535"/>
                  <a:pt x="532" y="1546"/>
                  <a:pt x="756" y="1484"/>
                </a:cubicBezTo>
                <a:cubicBezTo>
                  <a:pt x="980" y="1422"/>
                  <a:pt x="1200" y="1292"/>
                  <a:pt x="1344" y="1152"/>
                </a:cubicBezTo>
                <a:cubicBezTo>
                  <a:pt x="1488" y="1012"/>
                  <a:pt x="1593" y="802"/>
                  <a:pt x="1617" y="646"/>
                </a:cubicBezTo>
                <a:cubicBezTo>
                  <a:pt x="1641" y="490"/>
                  <a:pt x="1552" y="323"/>
                  <a:pt x="1489" y="215"/>
                </a:cubicBezTo>
                <a:cubicBezTo>
                  <a:pt x="1426" y="107"/>
                  <a:pt x="1332" y="53"/>
                  <a:pt x="1239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(d)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a directed graph with positive edge weights, the edge with minimum weight belongs to the shortest paths tree for any source vertex.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(e) True 	False</a:t>
            </a:r>
          </a:p>
          <a:p>
            <a:r>
              <a:rPr lang="en-US" dirty="0">
                <a:solidFill>
                  <a:schemeClr val="tx1"/>
                </a:solidFill>
              </a:rPr>
              <a:t>Given any weighted directed graph with all distinct edge weights and any specified source vertex, the shortest paths tree is unique.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2097088" y="1196975"/>
            <a:ext cx="1166812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2111375" y="4140730"/>
            <a:ext cx="116681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  <p:bldP spid="975876" grpId="0" animBg="1"/>
      <p:bldP spid="9758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(</a:t>
            </a:r>
            <a:r>
              <a:rPr lang="en-US" sz="2400" dirty="0" err="1"/>
              <a:t>f</a:t>
            </a:r>
            <a:r>
              <a:rPr lang="en-US" sz="2400" dirty="0"/>
              <a:t>) True 	False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After running DFS in a graph G = (V, E), a vertex v (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∈</a:t>
            </a:r>
            <a:r>
              <a:rPr lang="en-US" sz="2400" dirty="0">
                <a:solidFill>
                  <a:schemeClr val="tx1"/>
                </a:solidFill>
              </a:rPr>
              <a:t> V) is a proper descendant of another vertex u (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∈</a:t>
            </a:r>
            <a:r>
              <a:rPr lang="en-US" sz="2400" dirty="0">
                <a:solidFill>
                  <a:schemeClr val="tx1"/>
                </a:solidFill>
              </a:rPr>
              <a:t> V)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⟺</a:t>
            </a:r>
            <a:r>
              <a:rPr lang="en-US" sz="2400" dirty="0">
                <a:solidFill>
                  <a:schemeClr val="tx1"/>
                </a:solidFill>
              </a:rPr>
              <a:t> d[v] &lt; d[u] &lt; f[u] &lt; f[v]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dirty="0"/>
              <a:t>) True	False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problem of determining an optimal order for multiplying a chain of matrices can be solved by a greedy algorithm, since it displays the optimal substructure and overlapping </a:t>
            </a:r>
            <a:r>
              <a:rPr lang="en-US" sz="2400" dirty="0" err="1">
                <a:solidFill>
                  <a:schemeClr val="tx1"/>
                </a:solidFill>
              </a:rPr>
              <a:t>subproblems</a:t>
            </a:r>
            <a:r>
              <a:rPr lang="en-US" sz="2400" dirty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977924" name="Oval 4"/>
          <p:cNvSpPr>
            <a:spLocks noChangeArrowheads="1"/>
          </p:cNvSpPr>
          <p:nvPr/>
        </p:nvSpPr>
        <p:spPr bwMode="auto">
          <a:xfrm>
            <a:off x="2017713" y="1157288"/>
            <a:ext cx="1166812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7925" name="Oval 5"/>
          <p:cNvSpPr>
            <a:spLocks noChangeArrowheads="1"/>
          </p:cNvSpPr>
          <p:nvPr/>
        </p:nvSpPr>
        <p:spPr bwMode="auto">
          <a:xfrm>
            <a:off x="2209800" y="3659188"/>
            <a:ext cx="88106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  <p:bldP spid="977924" grpId="0" animBg="1"/>
      <p:bldP spid="9779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591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(h) True	False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Kruskal’s</a:t>
            </a:r>
            <a:r>
              <a:rPr lang="en-US" sz="2400" dirty="0">
                <a:solidFill>
                  <a:schemeClr val="tx1"/>
                </a:solidFill>
              </a:rPr>
              <a:t> algorithm for finding a minimum spanning tree of a weighted, undirected graph is an example of a dynamic programming algorithm.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9973" name="Oval 5"/>
          <p:cNvSpPr>
            <a:spLocks noChangeArrowheads="1"/>
          </p:cNvSpPr>
          <p:nvPr/>
        </p:nvSpPr>
        <p:spPr bwMode="auto">
          <a:xfrm>
            <a:off x="2055813" y="1138238"/>
            <a:ext cx="1166812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  <p:bldP spid="9799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0736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3200" dirty="0"/>
              <a:t>	What do we mean by the running time of an algorithm?</a:t>
            </a:r>
          </a:p>
          <a:p>
            <a:pPr marL="914400" lvl="1" indent="-457200"/>
            <a:r>
              <a:rPr lang="en-US" dirty="0"/>
              <a:t>The running time of an algorithm is the number of (primitive) operations it performs before coming to a halt. The running time is expressed as a function of the input size n.</a:t>
            </a:r>
          </a:p>
          <a:p>
            <a:pPr marL="533400" indent="-533400">
              <a:buFontTx/>
              <a:buNone/>
            </a:pPr>
            <a:r>
              <a:rPr lang="en-US" dirty="0"/>
              <a:t>	List at least three methods for solving recurrences.</a:t>
            </a:r>
          </a:p>
          <a:p>
            <a:pPr marL="914400" lvl="1" indent="-457200"/>
            <a:r>
              <a:rPr lang="en-US" dirty="0"/>
              <a:t>Masters method, iteration, substitution</a:t>
            </a:r>
          </a:p>
          <a:p>
            <a:pPr marL="533400" indent="-533400"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Describe the characteristic feature of randomized algorithms. What is the main advantage of using such algorithms?</a:t>
            </a:r>
          </a:p>
          <a:p>
            <a:pPr lvl="1"/>
            <a:r>
              <a:rPr lang="en-US"/>
              <a:t>The behavior is determined in part by values produced by a random-number generator: the algorithm generates its own randomness.</a:t>
            </a:r>
          </a:p>
          <a:p>
            <a:pPr lvl="1"/>
            <a:r>
              <a:rPr lang="en-US"/>
              <a:t>Advantage: No particular input can consistently elicit worst case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What does dynamic programming have in common with divide-and-conquer, and what is the principal difference between the two techniques?</a:t>
            </a:r>
          </a:p>
          <a:p>
            <a:pPr lvl="1"/>
            <a:r>
              <a:rPr lang="en-US">
                <a:solidFill>
                  <a:srgbClr val="CC0000"/>
                </a:solidFill>
              </a:rPr>
              <a:t>Common:</a:t>
            </a:r>
            <a:r>
              <a:rPr lang="en-US"/>
              <a:t> Both divide the initial problem into subproblems. 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Difference:</a:t>
            </a:r>
            <a:r>
              <a:rPr lang="en-US"/>
              <a:t> Dynamic programming is used when the subproblems are not independent.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All topics covered during the semester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 after Midterm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0138"/>
            <a:ext cx="8229600" cy="54848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Dynamic Programming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Greedy Algorithms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Graph Algorithms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Search (BFS, DFS)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Topological Sort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Minimum spanning trees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Shortest paths (single source, multiple-source multiple destination)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Number theory and RSA (general questions)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NP-completeness (general questions)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Used for </a:t>
            </a:r>
            <a:r>
              <a:rPr lang="en-US" sz="2400" b="1"/>
              <a:t>optimization problems</a:t>
            </a:r>
            <a:endParaRPr lang="en-US" sz="2400"/>
          </a:p>
          <a:p>
            <a:pPr lvl="1">
              <a:lnSpc>
                <a:spcPct val="140000"/>
              </a:lnSpc>
            </a:pPr>
            <a:r>
              <a:rPr lang="en-US" sz="2000"/>
              <a:t>A set of choices must be made to get an optimal solution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Find a solution with the optimal value (minimum or maximum)</a:t>
            </a:r>
          </a:p>
          <a:p>
            <a:pPr>
              <a:lnSpc>
                <a:spcPct val="140000"/>
              </a:lnSpc>
            </a:pPr>
            <a:r>
              <a:rPr lang="en-US" sz="2400"/>
              <a:t>Applicability: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DD0111"/>
                </a:solidFill>
              </a:rPr>
              <a:t>Subproblems are not independent, i.e., subproblems share subsubproblems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 divide-and-conquer approach would repeatedly solve the common subproblems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Dynamic programming solves every subproblem just once and stores the answer in 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Dynamic Programming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Optimal Substructure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An optimal solution to a problem contains within it an optimal solution to </a:t>
            </a:r>
            <a:r>
              <a:rPr lang="en-US" dirty="0" err="1">
                <a:solidFill>
                  <a:srgbClr val="CC0000"/>
                </a:solidFill>
                <a:latin typeface="Comic Sans MS" pitchFamily="66" charset="0"/>
              </a:rPr>
              <a:t>subproblems</a:t>
            </a:r>
            <a:endParaRPr lang="en-US" dirty="0">
              <a:solidFill>
                <a:srgbClr val="CC0000"/>
              </a:solidFill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Optimal solution to the entire problem is build in a bottom-up manner from optimal solutions to </a:t>
            </a:r>
            <a:r>
              <a:rPr lang="en-US" dirty="0" err="1"/>
              <a:t>subproblems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Overlapping </a:t>
            </a:r>
            <a:r>
              <a:rPr lang="en-US" dirty="0" err="1">
                <a:solidFill>
                  <a:srgbClr val="336699"/>
                </a:solidFill>
              </a:rPr>
              <a:t>Subproblems</a:t>
            </a:r>
            <a:endParaRPr lang="en-US" dirty="0">
              <a:solidFill>
                <a:srgbClr val="336699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If a recursive algorithm revisits the same </a:t>
            </a:r>
            <a:r>
              <a:rPr lang="en-US" dirty="0" err="1">
                <a:solidFill>
                  <a:srgbClr val="CC0000"/>
                </a:solidFill>
                <a:latin typeface="Comic Sans MS" pitchFamily="66" charset="0"/>
              </a:rPr>
              <a:t>subproblems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 again and again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⇒ the problem has overlapping </a:t>
            </a:r>
            <a:r>
              <a:rPr lang="en-US" dirty="0" err="1">
                <a:sym typeface="Symbol" pitchFamily="18" charset="2"/>
              </a:rPr>
              <a:t>subproblems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1" y="1214438"/>
            <a:ext cx="8793162" cy="263366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Give an </a:t>
            </a:r>
            <a:r>
              <a:rPr lang="en-US" sz="2400" dirty="0">
                <a:latin typeface="Comic Sans MS" pitchFamily="66" charset="0"/>
              </a:rPr>
              <a:t>O(n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algorithm to find the longest </a:t>
            </a:r>
            <a:r>
              <a:rPr lang="en-US" sz="2400" dirty="0" err="1"/>
              <a:t>montonically</a:t>
            </a:r>
            <a:r>
              <a:rPr lang="en-US" sz="2400" dirty="0"/>
              <a:t> increasing sequence in a sequence of n numbers.  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Take an example: (5, 2, 8, 7, 3, 1, 6, 4)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Define: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the length of the longest sequence ending with the </a:t>
            </a:r>
            <a:r>
              <a:rPr lang="en-US" sz="2400" dirty="0" err="1">
                <a:solidFill>
                  <a:srgbClr val="CC0000"/>
                </a:solidFill>
                <a:latin typeface="Comic Sans MS" pitchFamily="66" charset="0"/>
              </a:rPr>
              <a:t>i-th</a:t>
            </a:r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 character</a:t>
            </a:r>
          </a:p>
        </p:txBody>
      </p:sp>
      <p:graphicFrame>
        <p:nvGraphicFramePr>
          <p:cNvPr id="928772" name="Group 4"/>
          <p:cNvGraphicFramePr>
            <a:graphicFrameLocks noGrp="1"/>
          </p:cNvGraphicFramePr>
          <p:nvPr/>
        </p:nvGraphicFramePr>
        <p:xfrm>
          <a:off x="1309688" y="3738563"/>
          <a:ext cx="4665662" cy="91440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8801" name="Text Box 33"/>
          <p:cNvSpPr txBox="1">
            <a:spLocks noChangeArrowheads="1"/>
          </p:cNvSpPr>
          <p:nvPr/>
        </p:nvSpPr>
        <p:spPr bwMode="auto">
          <a:xfrm>
            <a:off x="142240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928802" name="Text Box 34"/>
          <p:cNvSpPr txBox="1">
            <a:spLocks noChangeArrowheads="1"/>
          </p:cNvSpPr>
          <p:nvPr/>
        </p:nvSpPr>
        <p:spPr bwMode="auto">
          <a:xfrm>
            <a:off x="2003425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928803" name="Text Box 35"/>
          <p:cNvSpPr txBox="1">
            <a:spLocks noChangeArrowheads="1"/>
          </p:cNvSpPr>
          <p:nvPr/>
        </p:nvSpPr>
        <p:spPr bwMode="auto">
          <a:xfrm>
            <a:off x="2586038" y="42005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928804" name="Text Box 36"/>
          <p:cNvSpPr txBox="1">
            <a:spLocks noChangeArrowheads="1"/>
          </p:cNvSpPr>
          <p:nvPr/>
        </p:nvSpPr>
        <p:spPr bwMode="auto">
          <a:xfrm>
            <a:off x="316865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928805" name="Text Box 37"/>
          <p:cNvSpPr txBox="1">
            <a:spLocks noChangeArrowheads="1"/>
          </p:cNvSpPr>
          <p:nvPr/>
        </p:nvSpPr>
        <p:spPr bwMode="auto">
          <a:xfrm>
            <a:off x="3749675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4332288" y="42005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928807" name="Text Box 39"/>
          <p:cNvSpPr txBox="1">
            <a:spLocks noChangeArrowheads="1"/>
          </p:cNvSpPr>
          <p:nvPr/>
        </p:nvSpPr>
        <p:spPr bwMode="auto">
          <a:xfrm>
            <a:off x="491490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928808" name="Text Box 40"/>
          <p:cNvSpPr txBox="1">
            <a:spLocks noChangeArrowheads="1"/>
          </p:cNvSpPr>
          <p:nvPr/>
        </p:nvSpPr>
        <p:spPr bwMode="auto">
          <a:xfrm>
            <a:off x="5489575" y="41957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928809" name="Text Box 41"/>
          <p:cNvSpPr txBox="1">
            <a:spLocks noChangeArrowheads="1"/>
          </p:cNvSpPr>
          <p:nvPr/>
        </p:nvSpPr>
        <p:spPr bwMode="auto">
          <a:xfrm>
            <a:off x="993775" y="50546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i</a:t>
            </a:r>
            <a:r>
              <a:rPr lang="en-US" sz="2400"/>
              <a:t> = </a:t>
            </a:r>
          </a:p>
        </p:txBody>
      </p:sp>
      <p:sp>
        <p:nvSpPr>
          <p:cNvPr id="928810" name="Text Box 42"/>
          <p:cNvSpPr txBox="1">
            <a:spLocks noChangeArrowheads="1"/>
          </p:cNvSpPr>
          <p:nvPr/>
        </p:nvSpPr>
        <p:spPr bwMode="auto">
          <a:xfrm>
            <a:off x="1716088" y="5054600"/>
            <a:ext cx="41989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        max                  {s</a:t>
            </a:r>
            <a:r>
              <a:rPr lang="en-US" sz="2400" baseline="-25000"/>
              <a:t>j</a:t>
            </a:r>
            <a:r>
              <a:rPr lang="en-US" sz="2400"/>
              <a:t>} + 1</a:t>
            </a:r>
          </a:p>
          <a:p>
            <a:r>
              <a:rPr lang="en-US" sz="2400"/>
              <a:t>0&lt;j&lt;i, seq[j] &lt;seq[i]</a:t>
            </a:r>
          </a:p>
        </p:txBody>
      </p:sp>
      <p:sp>
        <p:nvSpPr>
          <p:cNvPr id="928811" name="Text Box 43"/>
          <p:cNvSpPr txBox="1">
            <a:spLocks noChangeArrowheads="1"/>
          </p:cNvSpPr>
          <p:nvPr/>
        </p:nvSpPr>
        <p:spPr bwMode="auto">
          <a:xfrm>
            <a:off x="288925" y="419735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 = 0</a:t>
            </a:r>
          </a:p>
        </p:txBody>
      </p:sp>
      <p:sp>
        <p:nvSpPr>
          <p:cNvPr id="928812" name="Text Box 44"/>
          <p:cNvSpPr txBox="1">
            <a:spLocks noChangeArrowheads="1"/>
          </p:cNvSpPr>
          <p:nvPr/>
        </p:nvSpPr>
        <p:spPr bwMode="auto">
          <a:xfrm>
            <a:off x="5837238" y="4852988"/>
            <a:ext cx="3413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s</a:t>
            </a:r>
            <a:r>
              <a:rPr lang="en-US" sz="2400" baseline="-25000"/>
              <a:t>i</a:t>
            </a:r>
            <a:r>
              <a:rPr lang="en-US" sz="2400"/>
              <a:t> = 1 more than the</a:t>
            </a:r>
          </a:p>
          <a:p>
            <a:r>
              <a:rPr lang="en-US" sz="2400"/>
              <a:t>greatest value for a previous number that</a:t>
            </a:r>
          </a:p>
          <a:p>
            <a:r>
              <a:rPr lang="en-US" sz="2400"/>
              <a:t>is smaller than seq[i]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01" grpId="0"/>
      <p:bldP spid="928802" grpId="0"/>
      <p:bldP spid="928803" grpId="0"/>
      <p:bldP spid="928804" grpId="0"/>
      <p:bldP spid="928805" grpId="0"/>
      <p:bldP spid="928806" grpId="0"/>
      <p:bldP spid="928807" grpId="0"/>
      <p:bldP spid="928808" grpId="0"/>
      <p:bldP spid="928809" grpId="0"/>
      <p:bldP spid="928810" grpId="0"/>
      <p:bldP spid="928811" grpId="0"/>
      <p:bldP spid="9288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0762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Similar to dynamic programming, but simpler approach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Also used for optimization problems</a:t>
            </a:r>
          </a:p>
          <a:p>
            <a:pPr>
              <a:lnSpc>
                <a:spcPct val="140000"/>
              </a:lnSpc>
            </a:pPr>
            <a:r>
              <a:rPr lang="en-US" sz="2400" b="1" dirty="0"/>
              <a:t>Idea: 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When we have a choice to make, make the one that looks best right now in hope of getting a globally optimal solution</a:t>
            </a:r>
          </a:p>
          <a:p>
            <a:pPr>
              <a:lnSpc>
                <a:spcPct val="140000"/>
              </a:lnSpc>
            </a:pPr>
            <a:r>
              <a:rPr lang="en-US" sz="2400" b="1" dirty="0"/>
              <a:t>Problems: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Greedy algorithms don’t always yield an optimal solution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When the problem has certain general characteristics, greedy algorithms give optimal solutions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Greedy Algorithms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70000"/>
              </a:lnSpc>
            </a:pPr>
            <a:r>
              <a:rPr lang="en-US" dirty="0">
                <a:solidFill>
                  <a:srgbClr val="336699"/>
                </a:solidFill>
              </a:rPr>
              <a:t>Greedy Choice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dirty="0"/>
              <a:t>A globally optimal solution can be arrived at by making a locally optimal (greedy) choice</a:t>
            </a:r>
          </a:p>
          <a:p>
            <a:pPr marL="533400" indent="-533400">
              <a:lnSpc>
                <a:spcPct val="170000"/>
              </a:lnSpc>
            </a:pPr>
            <a:r>
              <a:rPr lang="en-US" dirty="0">
                <a:solidFill>
                  <a:srgbClr val="336699"/>
                </a:solidFill>
              </a:rPr>
              <a:t>Optimal Substructure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dirty="0">
                <a:sym typeface="Symbol" pitchFamily="18" charset="2"/>
              </a:rPr>
              <a:t>Optimal solution to </a:t>
            </a:r>
            <a:r>
              <a:rPr lang="en-US" dirty="0" err="1">
                <a:sym typeface="Symbol" pitchFamily="18" charset="2"/>
              </a:rPr>
              <a:t>subproblem</a:t>
            </a:r>
            <a:r>
              <a:rPr lang="en-US" dirty="0">
                <a:sym typeface="Symbol" pitchFamily="18" charset="2"/>
              </a:rPr>
              <a:t> + greedy choice ⇒ optimal solution for the original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47-BFF4-4773-833B-690C70FEF6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2061</Words>
  <Application>Microsoft Macintosh PowerPoint</Application>
  <PresentationFormat>On-screen Show (4:3)</PresentationFormat>
  <Paragraphs>488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Century Gothic</vt:lpstr>
      <vt:lpstr>Comic Sans MS</vt:lpstr>
      <vt:lpstr>Symbol</vt:lpstr>
      <vt:lpstr>Default Design</vt:lpstr>
      <vt:lpstr>Paint Shop Pro Image</vt:lpstr>
      <vt:lpstr>Equation</vt:lpstr>
      <vt:lpstr>Analysis of Algorithms CS 477/677</vt:lpstr>
      <vt:lpstr>Final Exam</vt:lpstr>
      <vt:lpstr>General Advice for Study</vt:lpstr>
      <vt:lpstr>Topics Covered after Midterm</vt:lpstr>
      <vt:lpstr>Dynamic Programming</vt:lpstr>
      <vt:lpstr>Elements of Dynamic Programming</vt:lpstr>
      <vt:lpstr>Exercise</vt:lpstr>
      <vt:lpstr>Greedy Algorithms</vt:lpstr>
      <vt:lpstr>Correctness of Greedy Algorithms</vt:lpstr>
      <vt:lpstr>Dynamic Programming vs.  Greedy Algorithms</vt:lpstr>
      <vt:lpstr>Huffman Codes</vt:lpstr>
      <vt:lpstr>Adj. List - Adj. Matrix Comparison</vt:lpstr>
      <vt:lpstr>BFS vs. DFS</vt:lpstr>
      <vt:lpstr>Example - Question</vt:lpstr>
      <vt:lpstr>Exercise</vt:lpstr>
      <vt:lpstr>Exercise</vt:lpstr>
      <vt:lpstr>Sample Problem</vt:lpstr>
      <vt:lpstr>Properties of DFS</vt:lpstr>
      <vt:lpstr>Topological Sort</vt:lpstr>
      <vt:lpstr>Sample Problem</vt:lpstr>
      <vt:lpstr>Minimum Spanning Trees</vt:lpstr>
      <vt:lpstr>Exercise</vt:lpstr>
      <vt:lpstr>Minimum Spanning Trees</vt:lpstr>
      <vt:lpstr>Variants of Shortest Paths</vt:lpstr>
      <vt:lpstr>Relaxation</vt:lpstr>
      <vt:lpstr>Single Source Shortest Paths</vt:lpstr>
      <vt:lpstr>Sample Problem</vt:lpstr>
      <vt:lpstr>Sample Problem</vt:lpstr>
      <vt:lpstr>True/False Questions</vt:lpstr>
      <vt:lpstr>True/False Questions</vt:lpstr>
      <vt:lpstr>True/False Questions</vt:lpstr>
      <vt:lpstr>True/False Questions</vt:lpstr>
      <vt:lpstr>Sample Questions</vt:lpstr>
      <vt:lpstr>Sample Questions</vt:lpstr>
      <vt:lpstr>Sample Questions</vt:lpstr>
      <vt:lpstr>Readings</vt:lpstr>
    </vt:vector>
  </TitlesOfParts>
  <Company>University of Nevada, Reno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813</cp:revision>
  <cp:lastPrinted>2016-12-13T18:03:43Z</cp:lastPrinted>
  <dcterms:created xsi:type="dcterms:W3CDTF">2011-01-18T17:28:39Z</dcterms:created>
  <dcterms:modified xsi:type="dcterms:W3CDTF">2018-12-07T21:32:47Z</dcterms:modified>
</cp:coreProperties>
</file>