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4" r:id="rId3"/>
    <p:sldId id="271" r:id="rId4"/>
    <p:sldId id="272" r:id="rId5"/>
    <p:sldId id="273" r:id="rId6"/>
    <p:sldId id="297" r:id="rId7"/>
    <p:sldId id="298" r:id="rId8"/>
    <p:sldId id="299" r:id="rId9"/>
    <p:sldId id="300" r:id="rId10"/>
    <p:sldId id="278" r:id="rId11"/>
    <p:sldId id="279" r:id="rId12"/>
    <p:sldId id="280" r:id="rId13"/>
    <p:sldId id="281" r:id="rId14"/>
    <p:sldId id="282" r:id="rId15"/>
    <p:sldId id="283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49" autoAdjust="0"/>
  </p:normalViewPr>
  <p:slideViewPr>
    <p:cSldViewPr snapToGrid="0">
      <p:cViewPr varScale="1">
        <p:scale>
          <a:sx n="131" d="100"/>
          <a:sy n="131" d="100"/>
        </p:scale>
        <p:origin x="1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76C76-96C0-B84F-91F8-A53F2244E7DC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6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7CC09-D1C8-6340-A760-BE4662B1F069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4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5EBEA-8B76-1741-A220-AE204E24A1E6}" type="slidenum">
              <a:rPr lang="en-US"/>
              <a:pPr/>
              <a:t>14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6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013E7-8C08-D849-AA18-25C50007FAE9}" type="slidenum">
              <a:rPr lang="en-US"/>
              <a:pPr/>
              <a:t>15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0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16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6273-6011-5642-94E3-34C163423A6A}" type="slidenum">
              <a:rPr lang="en-US"/>
              <a:pPr/>
              <a:t>3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B9FD0-FB4D-3D44-9565-8B9FB3FD2635}" type="slidenum">
              <a:rPr lang="en-US"/>
              <a:pPr/>
              <a:t>4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2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D219E-1736-6E4C-98D6-A294661B22F6}" type="slidenum">
              <a:rPr lang="en-US"/>
              <a:pPr/>
              <a:t>5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DBBC2-631D-AD4E-8530-A038D3DE286B}" type="slidenum">
              <a:rPr lang="en-US"/>
              <a:pPr/>
              <a:t>7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B32A1-D4F0-654C-8B4F-ED78DD35368C}" type="slidenum">
              <a:rPr lang="en-US"/>
              <a:pPr/>
              <a:t>8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46351-EDD8-6A47-A406-815493820658}" type="slidenum">
              <a:rPr lang="en-US"/>
              <a:pPr/>
              <a:t>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6972-CE2B-3345-A9EB-8F0DC77012E8}" type="slidenum">
              <a:rPr lang="en-US"/>
              <a:pPr/>
              <a:t>10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432EA-80F3-484B-A16B-D5A540B7B4B6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5A-5C11-9B43-B444-47B4C7BF1702}" type="slidenum">
              <a:rPr lang="en-US"/>
              <a:pPr/>
              <a:t>10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BINARY-SEARCH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214438"/>
            <a:ext cx="8229600" cy="53975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 dirty="0">
                <a:sym typeface="Symbol" charset="2"/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charset="0"/>
                <a:sym typeface="Symbol" charset="2"/>
              </a:rPr>
              <a:t>Alg.: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BINARY-SEARCH (A, lo, hi, x)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  <a:sym typeface="Symbol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(lo &gt; hi)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FALSE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mid ← ⎣</a:t>
            </a:r>
            <a:r>
              <a:rPr lang="en-US" sz="2400" dirty="0" err="1">
                <a:solidFill>
                  <a:schemeClr val="tx1"/>
                </a:solidFill>
                <a:sym typeface="Symbol" charset="2"/>
              </a:rPr>
              <a:t>lo+hi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)/2⎦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x = A[mid]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	return 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TRUE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( x &lt; A[mid] 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	BINARY-SEARCH (A, lo, mid-1, x)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( x &gt; A[mid] 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 		BINARY-SEARCH (A, mid+1, hi, x)</a:t>
            </a:r>
          </a:p>
          <a:p>
            <a:pPr marL="533400" indent="-533400">
              <a:lnSpc>
                <a:spcPct val="150000"/>
              </a:lnSpc>
            </a:pPr>
            <a:r>
              <a:rPr lang="en-US" sz="3200" dirty="0">
                <a:latin typeface="Comic Sans MS" charset="0"/>
              </a:rPr>
              <a:t>T(n) = c +</a:t>
            </a:r>
            <a:endParaRPr lang="en-US" sz="3200" dirty="0">
              <a:sym typeface="Symbol" charset="2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sz="2000" dirty="0">
                <a:latin typeface="Comic Sans MS" charset="0"/>
              </a:rPr>
              <a:t>T(n)</a:t>
            </a:r>
            <a:r>
              <a:rPr lang="en-US" sz="2000" dirty="0"/>
              <a:t> – running time for an array of size n</a:t>
            </a:r>
            <a:endParaRPr lang="en-US" sz="1400" dirty="0"/>
          </a:p>
        </p:txBody>
      </p:sp>
      <p:sp>
        <p:nvSpPr>
          <p:cNvPr id="338948" name="Line 4"/>
          <p:cNvSpPr>
            <a:spLocks noChangeShapeType="1"/>
          </p:cNvSpPr>
          <p:nvPr/>
        </p:nvSpPr>
        <p:spPr bwMode="auto">
          <a:xfrm flipH="1">
            <a:off x="3987800" y="2724150"/>
            <a:ext cx="179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5922963" y="2536825"/>
            <a:ext cx="20877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constant time: c</a:t>
            </a:r>
            <a:r>
              <a:rPr lang="en-US" baseline="-25000">
                <a:latin typeface="Century Gothic"/>
                <a:cs typeface="Century Gothic"/>
              </a:rPr>
              <a:t>2</a:t>
            </a:r>
            <a:endParaRPr lang="en-US">
              <a:latin typeface="Century Gothic"/>
              <a:cs typeface="Century Gothic"/>
            </a:endParaRP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6173468" y="4032250"/>
            <a:ext cx="297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same problem of size n/2</a:t>
            </a:r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6199655" y="4770438"/>
            <a:ext cx="3097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same problem of size n/2</a:t>
            </a:r>
          </a:p>
        </p:txBody>
      </p:sp>
      <p:sp>
        <p:nvSpPr>
          <p:cNvPr id="338952" name="Line 8"/>
          <p:cNvSpPr>
            <a:spLocks noChangeShapeType="1"/>
          </p:cNvSpPr>
          <p:nvPr/>
        </p:nvSpPr>
        <p:spPr bwMode="auto">
          <a:xfrm flipH="1">
            <a:off x="3983038" y="2154238"/>
            <a:ext cx="179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5916613" y="1966913"/>
            <a:ext cx="20877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constant time: c</a:t>
            </a:r>
            <a:r>
              <a:rPr lang="en-US" baseline="-25000" dirty="0">
                <a:latin typeface="Century Gothic"/>
                <a:cs typeface="Century Gothic"/>
              </a:rPr>
              <a:t>1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38954" name="Line 10"/>
          <p:cNvSpPr>
            <a:spLocks noChangeShapeType="1"/>
          </p:cNvSpPr>
          <p:nvPr/>
        </p:nvSpPr>
        <p:spPr bwMode="auto">
          <a:xfrm flipH="1">
            <a:off x="4019550" y="3257550"/>
            <a:ext cx="175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5916613" y="3070225"/>
            <a:ext cx="20877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constant time: c</a:t>
            </a:r>
            <a:r>
              <a:rPr lang="en-US" baseline="-25000">
                <a:latin typeface="Century Gothic"/>
                <a:cs typeface="Century Gothic"/>
              </a:rPr>
              <a:t>3</a:t>
            </a:r>
            <a:endParaRPr lang="en-US">
              <a:latin typeface="Century Gothic"/>
              <a:cs typeface="Century Gothic"/>
            </a:endParaRPr>
          </a:p>
        </p:txBody>
      </p:sp>
      <p:sp>
        <p:nvSpPr>
          <p:cNvPr id="338956" name="Line 12"/>
          <p:cNvSpPr>
            <a:spLocks noChangeShapeType="1"/>
          </p:cNvSpPr>
          <p:nvPr/>
        </p:nvSpPr>
        <p:spPr bwMode="auto">
          <a:xfrm flipH="1">
            <a:off x="5816218" y="4240213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 flipH="1">
            <a:off x="5867018" y="4973638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958" name="Rectangle 14"/>
          <p:cNvSpPr>
            <a:spLocks noChangeArrowheads="1"/>
          </p:cNvSpPr>
          <p:nvPr/>
        </p:nvSpPr>
        <p:spPr bwMode="auto">
          <a:xfrm>
            <a:off x="2633663" y="5372100"/>
            <a:ext cx="1427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T(n/2)</a:t>
            </a:r>
          </a:p>
        </p:txBody>
      </p:sp>
    </p:spTree>
    <p:extLst>
      <p:ext uri="{BB962C8B-B14F-4D97-AF65-F5344CB8AC3E}">
        <p14:creationId xmlns:p14="http://schemas.microsoft.com/office/powerpoint/2010/main" val="313574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animBg="1"/>
      <p:bldP spid="338949" grpId="0"/>
      <p:bldP spid="338950" grpId="0"/>
      <p:bldP spid="338951" grpId="0"/>
      <p:bldP spid="338952" grpId="0" animBg="1"/>
      <p:bldP spid="338953" grpId="0"/>
      <p:bldP spid="338954" grpId="0" animBg="1"/>
      <p:bldP spid="338955" grpId="0"/>
      <p:bldP spid="338956" grpId="0" animBg="1"/>
      <p:bldP spid="338957" grpId="0" animBg="1"/>
      <p:bldP spid="3389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D1C-EDC5-7D43-BEBA-68D9B2082CCD}" type="slidenum">
              <a:rPr lang="en-US"/>
              <a:pPr/>
              <a:t>11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Recurrences and Running Time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689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rgbClr val="003399"/>
                </a:solidFill>
              </a:rPr>
              <a:t>Recurrences arise when an algorithm contains recursive calls to itself</a:t>
            </a:r>
          </a:p>
          <a:p>
            <a:pPr>
              <a:lnSpc>
                <a:spcPct val="160000"/>
              </a:lnSpc>
            </a:pPr>
            <a:r>
              <a:rPr lang="en-US" dirty="0"/>
              <a:t>What is the actual running time of the algorithm?</a:t>
            </a:r>
          </a:p>
          <a:p>
            <a:pPr>
              <a:lnSpc>
                <a:spcPct val="130000"/>
              </a:lnSpc>
            </a:pPr>
            <a:r>
              <a:rPr lang="en-US" dirty="0"/>
              <a:t>Need to solve the recurrence	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Find an explicit formula of the expression (the generic term of the sequence)</a:t>
            </a:r>
          </a:p>
        </p:txBody>
      </p:sp>
    </p:spTree>
    <p:extLst>
      <p:ext uri="{BB962C8B-B14F-4D97-AF65-F5344CB8AC3E}">
        <p14:creationId xmlns:p14="http://schemas.microsoft.com/office/powerpoint/2010/main" val="284665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A0D4-6F23-E840-AA1C-6525B0F7C095}" type="slidenum">
              <a:rPr lang="en-US"/>
              <a:pPr/>
              <a:t>12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Recurrences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33239" cy="5076825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T(n) = T(n-1) + n			</a:t>
            </a:r>
            <a:r>
              <a:rPr lang="el-GR" dirty="0">
                <a:latin typeface="Comic Sans MS" charset="0"/>
              </a:rPr>
              <a:t>Θ</a:t>
            </a:r>
            <a:r>
              <a:rPr lang="en-US" dirty="0">
                <a:latin typeface="Comic Sans MS" charset="0"/>
              </a:rPr>
              <a:t>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  <a:endParaRPr lang="el-GR" dirty="0">
              <a:latin typeface="Comic Sans MS" charset="0"/>
            </a:endParaRPr>
          </a:p>
          <a:p>
            <a:pPr lvl="1"/>
            <a:r>
              <a:rPr lang="en-US" dirty="0"/>
              <a:t>Recursive algorithm that loops through the input to eliminate one item</a:t>
            </a:r>
          </a:p>
          <a:p>
            <a:r>
              <a:rPr lang="en-US" dirty="0">
                <a:latin typeface="Comic Sans MS" charset="0"/>
              </a:rPr>
              <a:t>T(n) = T(n/2) + c			</a:t>
            </a:r>
            <a:r>
              <a:rPr lang="el-GR" dirty="0">
                <a:latin typeface="Comic Sans MS" charset="0"/>
              </a:rPr>
              <a:t>Θ</a:t>
            </a:r>
            <a:r>
              <a:rPr lang="en-US" dirty="0">
                <a:latin typeface="Comic Sans MS" charset="0"/>
              </a:rPr>
              <a:t>(</a:t>
            </a:r>
            <a:r>
              <a:rPr lang="en-US" dirty="0" err="1">
                <a:latin typeface="Comic Sans MS" charset="0"/>
              </a:rPr>
              <a:t>lgn</a:t>
            </a:r>
            <a:r>
              <a:rPr lang="en-US" dirty="0">
                <a:latin typeface="Comic Sans MS" charset="0"/>
              </a:rPr>
              <a:t>)</a:t>
            </a:r>
          </a:p>
          <a:p>
            <a:pPr lvl="1"/>
            <a:r>
              <a:rPr lang="en-US" dirty="0"/>
              <a:t>Recursive algorithm that halves the input in one step</a:t>
            </a:r>
          </a:p>
          <a:p>
            <a:r>
              <a:rPr lang="en-US" dirty="0">
                <a:latin typeface="Comic Sans MS" charset="0"/>
              </a:rPr>
              <a:t>T(n) = T(n/2) + n			</a:t>
            </a:r>
            <a:r>
              <a:rPr lang="el-GR" dirty="0">
                <a:latin typeface="Comic Sans MS" charset="0"/>
              </a:rPr>
              <a:t>Θ</a:t>
            </a:r>
            <a:r>
              <a:rPr lang="en-US" dirty="0">
                <a:latin typeface="Comic Sans MS" charset="0"/>
              </a:rPr>
              <a:t>(n)</a:t>
            </a:r>
          </a:p>
          <a:p>
            <a:pPr lvl="1"/>
            <a:r>
              <a:rPr lang="en-US" dirty="0"/>
              <a:t>Recursive algorithm that halves the input but must examine every item in the input</a:t>
            </a:r>
          </a:p>
          <a:p>
            <a:r>
              <a:rPr lang="en-US" dirty="0">
                <a:latin typeface="Comic Sans MS" charset="0"/>
              </a:rPr>
              <a:t>T(n) = 2T(n/2) + 1			</a:t>
            </a:r>
            <a:r>
              <a:rPr lang="el-GR" dirty="0">
                <a:latin typeface="Comic Sans MS" charset="0"/>
              </a:rPr>
              <a:t>Θ</a:t>
            </a:r>
            <a:r>
              <a:rPr lang="en-US" dirty="0">
                <a:latin typeface="Comic Sans MS" charset="0"/>
              </a:rPr>
              <a:t>(n)</a:t>
            </a:r>
          </a:p>
          <a:p>
            <a:pPr lvl="1"/>
            <a:r>
              <a:rPr lang="en-US" dirty="0"/>
              <a:t>Recursive algorithm that splits the input into 2 halves and does a constant amount of other work</a:t>
            </a:r>
          </a:p>
        </p:txBody>
      </p:sp>
    </p:spTree>
    <p:extLst>
      <p:ext uri="{BB962C8B-B14F-4D97-AF65-F5344CB8AC3E}">
        <p14:creationId xmlns:p14="http://schemas.microsoft.com/office/powerpoint/2010/main" val="2615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D24C-F493-9048-BBA3-C34D857B0EC6}" type="slidenum">
              <a:rPr lang="en-US"/>
              <a:pPr/>
              <a:t>13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Solving Recurrences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sz="2400"/>
              <a:t>Iteration method</a:t>
            </a:r>
          </a:p>
          <a:p>
            <a:pPr>
              <a:lnSpc>
                <a:spcPct val="300000"/>
              </a:lnSpc>
            </a:pPr>
            <a:r>
              <a:rPr lang="en-US" sz="2400"/>
              <a:t>Substitution method</a:t>
            </a:r>
          </a:p>
          <a:p>
            <a:pPr>
              <a:lnSpc>
                <a:spcPct val="300000"/>
              </a:lnSpc>
            </a:pPr>
            <a:r>
              <a:rPr lang="en-US" sz="2400"/>
              <a:t>Recursion tree method</a:t>
            </a:r>
          </a:p>
          <a:p>
            <a:pPr>
              <a:lnSpc>
                <a:spcPct val="300000"/>
              </a:lnSpc>
            </a:pPr>
            <a:r>
              <a:rPr lang="en-US" sz="240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365031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529-BBB2-C142-A918-E138C30CACE7}" type="slidenum">
              <a:rPr lang="en-US"/>
              <a:pPr/>
              <a:t>14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Iteration Method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b="1">
                <a:latin typeface="Comic Sans MS" charset="0"/>
              </a:rPr>
              <a:t>T(n) = c + T(n/2)</a:t>
            </a:r>
            <a:endParaRPr lang="en-US"/>
          </a:p>
          <a:p>
            <a:pPr>
              <a:buFontTx/>
              <a:buNone/>
            </a:pPr>
            <a:r>
              <a:rPr lang="en-US">
                <a:latin typeface="Comic Sans MS" charset="0"/>
              </a:rPr>
              <a:t>	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T(n) = c + T(n/2)		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	  = c + c + T(n/4)		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	  = c + c + c + T(n/8)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Assume n = 2</a:t>
            </a:r>
            <a:r>
              <a:rPr lang="en-US" baseline="30000">
                <a:solidFill>
                  <a:schemeClr val="tx1"/>
                </a:solidFill>
                <a:latin typeface="Comic Sans MS" charset="0"/>
              </a:rPr>
              <a:t>k</a:t>
            </a:r>
            <a:endParaRPr lang="en-US">
              <a:solidFill>
                <a:schemeClr val="tx1"/>
              </a:solidFill>
              <a:latin typeface="Comic Sans MS" charset="0"/>
            </a:endParaRP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T(n) = c + c + … + c + T(1) </a:t>
            </a:r>
          </a:p>
          <a:p>
            <a:pPr>
              <a:buFontTx/>
              <a:buNone/>
            </a:pPr>
            <a:endParaRPr lang="en-US">
              <a:solidFill>
                <a:schemeClr val="tx1"/>
              </a:solidFill>
              <a:latin typeface="Comic Sans MS" charset="0"/>
            </a:endParaRP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	   = clgn + T(1)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	   = </a:t>
            </a:r>
            <a:r>
              <a:rPr lang="el-GR">
                <a:solidFill>
                  <a:schemeClr val="tx1"/>
                </a:solidFill>
                <a:latin typeface="Comic Sans MS" charset="0"/>
              </a:rPr>
              <a:t>Θ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(lgn)</a:t>
            </a:r>
            <a:endParaRPr lang="el-GR">
              <a:solidFill>
                <a:schemeClr val="tx1"/>
              </a:solidFill>
              <a:latin typeface="Comic Sans MS" charset="0"/>
            </a:endParaRPr>
          </a:p>
        </p:txBody>
      </p:sp>
      <p:sp>
        <p:nvSpPr>
          <p:cNvPr id="305156" name="AutoShape 4"/>
          <p:cNvSpPr>
            <a:spLocks/>
          </p:cNvSpPr>
          <p:nvPr/>
        </p:nvSpPr>
        <p:spPr bwMode="auto">
          <a:xfrm rot="-5400000">
            <a:off x="2862263" y="3436937"/>
            <a:ext cx="147638" cy="2049463"/>
          </a:xfrm>
          <a:prstGeom prst="leftBrace">
            <a:avLst>
              <a:gd name="adj1" fmla="val 115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2363788" y="452278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k times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4976813" y="1870075"/>
            <a:ext cx="331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charset="0"/>
              </a:rPr>
              <a:t>T(n/2) = c + T(n/4)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5046663" y="2360613"/>
            <a:ext cx="3319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charset="0"/>
              </a:rPr>
              <a:t>T(n/4) = c + T(n/8)</a:t>
            </a:r>
          </a:p>
        </p:txBody>
      </p:sp>
    </p:spTree>
    <p:extLst>
      <p:ext uri="{BB962C8B-B14F-4D97-AF65-F5344CB8AC3E}">
        <p14:creationId xmlns:p14="http://schemas.microsoft.com/office/powerpoint/2010/main" val="42557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  <p:bldP spid="305156" grpId="0" animBg="1"/>
      <p:bldP spid="305157" grpId="0"/>
      <p:bldP spid="305158" grpId="0"/>
      <p:bldP spid="3051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9F6-84AB-AC42-AAD1-300F4DD322CF}" type="slidenum">
              <a:rPr lang="en-US"/>
              <a:pPr/>
              <a:t>15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Method – Example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99487" cy="5076825"/>
          </a:xfrm>
        </p:spPr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b="1">
                <a:latin typeface="Comic Sans MS" charset="0"/>
              </a:rPr>
              <a:t>T(n) = n + 2T(n/2)</a:t>
            </a:r>
            <a:endParaRPr lang="en-US"/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T(n) = n + 2T(n/2) 	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    = n + 2(n/2 + 2T(n/4)) 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    = n + n + 4T(n/4)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    = n + n + 4(n/4 + 2T(n/8))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    = n + n + n + 8T(n/8)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…  = in + 2</a:t>
            </a:r>
            <a:r>
              <a:rPr lang="en-US" baseline="30000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T(n/2</a:t>
            </a:r>
            <a:r>
              <a:rPr lang="en-US" baseline="30000">
                <a:solidFill>
                  <a:schemeClr val="tx1"/>
                </a:solidFill>
                <a:latin typeface="Comic Sans MS" charset="0"/>
              </a:rPr>
              <a:t>i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)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    = kn + 2</a:t>
            </a:r>
            <a:r>
              <a:rPr lang="en-US" baseline="30000">
                <a:solidFill>
                  <a:schemeClr val="tx1"/>
                </a:solidFill>
                <a:latin typeface="Comic Sans MS" charset="0"/>
              </a:rPr>
              <a:t>k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T(1) 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charset="0"/>
              </a:rPr>
              <a:t>	    = nlgn + nT(1) = </a:t>
            </a:r>
            <a:r>
              <a:rPr lang="el-GR">
                <a:solidFill>
                  <a:schemeClr val="tx1"/>
                </a:solidFill>
                <a:latin typeface="Comic Sans MS" charset="0"/>
              </a:rPr>
              <a:t>Θ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(nlgn)</a:t>
            </a:r>
            <a:endParaRPr lang="el-GR">
              <a:solidFill>
                <a:schemeClr val="tx1"/>
              </a:solidFill>
              <a:latin typeface="Comic Sans MS" charset="0"/>
            </a:endParaRP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6743700" y="1346200"/>
            <a:ext cx="228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Assume: n = 2</a:t>
            </a:r>
            <a:r>
              <a:rPr lang="en-US" sz="2400" baseline="30000">
                <a:latin typeface="Comic Sans MS" charset="0"/>
              </a:rPr>
              <a:t>k</a:t>
            </a:r>
            <a:endParaRPr lang="en-US" sz="2400">
              <a:latin typeface="Comic Sans MS" charset="0"/>
            </a:endParaRP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4935538" y="1879600"/>
            <a:ext cx="394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charset="0"/>
              </a:rPr>
              <a:t>T(n/2) = n/2 + 2T(n/4)</a:t>
            </a:r>
          </a:p>
        </p:txBody>
      </p:sp>
    </p:spTree>
    <p:extLst>
      <p:ext uri="{BB962C8B-B14F-4D97-AF65-F5344CB8AC3E}">
        <p14:creationId xmlns:p14="http://schemas.microsoft.com/office/powerpoint/2010/main" val="291800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307204" grpId="0"/>
      <p:bldP spid="3072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B5BE-3FC0-5549-B370-D2BD433A0764}" type="slidenum">
              <a:rPr lang="en-US"/>
              <a:pPr/>
              <a:t>16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/>
              <a:t>Chapter 4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A956-1467-504D-8D59-8F499CBF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88B4-780A-2144-B1B0-5F43DD0E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New office hour times: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Wednesday: 10-11am, 12:30-1:30pm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Thursday: 10-11am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23DD9-1B99-2641-9616-29B2CA9E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63EBA-4425-5846-840A-1F47D60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3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EB61-2A33-1A47-9CDE-FA068077123E}" type="slidenum">
              <a:rPr lang="en-US"/>
              <a:pPr/>
              <a:t>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8" y="100013"/>
            <a:ext cx="8818305" cy="906462"/>
          </a:xfrm>
        </p:spPr>
        <p:txBody>
          <a:bodyPr/>
          <a:lstStyle/>
          <a:p>
            <a:r>
              <a:rPr lang="en-US" dirty="0"/>
              <a:t>Some Simple Summation Formulas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/>
              <a:t>Arithmetic series: </a:t>
            </a:r>
          </a:p>
          <a:p>
            <a:pPr>
              <a:lnSpc>
                <a:spcPct val="200000"/>
              </a:lnSpc>
            </a:pPr>
            <a:r>
              <a:rPr lang="en-US" sz="2400"/>
              <a:t>Geometric series:</a:t>
            </a:r>
          </a:p>
          <a:p>
            <a:pPr lvl="1">
              <a:lnSpc>
                <a:spcPct val="200000"/>
              </a:lnSpc>
            </a:pPr>
            <a:r>
              <a:rPr lang="en-US" sz="2000"/>
              <a:t>Special case: </a:t>
            </a:r>
            <a:r>
              <a:rPr lang="en-US" sz="2000">
                <a:latin typeface="Monotype Corsiva" charset="0"/>
              </a:rPr>
              <a:t>x &lt; 1:</a:t>
            </a:r>
          </a:p>
          <a:p>
            <a:pPr>
              <a:lnSpc>
                <a:spcPct val="200000"/>
              </a:lnSpc>
            </a:pPr>
            <a:r>
              <a:rPr lang="en-US" sz="2400"/>
              <a:t>Harmonic series:</a:t>
            </a:r>
          </a:p>
          <a:p>
            <a:pPr>
              <a:lnSpc>
                <a:spcPct val="200000"/>
              </a:lnSpc>
            </a:pPr>
            <a:r>
              <a:rPr lang="en-US" sz="2400"/>
              <a:t>Other important formulas:</a:t>
            </a:r>
          </a:p>
        </p:txBody>
      </p:sp>
      <p:graphicFrame>
        <p:nvGraphicFramePr>
          <p:cNvPr id="16179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45263" y="1349375"/>
          <a:ext cx="800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4" imgW="533160" imgH="393480" progId="Equation.3">
                  <p:embed/>
                </p:oleObj>
              </mc:Choice>
              <mc:Fallback>
                <p:oleObj name="Equation" r:id="rId4" imgW="533160" imgH="393480" progId="Equation.3">
                  <p:embed/>
                  <p:pic>
                    <p:nvPicPr>
                      <p:cNvPr id="161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1349375"/>
                        <a:ext cx="800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4545013" y="1333500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6" imgW="1320480" imgH="431640" progId="Equation.3">
                  <p:embed/>
                </p:oleObj>
              </mc:Choice>
              <mc:Fallback>
                <p:oleObj name="Equation" r:id="rId6" imgW="1320480" imgH="431640" progId="Equation.3">
                  <p:embed/>
                  <p:pic>
                    <p:nvPicPr>
                      <p:cNvPr id="161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333500"/>
                        <a:ext cx="1979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7215188" y="2117725"/>
          <a:ext cx="1350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8" imgW="901440" imgH="419040" progId="Equation.3">
                  <p:embed/>
                </p:oleObj>
              </mc:Choice>
              <mc:Fallback>
                <p:oleObj name="Equation" r:id="rId8" imgW="901440" imgH="419040" progId="Equation.3">
                  <p:embed/>
                  <p:pic>
                    <p:nvPicPr>
                      <p:cNvPr id="161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2117725"/>
                        <a:ext cx="1350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4545013" y="2125663"/>
          <a:ext cx="2608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0" imgW="1739880" imgH="431640" progId="Equation.3">
                  <p:embed/>
                </p:oleObj>
              </mc:Choice>
              <mc:Fallback>
                <p:oleObj name="Equation" r:id="rId10" imgW="1739880" imgH="431640" progId="Equation.3">
                  <p:embed/>
                  <p:pic>
                    <p:nvPicPr>
                      <p:cNvPr id="161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125663"/>
                        <a:ext cx="2608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5387975" y="2940050"/>
          <a:ext cx="514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2" imgW="342720" imgH="393480" progId="Equation.3">
                  <p:embed/>
                </p:oleObj>
              </mc:Choice>
              <mc:Fallback>
                <p:oleObj name="Equation" r:id="rId12" imgW="342720" imgH="393480" progId="Equation.3">
                  <p:embed/>
                  <p:pic>
                    <p:nvPicPr>
                      <p:cNvPr id="161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940050"/>
                        <a:ext cx="514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4545013" y="2919413"/>
          <a:ext cx="74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4" imgW="495000" imgH="431640" progId="Equation.3">
                  <p:embed/>
                </p:oleObj>
              </mc:Choice>
              <mc:Fallback>
                <p:oleObj name="Equation" r:id="rId14" imgW="495000" imgH="431640" progId="Equation.3">
                  <p:embed/>
                  <p:pic>
                    <p:nvPicPr>
                      <p:cNvPr id="161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19413"/>
                        <a:ext cx="742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6489700" y="3862388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16" imgW="380880" imgH="177480" progId="Equation.3">
                  <p:embed/>
                </p:oleObj>
              </mc:Choice>
              <mc:Fallback>
                <p:oleObj name="Equation" r:id="rId16" imgW="380880" imgH="177480" progId="Equation.3">
                  <p:embed/>
                  <p:pic>
                    <p:nvPicPr>
                      <p:cNvPr id="161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862388"/>
                        <a:ext cx="571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4545013" y="3711575"/>
          <a:ext cx="1903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18" imgW="1269720" imgH="431640" progId="Equation.3">
                  <p:embed/>
                </p:oleObj>
              </mc:Choice>
              <mc:Fallback>
                <p:oleObj name="Equation" r:id="rId18" imgW="1269720" imgH="431640" progId="Equation.3">
                  <p:embed/>
                  <p:pic>
                    <p:nvPicPr>
                      <p:cNvPr id="161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711575"/>
                        <a:ext cx="1903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4545013" y="4505325"/>
          <a:ext cx="666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20" imgW="444240" imgH="431640" progId="Equation.3">
                  <p:embed/>
                </p:oleObj>
              </mc:Choice>
              <mc:Fallback>
                <p:oleObj name="Equation" r:id="rId20" imgW="444240" imgH="431640" progId="Equation.3">
                  <p:embed/>
                  <p:pic>
                    <p:nvPicPr>
                      <p:cNvPr id="1618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505325"/>
                        <a:ext cx="666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5202238" y="4678363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22" imgW="482400" imgH="203040" progId="Equation.3">
                  <p:embed/>
                </p:oleObj>
              </mc:Choice>
              <mc:Fallback>
                <p:oleObj name="Equation" r:id="rId22" imgW="482400" imgH="203040" progId="Equation.3">
                  <p:embed/>
                  <p:pic>
                    <p:nvPicPr>
                      <p:cNvPr id="161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4678363"/>
                        <a:ext cx="723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7018338" y="5302250"/>
          <a:ext cx="91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24" imgW="609480" imgH="419040" progId="Equation.3">
                  <p:embed/>
                </p:oleObj>
              </mc:Choice>
              <mc:Fallback>
                <p:oleObj name="Equation" r:id="rId24" imgW="609480" imgH="419040" progId="Equation.3">
                  <p:embed/>
                  <p:pic>
                    <p:nvPicPr>
                      <p:cNvPr id="161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5302250"/>
                        <a:ext cx="91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7" name="Object 15"/>
          <p:cNvGraphicFramePr>
            <a:graphicFrameLocks noChangeAspect="1"/>
          </p:cNvGraphicFramePr>
          <p:nvPr/>
        </p:nvGraphicFramePr>
        <p:xfrm>
          <a:off x="4545013" y="5299075"/>
          <a:ext cx="2436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26" imgW="1625400" imgH="431640" progId="Equation.3">
                  <p:embed/>
                </p:oleObj>
              </mc:Choice>
              <mc:Fallback>
                <p:oleObj name="Equation" r:id="rId26" imgW="1625400" imgH="431640" progId="Equation.3">
                  <p:embed/>
                  <p:pic>
                    <p:nvPicPr>
                      <p:cNvPr id="1618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5299075"/>
                        <a:ext cx="2436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8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0596-E2B6-DC49-A6AA-EEB6F835DC18}" type="slidenum">
              <a:rPr lang="en-US"/>
              <a:pPr/>
              <a:t>4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Induction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985838"/>
            <a:ext cx="8564562" cy="5872162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/>
              <a:t>Used to prove a sequence of statements (</a:t>
            </a:r>
            <a:r>
              <a:rPr lang="en-US">
                <a:latin typeface="Comic Sans MS" charset="0"/>
              </a:rPr>
              <a:t>S(1), S(2), … S(n)</a:t>
            </a:r>
            <a:r>
              <a:rPr lang="en-US"/>
              <a:t>) indexed by positive integers</a:t>
            </a:r>
          </a:p>
          <a:p>
            <a:pPr>
              <a:lnSpc>
                <a:spcPct val="180000"/>
              </a:lnSpc>
            </a:pPr>
            <a:r>
              <a:rPr lang="en-US"/>
              <a:t>Proof:</a:t>
            </a:r>
          </a:p>
          <a:p>
            <a:pPr lvl="1">
              <a:lnSpc>
                <a:spcPct val="180000"/>
              </a:lnSpc>
            </a:pPr>
            <a:r>
              <a:rPr lang="en-US" b="1"/>
              <a:t>Basis step</a:t>
            </a:r>
            <a:r>
              <a:rPr lang="en-US"/>
              <a:t>: prove that the statement is true for </a:t>
            </a:r>
            <a:r>
              <a:rPr lang="en-US">
                <a:latin typeface="Comic Sans MS" charset="0"/>
              </a:rPr>
              <a:t>n = 1</a:t>
            </a:r>
          </a:p>
          <a:p>
            <a:pPr lvl="1">
              <a:lnSpc>
                <a:spcPct val="180000"/>
              </a:lnSpc>
            </a:pPr>
            <a:r>
              <a:rPr lang="en-US" b="1"/>
              <a:t>Inductive step:</a:t>
            </a:r>
            <a:r>
              <a:rPr lang="en-US"/>
              <a:t> assume that </a:t>
            </a:r>
            <a:r>
              <a:rPr lang="en-US">
                <a:latin typeface="Comic Sans MS" charset="0"/>
              </a:rPr>
              <a:t>S(n)</a:t>
            </a:r>
            <a:r>
              <a:rPr lang="en-US"/>
              <a:t> is true and prove that </a:t>
            </a:r>
            <a:r>
              <a:rPr lang="en-US">
                <a:latin typeface="Comic Sans MS" charset="0"/>
              </a:rPr>
              <a:t>S(n+1)</a:t>
            </a:r>
            <a:r>
              <a:rPr lang="en-US"/>
              <a:t> is true for all </a:t>
            </a:r>
            <a:r>
              <a:rPr lang="en-US">
                <a:latin typeface="Comic Sans MS" charset="0"/>
              </a:rPr>
              <a:t>n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≥ 1</a:t>
            </a:r>
          </a:p>
          <a:p>
            <a:pPr>
              <a:lnSpc>
                <a:spcPct val="180000"/>
              </a:lnSpc>
            </a:pPr>
            <a:r>
              <a:rPr lang="en-US">
                <a:ea typeface="Arial" charset="0"/>
                <a:cs typeface="Arial" charset="0"/>
              </a:rPr>
              <a:t>Find case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n </a:t>
            </a:r>
            <a:r>
              <a:rPr lang="en-US">
                <a:ea typeface="Arial" charset="0"/>
                <a:cs typeface="Arial" charset="0"/>
              </a:rPr>
              <a:t>“within” case </a:t>
            </a:r>
            <a:r>
              <a:rPr lang="en-US">
                <a:latin typeface="Comic Sans MS" charset="0"/>
                <a:ea typeface="Arial" charset="0"/>
                <a:cs typeface="Arial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159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9F38-92C3-954A-B11E-7AF75225B48C}" type="slidenum">
              <a:rPr lang="en-US"/>
              <a:pPr/>
              <a:t>5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35975" cy="5397500"/>
          </a:xfrm>
        </p:spPr>
        <p:txBody>
          <a:bodyPr/>
          <a:lstStyle/>
          <a:p>
            <a:pPr marL="533400" indent="-533400"/>
            <a:r>
              <a:rPr lang="en-US" sz="3200" dirty="0"/>
              <a:t>Prove that: 	</a:t>
            </a:r>
            <a:r>
              <a:rPr lang="en-US" sz="3200" dirty="0">
                <a:latin typeface="Comic Sans MS" charset="0"/>
              </a:rPr>
              <a:t>2n + 1 </a:t>
            </a:r>
            <a:r>
              <a:rPr lang="en-US" sz="3200" dirty="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3200" baseline="30000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3200" dirty="0">
                <a:ea typeface="Arial" charset="0"/>
                <a:cs typeface="Arial" charset="0"/>
              </a:rPr>
              <a:t> for all </a:t>
            </a:r>
            <a:r>
              <a:rPr lang="en-US" sz="3200" dirty="0">
                <a:latin typeface="Comic Sans MS" charset="0"/>
                <a:ea typeface="Arial" charset="0"/>
                <a:cs typeface="Arial" charset="0"/>
              </a:rPr>
              <a:t>n ≥ 3</a:t>
            </a:r>
          </a:p>
          <a:p>
            <a:pPr marL="533400" indent="-533400"/>
            <a:r>
              <a:rPr lang="en-US" b="1" dirty="0">
                <a:ea typeface="Arial" charset="0"/>
                <a:cs typeface="Arial" charset="0"/>
              </a:rPr>
              <a:t>Basis step:</a:t>
            </a:r>
          </a:p>
          <a:p>
            <a:pPr marL="914400" lvl="1" indent="-457200"/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n = 3: 	2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x 3 + 1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</a:rPr>
              <a:t>3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⟺ 7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≤ 8 </a:t>
            </a:r>
            <a:r>
              <a:rPr lang="en-US" sz="2800" dirty="0">
                <a:ea typeface="Arial" charset="0"/>
                <a:cs typeface="Arial" charset="0"/>
                <a:sym typeface="Symbol" charset="2"/>
              </a:rPr>
              <a:t>TRUE</a:t>
            </a:r>
          </a:p>
          <a:p>
            <a:pPr marL="533400" indent="-533400"/>
            <a:r>
              <a:rPr lang="en-US" b="1" dirty="0">
                <a:ea typeface="Arial" charset="0"/>
                <a:cs typeface="Arial" charset="0"/>
                <a:sym typeface="Symbol" charset="2"/>
              </a:rPr>
              <a:t>Inductive step:</a:t>
            </a:r>
          </a:p>
          <a:p>
            <a:pPr marL="914400" lvl="1" indent="-457200"/>
            <a:r>
              <a:rPr lang="en-US" dirty="0">
                <a:ea typeface="Arial" charset="0"/>
                <a:cs typeface="Arial" charset="0"/>
                <a:sym typeface="Symbol" charset="2"/>
              </a:rPr>
              <a:t>Assume inequality is true for n, and prove it for (n+1)</a:t>
            </a:r>
          </a:p>
          <a:p>
            <a:pPr marL="914400" lvl="1" indent="-457200">
              <a:buFontTx/>
              <a:buNone/>
            </a:pPr>
            <a:r>
              <a:rPr lang="en-US" sz="2800" dirty="0"/>
              <a:t>Assume: </a:t>
            </a:r>
            <a:r>
              <a:rPr lang="en-US" sz="2800" dirty="0">
                <a:latin typeface="Comic Sans MS" charset="0"/>
              </a:rPr>
              <a:t>2n + 1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 </a:t>
            </a:r>
          </a:p>
          <a:p>
            <a:pPr marL="914400" lvl="1" indent="-457200">
              <a:buFontTx/>
              <a:buNone/>
            </a:pPr>
            <a:r>
              <a:rPr lang="en-US" sz="2800" dirty="0">
                <a:ea typeface="Arial" charset="0"/>
                <a:cs typeface="Arial" charset="0"/>
              </a:rPr>
              <a:t>Must prove:  </a:t>
            </a:r>
            <a:r>
              <a:rPr lang="en-US" sz="2800" dirty="0">
                <a:latin typeface="Comic Sans MS" charset="0"/>
              </a:rPr>
              <a:t>2(n + 1) + 1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</a:rPr>
              <a:t>n+1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 </a:t>
            </a:r>
          </a:p>
          <a:p>
            <a:pPr marL="914400" lvl="1" indent="-457200">
              <a:buFontTx/>
              <a:buNone/>
            </a:pPr>
            <a:r>
              <a:rPr lang="en-US" sz="2800" dirty="0">
                <a:latin typeface="Comic Sans MS" charset="0"/>
              </a:rPr>
              <a:t>2(n + 1) + 1 = (2n + 1 ) + 2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≤ 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 + 2 ≤ </a:t>
            </a:r>
          </a:p>
          <a:p>
            <a:pPr marL="914400" lvl="1" indent="-457200">
              <a:buFontTx/>
              <a:buNone/>
            </a:pP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		  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  <a:sym typeface="Symbol" charset="2"/>
              </a:rPr>
              <a:t>≤ 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 + 2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 = 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</a:rPr>
              <a:t>n+1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,  </a:t>
            </a:r>
            <a:r>
              <a:rPr lang="en-US" sz="2800" dirty="0">
                <a:ea typeface="Arial" charset="0"/>
                <a:cs typeface="Arial" charset="0"/>
              </a:rPr>
              <a:t>since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 2 ≤ 2</a:t>
            </a:r>
            <a:r>
              <a:rPr lang="en-US" sz="2800" baseline="30000" dirty="0">
                <a:latin typeface="Comic Sans MS" charset="0"/>
                <a:ea typeface="Arial" charset="0"/>
                <a:cs typeface="Arial" charset="0"/>
              </a:rPr>
              <a:t>n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 </a:t>
            </a:r>
            <a:r>
              <a:rPr lang="en-US" sz="2800" dirty="0">
                <a:ea typeface="Arial" charset="0"/>
                <a:cs typeface="Arial" charset="0"/>
              </a:rPr>
              <a:t>for</a:t>
            </a:r>
            <a:r>
              <a:rPr lang="en-US" sz="2800" dirty="0">
                <a:latin typeface="Comic Sans MS" charset="0"/>
                <a:ea typeface="Arial" charset="0"/>
                <a:cs typeface="Arial" charset="0"/>
              </a:rPr>
              <a:t> n </a:t>
            </a:r>
            <a:r>
              <a:rPr lang="en-US" sz="2800" dirty="0">
                <a:ea typeface="Arial" charset="0"/>
                <a:cs typeface="Arial" charset="0"/>
              </a:rPr>
              <a:t>≥ 1</a:t>
            </a:r>
          </a:p>
        </p:txBody>
      </p:sp>
    </p:spTree>
    <p:extLst>
      <p:ext uri="{BB962C8B-B14F-4D97-AF65-F5344CB8AC3E}">
        <p14:creationId xmlns:p14="http://schemas.microsoft.com/office/powerpoint/2010/main" val="420302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D8A-CD00-3E46-8DA3-45D34EC02DA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2009197" y="1494704"/>
          <a:ext cx="4348499" cy="130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1435100" imgH="431800" progId="Equation.3">
                  <p:embed/>
                </p:oleObj>
              </mc:Choice>
              <mc:Fallback>
                <p:oleObj name="Equation" r:id="rId3" imgW="1435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197" y="1494704"/>
                        <a:ext cx="4348499" cy="1308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056438" y="3573703"/>
          <a:ext cx="4469388" cy="88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1028700" imgH="203200" progId="Equation.3">
                  <p:embed/>
                </p:oleObj>
              </mc:Choice>
              <mc:Fallback>
                <p:oleObj name="Equation" r:id="rId5" imgW="1028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438" y="3573703"/>
                        <a:ext cx="4469388" cy="882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31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 dirty="0"/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159E-9B18-4047-ADA8-23B9D6C5A84C}" type="slidenum">
              <a:rPr lang="en-US"/>
              <a:pPr/>
              <a:t>7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Recurrent Algorithms</a:t>
            </a:r>
            <a:br>
              <a:rPr lang="en-US" sz="3600"/>
            </a:br>
            <a:r>
              <a:rPr lang="en-US" sz="3600"/>
              <a:t>BINARY – SEARCH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262562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for an ordered array A, finds if </a:t>
            </a:r>
            <a:r>
              <a:rPr lang="en-US" sz="2400" dirty="0">
                <a:latin typeface="Comic Sans MS" charset="0"/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is in the array A[lo…hi]</a:t>
            </a:r>
          </a:p>
          <a:p>
            <a:pPr marL="457200" indent="-457200">
              <a:lnSpc>
                <a:spcPct val="90000"/>
              </a:lnSpc>
            </a:pPr>
            <a:endParaRPr lang="en-US" sz="1000" dirty="0">
              <a:sym typeface="Symbol" charset="2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charset="0"/>
                <a:sym typeface="Symbol" charset="2"/>
              </a:rPr>
              <a:t>Alg.: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BINARY-SEARCH (A, lo, hi, x)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900" dirty="0">
                <a:solidFill>
                  <a:schemeClr val="tx1"/>
                </a:solidFill>
                <a:sym typeface="Symbol" charset="2"/>
              </a:rPr>
              <a:t>	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(lo &gt; hi)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FALSE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mid ← ⎣(</a:t>
            </a:r>
            <a:r>
              <a:rPr lang="en-US" sz="2400" dirty="0" err="1">
                <a:solidFill>
                  <a:schemeClr val="tx1"/>
                </a:solidFill>
                <a:sym typeface="Symbol" charset="2"/>
              </a:rPr>
              <a:t>lo+hi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)/2⎦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x = A[mid]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	return TRUE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( x &lt; A[mid] )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	BINARY-SEARCH (A, lo, mid-1, x)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Symbol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Symbol" charset="2"/>
              </a:rPr>
              <a:t> ( x &gt; A[mid] )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charset="2"/>
              </a:rPr>
              <a:t> 		BINARY-SEARCH (A, mid+1, hi, x)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66648" y="2751190"/>
            <a:ext cx="4267200" cy="1662112"/>
            <a:chOff x="2736" y="1872"/>
            <a:chExt cx="2688" cy="104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736" y="1872"/>
              <a:ext cx="2688" cy="480"/>
              <a:chOff x="528" y="1392"/>
              <a:chExt cx="2688" cy="48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218119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12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120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11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121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10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9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1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7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127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28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29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30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31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32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33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34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35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36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137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8138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1</a:t>
                </a:r>
              </a:p>
            </p:txBody>
          </p:sp>
          <p:sp>
            <p:nvSpPr>
              <p:cNvPr id="218139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sp>
            <p:nvSpPr>
              <p:cNvPr id="218140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218141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4</a:t>
                </a:r>
              </a:p>
            </p:txBody>
          </p:sp>
          <p:sp>
            <p:nvSpPr>
              <p:cNvPr id="218142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5</a:t>
                </a:r>
              </a:p>
            </p:txBody>
          </p:sp>
          <p:sp>
            <p:nvSpPr>
              <p:cNvPr id="218143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218144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7</a:t>
                </a:r>
              </a:p>
            </p:txBody>
          </p:sp>
          <p:sp>
            <p:nvSpPr>
              <p:cNvPr id="218145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/>
                  <a:t>8</a:t>
                </a:r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936" y="2448"/>
              <a:ext cx="660" cy="375"/>
              <a:chOff x="3936" y="2448"/>
              <a:chExt cx="660" cy="375"/>
            </a:xfrm>
          </p:grpSpPr>
          <p:sp>
            <p:nvSpPr>
              <p:cNvPr id="218147" name="Text Box 35"/>
              <p:cNvSpPr txBox="1">
                <a:spLocks noChangeArrowheads="1"/>
              </p:cNvSpPr>
              <p:nvPr/>
            </p:nvSpPr>
            <p:spPr bwMode="auto">
              <a:xfrm>
                <a:off x="4224" y="2592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/>
                  <a:t>mid</a:t>
                </a:r>
              </a:p>
            </p:txBody>
          </p:sp>
          <p:sp>
            <p:nvSpPr>
              <p:cNvPr id="218148" name="Line 36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49" name="Line 37"/>
              <p:cNvSpPr>
                <a:spLocks noChangeShapeType="1"/>
              </p:cNvSpPr>
              <p:nvPr/>
            </p:nvSpPr>
            <p:spPr bwMode="auto">
              <a:xfrm flipV="1">
                <a:off x="3936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8150" name="Text Box 38"/>
            <p:cNvSpPr txBox="1">
              <a:spLocks noChangeArrowheads="1"/>
            </p:cNvSpPr>
            <p:nvPr/>
          </p:nvSpPr>
          <p:spPr bwMode="auto">
            <a:xfrm>
              <a:off x="2784" y="268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lo</a:t>
              </a:r>
            </a:p>
          </p:txBody>
        </p:sp>
        <p:sp>
          <p:nvSpPr>
            <p:cNvPr id="218151" name="Text Box 39"/>
            <p:cNvSpPr txBox="1">
              <a:spLocks noChangeArrowheads="1"/>
            </p:cNvSpPr>
            <p:nvPr/>
          </p:nvSpPr>
          <p:spPr bwMode="auto">
            <a:xfrm>
              <a:off x="5126" y="268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hi</a:t>
              </a:r>
            </a:p>
          </p:txBody>
        </p:sp>
        <p:sp>
          <p:nvSpPr>
            <p:cNvPr id="218152" name="Line 40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53" name="Line 41"/>
            <p:cNvSpPr>
              <a:spLocks noChangeShapeType="1"/>
            </p:cNvSpPr>
            <p:nvPr/>
          </p:nvSpPr>
          <p:spPr bwMode="auto">
            <a:xfrm flipV="1">
              <a:off x="523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1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1B93-B902-0E45-B279-3D6494D5C59D}" type="slidenum">
              <a:rPr lang="en-US"/>
              <a:pPr/>
              <a:t>8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1376362"/>
          </a:xfrm>
        </p:spPr>
        <p:txBody>
          <a:bodyPr/>
          <a:lstStyle/>
          <a:p>
            <a:r>
              <a:rPr lang="en-US" sz="2400"/>
              <a:t>A[8] = {1, 2, 3, 4, 5, 7, 9, 11}</a:t>
            </a:r>
          </a:p>
          <a:p>
            <a:pPr lvl="1"/>
            <a:r>
              <a:rPr lang="en-US"/>
              <a:t>lo = 1	hi = 8	  x = 7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2633663"/>
            <a:ext cx="5638800" cy="457200"/>
            <a:chOff x="1536" y="1584"/>
            <a:chExt cx="3552" cy="288"/>
          </a:xfrm>
        </p:grpSpPr>
        <p:sp>
          <p:nvSpPr>
            <p:cNvPr id="220165" name="Text Box 5"/>
            <p:cNvSpPr txBox="1">
              <a:spLocks noChangeArrowheads="1"/>
            </p:cNvSpPr>
            <p:nvPr/>
          </p:nvSpPr>
          <p:spPr bwMode="auto">
            <a:xfrm>
              <a:off x="3360" y="1613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/>
                  <a:cs typeface="Century Gothic"/>
                </a:rPr>
                <a:t>mid = 4, lo = 5, hi = 8</a:t>
              </a:r>
            </a:p>
          </p:txBody>
        </p:sp>
        <p:sp>
          <p:nvSpPr>
            <p:cNvPr id="220166" name="Oval 6"/>
            <p:cNvSpPr>
              <a:spLocks noChangeArrowheads="1"/>
            </p:cNvSpPr>
            <p:nvPr/>
          </p:nvSpPr>
          <p:spPr bwMode="auto">
            <a:xfrm>
              <a:off x="1536" y="1584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5200" y="3867150"/>
            <a:ext cx="4953000" cy="747713"/>
            <a:chOff x="2208" y="2064"/>
            <a:chExt cx="3120" cy="471"/>
          </a:xfrm>
        </p:grpSpPr>
        <p:sp>
          <p:nvSpPr>
            <p:cNvPr id="220168" name="Oval 8"/>
            <p:cNvSpPr>
              <a:spLocks noChangeArrowheads="1"/>
            </p:cNvSpPr>
            <p:nvPr/>
          </p:nvSpPr>
          <p:spPr bwMode="auto">
            <a:xfrm>
              <a:off x="2208" y="2064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220169" name="Text Box 9"/>
            <p:cNvSpPr txBox="1">
              <a:spLocks noChangeArrowheads="1"/>
            </p:cNvSpPr>
            <p:nvPr/>
          </p:nvSpPr>
          <p:spPr bwMode="auto">
            <a:xfrm>
              <a:off x="3360" y="2093"/>
              <a:ext cx="196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/>
                  <a:cs typeface="Century Gothic"/>
                </a:rPr>
                <a:t>mid = 6, A[mid] = x  Found!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38200" y="3867150"/>
            <a:ext cx="4267200" cy="457200"/>
            <a:chOff x="528" y="1440"/>
            <a:chExt cx="2688" cy="288"/>
          </a:xfrm>
        </p:grpSpPr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2544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2208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20174" name="Rectangle 14"/>
            <p:cNvSpPr>
              <a:spLocks noChangeArrowheads="1"/>
            </p:cNvSpPr>
            <p:nvPr/>
          </p:nvSpPr>
          <p:spPr bwMode="auto">
            <a:xfrm>
              <a:off x="1872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20175" name="Rectangle 15"/>
            <p:cNvSpPr>
              <a:spLocks noChangeArrowheads="1"/>
            </p:cNvSpPr>
            <p:nvPr/>
          </p:nvSpPr>
          <p:spPr bwMode="auto">
            <a:xfrm>
              <a:off x="1536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0176" name="Rectangle 16"/>
            <p:cNvSpPr>
              <a:spLocks noChangeArrowheads="1"/>
            </p:cNvSpPr>
            <p:nvPr/>
          </p:nvSpPr>
          <p:spPr bwMode="auto">
            <a:xfrm>
              <a:off x="1200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0177" name="Rectangle 17"/>
            <p:cNvSpPr>
              <a:spLocks noChangeArrowheads="1"/>
            </p:cNvSpPr>
            <p:nvPr/>
          </p:nvSpPr>
          <p:spPr bwMode="auto">
            <a:xfrm>
              <a:off x="864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0178" name="Rectangle 18"/>
            <p:cNvSpPr>
              <a:spLocks noChangeArrowheads="1"/>
            </p:cNvSpPr>
            <p:nvPr/>
          </p:nvSpPr>
          <p:spPr bwMode="auto">
            <a:xfrm>
              <a:off x="528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>
              <a:off x="528" y="144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0" name="Line 20"/>
            <p:cNvSpPr>
              <a:spLocks noChangeShapeType="1"/>
            </p:cNvSpPr>
            <p:nvPr/>
          </p:nvSpPr>
          <p:spPr bwMode="auto">
            <a:xfrm>
              <a:off x="528" y="172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1" name="Line 21"/>
            <p:cNvSpPr>
              <a:spLocks noChangeShapeType="1"/>
            </p:cNvSpPr>
            <p:nvPr/>
          </p:nvSpPr>
          <p:spPr bwMode="auto">
            <a:xfrm>
              <a:off x="528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2" name="Line 22"/>
            <p:cNvSpPr>
              <a:spLocks noChangeShapeType="1"/>
            </p:cNvSpPr>
            <p:nvPr/>
          </p:nvSpPr>
          <p:spPr bwMode="auto">
            <a:xfrm>
              <a:off x="86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3" name="Line 23"/>
            <p:cNvSpPr>
              <a:spLocks noChangeShapeType="1"/>
            </p:cNvSpPr>
            <p:nvPr/>
          </p:nvSpPr>
          <p:spPr bwMode="auto">
            <a:xfrm>
              <a:off x="12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4" name="Line 24"/>
            <p:cNvSpPr>
              <a:spLocks noChangeShapeType="1"/>
            </p:cNvSpPr>
            <p:nvPr/>
          </p:nvSpPr>
          <p:spPr bwMode="auto">
            <a:xfrm>
              <a:off x="15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5" name="Line 25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6" name="Line 26"/>
            <p:cNvSpPr>
              <a:spLocks noChangeShapeType="1"/>
            </p:cNvSpPr>
            <p:nvPr/>
          </p:nvSpPr>
          <p:spPr bwMode="auto">
            <a:xfrm>
              <a:off x="220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7" name="Line 27"/>
            <p:cNvSpPr>
              <a:spLocks noChangeShapeType="1"/>
            </p:cNvSpPr>
            <p:nvPr/>
          </p:nvSpPr>
          <p:spPr bwMode="auto">
            <a:xfrm>
              <a:off x="254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8" name="Line 28"/>
            <p:cNvSpPr>
              <a:spLocks noChangeShapeType="1"/>
            </p:cNvSpPr>
            <p:nvPr/>
          </p:nvSpPr>
          <p:spPr bwMode="auto">
            <a:xfrm>
              <a:off x="288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89" name="Line 29"/>
            <p:cNvSpPr>
              <a:spLocks noChangeShapeType="1"/>
            </p:cNvSpPr>
            <p:nvPr/>
          </p:nvSpPr>
          <p:spPr bwMode="auto">
            <a:xfrm>
              <a:off x="3216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838200" y="2328863"/>
            <a:ext cx="4267200" cy="762000"/>
            <a:chOff x="528" y="1392"/>
            <a:chExt cx="2688" cy="480"/>
          </a:xfrm>
        </p:grpSpPr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220192" name="Rectangle 32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220193" name="Rectangle 33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220194" name="Rectangle 34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20195" name="Rectangle 35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20196" name="Rectangle 36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20197" name="Rectangle 3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20198" name="Rectangle 38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20199" name="Rectangle 39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20200" name="Line 40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01" name="Line 41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02" name="Line 42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03" name="Line 43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04" name="Line 44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05" name="Line 45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06" name="Line 46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07" name="Line 47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08" name="Line 48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09" name="Line 49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10" name="Line 50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0211" name="Text Box 51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20212" name="Text Box 52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20213" name="Text Box 53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20214" name="Text Box 54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20215" name="Text Box 55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20216" name="Text Box 56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20217" name="Text Box 57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20218" name="Text Box 58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3</a:t>
            </a:r>
            <a:endParaRPr lang="en-US"/>
          </a:p>
        </p:txBody>
      </p:sp>
      <p:sp>
        <p:nvSpPr>
          <p:cNvPr id="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7F24-C446-BA4D-BCE1-632BE7C7215D}" type="slidenum">
              <a:rPr lang="en-US"/>
              <a:pPr/>
              <a:t>9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455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A[8] = {1, 2, 3, 4, 5, 7, 9, 11}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28600" y="1762125"/>
            <a:ext cx="8259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ea typeface="ＭＳ Ｐゴシック" charset="-128"/>
              </a:rPr>
              <a:t>lo = 1	hi = 8	  x = 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9800" y="2505075"/>
            <a:ext cx="5638800" cy="457200"/>
            <a:chOff x="1536" y="1584"/>
            <a:chExt cx="3552" cy="288"/>
          </a:xfrm>
        </p:grpSpPr>
        <p:sp>
          <p:nvSpPr>
            <p:cNvPr id="222214" name="Text Box 6"/>
            <p:cNvSpPr txBox="1">
              <a:spLocks noChangeArrowheads="1"/>
            </p:cNvSpPr>
            <p:nvPr/>
          </p:nvSpPr>
          <p:spPr bwMode="auto">
            <a:xfrm>
              <a:off x="3360" y="1613"/>
              <a:ext cx="17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mid = 4, lo = 5, hi = 8</a:t>
              </a:r>
            </a:p>
          </p:txBody>
        </p:sp>
        <p:sp>
          <p:nvSpPr>
            <p:cNvPr id="222215" name="Oval 7"/>
            <p:cNvSpPr>
              <a:spLocks noChangeArrowheads="1"/>
            </p:cNvSpPr>
            <p:nvPr/>
          </p:nvSpPr>
          <p:spPr bwMode="auto">
            <a:xfrm>
              <a:off x="1536" y="1584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76600" y="3333750"/>
            <a:ext cx="5257800" cy="457200"/>
            <a:chOff x="2208" y="3408"/>
            <a:chExt cx="3312" cy="288"/>
          </a:xfrm>
        </p:grpSpPr>
        <p:sp>
          <p:nvSpPr>
            <p:cNvPr id="222217" name="Oval 9"/>
            <p:cNvSpPr>
              <a:spLocks noChangeArrowheads="1"/>
            </p:cNvSpPr>
            <p:nvPr/>
          </p:nvSpPr>
          <p:spPr bwMode="auto">
            <a:xfrm>
              <a:off x="2208" y="3408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222218" name="Text Box 10"/>
            <p:cNvSpPr txBox="1">
              <a:spLocks noChangeArrowheads="1"/>
            </p:cNvSpPr>
            <p:nvPr/>
          </p:nvSpPr>
          <p:spPr bwMode="auto">
            <a:xfrm>
              <a:off x="3360" y="3437"/>
              <a:ext cx="21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mid = 6, A[6] = 7, lo = 5, hi = 5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09600" y="3333750"/>
            <a:ext cx="4267200" cy="457200"/>
            <a:chOff x="528" y="1440"/>
            <a:chExt cx="2688" cy="288"/>
          </a:xfrm>
        </p:grpSpPr>
        <p:sp>
          <p:nvSpPr>
            <p:cNvPr id="222220" name="Rectangle 12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222221" name="Rectangle 13"/>
            <p:cNvSpPr>
              <a:spLocks noChangeArrowheads="1"/>
            </p:cNvSpPr>
            <p:nvPr/>
          </p:nvSpPr>
          <p:spPr bwMode="auto">
            <a:xfrm>
              <a:off x="2544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222" name="Rectangle 14"/>
            <p:cNvSpPr>
              <a:spLocks noChangeArrowheads="1"/>
            </p:cNvSpPr>
            <p:nvPr/>
          </p:nvSpPr>
          <p:spPr bwMode="auto">
            <a:xfrm>
              <a:off x="2208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22223" name="Rectangle 15"/>
            <p:cNvSpPr>
              <a:spLocks noChangeArrowheads="1"/>
            </p:cNvSpPr>
            <p:nvPr/>
          </p:nvSpPr>
          <p:spPr bwMode="auto">
            <a:xfrm>
              <a:off x="1872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22224" name="Rectangle 16"/>
            <p:cNvSpPr>
              <a:spLocks noChangeArrowheads="1"/>
            </p:cNvSpPr>
            <p:nvPr/>
          </p:nvSpPr>
          <p:spPr bwMode="auto">
            <a:xfrm>
              <a:off x="1536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225" name="Rectangle 17"/>
            <p:cNvSpPr>
              <a:spLocks noChangeArrowheads="1"/>
            </p:cNvSpPr>
            <p:nvPr/>
          </p:nvSpPr>
          <p:spPr bwMode="auto">
            <a:xfrm>
              <a:off x="1200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226" name="Rectangle 18"/>
            <p:cNvSpPr>
              <a:spLocks noChangeArrowheads="1"/>
            </p:cNvSpPr>
            <p:nvPr/>
          </p:nvSpPr>
          <p:spPr bwMode="auto">
            <a:xfrm>
              <a:off x="864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227" name="Rectangle 19"/>
            <p:cNvSpPr>
              <a:spLocks noChangeArrowheads="1"/>
            </p:cNvSpPr>
            <p:nvPr/>
          </p:nvSpPr>
          <p:spPr bwMode="auto">
            <a:xfrm>
              <a:off x="528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228" name="Line 20"/>
            <p:cNvSpPr>
              <a:spLocks noChangeShapeType="1"/>
            </p:cNvSpPr>
            <p:nvPr/>
          </p:nvSpPr>
          <p:spPr bwMode="auto">
            <a:xfrm>
              <a:off x="528" y="144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29" name="Line 21"/>
            <p:cNvSpPr>
              <a:spLocks noChangeShapeType="1"/>
            </p:cNvSpPr>
            <p:nvPr/>
          </p:nvSpPr>
          <p:spPr bwMode="auto">
            <a:xfrm>
              <a:off x="528" y="172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>
              <a:off x="528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>
              <a:off x="86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2" name="Line 24"/>
            <p:cNvSpPr>
              <a:spLocks noChangeShapeType="1"/>
            </p:cNvSpPr>
            <p:nvPr/>
          </p:nvSpPr>
          <p:spPr bwMode="auto">
            <a:xfrm>
              <a:off x="12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3" name="Line 25"/>
            <p:cNvSpPr>
              <a:spLocks noChangeShapeType="1"/>
            </p:cNvSpPr>
            <p:nvPr/>
          </p:nvSpPr>
          <p:spPr bwMode="auto">
            <a:xfrm>
              <a:off x="15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4" name="Line 26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5" name="Line 27"/>
            <p:cNvSpPr>
              <a:spLocks noChangeShapeType="1"/>
            </p:cNvSpPr>
            <p:nvPr/>
          </p:nvSpPr>
          <p:spPr bwMode="auto">
            <a:xfrm>
              <a:off x="220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6" name="Line 28"/>
            <p:cNvSpPr>
              <a:spLocks noChangeShapeType="1"/>
            </p:cNvSpPr>
            <p:nvPr/>
          </p:nvSpPr>
          <p:spPr bwMode="auto">
            <a:xfrm>
              <a:off x="254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7" name="Line 29"/>
            <p:cNvSpPr>
              <a:spLocks noChangeShapeType="1"/>
            </p:cNvSpPr>
            <p:nvPr/>
          </p:nvSpPr>
          <p:spPr bwMode="auto">
            <a:xfrm>
              <a:off x="288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8" name="Line 30"/>
            <p:cNvSpPr>
              <a:spLocks noChangeShapeType="1"/>
            </p:cNvSpPr>
            <p:nvPr/>
          </p:nvSpPr>
          <p:spPr bwMode="auto">
            <a:xfrm>
              <a:off x="3216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09600" y="2200275"/>
            <a:ext cx="4267200" cy="762000"/>
            <a:chOff x="528" y="1392"/>
            <a:chExt cx="2688" cy="48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222241" name="Rectangle 33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222242" name="Rectangle 34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222243" name="Rectangle 35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222244" name="Rectangle 36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22245" name="Rectangle 37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222246" name="Rectangle 3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22247" name="Rectangle 39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22248" name="Rectangle 40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22249" name="Line 41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0" name="Line 42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1" name="Line 43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2" name="Line 44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3" name="Line 4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4" name="Line 46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5" name="Line 47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6" name="Line 48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7" name="Line 49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8" name="Line 5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59" name="Line 51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2260" name="Text Box 52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222261" name="Text Box 53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222262" name="Text Box 54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222263" name="Text Box 55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222264" name="Text Box 56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222265" name="Text Box 57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222266" name="Text Box 58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222267" name="Text Box 59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09600" y="4197350"/>
            <a:ext cx="4267200" cy="457200"/>
            <a:chOff x="528" y="1440"/>
            <a:chExt cx="2688" cy="288"/>
          </a:xfrm>
        </p:grpSpPr>
        <p:sp>
          <p:nvSpPr>
            <p:cNvPr id="222269" name="Rectangle 61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222270" name="Rectangle 62"/>
            <p:cNvSpPr>
              <a:spLocks noChangeArrowheads="1"/>
            </p:cNvSpPr>
            <p:nvPr/>
          </p:nvSpPr>
          <p:spPr bwMode="auto">
            <a:xfrm>
              <a:off x="2544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222271" name="Rectangle 63"/>
            <p:cNvSpPr>
              <a:spLocks noChangeArrowheads="1"/>
            </p:cNvSpPr>
            <p:nvPr/>
          </p:nvSpPr>
          <p:spPr bwMode="auto">
            <a:xfrm>
              <a:off x="2208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222272" name="Rectangle 64"/>
            <p:cNvSpPr>
              <a:spLocks noChangeArrowheads="1"/>
            </p:cNvSpPr>
            <p:nvPr/>
          </p:nvSpPr>
          <p:spPr bwMode="auto">
            <a:xfrm>
              <a:off x="1872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22273" name="Rectangle 65"/>
            <p:cNvSpPr>
              <a:spLocks noChangeArrowheads="1"/>
            </p:cNvSpPr>
            <p:nvPr/>
          </p:nvSpPr>
          <p:spPr bwMode="auto">
            <a:xfrm>
              <a:off x="1536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22274" name="Rectangle 66"/>
            <p:cNvSpPr>
              <a:spLocks noChangeArrowheads="1"/>
            </p:cNvSpPr>
            <p:nvPr/>
          </p:nvSpPr>
          <p:spPr bwMode="auto">
            <a:xfrm>
              <a:off x="1200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22275" name="Rectangle 67"/>
            <p:cNvSpPr>
              <a:spLocks noChangeArrowheads="1"/>
            </p:cNvSpPr>
            <p:nvPr/>
          </p:nvSpPr>
          <p:spPr bwMode="auto">
            <a:xfrm>
              <a:off x="864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2276" name="Rectangle 68"/>
            <p:cNvSpPr>
              <a:spLocks noChangeArrowheads="1"/>
            </p:cNvSpPr>
            <p:nvPr/>
          </p:nvSpPr>
          <p:spPr bwMode="auto">
            <a:xfrm>
              <a:off x="528" y="144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2277" name="Line 69"/>
            <p:cNvSpPr>
              <a:spLocks noChangeShapeType="1"/>
            </p:cNvSpPr>
            <p:nvPr/>
          </p:nvSpPr>
          <p:spPr bwMode="auto">
            <a:xfrm>
              <a:off x="528" y="144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78" name="Line 70"/>
            <p:cNvSpPr>
              <a:spLocks noChangeShapeType="1"/>
            </p:cNvSpPr>
            <p:nvPr/>
          </p:nvSpPr>
          <p:spPr bwMode="auto">
            <a:xfrm>
              <a:off x="528" y="172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79" name="Line 71"/>
            <p:cNvSpPr>
              <a:spLocks noChangeShapeType="1"/>
            </p:cNvSpPr>
            <p:nvPr/>
          </p:nvSpPr>
          <p:spPr bwMode="auto">
            <a:xfrm>
              <a:off x="528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0" name="Line 72"/>
            <p:cNvSpPr>
              <a:spLocks noChangeShapeType="1"/>
            </p:cNvSpPr>
            <p:nvPr/>
          </p:nvSpPr>
          <p:spPr bwMode="auto">
            <a:xfrm>
              <a:off x="86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1" name="Line 73"/>
            <p:cNvSpPr>
              <a:spLocks noChangeShapeType="1"/>
            </p:cNvSpPr>
            <p:nvPr/>
          </p:nvSpPr>
          <p:spPr bwMode="auto">
            <a:xfrm>
              <a:off x="12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2" name="Line 74"/>
            <p:cNvSpPr>
              <a:spLocks noChangeShapeType="1"/>
            </p:cNvSpPr>
            <p:nvPr/>
          </p:nvSpPr>
          <p:spPr bwMode="auto">
            <a:xfrm>
              <a:off x="15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3" name="Line 75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4" name="Line 76"/>
            <p:cNvSpPr>
              <a:spLocks noChangeShapeType="1"/>
            </p:cNvSpPr>
            <p:nvPr/>
          </p:nvSpPr>
          <p:spPr bwMode="auto">
            <a:xfrm>
              <a:off x="220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5" name="Line 77"/>
            <p:cNvSpPr>
              <a:spLocks noChangeShapeType="1"/>
            </p:cNvSpPr>
            <p:nvPr/>
          </p:nvSpPr>
          <p:spPr bwMode="auto">
            <a:xfrm>
              <a:off x="254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6" name="Line 78"/>
            <p:cNvSpPr>
              <a:spLocks noChangeShapeType="1"/>
            </p:cNvSpPr>
            <p:nvPr/>
          </p:nvSpPr>
          <p:spPr bwMode="auto">
            <a:xfrm>
              <a:off x="288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87" name="Line 79"/>
            <p:cNvSpPr>
              <a:spLocks noChangeShapeType="1"/>
            </p:cNvSpPr>
            <p:nvPr/>
          </p:nvSpPr>
          <p:spPr bwMode="auto">
            <a:xfrm>
              <a:off x="3216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2743200" y="4197350"/>
            <a:ext cx="5791200" cy="687388"/>
            <a:chOff x="1872" y="3792"/>
            <a:chExt cx="3648" cy="433"/>
          </a:xfrm>
        </p:grpSpPr>
        <p:sp>
          <p:nvSpPr>
            <p:cNvPr id="222289" name="Oval 81"/>
            <p:cNvSpPr>
              <a:spLocks noChangeArrowheads="1"/>
            </p:cNvSpPr>
            <p:nvPr/>
          </p:nvSpPr>
          <p:spPr bwMode="auto">
            <a:xfrm>
              <a:off x="1872" y="3792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222290" name="Text Box 82"/>
            <p:cNvSpPr txBox="1">
              <a:spLocks noChangeArrowheads="1"/>
            </p:cNvSpPr>
            <p:nvPr/>
          </p:nvSpPr>
          <p:spPr bwMode="auto">
            <a:xfrm>
              <a:off x="3360" y="3821"/>
              <a:ext cx="21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mid = 5, A[5] = 5, lo = 6, hi = 5 </a:t>
              </a:r>
            </a:p>
            <a:p>
              <a:r>
                <a:rPr lang="en-US">
                  <a:latin typeface="Century Gothic"/>
                  <a:cs typeface="Century Gothic"/>
                </a:rPr>
                <a:t>	NOT FOUND!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12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661</Words>
  <Application>Microsoft Macintosh PowerPoint</Application>
  <PresentationFormat>On-screen Show (4:3)</PresentationFormat>
  <Paragraphs>241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Equation</vt:lpstr>
      <vt:lpstr>Analysis of Algorithms CS 477/677</vt:lpstr>
      <vt:lpstr>Office Hours Update</vt:lpstr>
      <vt:lpstr>Some Simple Summation Formulas</vt:lpstr>
      <vt:lpstr>Mathematical Induction</vt:lpstr>
      <vt:lpstr>Example</vt:lpstr>
      <vt:lpstr>More Examples</vt:lpstr>
      <vt:lpstr>Recurrent Algorithms BINARY – SEARCH</vt:lpstr>
      <vt:lpstr>Example</vt:lpstr>
      <vt:lpstr>Example</vt:lpstr>
      <vt:lpstr>Analysis of BINARY-SEARCH</vt:lpstr>
      <vt:lpstr>Recurrences and Running Time</vt:lpstr>
      <vt:lpstr>Example Recurrences</vt:lpstr>
      <vt:lpstr>Methods for Solving Recurrences</vt:lpstr>
      <vt:lpstr>The Iteration Method</vt:lpstr>
      <vt:lpstr>Iteration Method – Example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596</cp:revision>
  <cp:lastPrinted>2018-09-04T17:25:50Z</cp:lastPrinted>
  <dcterms:created xsi:type="dcterms:W3CDTF">2011-01-18T17:28:39Z</dcterms:created>
  <dcterms:modified xsi:type="dcterms:W3CDTF">2018-09-04T21:52:47Z</dcterms:modified>
</cp:coreProperties>
</file>