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1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31" r:id="rId15"/>
    <p:sldId id="29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 autoAdjust="0"/>
    <p:restoredTop sz="94649" autoAdjust="0"/>
  </p:normalViewPr>
  <p:slideViewPr>
    <p:cSldViewPr snapToGrid="0">
      <p:cViewPr varScale="1">
        <p:scale>
          <a:sx n="131" d="100"/>
          <a:sy n="131" d="100"/>
        </p:scale>
        <p:origin x="13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8C23B-20F0-4348-8EDE-14E2D08FD6D5}" type="slidenum">
              <a:rPr lang="en-US"/>
              <a:pPr/>
              <a:t>14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3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15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7CC09-D1C8-6340-A760-BE4662B1F069}" type="slidenum">
              <a:rPr lang="en-US"/>
              <a:pPr/>
              <a:t>2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3D5A3-62CF-A64C-B874-F4FE47098271}" type="slidenum">
              <a:rPr lang="en-US"/>
              <a:pPr/>
              <a:t>3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34295-0399-DA48-B5CF-A467BCD3DD62}" type="slidenum">
              <a:rPr lang="en-US"/>
              <a:pPr/>
              <a:t>4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7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FCA6D-C61C-374B-A68E-7F848665277C}" type="slidenum">
              <a:rPr lang="en-US"/>
              <a:pPr/>
              <a:t>5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7D4B6-574F-1C47-B4FC-43F3802BA868}" type="slidenum">
              <a:rPr lang="en-US"/>
              <a:pPr/>
              <a:t>6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1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95233-17B3-AE4D-9391-DD83742F65A9}" type="slidenum">
              <a:rPr lang="en-US"/>
              <a:pPr/>
              <a:t>8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26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BA698A-DDA4-4F49-AB85-50404B005753}" type="slidenum">
              <a:rPr lang="en-US"/>
              <a:pPr/>
              <a:t>10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61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7DDC8-7DCF-EA44-B9DE-C5ACF3C156D8}" type="slidenum">
              <a:rPr lang="en-US"/>
              <a:pPr/>
              <a:t>12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50838" y="3829050"/>
            <a:ext cx="8229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F914575F-D57F-7B4A-8672-832DABB1E1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3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8229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838" y="3829050"/>
            <a:ext cx="8229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mr-IN" altLang="en-US"/>
              <a:t>CS 477/677 - Lecture 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143F2483-119E-9C4E-9E14-9F964B2D2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66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7905-A7BD-FE47-AC9F-D4FB3D79BC9F}" type="slidenum">
              <a:rPr lang="en-US"/>
              <a:pPr/>
              <a:t>10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2038"/>
            <a:ext cx="9097963" cy="5872162"/>
          </a:xfrm>
        </p:spPr>
        <p:txBody>
          <a:bodyPr/>
          <a:lstStyle/>
          <a:p>
            <a:pPr marL="533400" indent="-533400" algn="ctr">
              <a:lnSpc>
                <a:spcPct val="130000"/>
              </a:lnSpc>
              <a:buFontTx/>
              <a:buNone/>
            </a:pPr>
            <a:r>
              <a:rPr lang="en-US" b="1" dirty="0">
                <a:latin typeface="Comic Sans MS" charset="0"/>
              </a:rPr>
              <a:t>T(n) = 2T(n/2) + n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Guess: </a:t>
            </a:r>
            <a:r>
              <a:rPr lang="en-US" dirty="0">
                <a:latin typeface="Comic Sans MS" charset="0"/>
              </a:rPr>
              <a:t>T(n) = O(</a:t>
            </a:r>
            <a:r>
              <a:rPr lang="en-US" dirty="0" err="1">
                <a:latin typeface="Comic Sans MS" charset="0"/>
              </a:rPr>
              <a:t>nlgn</a:t>
            </a:r>
            <a:r>
              <a:rPr lang="en-US" dirty="0">
                <a:latin typeface="Comic Sans MS" charset="0"/>
              </a:rPr>
              <a:t>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dirty="0"/>
              <a:t>Induction goal: </a:t>
            </a:r>
            <a:r>
              <a:rPr lang="en-US" dirty="0">
                <a:latin typeface="Comic Sans MS" charset="0"/>
              </a:rPr>
              <a:t>T(n) 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dirty="0" err="1">
                <a:latin typeface="Comic Sans MS" charset="0"/>
              </a:rPr>
              <a:t>cn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 err="1">
                <a:latin typeface="Comic Sans MS" charset="0"/>
              </a:rPr>
              <a:t>lgn</a:t>
            </a:r>
            <a:r>
              <a:rPr lang="en-US" dirty="0"/>
              <a:t>, for some </a:t>
            </a:r>
            <a:r>
              <a:rPr lang="en-US" dirty="0">
                <a:latin typeface="Comic Sans MS" charset="0"/>
              </a:rPr>
              <a:t>c</a:t>
            </a:r>
            <a:r>
              <a:rPr lang="en-US" dirty="0"/>
              <a:t> and </a:t>
            </a:r>
            <a:r>
              <a:rPr lang="en-US" dirty="0">
                <a:latin typeface="Comic Sans MS" charset="0"/>
              </a:rPr>
              <a:t>n 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≥ n</a:t>
            </a:r>
            <a:r>
              <a:rPr lang="en-US" baseline="-25000" dirty="0">
                <a:latin typeface="Comic Sans MS" charset="0"/>
                <a:ea typeface="Arial" charset="0"/>
                <a:cs typeface="Arial" charset="0"/>
              </a:rPr>
              <a:t>0</a:t>
            </a:r>
            <a:endParaRPr lang="en-US" dirty="0">
              <a:latin typeface="Comic Sans MS" charset="0"/>
              <a:ea typeface="Arial" charset="0"/>
              <a:cs typeface="Arial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dirty="0">
                <a:ea typeface="Arial" charset="0"/>
                <a:cs typeface="Arial" charset="0"/>
              </a:rPr>
              <a:t>Induction</a:t>
            </a:r>
            <a:r>
              <a:rPr lang="en-US" dirty="0"/>
              <a:t> hypothesis: </a:t>
            </a:r>
            <a:r>
              <a:rPr lang="en-US" dirty="0">
                <a:latin typeface="Comic Sans MS" charset="0"/>
              </a:rPr>
              <a:t>T(n/2) 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dirty="0" err="1">
                <a:latin typeface="Comic Sans MS" charset="0"/>
              </a:rPr>
              <a:t>cn</a:t>
            </a:r>
            <a:r>
              <a:rPr lang="en-US" dirty="0">
                <a:latin typeface="Comic Sans MS" charset="0"/>
              </a:rPr>
              <a:t>/2 </a:t>
            </a:r>
            <a:r>
              <a:rPr lang="en-US" dirty="0" err="1">
                <a:latin typeface="Comic Sans MS" charset="0"/>
              </a:rPr>
              <a:t>lg</a:t>
            </a:r>
            <a:r>
              <a:rPr lang="en-US" dirty="0">
                <a:latin typeface="Comic Sans MS" charset="0"/>
              </a:rPr>
              <a:t>(n/2)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2T(n/2) + n 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≤ 2c (n/2)</a:t>
            </a:r>
            <a:r>
              <a:rPr lang="en-US" dirty="0" err="1">
                <a:latin typeface="Comic Sans MS" charset="0"/>
              </a:rPr>
              <a:t>lg</a:t>
            </a:r>
            <a:r>
              <a:rPr lang="en-US" dirty="0">
                <a:latin typeface="Comic Sans MS" charset="0"/>
              </a:rPr>
              <a:t>(n/2) + n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latin typeface="Comic Sans MS" charset="0"/>
              </a:rPr>
              <a:t>	        = </a:t>
            </a:r>
            <a:r>
              <a:rPr lang="en-US" dirty="0" err="1">
                <a:latin typeface="Comic Sans MS" charset="0"/>
              </a:rPr>
              <a:t>cn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 err="1">
                <a:latin typeface="Comic Sans MS" charset="0"/>
              </a:rPr>
              <a:t>lgn</a:t>
            </a:r>
            <a:r>
              <a:rPr lang="en-US" dirty="0">
                <a:latin typeface="Comic Sans MS" charset="0"/>
              </a:rPr>
              <a:t> – </a:t>
            </a:r>
            <a:r>
              <a:rPr lang="en-US" dirty="0" err="1">
                <a:latin typeface="Comic Sans MS" charset="0"/>
              </a:rPr>
              <a:t>cn</a:t>
            </a:r>
            <a:r>
              <a:rPr lang="en-US" dirty="0">
                <a:latin typeface="Comic Sans MS" charset="0"/>
              </a:rPr>
              <a:t> + n 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dirty="0" err="1">
                <a:latin typeface="Comic Sans MS" charset="0"/>
                <a:ea typeface="Arial" charset="0"/>
                <a:cs typeface="Arial" charset="0"/>
              </a:rPr>
              <a:t>cn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Comic Sans MS" charset="0"/>
                <a:ea typeface="Arial" charset="0"/>
                <a:cs typeface="Arial" charset="0"/>
              </a:rPr>
              <a:t>lgn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latin typeface="Comic Sans MS" charset="0"/>
                <a:ea typeface="Arial" charset="0"/>
                <a:cs typeface="Arial" charset="0"/>
              </a:rPr>
              <a:t>					if:  - </a:t>
            </a:r>
            <a:r>
              <a:rPr lang="en-US" dirty="0" err="1">
                <a:latin typeface="Comic Sans MS" charset="0"/>
                <a:ea typeface="Arial" charset="0"/>
                <a:cs typeface="Arial" charset="0"/>
              </a:rPr>
              <a:t>cn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 + n ≤ 0 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c 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≥ 1</a:t>
            </a:r>
          </a:p>
        </p:txBody>
      </p:sp>
    </p:spTree>
    <p:extLst>
      <p:ext uri="{BB962C8B-B14F-4D97-AF65-F5344CB8AC3E}">
        <p14:creationId xmlns:p14="http://schemas.microsoft.com/office/powerpoint/2010/main" val="200239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 altLang="en-US"/>
              <a:t>CS 477/677 -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19A9-1385-6C4C-A020-8FCBAE6A628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200400" y="6400800"/>
            <a:ext cx="5791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062038"/>
            <a:ext cx="9097963" cy="5872162"/>
          </a:xfrm>
        </p:spPr>
        <p:txBody>
          <a:bodyPr/>
          <a:lstStyle/>
          <a:p>
            <a:pPr marL="533400" indent="-533400" algn="ctr">
              <a:lnSpc>
                <a:spcPct val="130000"/>
              </a:lnSpc>
              <a:buFontTx/>
              <a:buNone/>
            </a:pPr>
            <a:r>
              <a:rPr lang="en-US" altLang="en-US" b="1" dirty="0">
                <a:latin typeface="Comic Sans MS" charset="0"/>
              </a:rPr>
              <a:t>T(n) = 2T(n/2) + n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dirty="0">
                <a:ea typeface="Arial" charset="0"/>
                <a:cs typeface="Arial" charset="0"/>
              </a:rPr>
              <a:t>Boundary conditions: 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>
                <a:ea typeface="Arial" charset="0"/>
                <a:cs typeface="Arial" charset="0"/>
              </a:rPr>
              <a:t>Base case: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altLang="en-US" baseline="-25000" dirty="0">
                <a:latin typeface="Comic Sans MS" charset="0"/>
                <a:ea typeface="Arial" charset="0"/>
                <a:cs typeface="Arial" charset="0"/>
              </a:rPr>
              <a:t>0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= 1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T(1) = 1</a:t>
            </a:r>
            <a:r>
              <a:rPr lang="en-US" altLang="en-US" dirty="0">
                <a:ea typeface="Arial" charset="0"/>
                <a:cs typeface="Arial" charset="0"/>
              </a:rPr>
              <a:t> has to verify condition: 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dirty="0">
                <a:ea typeface="Arial" charset="0"/>
                <a:cs typeface="Arial" charset="0"/>
              </a:rPr>
              <a:t>	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T(1) ≤ cn</a:t>
            </a:r>
            <a:r>
              <a:rPr lang="en-US" altLang="en-US" baseline="-25000" dirty="0">
                <a:latin typeface="Comic Sans MS" charset="0"/>
                <a:ea typeface="Arial" charset="0"/>
                <a:cs typeface="Arial" charset="0"/>
              </a:rPr>
              <a:t>0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lgn</a:t>
            </a:r>
            <a:r>
              <a:rPr lang="en-US" altLang="en-US" baseline="-25000" dirty="0">
                <a:latin typeface="Comic Sans MS" charset="0"/>
                <a:ea typeface="Arial" charset="0"/>
                <a:cs typeface="Arial" charset="0"/>
              </a:rPr>
              <a:t>0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 1 ≤ c * 1 * lg1 = 0</a:t>
            </a:r>
            <a:r>
              <a:rPr lang="en-US" altLang="en-US" dirty="0">
                <a:ea typeface="Arial" charset="0"/>
                <a:cs typeface="Arial" charset="0"/>
              </a:rPr>
              <a:t> – contradiction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>
                <a:ea typeface="Arial" charset="0"/>
                <a:cs typeface="Arial" charset="0"/>
              </a:rPr>
              <a:t>Choose n</a:t>
            </a:r>
            <a:r>
              <a:rPr lang="en-US" altLang="en-US" baseline="-25000" dirty="0">
                <a:ea typeface="Arial" charset="0"/>
                <a:cs typeface="Arial" charset="0"/>
              </a:rPr>
              <a:t>0</a:t>
            </a:r>
            <a:r>
              <a:rPr lang="en-US" altLang="en-US" dirty="0">
                <a:ea typeface="Arial" charset="0"/>
                <a:cs typeface="Arial" charset="0"/>
              </a:rPr>
              <a:t> = 2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T(2) = 4 </a:t>
            </a:r>
            <a:r>
              <a:rPr lang="en-US" altLang="en-US" dirty="0">
                <a:ea typeface="Arial" charset="0"/>
                <a:cs typeface="Arial" charset="0"/>
              </a:rPr>
              <a:t>has to verify condition: 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dirty="0">
                <a:ea typeface="Arial" charset="0"/>
                <a:cs typeface="Arial" charset="0"/>
              </a:rPr>
              <a:t>	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T(2) ≤ c * 2 * lg2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 4 ≤ 2c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  </a:t>
            </a:r>
            <a:r>
              <a:rPr lang="en-US" altLang="en-US" dirty="0">
                <a:ea typeface="Arial" charset="0"/>
                <a:cs typeface="Arial" charset="0"/>
                <a:sym typeface="Symbol" charset="2"/>
              </a:rPr>
              <a:t>choose c = 2</a:t>
            </a:r>
            <a:endParaRPr lang="en-US" altLang="en-US" dirty="0">
              <a:ea typeface="Arial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altLang="en-US" dirty="0">
                <a:ea typeface="Arial" charset="0"/>
                <a:cs typeface="Arial" charset="0"/>
              </a:rPr>
              <a:t>We can similarly prove that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T(n) =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𝝮(</a:t>
            </a:r>
            <a:r>
              <a:rPr lang="en-US" altLang="en-US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nlgn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  <a:r>
              <a:rPr lang="en-US" altLang="en-US" dirty="0">
                <a:ea typeface="Arial" charset="0"/>
                <a:cs typeface="Arial" charset="0"/>
                <a:sym typeface="Symbol" charset="2"/>
              </a:rPr>
              <a:t> and therefore: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T(n) = 𝝮(</a:t>
            </a:r>
            <a:r>
              <a:rPr lang="en-US" altLang="en-US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nlgn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08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4</a:t>
            </a:r>
            <a:endParaRPr 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1471-67FF-A442-B158-4BEA7F6FC513}" type="slidenum">
              <a:rPr lang="en-US"/>
              <a:pPr/>
              <a:t>12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variables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350838" y="1828800"/>
            <a:ext cx="8229600" cy="4462463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sz="2800" dirty="0"/>
              <a:t>Rename: </a:t>
            </a:r>
            <a:r>
              <a:rPr lang="en-US" sz="2800" dirty="0">
                <a:latin typeface="Comic Sans MS" charset="0"/>
              </a:rPr>
              <a:t>m = </a:t>
            </a:r>
            <a:r>
              <a:rPr lang="en-US" sz="2800" dirty="0" err="1">
                <a:latin typeface="Comic Sans MS" charset="0"/>
              </a:rPr>
              <a:t>lgn</a:t>
            </a:r>
            <a:r>
              <a:rPr lang="en-US" sz="2800" dirty="0"/>
              <a:t> 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 n = 2</a:t>
            </a:r>
            <a:r>
              <a:rPr lang="en-US" sz="2800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m</a:t>
            </a:r>
            <a:endParaRPr lang="en-US" sz="2800" dirty="0">
              <a:latin typeface="Comic Sans MS" charset="0"/>
              <a:ea typeface="Arial" charset="0"/>
              <a:cs typeface="Arial" charset="0"/>
              <a:sym typeface="Symbol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800" dirty="0">
                <a:ea typeface="Arial" charset="0"/>
                <a:cs typeface="Arial" charset="0"/>
                <a:sym typeface="Symbol" charset="2"/>
              </a:rPr>
              <a:t>T (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sz="2800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m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 = 2T(2</a:t>
            </a:r>
            <a:r>
              <a:rPr lang="en-US" sz="2800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m/2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 + m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ea typeface="Arial" charset="0"/>
                <a:cs typeface="Arial" charset="0"/>
                <a:sym typeface="Symbol" charset="2"/>
              </a:rPr>
              <a:t>Rename: 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S(m) = T(2</a:t>
            </a:r>
            <a:r>
              <a:rPr lang="en-US" sz="2800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m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S(m) = 2S(m/2) + m ⇒S(m) = O(</a:t>
            </a:r>
            <a:r>
              <a:rPr lang="en-US" sz="2800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mlgm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  <a:r>
              <a:rPr lang="en-US" sz="2800" dirty="0">
                <a:ea typeface="Arial" charset="0"/>
                <a:cs typeface="Arial" charset="0"/>
                <a:sym typeface="Symbol" charset="2"/>
              </a:rPr>
              <a:t> (demonstrated before)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T(n) = T(2</a:t>
            </a:r>
            <a:r>
              <a:rPr lang="en-US" sz="2800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m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 = S(m) = O(</a:t>
            </a:r>
            <a:r>
              <a:rPr lang="en-US" sz="2800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mlgm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)=O(</a:t>
            </a:r>
            <a:r>
              <a:rPr lang="en-US" sz="2800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lgnlglgn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800" dirty="0">
                <a:solidFill>
                  <a:srgbClr val="DD0111"/>
                </a:solidFill>
                <a:ea typeface="Arial" charset="0"/>
                <a:cs typeface="Arial" charset="0"/>
                <a:sym typeface="Symbol" charset="2"/>
              </a:rPr>
              <a:t>Idea: transform the recurrence to one that you have seen before</a:t>
            </a:r>
            <a:endParaRPr lang="en-US" sz="2800" dirty="0"/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2320925" y="1233488"/>
            <a:ext cx="3363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533400" indent="-533400" algn="ctr">
              <a:spcBef>
                <a:spcPct val="20000"/>
              </a:spcBef>
            </a:pPr>
            <a:r>
              <a:rPr lang="en-US" sz="2800">
                <a:latin typeface="Comic Sans MS" charset="0"/>
              </a:rPr>
              <a:t>T(n) = 2T(    ) + lgn</a:t>
            </a:r>
            <a:r>
              <a:rPr lang="en-US" sz="2800"/>
              <a:t> </a:t>
            </a:r>
          </a:p>
        </p:txBody>
      </p:sp>
      <p:graphicFrame>
        <p:nvGraphicFramePr>
          <p:cNvPr id="183301" name="Object 5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038154" y="1287463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5" name="Equation" r:id="rId4" imgW="241200" imgH="228600" progId="Equation.3">
                  <p:embed/>
                </p:oleObj>
              </mc:Choice>
              <mc:Fallback>
                <p:oleObj name="Equation" r:id="rId4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154" y="1287463"/>
                        <a:ext cx="457200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4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 altLang="en-US"/>
              <a:t>CS 477/677 - Lecture 4</a:t>
            </a: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84D3-1DEF-AD45-A9EB-E4BF677B468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variables (cont.)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50838" y="1828800"/>
            <a:ext cx="8793162" cy="4462463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en-US" altLang="en-US" sz="2600" dirty="0"/>
              <a:t>Rename: </a:t>
            </a:r>
            <a:r>
              <a:rPr lang="en-US" altLang="en-US" sz="26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n = 2</a:t>
            </a:r>
            <a:r>
              <a:rPr lang="en-US" altLang="en-US" sz="2600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m </a:t>
            </a:r>
            <a:r>
              <a:rPr lang="en-US" altLang="en-US" sz="26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 (n/2 = 2</a:t>
            </a:r>
            <a:r>
              <a:rPr lang="en-US" altLang="en-US" sz="2600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m-1</a:t>
            </a:r>
            <a:r>
              <a:rPr lang="en-US" altLang="en-US" sz="26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en-US" sz="2600" dirty="0"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T </a:t>
            </a:r>
            <a:r>
              <a:rPr lang="en-US" altLang="en-US" sz="2600" dirty="0">
                <a:ea typeface="Arial" charset="0"/>
                <a:cs typeface="Arial" charset="0"/>
                <a:sym typeface="Symbol" charset="2"/>
              </a:rPr>
              <a:t>(</a:t>
            </a:r>
            <a:r>
              <a:rPr lang="en-US" altLang="en-US" sz="26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altLang="en-US" sz="2600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m</a:t>
            </a:r>
            <a:r>
              <a:rPr lang="en-US" altLang="en-US" sz="26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 = 2T(2</a:t>
            </a:r>
            <a:r>
              <a:rPr lang="en-US" altLang="en-US" sz="2600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m-1</a:t>
            </a:r>
            <a:r>
              <a:rPr lang="en-US" altLang="en-US" sz="26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 + 1</a:t>
            </a:r>
          </a:p>
          <a:p>
            <a:pPr lvl="1">
              <a:lnSpc>
                <a:spcPct val="130000"/>
              </a:lnSpc>
            </a:pPr>
            <a:r>
              <a:rPr lang="en-US" altLang="en-US" sz="2600" dirty="0">
                <a:ea typeface="Arial" charset="0"/>
                <a:cs typeface="Arial" charset="0"/>
                <a:sym typeface="Symbol" charset="2"/>
              </a:rPr>
              <a:t>Rename: </a:t>
            </a:r>
            <a:r>
              <a:rPr lang="en-US" altLang="en-US" sz="26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S(m) = T(2</a:t>
            </a:r>
            <a:r>
              <a:rPr lang="en-US" altLang="en-US" sz="2600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m</a:t>
            </a:r>
            <a:r>
              <a:rPr lang="en-US" altLang="en-US" sz="26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en-US" sz="26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S(m) = S(m-1) + 1</a:t>
            </a:r>
            <a:endParaRPr lang="en-US" altLang="en-US" sz="2600" dirty="0">
              <a:ea typeface="Arial" charset="0"/>
              <a:cs typeface="Arial" charset="0"/>
              <a:sym typeface="Symbol" charset="2"/>
            </a:endParaRP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en-US" sz="26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		   = 1 + S(m-1) = 1 + 1 + S(m-2) = 1 + 1 + …+ 1 + S(1) </a:t>
            </a:r>
          </a:p>
          <a:p>
            <a:pPr lvl="1">
              <a:lnSpc>
                <a:spcPct val="130000"/>
              </a:lnSpc>
              <a:buFontTx/>
              <a:buNone/>
            </a:pPr>
            <a:endParaRPr lang="en-US" altLang="en-US" sz="2600" dirty="0">
              <a:latin typeface="Comic Sans MS" charset="0"/>
              <a:ea typeface="Arial" charset="0"/>
              <a:cs typeface="Arial" charset="0"/>
              <a:sym typeface="Symbol" charset="2"/>
            </a:endParaRP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en-US" sz="26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S(m) = O(m) </a:t>
            </a:r>
            <a:r>
              <a:rPr lang="en-US" alt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altLang="en-US" sz="26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 T(n) = T(2</a:t>
            </a:r>
            <a:r>
              <a:rPr lang="en-US" altLang="en-US" sz="2600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m</a:t>
            </a:r>
            <a:r>
              <a:rPr lang="en-US" altLang="en-US" sz="26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 = S(m) = O(m) = O(</a:t>
            </a:r>
            <a:r>
              <a:rPr lang="en-US" altLang="en-US" sz="2600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lgn</a:t>
            </a:r>
            <a:r>
              <a:rPr lang="en-US" altLang="en-US" sz="26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  <a:endParaRPr lang="en-US" altLang="en-US" sz="2600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778125" y="1295400"/>
            <a:ext cx="311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533400" indent="-5334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800" baseline="0">
                <a:latin typeface="Comic Sans MS" charset="0"/>
              </a:rPr>
              <a:t>T(n) = 2T(n/2) + 1</a:t>
            </a:r>
            <a:endParaRPr lang="en-US" altLang="en-US" sz="2800" baseline="0"/>
          </a:p>
        </p:txBody>
      </p:sp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6311900" y="4762500"/>
            <a:ext cx="1643063" cy="566738"/>
            <a:chOff x="2928" y="3024"/>
            <a:chExt cx="888" cy="357"/>
          </a:xfrm>
        </p:grpSpPr>
        <p:sp>
          <p:nvSpPr>
            <p:cNvPr id="81926" name="AutoShape 6"/>
            <p:cNvSpPr>
              <a:spLocks/>
            </p:cNvSpPr>
            <p:nvPr/>
          </p:nvSpPr>
          <p:spPr bwMode="auto">
            <a:xfrm rot="16200000" flipV="1">
              <a:off x="3312" y="2640"/>
              <a:ext cx="48" cy="816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7" name="Text Box 7"/>
            <p:cNvSpPr txBox="1">
              <a:spLocks noChangeArrowheads="1"/>
            </p:cNvSpPr>
            <p:nvPr/>
          </p:nvSpPr>
          <p:spPr bwMode="auto">
            <a:xfrm>
              <a:off x="3057" y="3131"/>
              <a:ext cx="7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533400" indent="-5334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000" baseline="0">
                  <a:latin typeface="Comic Sans MS" charset="0"/>
                </a:rPr>
                <a:t>m -1 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15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EBF9-3D10-A243-A738-5DF985F01CEC}" type="slidenum">
              <a:rPr lang="en-US"/>
              <a:pPr/>
              <a:t>14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recursion-tree method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057400"/>
            <a:ext cx="6934200" cy="27432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sz="2400" dirty="0"/>
              <a:t>	Convert the recurrence into a tree: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Each node represents the cost incurred at that level of recursion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Sum up the costs of all levels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041525" y="5441950"/>
            <a:ext cx="51700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Used to “guess” a solution for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20248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B5BE-3FC0-5549-B370-D2BD433A0764}" type="slidenum">
              <a:rPr lang="en-US"/>
              <a:pPr/>
              <a:t>15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/>
              <a:t>Chapter 4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D24C-F493-9048-BBA3-C34D857B0EC6}" type="slidenum">
              <a:rPr lang="en-US"/>
              <a:pPr/>
              <a:t>2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Solving Recurrences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sz="2400"/>
              <a:t>Iteration method</a:t>
            </a:r>
          </a:p>
          <a:p>
            <a:pPr>
              <a:lnSpc>
                <a:spcPct val="300000"/>
              </a:lnSpc>
            </a:pPr>
            <a:r>
              <a:rPr lang="en-US" sz="2400"/>
              <a:t>Substitution method</a:t>
            </a:r>
          </a:p>
          <a:p>
            <a:pPr>
              <a:lnSpc>
                <a:spcPct val="300000"/>
              </a:lnSpc>
            </a:pPr>
            <a:r>
              <a:rPr lang="en-US" sz="2400"/>
              <a:t>Recursion tree method</a:t>
            </a:r>
          </a:p>
          <a:p>
            <a:pPr>
              <a:lnSpc>
                <a:spcPct val="300000"/>
              </a:lnSpc>
            </a:pPr>
            <a:r>
              <a:rPr lang="en-US" sz="2400"/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36503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028-B790-4F47-9DAB-E2EBD04EA060}" type="slidenum">
              <a:rPr lang="en-US"/>
              <a:pPr/>
              <a:t>3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Method – Example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99487" cy="5076825"/>
          </a:xfrm>
        </p:spPr>
        <p:txBody>
          <a:bodyPr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en-US" b="1" dirty="0" err="1">
                <a:latin typeface="Comic Sans MS" charset="0"/>
              </a:rPr>
              <a:t>T(n</a:t>
            </a:r>
            <a:r>
              <a:rPr lang="en-US" b="1" dirty="0">
                <a:latin typeface="Comic Sans MS" charset="0"/>
              </a:rPr>
              <a:t>) = </a:t>
            </a:r>
            <a:r>
              <a:rPr lang="en-US" b="1" dirty="0" err="1">
                <a:latin typeface="Comic Sans MS" charset="0"/>
              </a:rPr>
              <a:t>n</a:t>
            </a:r>
            <a:r>
              <a:rPr lang="en-US" b="1" dirty="0">
                <a:latin typeface="Comic Sans MS" charset="0"/>
              </a:rPr>
              <a:t> + T(n-1)</a:t>
            </a:r>
            <a:endParaRPr lang="en-US" dirty="0"/>
          </a:p>
          <a:p>
            <a:pPr>
              <a:buFontTx/>
              <a:buNone/>
            </a:pPr>
            <a:endParaRPr lang="en-US" dirty="0">
              <a:solidFill>
                <a:schemeClr val="tx1"/>
              </a:solidFill>
              <a:latin typeface="Comic Sans MS" charset="0"/>
            </a:endParaRPr>
          </a:p>
          <a:p>
            <a:pPr>
              <a:buFontTx/>
              <a:buNone/>
            </a:pP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T(n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) =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+ T(n-1) 	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</a:rPr>
              <a:t>	    =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+ (n-1) + T(n-2)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</a:rPr>
              <a:t>	    =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+ (n-1) + (n-2) + T(n-3)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</a:rPr>
              <a:t>	…  =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+ (n-1) + (n-2) + … + 2 + T(1)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</a:rPr>
              <a:t>	    = n(n+1)/2 - 1 + T(1)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</a:rPr>
              <a:t>	    = n</a:t>
            </a:r>
            <a:r>
              <a:rPr lang="en-US" baseline="30000" dirty="0">
                <a:solidFill>
                  <a:schemeClr val="tx1"/>
                </a:solidFill>
                <a:latin typeface="Comic Sans MS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+ T(1) = </a:t>
            </a:r>
            <a:r>
              <a:rPr lang="el-GR" dirty="0">
                <a:solidFill>
                  <a:schemeClr val="tx1"/>
                </a:solidFill>
                <a:latin typeface="Comic Sans MS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(n</a:t>
            </a:r>
            <a:r>
              <a:rPr lang="en-US" baseline="30000" dirty="0">
                <a:solidFill>
                  <a:schemeClr val="tx1"/>
                </a:solidFill>
                <a:latin typeface="Comic Sans MS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)</a:t>
            </a:r>
            <a:endParaRPr lang="el-GR" dirty="0">
              <a:solidFill>
                <a:schemeClr val="tx1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E73C-D202-DD44-92A5-FD985059B4FD}" type="slidenum">
              <a:rPr lang="en-US"/>
              <a:pPr/>
              <a:t>4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substitution method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514600"/>
            <a:ext cx="6019800" cy="2133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 marL="533400" indent="-533400" algn="ctr">
              <a:buFontTx/>
              <a:buAutoNum type="arabicPeriod"/>
            </a:pPr>
            <a:r>
              <a:rPr lang="en-US"/>
              <a:t>Guess a solution</a:t>
            </a:r>
          </a:p>
          <a:p>
            <a:pPr marL="533400" indent="-533400" algn="ctr">
              <a:buFontTx/>
              <a:buAutoNum type="arabicPeriod"/>
            </a:pPr>
            <a:endParaRPr lang="en-US"/>
          </a:p>
          <a:p>
            <a:pPr marL="533400" indent="-533400" algn="ctr">
              <a:buFontTx/>
              <a:buAutoNum type="arabicPeriod"/>
            </a:pPr>
            <a:r>
              <a:rPr lang="en-US"/>
              <a:t>Use induction to prove that the solution works</a:t>
            </a:r>
          </a:p>
        </p:txBody>
      </p:sp>
    </p:spTree>
    <p:extLst>
      <p:ext uri="{BB962C8B-B14F-4D97-AF65-F5344CB8AC3E}">
        <p14:creationId xmlns:p14="http://schemas.microsoft.com/office/powerpoint/2010/main" val="198379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AE54-7623-E748-8B3D-32973C289879}" type="slidenum">
              <a:rPr lang="en-US"/>
              <a:pPr/>
              <a:t>5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Substitution method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sz="2400"/>
              <a:t>Guess a solution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/>
              <a:t> </a:t>
            </a:r>
            <a:r>
              <a:rPr lang="en-US" sz="2000">
                <a:latin typeface="Comic Sans MS" charset="0"/>
              </a:rPr>
              <a:t>T(n) = O(g(n))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/>
              <a:t>Induction goal: </a:t>
            </a:r>
            <a:r>
              <a:rPr lang="en-US" sz="2000">
                <a:solidFill>
                  <a:srgbClr val="DD0111"/>
                </a:solidFill>
              </a:rPr>
              <a:t>apply the definition of the asymptotic notation</a:t>
            </a:r>
          </a:p>
          <a:p>
            <a:pPr marL="1295400" lvl="2" indent="-381000">
              <a:lnSpc>
                <a:spcPct val="150000"/>
              </a:lnSpc>
            </a:pPr>
            <a:r>
              <a:rPr lang="en-US">
                <a:latin typeface="Comic Sans MS" charset="0"/>
              </a:rPr>
              <a:t>T(n)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>
                <a:latin typeface="Comic Sans MS" charset="0"/>
              </a:rPr>
              <a:t>d g(n)</a:t>
            </a:r>
            <a:r>
              <a:rPr lang="en-US"/>
              <a:t>, for some </a:t>
            </a:r>
            <a:r>
              <a:rPr lang="en-US">
                <a:latin typeface="Comic Sans MS" charset="0"/>
              </a:rPr>
              <a:t>d &gt; 0</a:t>
            </a:r>
            <a:r>
              <a:rPr lang="en-US"/>
              <a:t> and </a:t>
            </a:r>
            <a:r>
              <a:rPr lang="en-US">
                <a:latin typeface="Comic Sans MS" charset="0"/>
              </a:rPr>
              <a:t>n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≥ n</a:t>
            </a:r>
            <a:r>
              <a:rPr lang="en-US" baseline="-25000">
                <a:latin typeface="Comic Sans MS" charset="0"/>
                <a:ea typeface="Arial" charset="0"/>
                <a:cs typeface="Arial" charset="0"/>
              </a:rPr>
              <a:t>0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>
                <a:ea typeface="Arial" charset="0"/>
                <a:cs typeface="Arial" charset="0"/>
              </a:rPr>
              <a:t>Induction</a:t>
            </a:r>
            <a:r>
              <a:rPr lang="en-US" sz="2000"/>
              <a:t> hypothesis: </a:t>
            </a:r>
            <a:r>
              <a:rPr lang="en-US" sz="2000">
                <a:latin typeface="Comic Sans MS" charset="0"/>
              </a:rPr>
              <a:t>T(k) </a:t>
            </a:r>
            <a:r>
              <a:rPr lang="en-US" sz="2000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sz="2000">
                <a:latin typeface="Comic Sans MS" charset="0"/>
              </a:rPr>
              <a:t>d g(k) for all k &lt; n </a:t>
            </a:r>
            <a:endParaRPr lang="en-US" sz="2000"/>
          </a:p>
          <a:p>
            <a:pPr marL="533400" indent="-533400">
              <a:lnSpc>
                <a:spcPct val="150000"/>
              </a:lnSpc>
            </a:pPr>
            <a:r>
              <a:rPr lang="en-US" sz="2400"/>
              <a:t>Prove the induction goal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/>
              <a:t>Use the </a:t>
            </a:r>
            <a:r>
              <a:rPr lang="en-US" sz="2000" b="1"/>
              <a:t>induction hypothesis</a:t>
            </a:r>
            <a:r>
              <a:rPr lang="en-US" sz="2000"/>
              <a:t> to </a:t>
            </a:r>
            <a:r>
              <a:rPr lang="en-US" sz="2000">
                <a:solidFill>
                  <a:srgbClr val="DD0111"/>
                </a:solidFill>
              </a:rPr>
              <a:t>find some values of the constants </a:t>
            </a:r>
            <a:r>
              <a:rPr lang="en-US" sz="2000">
                <a:solidFill>
                  <a:srgbClr val="DD0111"/>
                </a:solidFill>
                <a:latin typeface="Comic Sans MS" charset="0"/>
              </a:rPr>
              <a:t>d </a:t>
            </a:r>
            <a:r>
              <a:rPr lang="en-US" sz="2000">
                <a:solidFill>
                  <a:srgbClr val="DD0111"/>
                </a:solidFill>
              </a:rPr>
              <a:t>and</a:t>
            </a:r>
            <a:r>
              <a:rPr lang="en-US" sz="2000">
                <a:solidFill>
                  <a:srgbClr val="DD0111"/>
                </a:solidFill>
                <a:latin typeface="Comic Sans MS" charset="0"/>
              </a:rPr>
              <a:t> n</a:t>
            </a:r>
            <a:r>
              <a:rPr lang="en-US" sz="2000" baseline="-25000">
                <a:solidFill>
                  <a:srgbClr val="DD0111"/>
                </a:solidFill>
                <a:latin typeface="Comic Sans MS" charset="0"/>
              </a:rPr>
              <a:t>0</a:t>
            </a:r>
            <a:r>
              <a:rPr lang="en-US" sz="2000"/>
              <a:t> for which the </a:t>
            </a:r>
            <a:r>
              <a:rPr lang="en-US" sz="2000" b="1"/>
              <a:t>induction goal</a:t>
            </a:r>
            <a:r>
              <a:rPr lang="en-US" sz="2000"/>
              <a:t> holds</a:t>
            </a:r>
          </a:p>
        </p:txBody>
      </p:sp>
    </p:spTree>
    <p:extLst>
      <p:ext uri="{BB962C8B-B14F-4D97-AF65-F5344CB8AC3E}">
        <p14:creationId xmlns:p14="http://schemas.microsoft.com/office/powerpoint/2010/main" val="114726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3D23-4C05-7E40-BE82-C93831F6B60A}" type="slidenum">
              <a:rPr lang="en-US"/>
              <a:pPr/>
              <a:t>6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Binary Search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7912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/>
              <a:t>				</a:t>
            </a:r>
            <a:r>
              <a:rPr lang="en-US" b="1">
                <a:latin typeface="Comic Sans MS" charset="0"/>
              </a:rPr>
              <a:t>T(n) = c + T(n/2)</a:t>
            </a:r>
          </a:p>
          <a:p>
            <a:pPr marL="533400" indent="-533400">
              <a:lnSpc>
                <a:spcPct val="130000"/>
              </a:lnSpc>
            </a:pPr>
            <a:r>
              <a:rPr lang="en-US"/>
              <a:t>Guess: </a:t>
            </a:r>
            <a:r>
              <a:rPr lang="en-US">
                <a:latin typeface="Comic Sans MS" charset="0"/>
              </a:rPr>
              <a:t>T(n) = O(lgn)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/>
              <a:t>Induction goal: </a:t>
            </a:r>
            <a:r>
              <a:rPr lang="en-US">
                <a:latin typeface="Comic Sans MS" charset="0"/>
              </a:rPr>
              <a:t>T(n)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>
                <a:latin typeface="Comic Sans MS" charset="0"/>
              </a:rPr>
              <a:t>d lgn</a:t>
            </a:r>
            <a:r>
              <a:rPr lang="en-US"/>
              <a:t>, for some </a:t>
            </a:r>
            <a:r>
              <a:rPr lang="en-US">
                <a:latin typeface="Comic Sans MS" charset="0"/>
              </a:rPr>
              <a:t>d</a:t>
            </a:r>
            <a:r>
              <a:rPr lang="en-US"/>
              <a:t> and </a:t>
            </a:r>
            <a:r>
              <a:rPr lang="en-US">
                <a:latin typeface="Comic Sans MS" charset="0"/>
              </a:rPr>
              <a:t>n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≥ n</a:t>
            </a:r>
            <a:r>
              <a:rPr lang="en-US" baseline="-25000">
                <a:latin typeface="Comic Sans MS" charset="0"/>
                <a:ea typeface="Arial" charset="0"/>
                <a:cs typeface="Arial" charset="0"/>
              </a:rPr>
              <a:t>0</a:t>
            </a:r>
            <a:endParaRPr lang="en-US">
              <a:latin typeface="Comic Sans MS" charset="0"/>
              <a:ea typeface="Arial" charset="0"/>
              <a:cs typeface="Arial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>
                <a:ea typeface="Arial" charset="0"/>
                <a:cs typeface="Arial" charset="0"/>
              </a:rPr>
              <a:t>Induction</a:t>
            </a:r>
            <a:r>
              <a:rPr lang="en-US"/>
              <a:t> hypothesis: </a:t>
            </a:r>
            <a:r>
              <a:rPr lang="en-US">
                <a:latin typeface="Comic Sans MS" charset="0"/>
              </a:rPr>
              <a:t>T(n/2)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>
                <a:latin typeface="Comic Sans MS" charset="0"/>
              </a:rPr>
              <a:t>d lg(n/2)</a:t>
            </a:r>
          </a:p>
          <a:p>
            <a:pPr marL="533400" indent="-533400">
              <a:lnSpc>
                <a:spcPct val="130000"/>
              </a:lnSpc>
            </a:pPr>
            <a:r>
              <a:rPr lang="en-US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T(n) = T(n/2) + c </a:t>
            </a:r>
            <a:r>
              <a:rPr lang="en-US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≤ d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lg(n/2) + c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		    = d lgn – d + c </a:t>
            </a:r>
            <a:r>
              <a:rPr lang="en-US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≤ d lgn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					</a:t>
            </a:r>
            <a:r>
              <a:rPr lang="en-US">
                <a:solidFill>
                  <a:schemeClr val="tx1"/>
                </a:solidFill>
                <a:ea typeface="Arial" charset="0"/>
                <a:cs typeface="Arial" charset="0"/>
              </a:rPr>
              <a:t>if:</a:t>
            </a:r>
            <a:r>
              <a:rPr lang="en-US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  – d + c ≤ 0, d ≥ c</a:t>
            </a:r>
          </a:p>
        </p:txBody>
      </p:sp>
    </p:spTree>
    <p:extLst>
      <p:ext uri="{BB962C8B-B14F-4D97-AF65-F5344CB8AC3E}">
        <p14:creationId xmlns:p14="http://schemas.microsoft.com/office/powerpoint/2010/main" val="57413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 altLang="en-US"/>
              <a:t>CS 477/677 -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1233-B45F-D74E-9C9D-DD34C1672D2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200400" y="6400800"/>
            <a:ext cx="5791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Binary Search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7912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dirty="0"/>
              <a:t>				</a:t>
            </a:r>
            <a:r>
              <a:rPr lang="en-US" altLang="en-US" b="1" dirty="0">
                <a:latin typeface="Comic Sans MS" charset="0"/>
              </a:rPr>
              <a:t>T(n) = c + T(n/2)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dirty="0">
                <a:ea typeface="Arial" charset="0"/>
                <a:cs typeface="Arial" charset="0"/>
              </a:rPr>
              <a:t>Boundary conditions: 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>
                <a:ea typeface="Arial" charset="0"/>
                <a:cs typeface="Arial" charset="0"/>
              </a:rPr>
              <a:t>Base case: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altLang="en-US" baseline="-25000" dirty="0">
                <a:latin typeface="Comic Sans MS" charset="0"/>
                <a:ea typeface="Arial" charset="0"/>
                <a:cs typeface="Arial" charset="0"/>
              </a:rPr>
              <a:t>0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= 1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T(1) = c</a:t>
            </a:r>
            <a:r>
              <a:rPr lang="en-US" altLang="en-US" dirty="0">
                <a:ea typeface="Arial" charset="0"/>
                <a:cs typeface="Arial" charset="0"/>
              </a:rPr>
              <a:t> has to verify condition: 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dirty="0">
                <a:ea typeface="Arial" charset="0"/>
                <a:cs typeface="Arial" charset="0"/>
              </a:rPr>
              <a:t>	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T(1) ≤ d </a:t>
            </a:r>
            <a:r>
              <a:rPr lang="en-US" altLang="en-US" dirty="0" err="1">
                <a:latin typeface="Comic Sans MS" charset="0"/>
                <a:ea typeface="Arial" charset="0"/>
                <a:cs typeface="Arial" charset="0"/>
              </a:rPr>
              <a:t>lg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1 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 c ≤ d </a:t>
            </a:r>
            <a:r>
              <a:rPr lang="en-US" altLang="en-US" dirty="0" err="1">
                <a:latin typeface="Comic Sans MS" charset="0"/>
                <a:ea typeface="Arial" charset="0"/>
                <a:cs typeface="Arial" charset="0"/>
              </a:rPr>
              <a:t>lg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1 = 0</a:t>
            </a:r>
            <a:r>
              <a:rPr lang="en-US" altLang="en-US" dirty="0">
                <a:ea typeface="Arial" charset="0"/>
                <a:cs typeface="Arial" charset="0"/>
              </a:rPr>
              <a:t> – contradiction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>
                <a:ea typeface="Arial" charset="0"/>
                <a:cs typeface="Arial" charset="0"/>
              </a:rPr>
              <a:t>Choose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altLang="en-US" baseline="-25000" dirty="0">
                <a:latin typeface="Comic Sans MS" charset="0"/>
                <a:ea typeface="Arial" charset="0"/>
                <a:cs typeface="Arial" charset="0"/>
              </a:rPr>
              <a:t>0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= 2</a:t>
            </a:r>
            <a:r>
              <a:rPr lang="en-US" altLang="en-US" dirty="0">
                <a:ea typeface="Arial" charset="0"/>
                <a:cs typeface="Arial" charset="0"/>
              </a:rPr>
              <a:t>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T(2) = 2c</a:t>
            </a:r>
            <a:r>
              <a:rPr lang="en-US" altLang="en-US" dirty="0">
                <a:ea typeface="Arial" charset="0"/>
                <a:cs typeface="Arial" charset="0"/>
              </a:rPr>
              <a:t> has to verify condition: 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dirty="0">
                <a:ea typeface="Arial" charset="0"/>
                <a:cs typeface="Arial" charset="0"/>
              </a:rPr>
              <a:t>	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T(2) ≤ d </a:t>
            </a:r>
            <a:r>
              <a:rPr lang="en-US" altLang="en-US" dirty="0" err="1">
                <a:latin typeface="Comic Sans MS" charset="0"/>
                <a:ea typeface="Arial" charset="0"/>
                <a:cs typeface="Arial" charset="0"/>
              </a:rPr>
              <a:t>lg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2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 2c ≤ d </a:t>
            </a:r>
            <a:r>
              <a:rPr lang="en-US" altLang="en-US" dirty="0" err="1">
                <a:latin typeface="Comic Sans MS" charset="0"/>
                <a:ea typeface="Arial" charset="0"/>
                <a:cs typeface="Arial" charset="0"/>
              </a:rPr>
              <a:t>lg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2 = d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  </a:t>
            </a:r>
            <a:r>
              <a:rPr lang="en-US" altLang="en-US" dirty="0">
                <a:ea typeface="Arial" charset="0"/>
                <a:cs typeface="Arial" charset="0"/>
                <a:sym typeface="Symbol" charset="2"/>
              </a:rPr>
              <a:t>choose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d</a:t>
            </a:r>
            <a:r>
              <a:rPr lang="en-US" altLang="en-US" dirty="0"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≥ 2c</a:t>
            </a:r>
            <a:endParaRPr lang="en-US" altLang="en-US" dirty="0">
              <a:ea typeface="Arial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altLang="en-US" dirty="0">
                <a:ea typeface="Arial" charset="0"/>
                <a:cs typeface="Arial" charset="0"/>
              </a:rPr>
              <a:t>We can similarly prove that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T(n) =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𝝮(</a:t>
            </a:r>
            <a:r>
              <a:rPr lang="en-US" altLang="en-US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lgn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  <a:r>
              <a:rPr lang="en-US" altLang="en-US" dirty="0">
                <a:ea typeface="Arial" charset="0"/>
                <a:cs typeface="Arial" charset="0"/>
                <a:sym typeface="Symbol" charset="2"/>
              </a:rPr>
              <a:t> and therefore: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T(n) = </a:t>
            </a:r>
            <a:r>
              <a:rPr lang="en-US" altLang="en-US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Θ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(</a:t>
            </a:r>
            <a:r>
              <a:rPr lang="en-US" altLang="en-US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lgn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6407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4C2B-F3CC-B74D-A594-DA19E3691C32}" type="slidenum">
              <a:rPr lang="en-US"/>
              <a:pPr/>
              <a:t>8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6800"/>
            <a:ext cx="8488362" cy="5367338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/>
              <a:t>				</a:t>
            </a:r>
            <a:r>
              <a:rPr lang="en-US" sz="2400" b="1" dirty="0">
                <a:latin typeface="Comic Sans MS" charset="0"/>
              </a:rPr>
              <a:t>T(n) = T(n-1) + n</a:t>
            </a:r>
          </a:p>
          <a:p>
            <a:pPr marL="533400" indent="-533400">
              <a:lnSpc>
                <a:spcPct val="130000"/>
              </a:lnSpc>
            </a:pPr>
            <a:r>
              <a:rPr lang="en-US" sz="2400" dirty="0"/>
              <a:t>Guess: </a:t>
            </a:r>
            <a:r>
              <a:rPr lang="en-US" sz="2400" dirty="0">
                <a:latin typeface="Comic Sans MS" charset="0"/>
              </a:rPr>
              <a:t>T(n) = O(n</a:t>
            </a:r>
            <a:r>
              <a:rPr lang="en-US" sz="2400" baseline="30000" dirty="0">
                <a:latin typeface="Comic Sans MS" charset="0"/>
              </a:rPr>
              <a:t>2</a:t>
            </a:r>
            <a:r>
              <a:rPr lang="en-US" sz="2400" dirty="0">
                <a:latin typeface="Comic Sans MS" charset="0"/>
              </a:rPr>
              <a:t>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sz="2000" dirty="0"/>
              <a:t>Induction goal: </a:t>
            </a:r>
            <a:r>
              <a:rPr lang="en-US" sz="2000" dirty="0">
                <a:latin typeface="Comic Sans MS" charset="0"/>
              </a:rPr>
              <a:t>T(n)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sz="2000" dirty="0">
                <a:latin typeface="Comic Sans MS" charset="0"/>
              </a:rPr>
              <a:t>c n</a:t>
            </a:r>
            <a:r>
              <a:rPr lang="en-US" sz="2000" baseline="30000" dirty="0">
                <a:latin typeface="Comic Sans MS" charset="0"/>
              </a:rPr>
              <a:t>2</a:t>
            </a:r>
            <a:r>
              <a:rPr lang="en-US" sz="2000" dirty="0"/>
              <a:t>, for some </a:t>
            </a:r>
            <a:r>
              <a:rPr lang="en-US" sz="2000" dirty="0">
                <a:latin typeface="Comic Sans MS" charset="0"/>
              </a:rPr>
              <a:t>c</a:t>
            </a:r>
            <a:r>
              <a:rPr lang="en-US" sz="2000" dirty="0"/>
              <a:t> and </a:t>
            </a:r>
            <a:r>
              <a:rPr lang="en-US" sz="2000" dirty="0">
                <a:latin typeface="Comic Sans MS" charset="0"/>
              </a:rPr>
              <a:t>n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≥ n</a:t>
            </a:r>
            <a:r>
              <a:rPr lang="en-US" sz="2000" baseline="-25000" dirty="0">
                <a:latin typeface="Comic Sans MS" charset="0"/>
                <a:ea typeface="Arial" charset="0"/>
                <a:cs typeface="Arial" charset="0"/>
              </a:rPr>
              <a:t>0</a:t>
            </a:r>
            <a:endParaRPr lang="en-US" sz="2000" dirty="0">
              <a:latin typeface="Comic Sans MS" charset="0"/>
              <a:ea typeface="Arial" charset="0"/>
              <a:cs typeface="Arial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sz="2000" dirty="0">
                <a:ea typeface="Arial" charset="0"/>
                <a:cs typeface="Arial" charset="0"/>
              </a:rPr>
              <a:t>Induction</a:t>
            </a:r>
            <a:r>
              <a:rPr lang="en-US" sz="2000" dirty="0"/>
              <a:t> hypothesis: </a:t>
            </a:r>
            <a:r>
              <a:rPr lang="en-US" sz="2000" dirty="0">
                <a:latin typeface="Comic Sans MS" charset="0"/>
              </a:rPr>
              <a:t>T(n-1)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sz="2000" dirty="0">
                <a:latin typeface="Comic Sans MS" charset="0"/>
              </a:rPr>
              <a:t>c(n-1)</a:t>
            </a:r>
            <a:r>
              <a:rPr lang="en-US" sz="2000" baseline="30000" dirty="0">
                <a:latin typeface="Comic Sans MS" charset="0"/>
              </a:rPr>
              <a:t>2</a:t>
            </a:r>
            <a:endParaRPr lang="en-US" sz="2000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sz="2400" dirty="0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T(n) = T(n-1) + n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≤ c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(n-1)</a:t>
            </a:r>
            <a:r>
              <a:rPr lang="en-US" sz="2400" baseline="30000" dirty="0">
                <a:solidFill>
                  <a:schemeClr val="tx1"/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+ n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		= cn</a:t>
            </a:r>
            <a:r>
              <a:rPr lang="en-US" sz="2400" baseline="30000" dirty="0">
                <a:solidFill>
                  <a:schemeClr val="tx1"/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– (2cn – c - n)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≤ cn</a:t>
            </a:r>
            <a:r>
              <a:rPr lang="en-US" sz="2400" baseline="300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		if:  2cn – c – n ≥ 0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⇒ c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≥ n/(2n-1)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⇒ c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≥ 1/(2 – 1/n)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For n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≥ 1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 2 – 1/n ≥ 1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ea typeface="Arial" charset="0"/>
                <a:cs typeface="Arial" charset="0"/>
              </a:rPr>
              <a:t>any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c ≥ 1 </a:t>
            </a:r>
            <a:r>
              <a:rPr lang="en-US" sz="2000" dirty="0">
                <a:ea typeface="Arial" charset="0"/>
                <a:cs typeface="Arial" charset="0"/>
              </a:rPr>
              <a:t>will work</a:t>
            </a:r>
            <a:endParaRPr lang="en-US" sz="2000" dirty="0">
              <a:ea typeface="Arial" charset="0"/>
              <a:cs typeface="Arial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62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 altLang="en-US"/>
              <a:t>CS 477/677 - Lecture 4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534-466C-6540-B52C-F0A2A9BEF11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6800"/>
            <a:ext cx="8488362" cy="5103813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dirty="0"/>
              <a:t>				</a:t>
            </a:r>
            <a:r>
              <a:rPr lang="en-US" altLang="en-US" b="1" dirty="0">
                <a:latin typeface="Comic Sans MS" charset="0"/>
              </a:rPr>
              <a:t>T(n) = T(n-1) + n</a:t>
            </a:r>
            <a:endParaRPr lang="en-US" altLang="en-US" dirty="0">
              <a:ea typeface="Arial" charset="0"/>
              <a:cs typeface="Arial" charset="0"/>
              <a:sym typeface="Symbol" charset="2"/>
            </a:endParaRPr>
          </a:p>
          <a:p>
            <a:pPr marL="533400" indent="-533400">
              <a:lnSpc>
                <a:spcPct val="130000"/>
              </a:lnSpc>
            </a:pPr>
            <a:r>
              <a:rPr lang="en-US" altLang="en-US" dirty="0">
                <a:ea typeface="Arial" charset="0"/>
                <a:cs typeface="Arial" charset="0"/>
              </a:rPr>
              <a:t>Boundary conditions: 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>
                <a:ea typeface="Arial" charset="0"/>
                <a:cs typeface="Arial" charset="0"/>
              </a:rPr>
              <a:t>Base case: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altLang="en-US" baseline="-25000" dirty="0">
                <a:latin typeface="Comic Sans MS" charset="0"/>
                <a:ea typeface="Arial" charset="0"/>
                <a:cs typeface="Arial" charset="0"/>
              </a:rPr>
              <a:t>0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= 1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T(1) = 1</a:t>
            </a:r>
            <a:r>
              <a:rPr lang="en-US" altLang="en-US" dirty="0">
                <a:ea typeface="Arial" charset="0"/>
                <a:cs typeface="Arial" charset="0"/>
              </a:rPr>
              <a:t> has to verify condition: 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dirty="0">
                <a:ea typeface="Arial" charset="0"/>
                <a:cs typeface="Arial" charset="0"/>
              </a:rPr>
              <a:t>	T(1)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≤ c (1)</a:t>
            </a:r>
            <a:r>
              <a:rPr lang="en-US" altLang="en-US" baseline="30000" dirty="0">
                <a:latin typeface="Comic Sans MS" charset="0"/>
                <a:ea typeface="Arial" charset="0"/>
                <a:cs typeface="Arial" charset="0"/>
              </a:rPr>
              <a:t>2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 1 ≤ c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 </a:t>
            </a:r>
            <a:r>
              <a:rPr lang="en-US" altLang="en-US" dirty="0">
                <a:ea typeface="Arial" charset="0"/>
                <a:cs typeface="Arial" charset="0"/>
              </a:rPr>
              <a:t>OK!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dirty="0">
                <a:ea typeface="Arial" charset="0"/>
                <a:cs typeface="Arial" charset="0"/>
              </a:rPr>
              <a:t>We can similarly prove that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</a:rPr>
              <a:t>T(n) =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𝝮(n</a:t>
            </a:r>
            <a:r>
              <a:rPr lang="en-US" altLang="en-US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  <a:r>
              <a:rPr lang="en-US" altLang="en-US" dirty="0">
                <a:ea typeface="Arial" charset="0"/>
                <a:cs typeface="Arial" charset="0"/>
                <a:sym typeface="Symbol" charset="2"/>
              </a:rPr>
              <a:t> and therefore: 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T(n) = </a:t>
            </a:r>
            <a:r>
              <a:rPr lang="en-US" altLang="en-US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Θ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(n</a:t>
            </a:r>
            <a:r>
              <a:rPr lang="en-US" altLang="en-US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alt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  <a:endParaRPr lang="en-US" alt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3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551</Words>
  <Application>Microsoft Macintosh PowerPoint</Application>
  <PresentationFormat>On-screen Show (4:3)</PresentationFormat>
  <Paragraphs>143</Paragraphs>
  <Slides>15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Century Gothic</vt:lpstr>
      <vt:lpstr>Comic Sans MS</vt:lpstr>
      <vt:lpstr>Symbol</vt:lpstr>
      <vt:lpstr>Default Design</vt:lpstr>
      <vt:lpstr>Equation</vt:lpstr>
      <vt:lpstr>Analysis of Algorithms CS 477/677</vt:lpstr>
      <vt:lpstr>Methods for Solving Recurrences</vt:lpstr>
      <vt:lpstr>Iteration Method – Example</vt:lpstr>
      <vt:lpstr>The substitution method</vt:lpstr>
      <vt:lpstr>Substitution method</vt:lpstr>
      <vt:lpstr>Example: Binary Search</vt:lpstr>
      <vt:lpstr>Example: Binary Search</vt:lpstr>
      <vt:lpstr>Example 2</vt:lpstr>
      <vt:lpstr>Example 2</vt:lpstr>
      <vt:lpstr>Example 3</vt:lpstr>
      <vt:lpstr>Example 3</vt:lpstr>
      <vt:lpstr>Changing variables</vt:lpstr>
      <vt:lpstr>Changing variables (cont.)</vt:lpstr>
      <vt:lpstr>The recursion-tree method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596</cp:revision>
  <cp:lastPrinted>2017-09-06T17:19:34Z</cp:lastPrinted>
  <dcterms:created xsi:type="dcterms:W3CDTF">2011-01-18T17:28:39Z</dcterms:created>
  <dcterms:modified xsi:type="dcterms:W3CDTF">2018-09-06T21:52:24Z</dcterms:modified>
</cp:coreProperties>
</file>