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6" r:id="rId3"/>
    <p:sldId id="332" r:id="rId4"/>
    <p:sldId id="387" r:id="rId5"/>
    <p:sldId id="388" r:id="rId6"/>
    <p:sldId id="389" r:id="rId7"/>
    <p:sldId id="390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39" autoAdjust="0"/>
    <p:restoredTop sz="94873" autoAdjust="0"/>
  </p:normalViewPr>
  <p:slideViewPr>
    <p:cSldViewPr snapToGrid="0">
      <p:cViewPr varScale="1">
        <p:scale>
          <a:sx n="124" d="100"/>
          <a:sy n="124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B29A1-957D-4A4A-89F9-EECF1C95130E}" type="slidenum">
              <a:rPr lang="en-US"/>
              <a:pPr/>
              <a:t>10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CEE23-22DE-E247-B573-7953C8746B03}" type="slidenum">
              <a:rPr lang="en-US"/>
              <a:pPr/>
              <a:t>11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4DCCD-7B0D-0145-B2D3-BA9E29378E01}" type="slidenum">
              <a:rPr lang="en-US"/>
              <a:pPr/>
              <a:t>12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07561-63C8-2C45-83E2-91B33C9F13FF}" type="slidenum">
              <a:rPr lang="en-US"/>
              <a:pPr/>
              <a:t>13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F4117-A594-2E43-BDEE-DDCDC0C17F5B}" type="slidenum">
              <a:rPr lang="en-US"/>
              <a:pPr/>
              <a:t>14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9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420B-7E1E-B747-81A1-F1AB86C28989}" type="slidenum">
              <a:rPr lang="en-US"/>
              <a:pPr/>
              <a:t>15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1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16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8C23B-20F0-4348-8EDE-14E2D08FD6D5}" type="slidenum">
              <a:rPr lang="en-US"/>
              <a:pPr/>
              <a:t>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629F8-9F6F-3644-B820-C954F2E8F871}" type="slidenum">
              <a:rPr lang="en-US"/>
              <a:pPr/>
              <a:t>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27FFA-E055-2B45-B3CF-58CB6AB231A2}" type="slidenum">
              <a:rPr lang="en-US"/>
              <a:pPr/>
              <a:t>4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FCFB-92AE-814B-8065-44AAE6A46473}" type="slidenum">
              <a:rPr lang="en-US"/>
              <a:pPr/>
              <a:t>5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865DA-F4AF-964D-B3BB-9A45546C93FB}" type="slidenum">
              <a:rPr lang="en-US"/>
              <a:pPr/>
              <a:t>6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7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4DF5-8712-EC44-AF35-5068B72E3D42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56E0B-9914-2F4A-8C90-38182D943EA9}" type="slidenum">
              <a:rPr lang="en-US"/>
              <a:pPr/>
              <a:t>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B3AB9-60C4-A94C-B30B-5DDBC3EBF0D0}" type="slidenum">
              <a:rPr lang="en-US"/>
              <a:pPr/>
              <a:t>9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E110B36F-A941-9C44-BAAC-BCA208C386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7C48-D808-904B-9634-277D7A571701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>
                <a:latin typeface="Comic Sans MS" charset="0"/>
              </a:rPr>
              <a:t>n</a:t>
            </a:r>
            <a:r>
              <a:rPr lang="en-US" baseline="30000">
                <a:latin typeface="Comic Sans MS" charset="0"/>
              </a:rPr>
              <a:t>log</a:t>
            </a:r>
            <a:r>
              <a:rPr lang="en-US" baseline="-25000">
                <a:latin typeface="Comic Sans MS" charset="0"/>
              </a:rPr>
              <a:t>b</a:t>
            </a:r>
            <a:r>
              <a:rPr lang="en-US" baseline="30000">
                <a:latin typeface="Comic Sans MS" charset="0"/>
              </a:rPr>
              <a:t>a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9353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665913" y="177800"/>
          <a:ext cx="23225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2" name="Equation" r:id="rId4" imgW="1333440" imgH="431640" progId="Equation.3">
                  <p:embed/>
                </p:oleObj>
              </mc:Choice>
              <mc:Fallback>
                <p:oleObj name="Equation" r:id="rId4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77800"/>
                        <a:ext cx="2322512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" y="1219200"/>
          <a:ext cx="1371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3" name="Equation" r:id="rId6" imgW="914400" imgH="431640" progId="Equation.3">
                  <p:embed/>
                </p:oleObj>
              </mc:Choice>
              <mc:Fallback>
                <p:oleObj name="Equation" r:id="rId6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1371600" cy="64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350837" y="4379913"/>
            <a:ext cx="4738613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Assume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n =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b</a:t>
            </a:r>
            <a:r>
              <a:rPr lang="en-US" sz="2400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2"/>
              </a:rPr>
              <a:t>⇒k =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2"/>
              </a:rPr>
              <a:t>log</a:t>
            </a:r>
            <a:r>
              <a:rPr lang="en-US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2"/>
              </a:rPr>
              <a:t>b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2"/>
              </a:rPr>
              <a:t>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 charset="0"/>
              <a:sym typeface="Symbol" charset="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At the end of iterations,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= k: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496888" y="5449888"/>
          <a:ext cx="59864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4" name="Equation" r:id="rId8" imgW="3213000" imgH="482400" progId="Equation.3">
                  <p:embed/>
                </p:oleObj>
              </mc:Choice>
              <mc:Fallback>
                <p:oleObj name="Equation" r:id="rId8" imgW="3213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449888"/>
                        <a:ext cx="598646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3543" name="Group 7"/>
          <p:cNvGrpSpPr>
            <a:grpSpLocks/>
          </p:cNvGrpSpPr>
          <p:nvPr/>
        </p:nvGrpSpPr>
        <p:grpSpPr bwMode="auto">
          <a:xfrm>
            <a:off x="1057275" y="1790700"/>
            <a:ext cx="1133475" cy="706438"/>
            <a:chOff x="666" y="1128"/>
            <a:chExt cx="714" cy="445"/>
          </a:xfrm>
        </p:grpSpPr>
        <p:graphicFrame>
          <p:nvGraphicFramePr>
            <p:cNvPr id="193544" name="Object 8"/>
            <p:cNvGraphicFramePr>
              <a:graphicFrameLocks noChangeAspect="1"/>
            </p:cNvGraphicFramePr>
            <p:nvPr/>
          </p:nvGraphicFramePr>
          <p:xfrm>
            <a:off x="815" y="1164"/>
            <a:ext cx="56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15" name="Equation" r:id="rId10" imgW="596880" imgH="431640" progId="Equation.3">
                    <p:embed/>
                  </p:oleObj>
                </mc:Choice>
                <mc:Fallback>
                  <p:oleObj name="Equation" r:id="rId10" imgW="596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1164"/>
                          <a:ext cx="565" cy="40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45" name="AutoShape 9"/>
            <p:cNvSpPr>
              <a:spLocks/>
            </p:cNvSpPr>
            <p:nvPr/>
          </p:nvSpPr>
          <p:spPr bwMode="auto">
            <a:xfrm rot="-5400000">
              <a:off x="828" y="966"/>
              <a:ext cx="96" cy="420"/>
            </a:xfrm>
            <a:prstGeom prst="leftBrace">
              <a:avLst>
                <a:gd name="adj1" fmla="val 364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3546" name="Group 10"/>
          <p:cNvGrpSpPr>
            <a:grpSpLocks/>
          </p:cNvGrpSpPr>
          <p:nvPr/>
        </p:nvGrpSpPr>
        <p:grpSpPr bwMode="auto">
          <a:xfrm>
            <a:off x="1308100" y="2433638"/>
            <a:ext cx="1149350" cy="739775"/>
            <a:chOff x="824" y="1533"/>
            <a:chExt cx="724" cy="466"/>
          </a:xfrm>
        </p:grpSpPr>
        <p:graphicFrame>
          <p:nvGraphicFramePr>
            <p:cNvPr id="193547" name="Object 11"/>
            <p:cNvGraphicFramePr>
              <a:graphicFrameLocks noChangeAspect="1"/>
            </p:cNvGraphicFramePr>
            <p:nvPr/>
          </p:nvGraphicFramePr>
          <p:xfrm>
            <a:off x="995" y="1590"/>
            <a:ext cx="55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16" name="Equation" r:id="rId12" imgW="583920" imgH="431640" progId="Equation.3">
                    <p:embed/>
                  </p:oleObj>
                </mc:Choice>
                <mc:Fallback>
                  <p:oleObj name="Equation" r:id="rId12" imgW="583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1590"/>
                          <a:ext cx="553" cy="40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48" name="AutoShape 12"/>
            <p:cNvSpPr>
              <a:spLocks/>
            </p:cNvSpPr>
            <p:nvPr/>
          </p:nvSpPr>
          <p:spPr bwMode="auto">
            <a:xfrm rot="-5400000">
              <a:off x="1049" y="1308"/>
              <a:ext cx="90" cy="539"/>
            </a:xfrm>
            <a:prstGeom prst="leftBrace">
              <a:avLst>
                <a:gd name="adj1" fmla="val 499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3549" name="Group 13"/>
          <p:cNvGrpSpPr>
            <a:grpSpLocks/>
          </p:cNvGrpSpPr>
          <p:nvPr/>
        </p:nvGrpSpPr>
        <p:grpSpPr bwMode="auto">
          <a:xfrm>
            <a:off x="1562100" y="3173413"/>
            <a:ext cx="1924050" cy="868362"/>
            <a:chOff x="984" y="1999"/>
            <a:chExt cx="1212" cy="547"/>
          </a:xfrm>
        </p:grpSpPr>
        <p:graphicFrame>
          <p:nvGraphicFramePr>
            <p:cNvPr id="193550" name="Object 14"/>
            <p:cNvGraphicFramePr>
              <a:graphicFrameLocks noChangeAspect="1"/>
            </p:cNvGraphicFramePr>
            <p:nvPr/>
          </p:nvGraphicFramePr>
          <p:xfrm>
            <a:off x="984" y="2137"/>
            <a:ext cx="121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17" name="Equation" r:id="rId14" imgW="1282680" imgH="431640" progId="Equation.3">
                    <p:embed/>
                  </p:oleObj>
                </mc:Choice>
                <mc:Fallback>
                  <p:oleObj name="Equation" r:id="rId14" imgW="1282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137"/>
                          <a:ext cx="1212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51" name="Line 15"/>
            <p:cNvSpPr>
              <a:spLocks noChangeShapeType="1"/>
            </p:cNvSpPr>
            <p:nvPr/>
          </p:nvSpPr>
          <p:spPr bwMode="auto">
            <a:xfrm>
              <a:off x="1355" y="1999"/>
              <a:ext cx="0" cy="16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4830763" y="1146175"/>
            <a:ext cx="4157662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Case 1: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f(n)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is dominated 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n</a:t>
            </a:r>
            <a:r>
              <a:rPr lang="en-US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log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b</a:t>
            </a:r>
            <a:r>
              <a:rPr lang="en-US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-128"/>
                <a:sym typeface="Symbol" charset="2"/>
              </a:rPr>
              <a:t>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T(n) =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𝚹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n</a:t>
            </a:r>
            <a:r>
              <a:rPr lang="en-US" sz="1600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log</a:t>
            </a:r>
            <a:r>
              <a:rPr lang="en-US" sz="16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b</a:t>
            </a:r>
            <a:r>
              <a:rPr lang="en-US" sz="1600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)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mic Sans MS" charset="0"/>
              <a:ea typeface="ＭＳ Ｐゴシック" charset="-128"/>
              <a:sym typeface="Symbol" charset="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Case 3: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f(n)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-128"/>
                <a:sym typeface="Symbol" charset="2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dominates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n</a:t>
            </a:r>
            <a:r>
              <a:rPr lang="en-US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log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b</a:t>
            </a:r>
            <a:r>
              <a:rPr lang="en-US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-128"/>
                <a:sym typeface="Symbol" charset="2"/>
              </a:rPr>
              <a:t>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T(n) =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𝚹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(f(n))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ＭＳ Ｐゴシック" charset="-128"/>
              <a:sym typeface="Symbol" charset="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Case 2: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f(n)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-128"/>
                <a:sym typeface="Symbol" charset="2"/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n</a:t>
            </a:r>
            <a:r>
              <a:rPr lang="en-US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log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b</a:t>
            </a:r>
            <a:r>
              <a:rPr lang="en-US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-128"/>
                <a:sym typeface="Symbol" charset="2"/>
              </a:rPr>
              <a:t>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T(n) =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𝚹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n</a:t>
            </a:r>
            <a:r>
              <a:rPr lang="en-US" sz="1600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log</a:t>
            </a:r>
            <a:r>
              <a:rPr lang="en-US" sz="16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b</a:t>
            </a:r>
            <a:r>
              <a:rPr lang="en-US" sz="1600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a</a:t>
            </a:r>
            <a:r>
              <a:rPr lang="en-US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logn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ＭＳ Ｐゴシック" charset="-128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1082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AFDD-B909-4E47-9442-51E4C1DB77DA}" type="slidenum">
              <a:rPr lang="en-US"/>
              <a:pPr/>
              <a:t>11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/>
          <a:lstStyle/>
          <a:p>
            <a:pPr algn="ctr">
              <a:lnSpc>
                <a:spcPct val="20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T(n) = 2T(n/2) + n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	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a = 2, b = 2, log</a:t>
            </a:r>
            <a:r>
              <a:rPr lang="en-US" baseline="-25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Compare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n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log</a:t>
            </a:r>
            <a:r>
              <a:rPr lang="en-US" baseline="-25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with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f(n) = n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f(n) =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𝚹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(n)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Case 2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</a:t>
            </a:r>
            <a:r>
              <a:rPr lang="en-US" dirty="0" err="1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nlgn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2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FBC1-D803-E541-B975-D913B29A1BB1}" type="slidenum">
              <a:rPr lang="en-US"/>
              <a:pPr/>
              <a:t>12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T(n) = 2T(n/2) + n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	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a = 2, b = 2, log</a:t>
            </a:r>
            <a:r>
              <a:rPr lang="en-US" baseline="-25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Compare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n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with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f(n) = n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f(n) =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𝛀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(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n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1+ℇ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Case 3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verify regularity cond.: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a f(n/b) ≤ c f(n)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2 n</a:t>
            </a:r>
            <a:r>
              <a:rPr lang="en-US" baseline="30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/4 ≤ c n</a:t>
            </a:r>
            <a:r>
              <a:rPr lang="en-US" baseline="30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c = ½ 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is a solution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(c&lt;1)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𝚹(n</a:t>
            </a:r>
            <a:r>
              <a:rPr lang="en-US" baseline="30000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0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8E2-EAE1-6A4A-9C7B-6CAD4ABB5A01}" type="slidenum">
              <a:rPr lang="en-US"/>
              <a:pPr/>
              <a:t>13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/>
          <a:lstStyle/>
          <a:p>
            <a:pPr algn="ctr">
              <a:lnSpc>
                <a:spcPct val="200000"/>
              </a:lnSpc>
              <a:buFontTx/>
              <a:buNone/>
            </a:pPr>
            <a:r>
              <a:rPr lang="en-US" sz="24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 = 2T(n/2) + 		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a = 2,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b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= 2, log</a:t>
            </a:r>
            <a:r>
              <a:rPr lang="en-US" baseline="-25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Compare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n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with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f(n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= n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1/2</a:t>
            </a:r>
            <a:r>
              <a:rPr lang="en-US" baseline="30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aseline="30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f(n) = O(n</a:t>
            </a:r>
            <a:r>
              <a:rPr lang="en-US" baseline="30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1-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 	 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Case 1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𝚹(n)</a:t>
            </a:r>
          </a:p>
        </p:txBody>
      </p:sp>
      <p:graphicFrame>
        <p:nvGraphicFramePr>
          <p:cNvPr id="19661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4349108"/>
              </p:ext>
            </p:extLst>
          </p:nvPr>
        </p:nvGraphicFramePr>
        <p:xfrm>
          <a:off x="5304586" y="1414882"/>
          <a:ext cx="6302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1" name="Equation" r:id="rId4" imgW="241200" imgH="228600" progId="Equation.3">
                  <p:embed/>
                </p:oleObj>
              </mc:Choice>
              <mc:Fallback>
                <p:oleObj name="Equation" r:id="rId4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586" y="1414882"/>
                        <a:ext cx="630237" cy="596900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1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1A9-5B0B-054C-9B88-5793188FE00F}" type="slidenum">
              <a:rPr lang="en-US"/>
              <a:pPr/>
              <a:t>14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456612" cy="5703887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</a:rPr>
              <a:t>T(n) = 3T(n/4) + </a:t>
            </a:r>
            <a:r>
              <a:rPr lang="en-US" dirty="0" err="1">
                <a:latin typeface="Comic Sans MS" charset="0"/>
              </a:rPr>
              <a:t>nlgn</a:t>
            </a:r>
            <a:r>
              <a:rPr lang="en-US" dirty="0">
                <a:latin typeface="Comic Sans MS" charset="0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a = 3, b = 4, log</a:t>
            </a:r>
            <a:r>
              <a:rPr lang="en-US" baseline="-25000" dirty="0">
                <a:solidFill>
                  <a:schemeClr val="tx1"/>
                </a:solidFill>
                <a:latin typeface="Comic Sans MS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3 = 0.793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Compare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</a:t>
            </a:r>
            <a:r>
              <a:rPr lang="en-US" dirty="0">
                <a:latin typeface="Comic Sans MS" charset="0"/>
              </a:rPr>
              <a:t>n</a:t>
            </a:r>
            <a:r>
              <a:rPr lang="en-US" baseline="30000" dirty="0">
                <a:latin typeface="Comic Sans MS" charset="0"/>
              </a:rPr>
              <a:t>0.793</a:t>
            </a:r>
            <a:r>
              <a:rPr lang="en-US" dirty="0">
                <a:solidFill>
                  <a:schemeClr val="tx1"/>
                </a:solidFill>
              </a:rPr>
              <a:t> with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f(n) = </a:t>
            </a:r>
            <a:r>
              <a:rPr lang="en-US" dirty="0" err="1">
                <a:latin typeface="Comic Sans MS" charset="0"/>
              </a:rPr>
              <a:t>nlgn</a:t>
            </a:r>
            <a:r>
              <a:rPr lang="en-US" dirty="0">
                <a:latin typeface="Comic Sans MS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</a:rPr>
              <a:t>	f(n) = 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𝛀</a:t>
            </a:r>
            <a:r>
              <a:rPr lang="en-US" dirty="0">
                <a:latin typeface="Comic Sans MS" charset="0"/>
                <a:sym typeface="Symbol" charset="2"/>
              </a:rPr>
              <a:t>(n</a:t>
            </a:r>
            <a:r>
              <a:rPr lang="en-US" baseline="30000" dirty="0">
                <a:latin typeface="Comic Sans MS" charset="0"/>
                <a:sym typeface="Symbol" charset="2"/>
              </a:rPr>
              <a:t>log</a:t>
            </a:r>
            <a:r>
              <a:rPr lang="en-US" baseline="-25000" dirty="0">
                <a:latin typeface="Comic Sans MS" charset="0"/>
                <a:sym typeface="Symbol" charset="2"/>
              </a:rPr>
              <a:t>4</a:t>
            </a:r>
            <a:r>
              <a:rPr lang="en-US" baseline="30000" dirty="0">
                <a:latin typeface="Comic Sans MS" charset="0"/>
                <a:sym typeface="Symbol" charset="2"/>
              </a:rPr>
              <a:t>3+</a:t>
            </a:r>
            <a:r>
              <a:rPr lang="en-US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r>
              <a:rPr lang="en-US" dirty="0">
                <a:latin typeface="Comic Sans MS" charset="0"/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ea typeface="Arial" charset="0"/>
                <a:cs typeface="Arial" charset="0"/>
                <a:sym typeface="Symbol" charset="2"/>
              </a:rPr>
              <a:t>	Case 3: 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Symbol" charset="2"/>
              </a:rPr>
              <a:t>check regularity condition: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ea typeface="Arial" charset="0"/>
                <a:cs typeface="Arial" charset="0"/>
                <a:sym typeface="Symbol" charset="2"/>
              </a:rPr>
              <a:t>		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3(n/4)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lg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(n/4) ≤ (3/4)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nlgn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= c f(n), c=3/4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⇒ 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</a:t>
            </a:r>
            <a:r>
              <a:rPr lang="en-US" dirty="0" err="1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nlgn</a:t>
            </a:r>
            <a:r>
              <a:rPr lang="en-US" dirty="0">
                <a:solidFill>
                  <a:srgbClr val="003399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22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332-43D5-7644-AE4A-487C30151E29}" type="slidenum">
              <a:rPr lang="en-US"/>
              <a:pPr/>
              <a:t>15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456612" cy="4903787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T(n) = 2T(n/2) + </a:t>
            </a:r>
            <a:r>
              <a:rPr lang="en-US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nlgn</a:t>
            </a: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a = 2, b = 2, log</a:t>
            </a:r>
            <a:r>
              <a:rPr lang="en-US" baseline="-25000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2 =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Compare </a:t>
            </a:r>
            <a:r>
              <a:rPr lang="en-US" dirty="0">
                <a:solidFill>
                  <a:srgbClr val="003399"/>
                </a:solidFill>
                <a:latin typeface="Comic Sans MS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with </a:t>
            </a:r>
            <a:r>
              <a:rPr lang="en-US" dirty="0">
                <a:solidFill>
                  <a:srgbClr val="003399"/>
                </a:solidFill>
                <a:latin typeface="Comic Sans MS" charset="0"/>
              </a:rPr>
              <a:t>f(n) = </a:t>
            </a:r>
            <a:r>
              <a:rPr lang="en-US" dirty="0" err="1">
                <a:solidFill>
                  <a:srgbClr val="003399"/>
                </a:solidFill>
                <a:latin typeface="Comic Sans MS" charset="0"/>
              </a:rPr>
              <a:t>nlgn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seems like case 3 should apply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f(n) must be </a:t>
            </a:r>
            <a:r>
              <a:rPr lang="en-US" dirty="0" err="1">
                <a:solidFill>
                  <a:schemeClr val="tx1"/>
                </a:solidFill>
              </a:rPr>
              <a:t>polynomially</a:t>
            </a:r>
            <a:r>
              <a:rPr lang="en-US" dirty="0">
                <a:solidFill>
                  <a:schemeClr val="tx1"/>
                </a:solidFill>
              </a:rPr>
              <a:t> larger by a factor of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300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endParaRPr lang="en-US" baseline="30000" dirty="0">
              <a:sym typeface="Symbol" charset="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sym typeface="Symbol" charset="2"/>
              </a:rPr>
              <a:t>In this case it is only larger by a factor of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  <a:sym typeface="Symbol" charset="2"/>
              </a:rPr>
              <a:t>lgn</a:t>
            </a:r>
            <a:endParaRPr lang="en-US" dirty="0">
              <a:solidFill>
                <a:schemeClr val="tx1"/>
              </a:solidFill>
              <a:latin typeface="Comic Sans MS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89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4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5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BF9-3D10-A243-A738-5DF985F01CEC}" type="slidenum">
              <a:rPr lang="en-US"/>
              <a:pPr/>
              <a:t>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recursion-tree method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057400"/>
            <a:ext cx="6934200" cy="27432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Each node represents the cost incurred at that level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Sum up the costs of all levels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041525" y="5441950"/>
            <a:ext cx="5170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Used to “guess” a solution for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83462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6734-6726-534A-8E11-E89B5FF2B2B6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8534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1295400"/>
          <a:ext cx="69342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7" name="Paint Shop Pro Image" r:id="rId4" imgW="7619512" imgH="3970732" progId="">
                  <p:embed/>
                </p:oleObj>
              </mc:Choice>
              <mc:Fallback>
                <p:oleObj name="Paint Shop Pro Image" r:id="rId4" imgW="7619512" imgH="3970732" progId="">
                  <p:embed/>
                  <p:pic>
                    <p:nvPicPr>
                      <p:cNvPr id="185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6934200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38238"/>
            <a:ext cx="4602162" cy="4619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mic Sans MS" charset="0"/>
              </a:rPr>
              <a:t>W(n) = 2W(n/2) + n</a:t>
            </a:r>
            <a:r>
              <a:rPr lang="en-US" sz="2400" baseline="30000">
                <a:latin typeface="Comic Sans MS" charset="0"/>
              </a:rPr>
              <a:t>2</a:t>
            </a:r>
            <a:endParaRPr lang="en-US" sz="240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4343400"/>
            <a:ext cx="8917172" cy="2514600"/>
          </a:xfrm>
        </p:spPr>
        <p:txBody>
          <a:bodyPr/>
          <a:lstStyle/>
          <a:p>
            <a:pPr marL="457200" indent="-457200"/>
            <a:r>
              <a:rPr lang="en-US" sz="2000" dirty="0" err="1"/>
              <a:t>Subproblem</a:t>
            </a:r>
            <a:r>
              <a:rPr lang="en-US" sz="2000" dirty="0"/>
              <a:t> size at level </a:t>
            </a:r>
            <a:r>
              <a:rPr lang="en-US" sz="2000" dirty="0" err="1"/>
              <a:t>i</a:t>
            </a:r>
            <a:r>
              <a:rPr lang="en-US" sz="2000" dirty="0"/>
              <a:t> is: </a:t>
            </a:r>
            <a:r>
              <a:rPr lang="en-US" sz="2000" dirty="0">
                <a:latin typeface="Comic Sans MS" charset="0"/>
              </a:rPr>
              <a:t>n/2</a:t>
            </a:r>
            <a:r>
              <a:rPr lang="en-US" sz="2000" baseline="30000" dirty="0">
                <a:latin typeface="Comic Sans MS" charset="0"/>
              </a:rPr>
              <a:t>i</a:t>
            </a:r>
          </a:p>
          <a:p>
            <a:pPr marL="457200" indent="-457200"/>
            <a:r>
              <a:rPr lang="en-US" sz="2000" dirty="0" err="1"/>
              <a:t>Subproblem</a:t>
            </a:r>
            <a:r>
              <a:rPr lang="en-US" sz="2000" dirty="0"/>
              <a:t> size hits 1 when 1 = </a:t>
            </a:r>
            <a:r>
              <a:rPr lang="en-US" sz="2000" dirty="0">
                <a:latin typeface="Comic Sans MS" charset="0"/>
              </a:rPr>
              <a:t>n/2</a:t>
            </a:r>
            <a:r>
              <a:rPr lang="en-US" sz="2000" baseline="30000" dirty="0">
                <a:latin typeface="Comic Sans MS" charset="0"/>
              </a:rPr>
              <a:t>i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</a:t>
            </a:r>
            <a:r>
              <a:rPr lang="en-US" sz="20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= </a:t>
            </a:r>
            <a:r>
              <a:rPr lang="en-US" sz="20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lgn</a:t>
            </a:r>
            <a:endParaRPr lang="en-US" sz="2000" dirty="0">
              <a:latin typeface="Comic Sans MS" charset="0"/>
              <a:ea typeface="Arial" charset="0"/>
              <a:cs typeface="Arial" charset="0"/>
              <a:sym typeface="Symbol" charset="2"/>
            </a:endParaRPr>
          </a:p>
          <a:p>
            <a:pPr marL="457200" indent="-457200"/>
            <a:r>
              <a:rPr lang="en-US" sz="2000" dirty="0">
                <a:ea typeface="Arial" charset="0"/>
                <a:cs typeface="Arial" charset="0"/>
                <a:sym typeface="Symbol" charset="2"/>
              </a:rPr>
              <a:t>Cost of the problem at level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= (</a:t>
            </a:r>
            <a:r>
              <a:rPr lang="en-US" sz="2000" dirty="0">
                <a:latin typeface="Comic Sans MS" charset="0"/>
              </a:rPr>
              <a:t>n/2</a:t>
            </a:r>
            <a:r>
              <a:rPr lang="en-US" sz="2000" baseline="30000" dirty="0">
                <a:latin typeface="Comic Sans MS" charset="0"/>
              </a:rPr>
              <a:t>i</a:t>
            </a:r>
            <a:r>
              <a:rPr lang="en-US" sz="2000" dirty="0">
                <a:latin typeface="Comic Sans MS" charset="0"/>
              </a:rPr>
              <a:t>)</a:t>
            </a:r>
            <a:r>
              <a:rPr lang="en-US" sz="2000" baseline="30000" dirty="0">
                <a:latin typeface="Comic Sans MS" charset="0"/>
              </a:rPr>
              <a:t>2</a:t>
            </a:r>
            <a:r>
              <a:rPr lang="en-US" sz="2000" dirty="0">
                <a:latin typeface="Comic Sans MS" charset="0"/>
              </a:rPr>
              <a:t>   </a:t>
            </a:r>
            <a:r>
              <a:rPr lang="en-US" sz="2000" dirty="0"/>
              <a:t>No. of nodes at level </a:t>
            </a:r>
            <a:r>
              <a:rPr lang="en-US" sz="2000" dirty="0" err="1">
                <a:latin typeface="Comic Sans MS" charset="0"/>
              </a:rPr>
              <a:t>i</a:t>
            </a:r>
            <a:r>
              <a:rPr lang="en-US" sz="2000" dirty="0">
                <a:latin typeface="Comic Sans MS" charset="0"/>
              </a:rPr>
              <a:t> = 2</a:t>
            </a:r>
            <a:r>
              <a:rPr lang="en-US" sz="2000" baseline="30000" dirty="0">
                <a:latin typeface="Comic Sans MS" charset="0"/>
              </a:rPr>
              <a:t>i</a:t>
            </a:r>
            <a:r>
              <a:rPr lang="en-US" sz="2000" dirty="0"/>
              <a:t> </a:t>
            </a:r>
            <a:endParaRPr lang="en-US" sz="2000" baseline="30000" dirty="0">
              <a:latin typeface="Comic Sans MS" charset="0"/>
            </a:endParaRPr>
          </a:p>
          <a:p>
            <a:pPr marL="457200" indent="-457200"/>
            <a:r>
              <a:rPr lang="en-US" sz="2000" dirty="0"/>
              <a:t>Total cost: </a:t>
            </a:r>
          </a:p>
          <a:p>
            <a:pPr marL="457200" indent="-457200"/>
            <a:endParaRPr lang="en-US" sz="2000" dirty="0"/>
          </a:p>
          <a:p>
            <a:pPr marL="457200" indent="-457200">
              <a:buFontTx/>
              <a:buNone/>
            </a:pPr>
            <a:r>
              <a:rPr lang="en-US" sz="2000" dirty="0">
                <a:latin typeface="Comic Sans MS" charset="0"/>
              </a:rPr>
              <a:t>	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⇒ </a:t>
            </a:r>
            <a:r>
              <a:rPr lang="en-US" sz="2000" dirty="0">
                <a:latin typeface="Comic Sans MS" charset="0"/>
              </a:rPr>
              <a:t>W(n) = O(n</a:t>
            </a:r>
            <a:r>
              <a:rPr lang="en-US" sz="2000" baseline="30000" dirty="0">
                <a:latin typeface="Comic Sans MS" charset="0"/>
              </a:rPr>
              <a:t>2</a:t>
            </a:r>
            <a:r>
              <a:rPr lang="en-US" sz="2000" dirty="0">
                <a:latin typeface="Comic Sans MS" charset="0"/>
              </a:rPr>
              <a:t>)</a:t>
            </a: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>
            <p:extLst/>
          </p:nvPr>
        </p:nvGraphicFramePr>
        <p:xfrm>
          <a:off x="2117540" y="5549900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8" name="Equation" r:id="rId6" imgW="5219640" imgH="533160" progId="Equation.3">
                  <p:embed/>
                </p:oleObj>
              </mc:Choice>
              <mc:Fallback>
                <p:oleObj name="Equation" r:id="rId6" imgW="5219640" imgH="533160" progId="Equation.3">
                  <p:embed/>
                  <p:pic>
                    <p:nvPicPr>
                      <p:cNvPr id="185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40" y="5549900"/>
                        <a:ext cx="69484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7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build="p"/>
      <p:bldP spid="1853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5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FFBA-5BEA-8A44-B05B-379BC46B296F}" type="slidenum">
              <a:rPr lang="en-US"/>
              <a:pPr/>
              <a:t>4</a:t>
            </a:fld>
            <a:endParaRPr lang="en-US"/>
          </a:p>
        </p:txBody>
      </p:sp>
      <p:pic>
        <p:nvPicPr>
          <p:cNvPr id="350210" name="Picture 2" descr="fig4_1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241425"/>
            <a:ext cx="8763000" cy="2720975"/>
          </a:xfrm>
          <a:prstGeom prst="rect">
            <a:avLst/>
          </a:prstGeom>
          <a:noFill/>
        </p:spPr>
      </p:pic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35962" cy="6143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solidFill>
                  <a:srgbClr val="DD0111"/>
                </a:solidFill>
                <a:latin typeface="Monotype Corsiva" charset="0"/>
              </a:rPr>
              <a:t>E.g.:</a:t>
            </a:r>
            <a:r>
              <a:rPr lang="en-US" sz="2400"/>
              <a:t> </a:t>
            </a:r>
            <a:r>
              <a:rPr lang="en-US" sz="2400">
                <a:latin typeface="Comic Sans MS" charset="0"/>
              </a:rPr>
              <a:t>T(n) = 3T(n/4) + cn</a:t>
            </a:r>
            <a:r>
              <a:rPr lang="en-US" sz="2400" baseline="30000">
                <a:latin typeface="Comic Sans MS" charset="0"/>
              </a:rPr>
              <a:t>2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04800" y="3886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size at level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is: n/4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size hits 1 when 1 = n/4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= log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4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n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Cost of a node at level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= c(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n/4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Number of nodes at level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= 3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⇒last level has 3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log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4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= n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log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4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nodes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Total cost: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T(n) = O(n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graphicFrame>
        <p:nvGraphicFramePr>
          <p:cNvPr id="35021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5727700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5410080" imgH="634680" progId="Equation.3">
                  <p:embed/>
                </p:oleObj>
              </mc:Choice>
              <mc:Fallback>
                <p:oleObj name="Equation" r:id="rId5" imgW="54100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27700"/>
                        <a:ext cx="7620000" cy="893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2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build="p"/>
      <p:bldP spid="3502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F34-8677-4344-8BBA-ADF6A6385A02}" type="slidenum">
              <a:rPr lang="en-US"/>
              <a:pPr/>
              <a:t>5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2 - Substitution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5225"/>
            <a:ext cx="8229600" cy="52974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mic Sans MS" charset="0"/>
              </a:rPr>
              <a:t>				</a:t>
            </a:r>
            <a:r>
              <a:rPr lang="en-US" sz="1800" dirty="0" err="1">
                <a:latin typeface="Comic Sans MS" charset="0"/>
              </a:rPr>
              <a:t>T(n</a:t>
            </a:r>
            <a:r>
              <a:rPr lang="en-US" sz="1800" dirty="0">
                <a:latin typeface="Comic Sans MS" charset="0"/>
              </a:rPr>
              <a:t>) = 3T(n/4) + cn</a:t>
            </a:r>
            <a:r>
              <a:rPr lang="en-US" sz="1800" baseline="30000" dirty="0">
                <a:latin typeface="Comic Sans MS" charset="0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Guess: </a:t>
            </a:r>
            <a:r>
              <a:rPr lang="en-US" sz="1800" dirty="0" err="1">
                <a:latin typeface="Comic Sans MS" charset="0"/>
              </a:rPr>
              <a:t>T(n</a:t>
            </a:r>
            <a:r>
              <a:rPr lang="en-US" sz="1800" dirty="0">
                <a:latin typeface="Comic Sans MS" charset="0"/>
              </a:rPr>
              <a:t>) = O(n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Induction goal: </a:t>
            </a:r>
            <a:r>
              <a:rPr lang="en-US" sz="1600" dirty="0" err="1">
                <a:latin typeface="Comic Sans MS" charset="0"/>
              </a:rPr>
              <a:t>T(n</a:t>
            </a:r>
            <a:r>
              <a:rPr lang="en-US" sz="1600" dirty="0">
                <a:latin typeface="Comic Sans MS" charset="0"/>
              </a:rPr>
              <a:t>) </a:t>
            </a:r>
            <a:r>
              <a:rPr lang="en-US" sz="1600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1600" dirty="0">
                <a:latin typeface="Comic Sans MS" charset="0"/>
              </a:rPr>
              <a:t>dn</a:t>
            </a:r>
            <a:r>
              <a:rPr lang="en-US" sz="1600" baseline="30000" dirty="0">
                <a:latin typeface="Comic Sans MS" charset="0"/>
              </a:rPr>
              <a:t>2</a:t>
            </a:r>
            <a:r>
              <a:rPr lang="en-US" sz="1600" dirty="0"/>
              <a:t>, for some </a:t>
            </a:r>
            <a:r>
              <a:rPr lang="en-US" sz="1600" dirty="0" err="1">
                <a:latin typeface="Comic Sans MS" charset="0"/>
              </a:rPr>
              <a:t>d</a:t>
            </a:r>
            <a:r>
              <a:rPr lang="en-US" sz="1600" dirty="0"/>
              <a:t> and </a:t>
            </a:r>
            <a:r>
              <a:rPr lang="en-US" sz="1600" dirty="0" err="1">
                <a:latin typeface="Comic Sans MS" charset="0"/>
              </a:rPr>
              <a:t>n</a:t>
            </a:r>
            <a:r>
              <a:rPr lang="en-US" sz="1600" dirty="0">
                <a:latin typeface="Comic Sans MS" charset="0"/>
              </a:rPr>
              <a:t> </a:t>
            </a:r>
            <a:r>
              <a:rPr lang="en-US" sz="1600" dirty="0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sz="1600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 sz="1600" dirty="0">
              <a:latin typeface="Comic Sans MS" charset="0"/>
              <a:ea typeface="Arial" charset="0"/>
              <a:cs typeface="Arial" charset="0"/>
            </a:endParaRPr>
          </a:p>
          <a:p>
            <a:pPr lvl="1">
              <a:lnSpc>
                <a:spcPct val="130000"/>
              </a:lnSpc>
            </a:pPr>
            <a:r>
              <a:rPr lang="en-US" sz="1600" dirty="0">
                <a:ea typeface="Arial" charset="0"/>
                <a:cs typeface="Arial" charset="0"/>
              </a:rPr>
              <a:t>Induction</a:t>
            </a:r>
            <a:r>
              <a:rPr lang="en-US" sz="1600" dirty="0"/>
              <a:t> hypothesis: </a:t>
            </a:r>
            <a:r>
              <a:rPr lang="en-US" sz="1600" dirty="0">
                <a:latin typeface="Comic Sans MS" charset="0"/>
              </a:rPr>
              <a:t>T(n/4) </a:t>
            </a:r>
            <a:r>
              <a:rPr lang="en-US" sz="1600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1600" dirty="0" err="1">
                <a:latin typeface="Comic Sans MS" charset="0"/>
              </a:rPr>
              <a:t>d</a:t>
            </a:r>
            <a:r>
              <a:rPr lang="en-US" sz="1600" dirty="0">
                <a:latin typeface="Comic Sans MS" charset="0"/>
              </a:rPr>
              <a:t> (n/4)</a:t>
            </a:r>
            <a:r>
              <a:rPr lang="en-US" sz="1600" baseline="30000" dirty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  <a:p>
            <a:pPr>
              <a:lnSpc>
                <a:spcPct val="130000"/>
              </a:lnSpc>
            </a:pPr>
            <a:r>
              <a:rPr lang="en-US" sz="1800" dirty="0"/>
              <a:t>Proof of induction goal: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>
                <a:latin typeface="Comic Sans MS" charset="0"/>
              </a:rPr>
              <a:t>T(n</a:t>
            </a:r>
            <a:r>
              <a:rPr lang="en-US" sz="1800" dirty="0">
                <a:latin typeface="Comic Sans MS" charset="0"/>
              </a:rPr>
              <a:t>) = 3T(n/4) + cn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		 ≤ 3d </a:t>
            </a:r>
            <a:r>
              <a:rPr lang="en-US" sz="1800" dirty="0">
                <a:latin typeface="Comic Sans MS" charset="0"/>
              </a:rPr>
              <a:t>(n/4)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+ cn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latin typeface="Comic Sans MS" charset="0"/>
              </a:rPr>
              <a:t>		 = (3/16)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 </a:t>
            </a:r>
            <a:r>
              <a:rPr lang="en-US" sz="1800" dirty="0">
                <a:latin typeface="Comic Sans MS" charset="0"/>
              </a:rPr>
              <a:t>+ cn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latin typeface="Comic Sans MS" charset="0"/>
              </a:rPr>
              <a:t>		 =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+ cn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+ (3/16)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 </a:t>
            </a:r>
            <a:r>
              <a:rPr lang="en-US" sz="1800" dirty="0">
                <a:latin typeface="Comic Sans MS" charset="0"/>
              </a:rPr>
              <a:t>-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latin typeface="Comic Sans MS" charset="0"/>
              </a:rPr>
              <a:t>		 =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+ cn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- (13/16)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		 ≤ </a:t>
            </a:r>
            <a:r>
              <a:rPr lang="en-US" sz="1800" dirty="0" err="1">
                <a:latin typeface="Comic Sans MS" charset="0"/>
                <a:ea typeface="Arial" charset="0"/>
                <a:cs typeface="Arial" charset="0"/>
              </a:rPr>
              <a:t>d</a:t>
            </a: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 n</a:t>
            </a:r>
            <a:r>
              <a:rPr lang="en-US" sz="1800" baseline="30000" dirty="0">
                <a:latin typeface="Comic Sans MS" charset="0"/>
                <a:ea typeface="Arial" charset="0"/>
                <a:cs typeface="Arial" charset="0"/>
              </a:rPr>
              <a:t>2 		 </a:t>
            </a:r>
            <a:r>
              <a:rPr lang="en-US" sz="1800" dirty="0">
                <a:ea typeface="Arial" charset="0"/>
                <a:cs typeface="Arial" charset="0"/>
              </a:rPr>
              <a:t>if: </a:t>
            </a:r>
            <a:r>
              <a:rPr lang="en-US" sz="1800" dirty="0">
                <a:latin typeface="Comic Sans MS" charset="0"/>
              </a:rPr>
              <a:t>cn</a:t>
            </a:r>
            <a:r>
              <a:rPr lang="en-US" sz="1800" baseline="30000" dirty="0">
                <a:latin typeface="Comic Sans MS" charset="0"/>
              </a:rPr>
              <a:t>2</a:t>
            </a:r>
            <a:r>
              <a:rPr lang="en-US" sz="1800" dirty="0">
                <a:latin typeface="Comic Sans MS" charset="0"/>
              </a:rPr>
              <a:t> - (13/16) </a:t>
            </a:r>
            <a:r>
              <a:rPr lang="en-US" sz="1800" dirty="0" err="1">
                <a:latin typeface="Comic Sans MS" charset="0"/>
              </a:rPr>
              <a:t>d</a:t>
            </a:r>
            <a:r>
              <a:rPr lang="en-US" sz="1800" dirty="0">
                <a:latin typeface="Comic Sans MS" charset="0"/>
              </a:rPr>
              <a:t> n</a:t>
            </a:r>
            <a:r>
              <a:rPr lang="en-US" sz="1800" baseline="30000" dirty="0">
                <a:latin typeface="Comic Sans MS" charset="0"/>
              </a:rPr>
              <a:t>2 </a:t>
            </a: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≤ 0</a:t>
            </a:r>
            <a:endParaRPr lang="en-US" sz="1800" dirty="0"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				    </a:t>
            </a:r>
            <a:r>
              <a:rPr lang="en-US" sz="1800" dirty="0" err="1">
                <a:latin typeface="Comic Sans MS" charset="0"/>
                <a:ea typeface="Arial" charset="0"/>
                <a:cs typeface="Arial" charset="0"/>
              </a:rPr>
              <a:t>d</a:t>
            </a: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 ≥ (16/13)c</a:t>
            </a:r>
            <a:endParaRPr lang="en-US" sz="1800" baseline="30000" dirty="0">
              <a:latin typeface="Comic Sans MS" charset="0"/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ea typeface="Arial" charset="0"/>
                <a:cs typeface="Arial" charset="0"/>
                <a:sym typeface="Symbol" charset="2"/>
              </a:rPr>
              <a:t>Therefore: </a:t>
            </a:r>
            <a:r>
              <a:rPr lang="en-US" sz="18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T(n</a:t>
            </a:r>
            <a:r>
              <a:rPr lang="en-US" sz="1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 = O(n</a:t>
            </a:r>
            <a:r>
              <a:rPr lang="en-US" sz="1800" baseline="30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 sz="1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2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5</a:t>
            </a:r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D12-187C-6848-B47C-D6092CADAFE6}" type="slidenum">
              <a:rPr lang="en-US"/>
              <a:pPr/>
              <a:t>6</a:t>
            </a:fld>
            <a:endParaRPr lang="en-US"/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latin typeface="Comic Sans MS" charset="0"/>
              </a:rPr>
              <a:t>W(n) = W(n/3) + W(2n/3) + n</a:t>
            </a:r>
          </a:p>
        </p:txBody>
      </p:sp>
      <p:graphicFrame>
        <p:nvGraphicFramePr>
          <p:cNvPr id="35430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2" name="Paint Shop Pro Image" r:id="rId4" imgW="5648780" imgH="6126829" progId="">
                  <p:embed/>
                </p:oleObj>
              </mc:Choice>
              <mc:Fallback>
                <p:oleObj name="Paint Shop Pro Image" r:id="rId4" imgW="5648780" imgH="61268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81000" y="1828800"/>
            <a:ext cx="48076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longest path from the root to a leaf is:                  		            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→ (2/3)n →(2/3)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n →… →1</a:t>
            </a:r>
            <a:endParaRPr lang="en-US" sz="2000" baseline="30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size hits 1 when         1 = (2/3)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⇔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=log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3/2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Cost of the problem at level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 =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Total cost: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charset="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	⇒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W(n) = O(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nlgn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graphicFrame>
        <p:nvGraphicFramePr>
          <p:cNvPr id="35431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65200" y="5246688"/>
          <a:ext cx="78692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3" name="Equation" r:id="rId6" imgW="4330440" imgH="444240" progId="Equation.3">
                  <p:embed/>
                </p:oleObj>
              </mc:Choice>
              <mc:Fallback>
                <p:oleObj name="Equation" r:id="rId6" imgW="4330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246688"/>
                        <a:ext cx="7869238" cy="808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03375" y="5838825"/>
            <a:ext cx="1504950" cy="474663"/>
            <a:chOff x="1010" y="3678"/>
            <a:chExt cx="948" cy="299"/>
          </a:xfrm>
        </p:grpSpPr>
        <p:sp>
          <p:nvSpPr>
            <p:cNvPr id="354313" name="AutoShape 9"/>
            <p:cNvSpPr>
              <a:spLocks/>
            </p:cNvSpPr>
            <p:nvPr/>
          </p:nvSpPr>
          <p:spPr bwMode="auto">
            <a:xfrm rot="16200000" flipV="1">
              <a:off x="1463" y="3376"/>
              <a:ext cx="48" cy="651"/>
            </a:xfrm>
            <a:prstGeom prst="leftBrace">
              <a:avLst>
                <a:gd name="adj1" fmla="val 11302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1010" y="3746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533400" indent="-533400" algn="ctr">
                <a:spcBef>
                  <a:spcPct val="20000"/>
                </a:spcBef>
              </a:pPr>
              <a:r>
                <a:rPr lang="en-US">
                  <a:latin typeface="Comic Sans MS" charset="0"/>
                </a:rPr>
                <a:t>for all levels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build="p"/>
      <p:bldP spid="3543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B21B-A1DA-8446-974A-1010FEDF3ADC}" type="slidenum">
              <a:rPr lang="en-US"/>
              <a:pPr/>
              <a:t>7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3 - Substitution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00675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>
                <a:latin typeface="Comic Sans MS" charset="0"/>
              </a:rPr>
              <a:t>			W(n) = W(n/3) + W(2n/3) + n</a:t>
            </a:r>
            <a:endParaRPr lang="en-US" baseline="30000">
              <a:latin typeface="Comic Sans MS" charset="0"/>
            </a:endParaRPr>
          </a:p>
          <a:p>
            <a:pPr>
              <a:lnSpc>
                <a:spcPct val="110000"/>
              </a:lnSpc>
            </a:pPr>
            <a:r>
              <a:rPr lang="en-US"/>
              <a:t>Guess: </a:t>
            </a:r>
            <a:r>
              <a:rPr lang="en-US">
                <a:latin typeface="Comic Sans MS" charset="0"/>
              </a:rPr>
              <a:t>W(n) = O(nlgn)</a:t>
            </a:r>
          </a:p>
          <a:p>
            <a:pPr lvl="1">
              <a:lnSpc>
                <a:spcPct val="110000"/>
              </a:lnSpc>
            </a:pPr>
            <a:r>
              <a:rPr lang="en-US"/>
              <a:t>Induction goal: </a:t>
            </a:r>
            <a:r>
              <a:rPr lang="en-US">
                <a:latin typeface="Comic Sans MS" charset="0"/>
              </a:rPr>
              <a:t>W(n)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>
                <a:latin typeface="Comic Sans MS" charset="0"/>
              </a:rPr>
              <a:t>dnlgn</a:t>
            </a:r>
            <a:r>
              <a:rPr lang="en-US"/>
              <a:t>, for some </a:t>
            </a:r>
            <a:r>
              <a:rPr lang="en-US">
                <a:latin typeface="Comic Sans MS" charset="0"/>
              </a:rPr>
              <a:t>d</a:t>
            </a:r>
            <a:r>
              <a:rPr lang="en-US"/>
              <a:t> and </a:t>
            </a:r>
            <a:r>
              <a:rPr lang="en-US">
                <a:latin typeface="Comic Sans MS" charset="0"/>
              </a:rPr>
              <a:t>n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baseline="-2500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>
              <a:latin typeface="Comic Sans MS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>
                <a:ea typeface="Arial" charset="0"/>
                <a:cs typeface="Arial" charset="0"/>
              </a:rPr>
              <a:t>Induction</a:t>
            </a:r>
            <a:r>
              <a:rPr lang="en-US"/>
              <a:t> hypothesis: </a:t>
            </a:r>
            <a:r>
              <a:rPr lang="en-US">
                <a:latin typeface="Comic Sans MS" charset="0"/>
              </a:rPr>
              <a:t>W(k)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>
                <a:latin typeface="Comic Sans MS" charset="0"/>
              </a:rPr>
              <a:t>d klgk     </a:t>
            </a:r>
            <a:r>
              <a:rPr lang="en-US"/>
              <a:t>for any</a:t>
            </a:r>
            <a:r>
              <a:rPr lang="en-US">
                <a:latin typeface="Comic Sans MS" charset="0"/>
              </a:rPr>
              <a:t> k &lt; n (n/3, 2n/3)</a:t>
            </a:r>
          </a:p>
          <a:p>
            <a:pPr>
              <a:lnSpc>
                <a:spcPct val="110000"/>
              </a:lnSpc>
            </a:pPr>
            <a:r>
              <a:rPr lang="en-US"/>
              <a:t>Proof of induction goal: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rgbClr val="CC0000"/>
                </a:solidFill>
                <a:latin typeface="Comic Sans MS" charset="0"/>
              </a:rPr>
              <a:t>Try it out as an exercise!!</a:t>
            </a:r>
            <a:endParaRPr lang="en-US">
              <a:solidFill>
                <a:srgbClr val="CC0000"/>
              </a:solidFill>
              <a:latin typeface="Comic Sans MS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7115-08DF-F149-8110-BE770D998091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418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“Cookbook” for solving recurrences of the form: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	where, </a:t>
            </a:r>
            <a:r>
              <a:rPr lang="en-US" sz="2400" dirty="0">
                <a:latin typeface="Comic Sans MS" charset="0"/>
              </a:rPr>
              <a:t>a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≥ 1</a:t>
            </a:r>
            <a:r>
              <a:rPr lang="en-US" sz="2400" dirty="0">
                <a:ea typeface="Arial" charset="0"/>
                <a:cs typeface="Arial" charset="0"/>
              </a:rPr>
              <a:t>,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 b &gt; 1</a:t>
            </a:r>
            <a:r>
              <a:rPr lang="en-US" sz="2400" dirty="0">
                <a:ea typeface="Arial" charset="0"/>
                <a:cs typeface="Arial" charset="0"/>
              </a:rPr>
              <a:t>, and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f(n) &gt; 0</a:t>
            </a:r>
            <a:r>
              <a:rPr lang="en-US" sz="2400" dirty="0"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latin typeface="Comic Sans MS" charset="0"/>
              <a:ea typeface="Arial" charset="0"/>
              <a:cs typeface="Arial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3200" b="1" dirty="0">
                <a:ea typeface="Arial" charset="0"/>
                <a:cs typeface="Arial" charset="0"/>
              </a:rPr>
              <a:t>Idea:</a:t>
            </a:r>
            <a:r>
              <a:rPr lang="en-US" sz="3200" dirty="0">
                <a:ea typeface="Arial" charset="0"/>
                <a:cs typeface="Arial" charset="0"/>
              </a:rPr>
              <a:t> compare </a:t>
            </a:r>
            <a:r>
              <a:rPr lang="en-US" sz="3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f(n) </a:t>
            </a:r>
            <a:r>
              <a:rPr lang="en-US" sz="3200" dirty="0">
                <a:ea typeface="Arial" charset="0"/>
                <a:cs typeface="Arial" charset="0"/>
              </a:rPr>
              <a:t>with</a:t>
            </a:r>
            <a:r>
              <a:rPr lang="en-US" sz="3200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3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3200" baseline="300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f(n)</a:t>
            </a:r>
            <a:r>
              <a:rPr lang="en-US" sz="26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600" dirty="0">
                <a:ea typeface="Arial" charset="0"/>
                <a:cs typeface="Arial" charset="0"/>
              </a:rPr>
              <a:t>is asymptotically smaller or larger than </a:t>
            </a:r>
            <a:r>
              <a:rPr lang="en-US" sz="3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2600" dirty="0">
                <a:solidFill>
                  <a:srgbClr val="003399"/>
                </a:solidFill>
                <a:ea typeface="Arial" charset="0"/>
                <a:cs typeface="Arial" charset="0"/>
              </a:rPr>
              <a:t> </a:t>
            </a:r>
            <a:r>
              <a:rPr lang="en-US" sz="2600" dirty="0">
                <a:ea typeface="Arial" charset="0"/>
                <a:cs typeface="Arial" charset="0"/>
              </a:rPr>
              <a:t>by a polynomial factor </a:t>
            </a:r>
            <a:r>
              <a:rPr lang="en-US" sz="26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600" baseline="300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endParaRPr lang="en-US" sz="2600" dirty="0">
              <a:solidFill>
                <a:srgbClr val="DD0111"/>
              </a:solidFill>
              <a:ea typeface="Arial" charset="0"/>
              <a:cs typeface="Arial" charset="0"/>
              <a:sym typeface="Symbol" charset="2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f(n) </a:t>
            </a:r>
            <a:r>
              <a:rPr lang="en-US" sz="2600" dirty="0">
                <a:ea typeface="Arial" charset="0"/>
                <a:cs typeface="Arial" charset="0"/>
                <a:sym typeface="Symbol" charset="2"/>
              </a:rPr>
              <a:t>is asymptotically equal with </a:t>
            </a:r>
            <a:r>
              <a:rPr lang="en-US" sz="3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endParaRPr lang="en-US" sz="3200" baseline="30000" dirty="0">
              <a:solidFill>
                <a:srgbClr val="DD0111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9" name="Equation" r:id="rId4" imgW="1333440" imgH="431640" progId="Equation.3">
                  <p:embed/>
                </p:oleObj>
              </mc:Choice>
              <mc:Fallback>
                <p:oleObj name="Equation" r:id="rId4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3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5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E92D-D1E1-CF40-926B-D21625B31B5C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Master’s method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861742" cy="5262562"/>
          </a:xfrm>
        </p:spPr>
        <p:txBody>
          <a:bodyPr/>
          <a:lstStyle/>
          <a:p>
            <a:r>
              <a:rPr lang="en-US" sz="2000" dirty="0"/>
              <a:t>“Cookbook” for solving recurrences of the form: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	</a:t>
            </a:r>
          </a:p>
          <a:p>
            <a:pPr>
              <a:buFontTx/>
              <a:buNone/>
            </a:pPr>
            <a:r>
              <a:rPr lang="en-US" sz="2000" dirty="0"/>
              <a:t>			where, </a:t>
            </a:r>
            <a:r>
              <a:rPr lang="en-US" sz="2000" dirty="0">
                <a:latin typeface="Comic Sans MS" charset="0"/>
              </a:rPr>
              <a:t>a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≥ 1</a:t>
            </a:r>
            <a:r>
              <a:rPr lang="en-US" sz="2000" dirty="0">
                <a:ea typeface="Arial" charset="0"/>
                <a:cs typeface="Arial" charset="0"/>
              </a:rPr>
              <a:t>,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 b &gt; 1</a:t>
            </a:r>
            <a:r>
              <a:rPr lang="en-US" sz="2000" dirty="0">
                <a:ea typeface="Arial" charset="0"/>
                <a:cs typeface="Arial" charset="0"/>
              </a:rPr>
              <a:t>, and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f(n) &gt; 0</a:t>
            </a:r>
            <a:r>
              <a:rPr lang="en-US" sz="2000" dirty="0">
                <a:ea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sz="1000" dirty="0">
              <a:latin typeface="Comic Sans MS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dirty="0">
                <a:ea typeface="Arial" charset="0"/>
                <a:cs typeface="Arial" charset="0"/>
              </a:rPr>
              <a:t>Case 1:</a:t>
            </a:r>
            <a:r>
              <a:rPr lang="en-US" sz="2200" dirty="0">
                <a:ea typeface="Arial" charset="0"/>
                <a:cs typeface="Arial" charset="0"/>
              </a:rPr>
              <a:t> if 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f(n) = O(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2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2200" baseline="300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200" baseline="30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-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)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200" dirty="0">
                <a:ea typeface="Arial" charset="0"/>
                <a:cs typeface="Arial" charset="0"/>
              </a:rPr>
              <a:t>for some 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&gt; 0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, then: 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2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dirty="0">
                <a:ea typeface="Arial" charset="0"/>
                <a:cs typeface="Arial" charset="0"/>
                <a:sym typeface="Symbol" charset="2"/>
              </a:rPr>
              <a:t>Case 2: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 if 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f(n) = 𝚹(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2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, 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then: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2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lgn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dirty="0">
                <a:ea typeface="Arial" charset="0"/>
                <a:cs typeface="Arial" charset="0"/>
                <a:sym typeface="Symbol" charset="2"/>
              </a:rPr>
              <a:t>Case 3: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 if 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f(n) = 𝛀(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n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log</a:t>
            </a:r>
            <a:r>
              <a:rPr lang="en-US" sz="2200" baseline="-25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b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a</a:t>
            </a:r>
            <a:r>
              <a:rPr lang="en-US" sz="2200" baseline="300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200" baseline="30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+</a:t>
            </a:r>
            <a:r>
              <a:rPr lang="en-US" sz="2200" baseline="30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200" baseline="300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)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 for some </a:t>
            </a:r>
            <a:r>
              <a:rPr lang="en-US" sz="2200" dirty="0" err="1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ℇ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&gt; 0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dirty="0">
                <a:ea typeface="Arial" charset="0"/>
                <a:cs typeface="Arial" charset="0"/>
                <a:sym typeface="Symbol" charset="2"/>
              </a:rPr>
              <a:t>	</a:t>
            </a:r>
            <a:r>
              <a:rPr lang="en-US" sz="22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af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(n/b) ≤ </a:t>
            </a:r>
            <a:r>
              <a:rPr lang="en-US" sz="2200" dirty="0" err="1">
                <a:latin typeface="Comic Sans MS" charset="0"/>
                <a:ea typeface="Arial" charset="0"/>
                <a:cs typeface="Arial" charset="0"/>
                <a:sym typeface="Symbol" charset="2"/>
              </a:rPr>
              <a:t>cf</a:t>
            </a:r>
            <a:r>
              <a:rPr lang="en-US" sz="22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(n)</a:t>
            </a:r>
            <a:r>
              <a:rPr lang="en-US" sz="2200" dirty="0">
                <a:ea typeface="Arial" charset="0"/>
                <a:cs typeface="Arial" charset="0"/>
                <a:sym typeface="Symbol" charset="2"/>
              </a:rPr>
              <a:t> for some c &lt; 1 and all sufficiently 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dirty="0">
                <a:ea typeface="Arial" charset="0"/>
                <a:cs typeface="Arial" charset="0"/>
                <a:sym typeface="Symbol" charset="2"/>
              </a:rPr>
              <a:t>				</a:t>
            </a:r>
            <a:r>
              <a:rPr lang="en-US" sz="22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  <a:sym typeface="Symbol" charset="2"/>
              </a:rPr>
              <a:t>T(n) = 𝚹(f(n))</a:t>
            </a:r>
          </a:p>
        </p:txBody>
      </p:sp>
      <p:graphicFrame>
        <p:nvGraphicFramePr>
          <p:cNvPr id="1925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3" name="Equation" r:id="rId4" imgW="1333440" imgH="431640" progId="Equation.3">
                  <p:embed/>
                </p:oleObj>
              </mc:Choice>
              <mc:Fallback>
                <p:oleObj name="Equation" r:id="rId4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693738" y="5529263"/>
            <a:ext cx="2349500" cy="903287"/>
            <a:chOff x="432" y="3456"/>
            <a:chExt cx="1480" cy="569"/>
          </a:xfrm>
        </p:grpSpPr>
        <p:sp>
          <p:nvSpPr>
            <p:cNvPr id="192518" name="Text Box 6"/>
            <p:cNvSpPr txBox="1">
              <a:spLocks noChangeArrowheads="1"/>
            </p:cNvSpPr>
            <p:nvPr/>
          </p:nvSpPr>
          <p:spPr bwMode="auto">
            <a:xfrm>
              <a:off x="432" y="3792"/>
              <a:ext cx="1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regularity condition</a:t>
              </a:r>
            </a:p>
          </p:txBody>
        </p:sp>
        <p:sp>
          <p:nvSpPr>
            <p:cNvPr id="192519" name="Freeform 7"/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/>
              <a:ahLst/>
              <a:cxnLst>
                <a:cxn ang="0">
                  <a:pos x="56" y="336"/>
                </a:cxn>
                <a:cxn ang="0">
                  <a:pos x="56" y="240"/>
                </a:cxn>
                <a:cxn ang="0">
                  <a:pos x="8" y="144"/>
                </a:cxn>
                <a:cxn ang="0">
                  <a:pos x="104" y="0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9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465</Words>
  <Application>Microsoft Macintosh PowerPoint</Application>
  <PresentationFormat>On-screen Show (4:3)</PresentationFormat>
  <Paragraphs>178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Paint Shop Pro Image</vt:lpstr>
      <vt:lpstr>Equation</vt:lpstr>
      <vt:lpstr>Analysis of Algorithms CS 477/677</vt:lpstr>
      <vt:lpstr>The recursion-tree method</vt:lpstr>
      <vt:lpstr>Example 1</vt:lpstr>
      <vt:lpstr>Example 2</vt:lpstr>
      <vt:lpstr>Example 2 - Substitution</vt:lpstr>
      <vt:lpstr>Example 3</vt:lpstr>
      <vt:lpstr>Example 3 - Substitution</vt:lpstr>
      <vt:lpstr>Master’s method</vt:lpstr>
      <vt:lpstr>Master’s method</vt:lpstr>
      <vt:lpstr>Why nlogba?</vt:lpstr>
      <vt:lpstr>Examples</vt:lpstr>
      <vt:lpstr>Examples</vt:lpstr>
      <vt:lpstr>Examples (cont.)</vt:lpstr>
      <vt:lpstr>Examples</vt:lpstr>
      <vt:lpstr>Examples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617</cp:revision>
  <cp:lastPrinted>2017-09-12T16:48:47Z</cp:lastPrinted>
  <dcterms:created xsi:type="dcterms:W3CDTF">2011-01-18T17:28:39Z</dcterms:created>
  <dcterms:modified xsi:type="dcterms:W3CDTF">2018-09-11T21:54:01Z</dcterms:modified>
</cp:coreProperties>
</file>