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428" r:id="rId14"/>
    <p:sldId id="429" r:id="rId15"/>
    <p:sldId id="430" r:id="rId16"/>
    <p:sldId id="431" r:id="rId17"/>
    <p:sldId id="432" r:id="rId18"/>
    <p:sldId id="424" r:id="rId19"/>
    <p:sldId id="425" r:id="rId20"/>
    <p:sldId id="426" r:id="rId21"/>
    <p:sldId id="427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29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94" autoAdjust="0"/>
    <p:restoredTop sz="96405" autoAdjust="0"/>
  </p:normalViewPr>
  <p:slideViewPr>
    <p:cSldViewPr snapToGrid="0">
      <p:cViewPr varScale="1">
        <p:scale>
          <a:sx n="126" d="100"/>
          <a:sy n="126" d="100"/>
        </p:scale>
        <p:origin x="1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6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461A0-3C3A-C540-8F1E-90D23CBBC571}" type="slidenum">
              <a:rPr lang="en-US"/>
              <a:pPr/>
              <a:t>10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52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738E-C3D3-4F48-89D6-A38CBB451531}" type="slidenum">
              <a:rPr lang="en-US"/>
              <a:pPr/>
              <a:t>11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EC2A9-E509-1B4C-B2B6-05C6EA48C9D3}" type="slidenum">
              <a:rPr lang="en-US"/>
              <a:pPr/>
              <a:t>12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4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EFC28-D5A7-A849-996C-539D058A7142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-25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18513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7505-3842-9046-81A5-0AD4E7B728DC}" type="slidenum">
              <a:rPr lang="en-US"/>
              <a:pPr/>
              <a:t>14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3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EAD37-B7C4-DA40-9847-691CB475EB90}" type="slidenum">
              <a:rPr lang="en-US"/>
              <a:pPr/>
              <a:t>15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03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89BF5-D67A-7349-89F7-109F48F0FF5A}" type="slidenum">
              <a:rPr lang="en-US"/>
              <a:pPr/>
              <a:t>16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7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2DAF5-669E-134E-9C44-A44251F46FD9}" type="slidenum">
              <a:rPr lang="en-US"/>
              <a:pPr/>
              <a:t>17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1CD81-6BC2-F044-86CE-70961E0F99CD}" type="slidenum">
              <a:rPr lang="en-US"/>
              <a:pPr/>
              <a:t>18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5CF39-5196-1F47-90F6-18D5BA294F80}" type="slidenum">
              <a:rPr lang="en-US"/>
              <a:pPr/>
              <a:t>19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E2466-E89A-6F43-B9B5-86BCE30E61B2}" type="slidenum">
              <a:rPr lang="en-US"/>
              <a:pPr/>
              <a:t>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F38A9-0D3D-744B-9F79-334DFFB65F61}" type="slidenum">
              <a:rPr lang="en-US"/>
              <a:pPr/>
              <a:t>20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88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4C9E-77A6-3042-9C79-A1867E369473}" type="slidenum">
              <a:rPr lang="en-US"/>
              <a:pPr/>
              <a:t>21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1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5019F-8CA3-B24A-B1B9-E94FC2970418}" type="slidenum">
              <a:rPr lang="en-US"/>
              <a:pPr/>
              <a:t>22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436F8-D688-DE47-B011-A8BF7216D74E}" type="slidenum">
              <a:rPr lang="en-US"/>
              <a:pPr/>
              <a:t>23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3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DB02E-F8A3-A046-91D7-CCF12A7316CA}" type="slidenum">
              <a:rPr lang="en-US"/>
              <a:pPr/>
              <a:t>24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3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CDE06-2B21-FE43-A4EE-090DCF4327CF}" type="slidenum">
              <a:rPr lang="en-US"/>
              <a:pPr/>
              <a:t>25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6AD88-74CB-364E-B306-7491104A1C5E}" type="slidenum">
              <a:rPr lang="en-US"/>
              <a:pPr/>
              <a:t>26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F2672-F674-6D4A-8359-E9DBA6EF3288}" type="slidenum">
              <a:rPr lang="en-US"/>
              <a:pPr/>
              <a:t>27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5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C259A-AEDC-FE4F-9436-49881711736F}" type="slidenum">
              <a:rPr lang="en-US"/>
              <a:pPr/>
              <a:t>28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D69E0-F047-5743-A441-39D33D034EF4}" type="slidenum">
              <a:rPr lang="en-US"/>
              <a:pPr/>
              <a:t>29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B1632-2195-6346-BA1B-B4217A07B270}" type="slidenum">
              <a:rPr lang="en-US"/>
              <a:pPr/>
              <a:t>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0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30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727F5-1632-5346-95FD-C638A0B77E18}" type="slidenum">
              <a:rPr lang="en-US"/>
              <a:pPr/>
              <a:t>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53D9C-1E7E-5248-B73A-EC5B10045701}" type="slidenum">
              <a:rPr lang="en-US"/>
              <a:pPr/>
              <a:t>5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230A5-A4A9-9E4E-8EEF-B44F1DC1B8B1}" type="slidenum">
              <a:rPr lang="en-US"/>
              <a:pPr/>
              <a:t>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114E9-F572-874B-AEFB-8BBDCDD7EB17}" type="slidenum">
              <a:rPr lang="en-US"/>
              <a:pPr/>
              <a:t>7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9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20EE5-1DAA-B349-A423-34F51099124D}" type="slidenum">
              <a:rPr lang="en-US"/>
              <a:pPr/>
              <a:t>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C9283-770B-5741-A7B5-CCB380B11B13}" type="slidenum">
              <a:rPr lang="en-US"/>
              <a:pPr/>
              <a:t>9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2AA3FE67-C487-A948-974C-55CA399E48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8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E110B36F-A941-9C44-BAAC-BCA208C386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  <p:sldLayoutId id="2147483668" r:id="rId16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ergeSort.pp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E36-4FE2-F448-92FC-C35C3E424430}" type="slidenum">
              <a:rPr lang="en-US"/>
              <a:pPr/>
              <a:t>10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Invariant for Insertion Sort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43000"/>
            <a:ext cx="5904047" cy="48339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b="1"/>
              <a:t>Initialization: 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Just before the first iteration, </a:t>
            </a:r>
            <a:r>
              <a:rPr lang="en-US" dirty="0">
                <a:latin typeface="Comic Sans MS" charset="0"/>
              </a:rPr>
              <a:t>j = 2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the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A[1 . . j-1]</a:t>
            </a:r>
            <a:r>
              <a:rPr lang="en-US" dirty="0"/>
              <a:t>  = </a:t>
            </a:r>
            <a:r>
              <a:rPr lang="en-US" dirty="0">
                <a:latin typeface="Comic Sans MS" charset="0"/>
              </a:rPr>
              <a:t>A[1],</a:t>
            </a:r>
            <a:r>
              <a:rPr lang="en-US" dirty="0"/>
              <a:t> (the element originally in </a:t>
            </a:r>
            <a:r>
              <a:rPr lang="en-US" dirty="0">
                <a:latin typeface="Comic Sans MS" charset="0"/>
              </a:rPr>
              <a:t>A[1]</a:t>
            </a:r>
            <a:r>
              <a:rPr lang="en-US" dirty="0"/>
              <a:t>) – is sorted</a:t>
            </a: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>
            <p:extLst/>
          </p:nvPr>
        </p:nvGraphicFramePr>
        <p:xfrm>
          <a:off x="6254884" y="1351166"/>
          <a:ext cx="25273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1" name="Paint Shop Pro Image" r:id="rId4" imgW="2526829" imgH="1395500" progId="">
                  <p:embed/>
                </p:oleObj>
              </mc:Choice>
              <mc:Fallback>
                <p:oleObj name="Paint Shop Pro Image" r:id="rId4" imgW="2526829" imgH="1395500" progId="">
                  <p:embed/>
                  <p:pic>
                    <p:nvPicPr>
                      <p:cNvPr id="207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884" y="1351166"/>
                        <a:ext cx="2527300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8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DA3-2DE3-E841-8366-9E108856142C}" type="slidenum">
              <a:rPr lang="en-US"/>
              <a:pPr/>
              <a:t>11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Invariant for Insertion Sort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378825" cy="5562600"/>
          </a:xfrm>
        </p:spPr>
        <p:txBody>
          <a:bodyPr/>
          <a:lstStyle/>
          <a:p>
            <a:r>
              <a:rPr lang="en-US" b="1"/>
              <a:t>Maintenance: </a:t>
            </a:r>
          </a:p>
          <a:p>
            <a:pPr lvl="1"/>
            <a:r>
              <a:rPr lang="en-US"/>
              <a:t>the </a:t>
            </a:r>
            <a:r>
              <a:rPr lang="en-US" b="1"/>
              <a:t>while </a:t>
            </a:r>
            <a:r>
              <a:rPr lang="en-US"/>
              <a:t>inner loop moves </a:t>
            </a:r>
            <a:r>
              <a:rPr lang="en-US">
                <a:latin typeface="Comic Sans MS" charset="0"/>
              </a:rPr>
              <a:t>A[j -1], A[j -2], A[j -3],</a:t>
            </a:r>
            <a:r>
              <a:rPr lang="en-US"/>
              <a:t> and so on, by one position to the right until the proper position for </a:t>
            </a:r>
            <a:r>
              <a:rPr lang="en-US">
                <a:latin typeface="Comic Sans MS" charset="0"/>
              </a:rPr>
              <a:t>key</a:t>
            </a:r>
            <a:r>
              <a:rPr lang="en-US" i="1"/>
              <a:t> </a:t>
            </a:r>
            <a:r>
              <a:rPr lang="en-US"/>
              <a:t>(which has the value that started out in </a:t>
            </a:r>
            <a:r>
              <a:rPr lang="en-US">
                <a:latin typeface="Comic Sans MS" charset="0"/>
              </a:rPr>
              <a:t>A[j]</a:t>
            </a:r>
            <a:r>
              <a:rPr lang="en-US"/>
              <a:t>) is found  </a:t>
            </a:r>
          </a:p>
          <a:p>
            <a:pPr lvl="1"/>
            <a:r>
              <a:rPr lang="en-US"/>
              <a:t>At that point, the value of </a:t>
            </a:r>
            <a:r>
              <a:rPr lang="en-US">
                <a:latin typeface="Comic Sans MS" charset="0"/>
              </a:rPr>
              <a:t>key</a:t>
            </a:r>
            <a:r>
              <a:rPr lang="en-US" i="1"/>
              <a:t> </a:t>
            </a:r>
            <a:r>
              <a:rPr lang="en-US"/>
              <a:t>is placed into this position.</a:t>
            </a:r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2398713" y="4014788"/>
          <a:ext cx="25749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7" name="Paint Shop Pro Image" r:id="rId4" imgW="2575610" imgH="1385741" progId="">
                  <p:embed/>
                </p:oleObj>
              </mc:Choice>
              <mc:Fallback>
                <p:oleObj name="Paint Shop Pro Image" r:id="rId4" imgW="2575610" imgH="1385741" progId="">
                  <p:embed/>
                  <p:pic>
                    <p:nvPicPr>
                      <p:cNvPr id="208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014788"/>
                        <a:ext cx="25749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5065713" y="3998913"/>
          <a:ext cx="25273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8" name="Paint Shop Pro Image" r:id="rId6" imgW="2526829" imgH="1414634" progId="">
                  <p:embed/>
                </p:oleObj>
              </mc:Choice>
              <mc:Fallback>
                <p:oleObj name="Paint Shop Pro Image" r:id="rId6" imgW="2526829" imgH="1414634" progId="">
                  <p:embed/>
                  <p:pic>
                    <p:nvPicPr>
                      <p:cNvPr id="208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3998913"/>
                        <a:ext cx="25273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9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1CB-06E2-E941-89C2-B7F0B69DA414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Invariant for Insertion Sort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378825" cy="5562600"/>
          </a:xfrm>
        </p:spPr>
        <p:txBody>
          <a:bodyPr/>
          <a:lstStyle/>
          <a:p>
            <a:r>
              <a:rPr lang="en-US" b="1" dirty="0"/>
              <a:t>Termination: </a:t>
            </a:r>
          </a:p>
          <a:p>
            <a:pPr lvl="1"/>
            <a:r>
              <a:rPr lang="en-US" dirty="0"/>
              <a:t>The outer </a:t>
            </a:r>
            <a:r>
              <a:rPr lang="en-US" b="1" dirty="0"/>
              <a:t>for </a:t>
            </a:r>
            <a:r>
              <a:rPr lang="en-US" dirty="0"/>
              <a:t>loop ends when </a:t>
            </a:r>
            <a:r>
              <a:rPr lang="en-US" dirty="0">
                <a:latin typeface="Comic Sans MS" charset="0"/>
              </a:rPr>
              <a:t>j = n + 1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⇒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latin typeface="Comic Sans MS" charset="0"/>
              </a:rPr>
              <a:t>j-1 = n</a:t>
            </a:r>
            <a:endParaRPr lang="en-US" dirty="0">
              <a:latin typeface="Comic Sans MS" charset="0"/>
              <a:sym typeface="Symbol" charset="2"/>
            </a:endParaRPr>
          </a:p>
          <a:p>
            <a:pPr lvl="1"/>
            <a:r>
              <a:rPr lang="en-US" dirty="0"/>
              <a:t>Replace </a:t>
            </a:r>
            <a:r>
              <a:rPr lang="en-US" dirty="0">
                <a:latin typeface="Comic Sans MS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dirty="0">
                <a:latin typeface="Comic Sans MS" charset="0"/>
              </a:rPr>
              <a:t>j-1</a:t>
            </a:r>
            <a:r>
              <a:rPr lang="en-US" dirty="0"/>
              <a:t> in the loop invariant: 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A[1 . . n]</a:t>
            </a:r>
            <a:r>
              <a:rPr lang="en-US" dirty="0"/>
              <a:t> consists of the elements originally in </a:t>
            </a:r>
            <a:r>
              <a:rPr lang="en-US" dirty="0">
                <a:latin typeface="Comic Sans MS" charset="0"/>
              </a:rPr>
              <a:t>A[1 . . n],</a:t>
            </a:r>
            <a:r>
              <a:rPr lang="en-US" dirty="0"/>
              <a:t> but in sorted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entire array is sorted!	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1824038" y="3246438"/>
          <a:ext cx="25463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1" name="Paint Shop Pro Image" r:id="rId4" imgW="2546341" imgH="1424390" progId="">
                  <p:embed/>
                </p:oleObj>
              </mc:Choice>
              <mc:Fallback>
                <p:oleObj name="Paint Shop Pro Image" r:id="rId4" imgW="2546341" imgH="1424390" progId="">
                  <p:embed/>
                  <p:pic>
                    <p:nvPicPr>
                      <p:cNvPr id="209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3246438"/>
                        <a:ext cx="2546350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4491038" y="3506788"/>
          <a:ext cx="26431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2" name="Paint Shop Pro Image" r:id="rId6" imgW="2643902" imgH="946341" progId="">
                  <p:embed/>
                </p:oleObj>
              </mc:Choice>
              <mc:Fallback>
                <p:oleObj name="Paint Shop Pro Image" r:id="rId6" imgW="2643902" imgH="946341" progId="">
                  <p:embed/>
                  <p:pic>
                    <p:nvPicPr>
                      <p:cNvPr id="209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3506788"/>
                        <a:ext cx="26431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7173913" y="325755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entury Gothic" charset="0"/>
                <a:ea typeface="Century Gothic" charset="0"/>
                <a:cs typeface="Century Gothic" charset="0"/>
              </a:rPr>
              <a:t>j</a:t>
            </a: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6546850" y="32575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j - 1</a:t>
            </a:r>
          </a:p>
        </p:txBody>
      </p:sp>
    </p:spTree>
    <p:extLst>
      <p:ext uri="{BB962C8B-B14F-4D97-AF65-F5344CB8AC3E}">
        <p14:creationId xmlns:p14="http://schemas.microsoft.com/office/powerpoint/2010/main" val="347221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6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15F-6CEF-7D47-8CFD-565A5821D00C}" type="slidenum">
              <a:rPr lang="en-US"/>
              <a:pPr/>
              <a:t>13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Insertion Sort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596063" y="1184275"/>
            <a:ext cx="2133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cost	 times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c</a:t>
            </a:r>
            <a:r>
              <a:rPr lang="en-US" sz="2400" baseline="-25000" dirty="0">
                <a:solidFill>
                  <a:schemeClr val="tx1"/>
                </a:solidFill>
                <a:latin typeface="Comic Sans MS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         n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 dirty="0">
                <a:solidFill>
                  <a:schemeClr val="tx1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	   n-1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 0	   n-1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 dirty="0">
                <a:solidFill>
                  <a:schemeClr val="tx1"/>
                </a:solidFill>
                <a:latin typeface="Comic Sans MS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	   n-1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 dirty="0">
                <a:solidFill>
                  <a:schemeClr val="tx1"/>
                </a:solidFill>
                <a:latin typeface="Comic Sans MS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	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 dirty="0">
                <a:solidFill>
                  <a:schemeClr val="tx1"/>
                </a:solidFill>
                <a:latin typeface="Comic Sans MS" charset="0"/>
              </a:rPr>
              <a:t>6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 dirty="0">
                <a:solidFill>
                  <a:schemeClr val="tx1"/>
                </a:solidFill>
                <a:latin typeface="Comic Sans MS" charset="0"/>
              </a:rPr>
              <a:t>7 </a:t>
            </a:r>
            <a:endParaRPr lang="en-US" sz="2400" dirty="0">
              <a:solidFill>
                <a:schemeClr val="tx1"/>
              </a:solidFill>
              <a:latin typeface="Comic Sans MS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 c</a:t>
            </a:r>
            <a:r>
              <a:rPr lang="en-US" sz="2400" baseline="-25000" dirty="0">
                <a:solidFill>
                  <a:schemeClr val="tx1"/>
                </a:solidFill>
                <a:latin typeface="Comic Sans MS" charset="0"/>
              </a:rPr>
              <a:t>8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	    n-1	</a:t>
            </a:r>
            <a:r>
              <a:rPr lang="en-US" sz="2400" dirty="0">
                <a:solidFill>
                  <a:schemeClr val="tx1"/>
                </a:solidFill>
              </a:rPr>
              <a:t>   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7789863" y="336708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9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210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367088"/>
                        <a:ext cx="833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7789863" y="382746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0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210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827463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7789863" y="4281488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1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210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4281488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46063" y="557212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2" name="Equation" r:id="rId9" imgW="4724280" imgH="444240" progId="Equation.3">
                  <p:embed/>
                </p:oleObj>
              </mc:Choice>
              <mc:Fallback>
                <p:oleObj name="Equation" r:id="rId9" imgW="4724280" imgH="444240" progId="Equation.3">
                  <p:embed/>
                  <p:pic>
                    <p:nvPicPr>
                      <p:cNvPr id="2109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572125"/>
                        <a:ext cx="8707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3796" y="1155700"/>
            <a:ext cx="8229600" cy="507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INSERTION-SORT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j ← 2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do </a:t>
            </a:r>
            <a:r>
              <a:rPr lang="en-US" sz="2400" dirty="0">
                <a:solidFill>
                  <a:schemeClr val="tx1"/>
                </a:solidFill>
              </a:rPr>
              <a:t>key ← A[ j ]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Insert A[ j ] into the sorted seq. A[1 . . j -1]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j - 1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     while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&gt; 0 and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 key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do </a:t>
            </a:r>
            <a:r>
              <a:rPr lang="en-US" sz="2400" dirty="0">
                <a:solidFill>
                  <a:schemeClr val="tx1"/>
                </a:solidFill>
              </a:rPr>
              <a:t>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 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    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key</a:t>
            </a:r>
          </a:p>
        </p:txBody>
      </p:sp>
      <p:sp>
        <p:nvSpPr>
          <p:cNvPr id="210953" name="AutoShape 9"/>
          <p:cNvSpPr>
            <a:spLocks noChangeArrowheads="1"/>
          </p:cNvSpPr>
          <p:nvPr/>
        </p:nvSpPr>
        <p:spPr bwMode="auto">
          <a:xfrm rot="-8014074">
            <a:off x="1223170" y="2736462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B5C5-5CC4-DD43-8B46-15D8F2D7B1EE}" type="slidenum">
              <a:rPr lang="en-US"/>
              <a:pPr/>
              <a:t>14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Case Analysis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276" y="1062038"/>
            <a:ext cx="8478837" cy="5643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charset="0"/>
              </a:rPr>
              <a:t>A[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] ≤ key </a:t>
            </a:r>
            <a:r>
              <a:rPr lang="en-US" dirty="0"/>
              <a:t>upon the first time the </a:t>
            </a:r>
            <a:r>
              <a:rPr lang="en-US" b="1" dirty="0"/>
              <a:t>while </a:t>
            </a:r>
            <a:r>
              <a:rPr lang="en-US" dirty="0"/>
              <a:t>loop test is run (when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j </a:t>
            </a:r>
            <a:r>
              <a:rPr lang="en-US" dirty="0"/>
              <a:t>-1)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>
                <a:latin typeface="Comic Sans MS" charset="0"/>
              </a:rPr>
              <a:t>j</a:t>
            </a:r>
            <a:r>
              <a:rPr lang="en-US" i="1" dirty="0"/>
              <a:t> </a:t>
            </a:r>
            <a:r>
              <a:rPr lang="en-US" dirty="0"/>
              <a:t>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charset="0"/>
              </a:rPr>
              <a:t>T(n) = c</a:t>
            </a:r>
            <a:r>
              <a:rPr lang="en-US" baseline="-25000" dirty="0">
                <a:latin typeface="Comic Sans MS" charset="0"/>
              </a:rPr>
              <a:t>1</a:t>
            </a:r>
            <a:r>
              <a:rPr lang="en-US" dirty="0">
                <a:latin typeface="Comic Sans MS" charset="0"/>
              </a:rPr>
              <a:t>n + c</a:t>
            </a:r>
            <a:r>
              <a:rPr lang="en-US" baseline="-25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(n -1) + c</a:t>
            </a:r>
            <a:r>
              <a:rPr lang="en-US" baseline="-25000" dirty="0">
                <a:latin typeface="Comic Sans MS" charset="0"/>
              </a:rPr>
              <a:t>4</a:t>
            </a:r>
            <a:r>
              <a:rPr lang="en-US" dirty="0">
                <a:latin typeface="Comic Sans MS" charset="0"/>
              </a:rPr>
              <a:t>(n -1) + c</a:t>
            </a:r>
            <a:r>
              <a:rPr lang="en-US" baseline="-25000" dirty="0">
                <a:latin typeface="Comic Sans MS" charset="0"/>
              </a:rPr>
              <a:t>5</a:t>
            </a:r>
            <a:r>
              <a:rPr lang="en-US" dirty="0">
                <a:latin typeface="Comic Sans MS" charset="0"/>
              </a:rPr>
              <a:t>(n -1) + c</a:t>
            </a:r>
            <a:r>
              <a:rPr lang="en-US" baseline="-25000" dirty="0">
                <a:latin typeface="Comic Sans MS" charset="0"/>
              </a:rPr>
              <a:t>8</a:t>
            </a:r>
            <a:r>
              <a:rPr lang="en-US" dirty="0">
                <a:latin typeface="Comic Sans MS" charset="0"/>
              </a:rPr>
              <a:t>(n-1) = (c</a:t>
            </a:r>
            <a:r>
              <a:rPr lang="en-US" baseline="-25000" dirty="0">
                <a:latin typeface="Comic Sans MS" charset="0"/>
              </a:rPr>
              <a:t>1</a:t>
            </a:r>
            <a:r>
              <a:rPr lang="en-US" dirty="0">
                <a:latin typeface="Comic Sans MS" charset="0"/>
              </a:rPr>
              <a:t> + c</a:t>
            </a:r>
            <a:r>
              <a:rPr lang="en-US" baseline="-25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+ c</a:t>
            </a:r>
            <a:r>
              <a:rPr lang="en-US" baseline="-25000" dirty="0">
                <a:latin typeface="Comic Sans MS" charset="0"/>
              </a:rPr>
              <a:t>4</a:t>
            </a:r>
            <a:r>
              <a:rPr lang="en-US" dirty="0">
                <a:latin typeface="Comic Sans MS" charset="0"/>
              </a:rPr>
              <a:t> + c</a:t>
            </a:r>
            <a:r>
              <a:rPr lang="en-US" baseline="-25000" dirty="0">
                <a:latin typeface="Comic Sans MS" charset="0"/>
              </a:rPr>
              <a:t>5</a:t>
            </a:r>
            <a:r>
              <a:rPr lang="en-US" dirty="0">
                <a:latin typeface="Comic Sans MS" charset="0"/>
              </a:rPr>
              <a:t> + c</a:t>
            </a:r>
            <a:r>
              <a:rPr lang="en-US" baseline="-25000" dirty="0">
                <a:latin typeface="Comic Sans MS" charset="0"/>
              </a:rPr>
              <a:t>8</a:t>
            </a:r>
            <a:r>
              <a:rPr lang="en-US" dirty="0">
                <a:latin typeface="Comic Sans MS" charset="0"/>
              </a:rPr>
              <a:t>)n - (c</a:t>
            </a:r>
            <a:r>
              <a:rPr lang="en-US" baseline="-25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+ c</a:t>
            </a:r>
            <a:r>
              <a:rPr lang="en-US" baseline="-25000" dirty="0">
                <a:latin typeface="Comic Sans MS" charset="0"/>
              </a:rPr>
              <a:t>4</a:t>
            </a:r>
            <a:r>
              <a:rPr lang="en-US" dirty="0">
                <a:latin typeface="Comic Sans MS" charset="0"/>
              </a:rPr>
              <a:t> + c</a:t>
            </a:r>
            <a:r>
              <a:rPr lang="en-US" baseline="-25000" dirty="0">
                <a:latin typeface="Comic Sans MS" charset="0"/>
              </a:rPr>
              <a:t>5</a:t>
            </a:r>
            <a:r>
              <a:rPr lang="en-US" dirty="0">
                <a:latin typeface="Comic Sans MS" charset="0"/>
              </a:rPr>
              <a:t> + c</a:t>
            </a:r>
            <a:r>
              <a:rPr lang="en-US" baseline="-25000" dirty="0">
                <a:latin typeface="Comic Sans MS" charset="0"/>
              </a:rPr>
              <a:t>8</a:t>
            </a:r>
            <a:r>
              <a:rPr lang="en-US" dirty="0">
                <a:latin typeface="Comic Sans MS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= an + b = </a:t>
            </a:r>
            <a:r>
              <a:rPr lang="en-US" dirty="0" err="1">
                <a:latin typeface="Comic Sans MS" charset="0"/>
                <a:sym typeface="Symbol" charset="2"/>
              </a:rPr>
              <a:t>Θ</a:t>
            </a:r>
            <a:r>
              <a:rPr lang="en-US" dirty="0">
                <a:latin typeface="Comic Sans MS" charset="0"/>
              </a:rPr>
              <a:t>(n)	</a:t>
            </a:r>
            <a:endParaRPr lang="en-US" baseline="30000" dirty="0">
              <a:latin typeface="Comic Sans MS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5190232" y="1222947"/>
            <a:ext cx="41284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“while </a:t>
            </a:r>
            <a:r>
              <a:rPr lang="en-US" sz="2400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 &gt; 0 and A[</a:t>
            </a:r>
            <a:r>
              <a:rPr lang="en-US" sz="2400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] &gt; key”</a:t>
            </a:r>
          </a:p>
        </p:txBody>
      </p:sp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317500" y="5675313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7" name="Equation" r:id="rId4" imgW="4724280" imgH="444240" progId="Equation.3">
                  <p:embed/>
                </p:oleObj>
              </mc:Choice>
              <mc:Fallback>
                <p:oleObj name="Equation" r:id="rId4" imgW="4724280" imgH="444240" progId="Equation.3">
                  <p:embed/>
                  <p:pic>
                    <p:nvPicPr>
                      <p:cNvPr id="288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675313"/>
                        <a:ext cx="87074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7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6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9B-57AA-C648-A56C-678D2FF86CF2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Case Analysis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463" y="1214438"/>
            <a:ext cx="8492450" cy="5643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The array is reversely sorted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Always </a:t>
            </a:r>
            <a:r>
              <a:rPr lang="en-US" sz="2000" dirty="0">
                <a:latin typeface="Comic Sans MS" pitchFamily="-107" charset="0"/>
              </a:rPr>
              <a:t>A[</a:t>
            </a:r>
            <a:r>
              <a:rPr lang="en-US" sz="2000" dirty="0" err="1">
                <a:latin typeface="Comic Sans MS" pitchFamily="-107" charset="0"/>
              </a:rPr>
              <a:t>i</a:t>
            </a:r>
            <a:r>
              <a:rPr lang="en-US" sz="2000" dirty="0">
                <a:latin typeface="Comic Sans MS" pitchFamily="-107" charset="0"/>
              </a:rPr>
              <a:t>] &gt; key</a:t>
            </a:r>
            <a:r>
              <a:rPr lang="en-US" sz="2000" dirty="0"/>
              <a:t> in </a:t>
            </a:r>
            <a:r>
              <a:rPr lang="en-US" sz="2000" b="1" dirty="0"/>
              <a:t>while</a:t>
            </a:r>
            <a:r>
              <a:rPr 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Have to compare </a:t>
            </a:r>
            <a:r>
              <a:rPr lang="en-US" sz="2000" dirty="0">
                <a:latin typeface="Comic Sans MS" pitchFamily="-107" charset="0"/>
              </a:rPr>
              <a:t>key</a:t>
            </a:r>
            <a:r>
              <a:rPr lang="en-US" sz="2000" i="1" dirty="0"/>
              <a:t> </a:t>
            </a:r>
            <a:r>
              <a:rPr lang="en-US" sz="2000" dirty="0"/>
              <a:t>with all elements to the left of the </a:t>
            </a:r>
            <a:r>
              <a:rPr lang="en-US" sz="2000" dirty="0">
                <a:latin typeface="Comic Sans MS" pitchFamily="-107" charset="0"/>
              </a:rPr>
              <a:t>j</a:t>
            </a:r>
            <a:r>
              <a:rPr lang="en-US" sz="2000" i="1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position </a:t>
            </a:r>
            <a:r>
              <a:rPr lang="en-US" sz="2000" dirty="0">
                <a:sym typeface="Symbol" pitchFamily="-107" charset="2"/>
              </a:rPr>
              <a:t>⇒ </a:t>
            </a:r>
            <a:r>
              <a:rPr lang="en-US" sz="2000" dirty="0"/>
              <a:t>compare with</a:t>
            </a:r>
            <a:r>
              <a:rPr lang="en-US" sz="2000" dirty="0">
                <a:latin typeface="Comic Sans MS" pitchFamily="-107" charset="0"/>
              </a:rPr>
              <a:t> j-1</a:t>
            </a:r>
            <a:r>
              <a:rPr lang="en-US" sz="2000" dirty="0"/>
              <a:t> elements </a:t>
            </a:r>
            <a:r>
              <a:rPr lang="en-US" sz="2000" dirty="0">
                <a:sym typeface="Symbol" pitchFamily="-107" charset="2"/>
              </a:rPr>
              <a:t>⇒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Comic Sans MS" pitchFamily="-107" charset="0"/>
              </a:rPr>
              <a:t>j</a:t>
            </a:r>
            <a:r>
              <a:rPr lang="en-US" sz="2000" dirty="0">
                <a:latin typeface="Comic Sans MS" pitchFamily="-107" charset="0"/>
              </a:rPr>
              <a:t> = j</a:t>
            </a:r>
            <a:r>
              <a:rPr lang="en-US" sz="2000" i="1" dirty="0"/>
              <a:t> </a:t>
            </a:r>
            <a:endParaRPr lang="en-US" sz="2000" dirty="0"/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000" dirty="0">
                <a:latin typeface="Comic Sans MS" pitchFamily="-107" charset="0"/>
              </a:rPr>
              <a:t> 				</a:t>
            </a:r>
          </a:p>
          <a:p>
            <a:pPr lvl="1">
              <a:buFontTx/>
              <a:buNone/>
            </a:pPr>
            <a:r>
              <a:rPr lang="en-US" sz="2000" dirty="0">
                <a:latin typeface="Comic Sans MS" pitchFamily="-107" charset="0"/>
              </a:rPr>
              <a:t>					</a:t>
            </a:r>
            <a:r>
              <a:rPr lang="en-US" sz="2000" dirty="0"/>
              <a:t>a quadratic function of n</a:t>
            </a:r>
          </a:p>
          <a:p>
            <a:endParaRPr lang="en-US" sz="1600" dirty="0">
              <a:latin typeface="Comic Sans MS" pitchFamily="-107" charset="0"/>
            </a:endParaRPr>
          </a:p>
          <a:p>
            <a:r>
              <a:rPr lang="en-US" sz="2400" dirty="0">
                <a:latin typeface="Comic Sans MS" pitchFamily="-107" charset="0"/>
              </a:rPr>
              <a:t>T(n) = 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</a:rPr>
              <a:t>(n</a:t>
            </a:r>
            <a:r>
              <a:rPr lang="en-US" sz="2400" baseline="30000" dirty="0">
                <a:latin typeface="Comic Sans MS" pitchFamily="-107" charset="0"/>
              </a:rPr>
              <a:t>2</a:t>
            </a:r>
            <a:r>
              <a:rPr lang="en-US" sz="2400" dirty="0">
                <a:latin typeface="Comic Sans MS" pitchFamily="-107" charset="0"/>
              </a:rPr>
              <a:t>)</a:t>
            </a:r>
            <a:r>
              <a:rPr lang="en-US" sz="2400" dirty="0"/>
              <a:t>  		order of growth in </a:t>
            </a: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baseline="30000" dirty="0">
                <a:latin typeface="Comic Sans MS" pitchFamily="-107" charset="0"/>
              </a:rPr>
              <a:t>2</a:t>
            </a:r>
            <a:endParaRPr lang="en-US" sz="2400" dirty="0">
              <a:latin typeface="Comic Sans MS" pitchFamily="-107" charset="0"/>
            </a:endParaRPr>
          </a:p>
        </p:txBody>
      </p:sp>
      <p:graphicFrame>
        <p:nvGraphicFramePr>
          <p:cNvPr id="3942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0875" y="3181350"/>
          <a:ext cx="4549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5" name="Equation" r:id="rId4" imgW="2869920" imgH="444240" progId="Equation.3">
                  <p:embed/>
                </p:oleObj>
              </mc:Choice>
              <mc:Fallback>
                <p:oleObj name="Equation" r:id="rId4" imgW="2869920" imgH="444240" progId="Equation.3">
                  <p:embed/>
                  <p:pic>
                    <p:nvPicPr>
                      <p:cNvPr id="394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181350"/>
                        <a:ext cx="4549775" cy="704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663" y="3886200"/>
          <a:ext cx="7986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6" name="Equation" r:id="rId6" imgW="5232240" imgH="431640" progId="Equation.3">
                  <p:embed/>
                </p:oleObj>
              </mc:Choice>
              <mc:Fallback>
                <p:oleObj name="Equation" r:id="rId6" imgW="5232240" imgH="431640" progId="Equation.3">
                  <p:embed/>
                  <p:pic>
                    <p:nvPicPr>
                      <p:cNvPr id="394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886200"/>
                        <a:ext cx="7986712" cy="658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7" name="Equation" r:id="rId8" imgW="901440" imgH="203040" progId="Equation.3">
                  <p:embed/>
                </p:oleObj>
              </mc:Choice>
              <mc:Fallback>
                <p:oleObj name="Equation" r:id="rId8" imgW="901440" imgH="203040" progId="Equation.3">
                  <p:embed/>
                  <p:pic>
                    <p:nvPicPr>
                      <p:cNvPr id="394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47" name="Rectangle 7"/>
          <p:cNvSpPr>
            <a:spLocks noChangeArrowheads="1"/>
          </p:cNvSpPr>
          <p:nvPr/>
        </p:nvSpPr>
        <p:spPr bwMode="auto">
          <a:xfrm>
            <a:off x="4934728" y="1240283"/>
            <a:ext cx="4209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“while </a:t>
            </a:r>
            <a:r>
              <a:rPr lang="en-US" sz="2400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 &gt; 0 and A[</a:t>
            </a:r>
            <a:r>
              <a:rPr lang="en-US" sz="2400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] &gt; key”</a:t>
            </a:r>
          </a:p>
        </p:txBody>
      </p:sp>
    </p:spTree>
    <p:extLst>
      <p:ext uri="{BB962C8B-B14F-4D97-AF65-F5344CB8AC3E}">
        <p14:creationId xmlns:p14="http://schemas.microsoft.com/office/powerpoint/2010/main" val="18771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6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DC0-6DD5-0D46-B143-BA78B817BADD}" type="slidenum">
              <a:rPr lang="en-US"/>
              <a:pPr/>
              <a:t>16</a:t>
            </a:fld>
            <a:endParaRPr lang="en-US"/>
          </a:p>
        </p:txBody>
      </p:sp>
      <p:sp>
        <p:nvSpPr>
          <p:cNvPr id="396290" name="AutoShape 2"/>
          <p:cNvSpPr>
            <a:spLocks noChangeArrowheads="1"/>
          </p:cNvSpPr>
          <p:nvPr/>
        </p:nvSpPr>
        <p:spPr bwMode="auto">
          <a:xfrm>
            <a:off x="1422400" y="4729163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291" name="AutoShape 3"/>
          <p:cNvSpPr>
            <a:spLocks noChangeArrowheads="1"/>
          </p:cNvSpPr>
          <p:nvPr/>
        </p:nvSpPr>
        <p:spPr bwMode="auto">
          <a:xfrm>
            <a:off x="1377950" y="4143375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title"/>
          </p:nvPr>
        </p:nvSpPr>
        <p:spPr>
          <a:xfrm>
            <a:off x="341313" y="71438"/>
            <a:ext cx="8229600" cy="906462"/>
          </a:xfrm>
        </p:spPr>
        <p:txBody>
          <a:bodyPr/>
          <a:lstStyle/>
          <a:p>
            <a:r>
              <a:rPr lang="en-US" sz="3600"/>
              <a:t>Comparisons and Exchanges in Insertion Sort</a:t>
            </a:r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438" y="1214438"/>
            <a:ext cx="7043738" cy="5418137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INSERTION-SORT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j ← 2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do </a:t>
            </a:r>
            <a:r>
              <a:rPr lang="en-US" sz="2400" dirty="0">
                <a:solidFill>
                  <a:schemeClr val="tx1"/>
                </a:solidFill>
              </a:rPr>
              <a:t>key ← A[ j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   </a:t>
            </a:r>
            <a:r>
              <a:rPr lang="en-US" sz="1800" dirty="0">
                <a:solidFill>
                  <a:schemeClr val="tx1"/>
                </a:solidFill>
              </a:rPr>
              <a:t>Insert A[ j ] into the sorted sequence A[1 . . j -1]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j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     while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&gt; 0 and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 key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do </a:t>
            </a:r>
            <a:r>
              <a:rPr lang="en-US" sz="2400" dirty="0">
                <a:solidFill>
                  <a:schemeClr val="tx1"/>
                </a:solidFill>
              </a:rPr>
              <a:t>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 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    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key</a:t>
            </a:r>
            <a:endParaRPr lang="en-US" sz="2400" dirty="0"/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6462713" y="1250950"/>
            <a:ext cx="2133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cost	 times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 c</a:t>
            </a:r>
            <a:r>
              <a:rPr lang="en-US" sz="2400" baseline="-25000" dirty="0">
                <a:latin typeface="Comic Sans MS" pitchFamily="-107" charset="0"/>
              </a:rPr>
              <a:t>1</a:t>
            </a:r>
            <a:r>
              <a:rPr lang="en-US" sz="2400" dirty="0">
                <a:latin typeface="Comic Sans MS" pitchFamily="-107" charset="0"/>
              </a:rPr>
              <a:t>          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 dirty="0">
                <a:latin typeface="Comic Sans MS" pitchFamily="-107" charset="0"/>
              </a:rPr>
              <a:t>  c</a:t>
            </a:r>
            <a:r>
              <a:rPr lang="en-US" sz="2400" baseline="-25000" dirty="0">
                <a:latin typeface="Comic Sans MS" pitchFamily="-107" charset="0"/>
              </a:rPr>
              <a:t>2</a:t>
            </a:r>
            <a:r>
              <a:rPr lang="en-US" sz="2400" dirty="0">
                <a:latin typeface="Comic Sans MS" pitchFamily="-107" charset="0"/>
              </a:rPr>
              <a:t> 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 dirty="0">
                <a:latin typeface="Comic Sans MS" pitchFamily="-107" charset="0"/>
              </a:rPr>
              <a:t>  0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 dirty="0">
                <a:latin typeface="Comic Sans MS" pitchFamily="-107" charset="0"/>
              </a:rPr>
              <a:t>  c</a:t>
            </a:r>
            <a:r>
              <a:rPr lang="en-US" sz="2400" baseline="-25000" dirty="0">
                <a:latin typeface="Comic Sans MS" pitchFamily="-107" charset="0"/>
              </a:rPr>
              <a:t>4</a:t>
            </a:r>
            <a:r>
              <a:rPr lang="en-US" sz="2400" dirty="0">
                <a:latin typeface="Comic Sans MS" pitchFamily="-107" charset="0"/>
              </a:rPr>
              <a:t>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 dirty="0">
                <a:latin typeface="Comic Sans MS" pitchFamily="-107" charset="0"/>
              </a:rPr>
              <a:t>  c</a:t>
            </a:r>
            <a:r>
              <a:rPr lang="en-US" sz="2400" baseline="-25000" dirty="0">
                <a:latin typeface="Comic Sans MS" pitchFamily="-107" charset="0"/>
              </a:rPr>
              <a:t>5</a:t>
            </a:r>
            <a:r>
              <a:rPr lang="en-US" sz="2400" dirty="0">
                <a:latin typeface="Comic Sans MS" pitchFamily="-107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 dirty="0">
                <a:latin typeface="Comic Sans MS" pitchFamily="-107" charset="0"/>
              </a:rPr>
              <a:t>  c</a:t>
            </a:r>
            <a:r>
              <a:rPr lang="en-US" sz="2400" baseline="-25000" dirty="0">
                <a:latin typeface="Comic Sans MS" pitchFamily="-107" charset="0"/>
              </a:rPr>
              <a:t>6</a:t>
            </a:r>
            <a:r>
              <a:rPr lang="en-US" sz="2400" dirty="0">
                <a:latin typeface="Comic Sans MS" pitchFamily="-107" charset="0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 dirty="0">
                <a:latin typeface="Comic Sans MS" pitchFamily="-107" charset="0"/>
              </a:rPr>
              <a:t>  c</a:t>
            </a:r>
            <a:r>
              <a:rPr lang="en-US" sz="2400" baseline="-25000" dirty="0">
                <a:latin typeface="Comic Sans MS" pitchFamily="-107" charset="0"/>
              </a:rPr>
              <a:t>7 </a:t>
            </a:r>
            <a:endParaRPr lang="en-US" sz="2400" dirty="0">
              <a:latin typeface="Comic Sans MS" pitchFamily="-107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 dirty="0">
                <a:latin typeface="Comic Sans MS" pitchFamily="-107" charset="0"/>
              </a:rPr>
              <a:t>  c</a:t>
            </a:r>
            <a:r>
              <a:rPr lang="en-US" sz="2400" baseline="-25000" dirty="0">
                <a:latin typeface="Comic Sans MS" pitchFamily="-107" charset="0"/>
              </a:rPr>
              <a:t>8</a:t>
            </a:r>
            <a:r>
              <a:rPr lang="en-US" sz="2400" dirty="0">
                <a:latin typeface="Comic Sans MS" pitchFamily="-107" charset="0"/>
              </a:rPr>
              <a:t>	    n-1	</a:t>
            </a:r>
            <a:r>
              <a:rPr lang="en-US" sz="2400" dirty="0"/>
              <a:t>   </a:t>
            </a:r>
            <a:endParaRPr lang="en-US" sz="2400" baseline="-25000" dirty="0"/>
          </a:p>
        </p:txBody>
      </p:sp>
      <p:graphicFrame>
        <p:nvGraphicFramePr>
          <p:cNvPr id="396295" name="Object 7"/>
          <p:cNvGraphicFramePr>
            <a:graphicFrameLocks noChangeAspect="1"/>
          </p:cNvGraphicFramePr>
          <p:nvPr/>
        </p:nvGraphicFramePr>
        <p:xfrm>
          <a:off x="7694613" y="408463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9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396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084638"/>
                        <a:ext cx="833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6" name="Object 8"/>
          <p:cNvGraphicFramePr>
            <a:graphicFrameLocks noChangeAspect="1"/>
          </p:cNvGraphicFramePr>
          <p:nvPr/>
        </p:nvGraphicFramePr>
        <p:xfrm>
          <a:off x="7694613" y="4667250"/>
          <a:ext cx="13541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0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396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667250"/>
                        <a:ext cx="135413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7" name="Object 9"/>
          <p:cNvGraphicFramePr>
            <a:graphicFrameLocks noChangeAspect="1"/>
          </p:cNvGraphicFramePr>
          <p:nvPr/>
        </p:nvGraphicFramePr>
        <p:xfrm>
          <a:off x="7694613" y="524351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1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396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243513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8" name="Group 10"/>
          <p:cNvGrpSpPr>
            <a:grpSpLocks/>
          </p:cNvGrpSpPr>
          <p:nvPr/>
        </p:nvGrpSpPr>
        <p:grpSpPr bwMode="auto">
          <a:xfrm>
            <a:off x="3633788" y="3565525"/>
            <a:ext cx="2933700" cy="831850"/>
            <a:chOff x="2289" y="2246"/>
            <a:chExt cx="1848" cy="524"/>
          </a:xfrm>
        </p:grpSpPr>
        <p:sp>
          <p:nvSpPr>
            <p:cNvPr id="396299" name="Text Box 11"/>
            <p:cNvSpPr txBox="1">
              <a:spLocks noChangeArrowheads="1"/>
            </p:cNvSpPr>
            <p:nvPr/>
          </p:nvSpPr>
          <p:spPr bwMode="auto">
            <a:xfrm>
              <a:off x="2289" y="2246"/>
              <a:ext cx="18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sym typeface="Symbol" pitchFamily="-107" charset="2"/>
                </a:rPr>
                <a:t>≈</a:t>
              </a:r>
              <a:r>
                <a:rPr lang="en-US" sz="28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n</a:t>
              </a:r>
              <a:r>
                <a:rPr lang="en-US" sz="2800" baseline="300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2</a:t>
              </a:r>
              <a:r>
                <a:rPr lang="en-US" sz="28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/2 </a:t>
              </a:r>
              <a:r>
                <a:rPr lang="en-US" sz="24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comparisons</a:t>
              </a:r>
            </a:p>
          </p:txBody>
        </p:sp>
        <p:sp>
          <p:nvSpPr>
            <p:cNvPr id="396300" name="Freeform 12"/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6301" name="Group 13"/>
          <p:cNvGrpSpPr>
            <a:grpSpLocks/>
          </p:cNvGrpSpPr>
          <p:nvPr/>
        </p:nvGrpSpPr>
        <p:grpSpPr bwMode="auto">
          <a:xfrm>
            <a:off x="3913188" y="5016500"/>
            <a:ext cx="2684462" cy="777875"/>
            <a:chOff x="2465" y="3160"/>
            <a:chExt cx="1691" cy="490"/>
          </a:xfrm>
        </p:grpSpPr>
        <p:sp>
          <p:nvSpPr>
            <p:cNvPr id="396302" name="Text Box 14"/>
            <p:cNvSpPr txBox="1">
              <a:spLocks noChangeArrowheads="1"/>
            </p:cNvSpPr>
            <p:nvPr/>
          </p:nvSpPr>
          <p:spPr bwMode="auto">
            <a:xfrm>
              <a:off x="2465" y="3323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sym typeface="Symbol" pitchFamily="-107" charset="2"/>
                </a:rPr>
                <a:t>≈</a:t>
              </a:r>
              <a:r>
                <a:rPr lang="en-US" sz="28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n</a:t>
              </a:r>
              <a:r>
                <a:rPr lang="en-US" sz="2800" baseline="300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2</a:t>
              </a:r>
              <a:r>
                <a:rPr lang="en-US" sz="28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/2 </a:t>
              </a:r>
              <a:r>
                <a:rPr lang="en-US" sz="24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exchanges</a:t>
              </a:r>
            </a:p>
          </p:txBody>
        </p:sp>
        <p:sp>
          <p:nvSpPr>
            <p:cNvPr id="396303" name="Freeform 15"/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AutoShape 9"/>
          <p:cNvSpPr>
            <a:spLocks noChangeArrowheads="1"/>
          </p:cNvSpPr>
          <p:nvPr/>
        </p:nvSpPr>
        <p:spPr bwMode="auto">
          <a:xfrm rot="13585926">
            <a:off x="1356519" y="3232163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 animBg="1"/>
      <p:bldP spid="396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F570-2E7E-FA4D-938B-4ADB88F35EC0}" type="slidenum">
              <a:rPr lang="en-US"/>
              <a:pPr/>
              <a:t>17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- Summary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Idea: 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 with an empty left hand and the cards facing down on the table.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Remove one card at a time from the table, and insert it into the correct position in the left hand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Good running time for “almost sorted” arrays </a:t>
            </a:r>
            <a:r>
              <a:rPr lang="en-US" dirty="0" err="1">
                <a:sym typeface="Symbol" pitchFamily="-107" charset="2"/>
              </a:rPr>
              <a:t>Θ</a:t>
            </a:r>
            <a:r>
              <a:rPr lang="en-US" dirty="0">
                <a:sym typeface="Symbol" pitchFamily="-107" charset="2"/>
              </a:rPr>
              <a:t>(n)</a:t>
            </a:r>
          </a:p>
          <a:p>
            <a:r>
              <a:rPr lang="en-US" dirty="0">
                <a:sym typeface="Symbol" pitchFamily="-107" charset="2"/>
              </a:rPr>
              <a:t>Disadvantages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  <a:sym typeface="Symbol" pitchFamily="-107" charset="2"/>
              </a:rPr>
              <a:t>(n</a:t>
            </a:r>
            <a:r>
              <a:rPr lang="en-US" baseline="30000" dirty="0">
                <a:solidFill>
                  <a:srgbClr val="CC0000"/>
                </a:solidFill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  <a:sym typeface="Symbol" pitchFamily="-107" charset="2"/>
              </a:rPr>
              <a:t>)</a:t>
            </a:r>
            <a:r>
              <a:rPr lang="en-US" dirty="0">
                <a:sym typeface="Symbol" pitchFamily="-107" charset="2"/>
              </a:rPr>
              <a:t> running time in </a:t>
            </a:r>
            <a:r>
              <a:rPr lang="en-US" dirty="0">
                <a:solidFill>
                  <a:srgbClr val="CC0000"/>
                </a:solidFill>
                <a:sym typeface="Symbol" pitchFamily="-107" charset="2"/>
              </a:rPr>
              <a:t>worst</a:t>
            </a:r>
            <a:r>
              <a:rPr lang="en-US" dirty="0">
                <a:sym typeface="Symbol" pitchFamily="-107" charset="2"/>
              </a:rPr>
              <a:t> and </a:t>
            </a:r>
            <a:r>
              <a:rPr lang="en-US" dirty="0">
                <a:solidFill>
                  <a:srgbClr val="CC0000"/>
                </a:solidFill>
                <a:sym typeface="Symbol" pitchFamily="-107" charset="2"/>
              </a:rPr>
              <a:t>average</a:t>
            </a:r>
            <a:r>
              <a:rPr lang="en-US" dirty="0">
                <a:sym typeface="Symbol" pitchFamily="-107" charset="2"/>
              </a:rPr>
              <a:t> case</a:t>
            </a:r>
          </a:p>
          <a:p>
            <a:pPr lvl="1"/>
            <a:r>
              <a:rPr lang="en-US" dirty="0">
                <a:solidFill>
                  <a:srgbClr val="CC0000"/>
                </a:solidFill>
                <a:sym typeface="Symbol" pitchFamily="-107" charset="2"/>
              </a:rPr>
              <a:t>≈n</a:t>
            </a:r>
            <a:r>
              <a:rPr lang="en-US" baseline="30000" dirty="0">
                <a:solidFill>
                  <a:srgbClr val="CC0000"/>
                </a:solidFill>
                <a:sym typeface="Symbol" pitchFamily="-107" charset="2"/>
              </a:rPr>
              <a:t>2</a:t>
            </a:r>
            <a:r>
              <a:rPr lang="en-US" dirty="0">
                <a:solidFill>
                  <a:srgbClr val="CC0000"/>
                </a:solidFill>
                <a:sym typeface="Symbol" pitchFamily="-107" charset="2"/>
              </a:rPr>
              <a:t>/2</a:t>
            </a:r>
            <a:r>
              <a:rPr lang="en-US" dirty="0">
                <a:sym typeface="Symbol" pitchFamily="-107" charset="2"/>
              </a:rPr>
              <a:t> </a:t>
            </a:r>
            <a:r>
              <a:rPr lang="en-US" dirty="0">
                <a:solidFill>
                  <a:srgbClr val="CC0000"/>
                </a:solidFill>
                <a:sym typeface="Symbol" pitchFamily="-107" charset="2"/>
              </a:rPr>
              <a:t>comparisons</a:t>
            </a:r>
            <a:r>
              <a:rPr lang="en-US" dirty="0">
                <a:sym typeface="Symbol" pitchFamily="-107" charset="2"/>
              </a:rPr>
              <a:t> and </a:t>
            </a:r>
            <a:r>
              <a:rPr lang="en-US" dirty="0">
                <a:solidFill>
                  <a:srgbClr val="CC0000"/>
                </a:solidFill>
                <a:sym typeface="Symbol" pitchFamily="-107" charset="2"/>
              </a:rPr>
              <a:t>n</a:t>
            </a:r>
            <a:r>
              <a:rPr lang="en-US" baseline="30000" dirty="0">
                <a:solidFill>
                  <a:srgbClr val="CC0000"/>
                </a:solidFill>
                <a:sym typeface="Symbol" pitchFamily="-107" charset="2"/>
              </a:rPr>
              <a:t>2</a:t>
            </a:r>
            <a:r>
              <a:rPr lang="en-US" dirty="0">
                <a:solidFill>
                  <a:srgbClr val="CC0000"/>
                </a:solidFill>
                <a:sym typeface="Symbol" pitchFamily="-107" charset="2"/>
              </a:rPr>
              <a:t>/2</a:t>
            </a:r>
            <a:r>
              <a:rPr lang="en-US" dirty="0">
                <a:sym typeface="Symbol" pitchFamily="-107" charset="2"/>
              </a:rPr>
              <a:t> </a:t>
            </a:r>
            <a:r>
              <a:rPr lang="en-US" dirty="0">
                <a:solidFill>
                  <a:srgbClr val="CC0000"/>
                </a:solidFill>
                <a:sym typeface="Symbol" pitchFamily="-107" charset="2"/>
              </a:rPr>
              <a:t>exchanges</a:t>
            </a:r>
          </a:p>
        </p:txBody>
      </p:sp>
    </p:spTree>
    <p:extLst>
      <p:ext uri="{BB962C8B-B14F-4D97-AF65-F5344CB8AC3E}">
        <p14:creationId xmlns:p14="http://schemas.microsoft.com/office/powerpoint/2010/main" val="127130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6</a:t>
            </a:r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061-EE9B-7448-9836-6B5AC8BD409F}" type="slidenum">
              <a:rPr lang="en-US"/>
              <a:pPr/>
              <a:t>18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Idea:</a:t>
            </a:r>
          </a:p>
          <a:p>
            <a:pPr lvl="1"/>
            <a:r>
              <a:rPr lang="en-US"/>
              <a:t>Repeatedly pass through the array</a:t>
            </a:r>
          </a:p>
          <a:p>
            <a:pPr lvl="1"/>
            <a:r>
              <a:rPr lang="en-US"/>
              <a:t>Swaps adjacent elements that are out of order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Easier to implement, but slower than Insertion sort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227171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2757488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317976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498951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2273300" y="3032125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>
            <a:off x="2633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0394" name="Group 10"/>
          <p:cNvGrpSpPr>
            <a:grpSpLocks/>
          </p:cNvGrpSpPr>
          <p:nvPr/>
        </p:nvGrpSpPr>
        <p:grpSpPr bwMode="auto">
          <a:xfrm>
            <a:off x="2219325" y="3630613"/>
            <a:ext cx="3154363" cy="423862"/>
            <a:chOff x="221" y="912"/>
            <a:chExt cx="1987" cy="267"/>
          </a:xfrm>
        </p:grpSpPr>
        <p:sp>
          <p:nvSpPr>
            <p:cNvPr id="400395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00396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00397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00398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400399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400400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400402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03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04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05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06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07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08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09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10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11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0412" name="Text Box 28"/>
          <p:cNvSpPr txBox="1">
            <a:spLocks noChangeArrowheads="1"/>
          </p:cNvSpPr>
          <p:nvPr/>
        </p:nvSpPr>
        <p:spPr bwMode="auto">
          <a:xfrm>
            <a:off x="5068888" y="413861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400413" name="Line 29"/>
          <p:cNvSpPr>
            <a:spLocks noChangeShapeType="1"/>
          </p:cNvSpPr>
          <p:nvPr/>
        </p:nvSpPr>
        <p:spPr bwMode="auto">
          <a:xfrm flipH="1">
            <a:off x="2859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  <p:bldP spid="400388" grpId="0"/>
      <p:bldP spid="400389" grpId="0"/>
      <p:bldP spid="400390" grpId="0"/>
      <p:bldP spid="400391" grpId="0"/>
      <p:bldP spid="400392" grpId="0"/>
      <p:bldP spid="400393" grpId="0" animBg="1"/>
      <p:bldP spid="400412" grpId="0"/>
      <p:bldP spid="4004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6</a:t>
            </a:r>
            <a:endParaRPr lang="en-US"/>
          </a:p>
        </p:txBody>
      </p:sp>
      <p:sp>
        <p:nvSpPr>
          <p:cNvPr id="2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67FE-A5E8-F642-BD22-0C4A88FF489E}" type="slidenum">
              <a:rPr lang="en-US"/>
              <a:pPr/>
              <a:t>19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402435" name="Group 3"/>
          <p:cNvGrpSpPr>
            <a:grpSpLocks/>
          </p:cNvGrpSpPr>
          <p:nvPr/>
        </p:nvGrpSpPr>
        <p:grpSpPr bwMode="auto">
          <a:xfrm>
            <a:off x="304800" y="1219200"/>
            <a:ext cx="3200400" cy="717550"/>
            <a:chOff x="192" y="768"/>
            <a:chExt cx="2016" cy="452"/>
          </a:xfrm>
        </p:grpSpPr>
        <p:grpSp>
          <p:nvGrpSpPr>
            <p:cNvPr id="402436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402437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438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439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440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441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442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443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444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45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46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47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48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49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50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51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52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53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454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402455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402456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457" name="Group 25"/>
          <p:cNvGrpSpPr>
            <a:grpSpLocks/>
          </p:cNvGrpSpPr>
          <p:nvPr/>
        </p:nvGrpSpPr>
        <p:grpSpPr bwMode="auto">
          <a:xfrm>
            <a:off x="304800" y="2025650"/>
            <a:ext cx="3230563" cy="717550"/>
            <a:chOff x="192" y="1344"/>
            <a:chExt cx="2035" cy="452"/>
          </a:xfrm>
        </p:grpSpPr>
        <p:grpSp>
          <p:nvGrpSpPr>
            <p:cNvPr id="402458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402459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460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461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462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463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464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465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466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67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68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69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70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71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72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73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74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75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476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402477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402478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479" name="Group 47"/>
          <p:cNvGrpSpPr>
            <a:grpSpLocks/>
          </p:cNvGrpSpPr>
          <p:nvPr/>
        </p:nvGrpSpPr>
        <p:grpSpPr bwMode="auto">
          <a:xfrm>
            <a:off x="304800" y="2832100"/>
            <a:ext cx="3230563" cy="749300"/>
            <a:chOff x="192" y="1900"/>
            <a:chExt cx="2035" cy="472"/>
          </a:xfrm>
        </p:grpSpPr>
        <p:grpSp>
          <p:nvGrpSpPr>
            <p:cNvPr id="402480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402481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482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483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484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485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486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487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488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89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90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91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92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93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94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95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96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97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498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402499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402500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501" name="Group 69"/>
          <p:cNvGrpSpPr>
            <a:grpSpLocks/>
          </p:cNvGrpSpPr>
          <p:nvPr/>
        </p:nvGrpSpPr>
        <p:grpSpPr bwMode="auto">
          <a:xfrm>
            <a:off x="304800" y="3657600"/>
            <a:ext cx="3230563" cy="717550"/>
            <a:chOff x="192" y="2304"/>
            <a:chExt cx="2035" cy="452"/>
          </a:xfrm>
        </p:grpSpPr>
        <p:grpSp>
          <p:nvGrpSpPr>
            <p:cNvPr id="402502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402503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504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505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506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507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508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509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510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11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12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13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14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15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16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17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18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19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520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402521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402522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523" name="Group 91"/>
          <p:cNvGrpSpPr>
            <a:grpSpLocks/>
          </p:cNvGrpSpPr>
          <p:nvPr/>
        </p:nvGrpSpPr>
        <p:grpSpPr bwMode="auto">
          <a:xfrm>
            <a:off x="304800" y="4495800"/>
            <a:ext cx="3230563" cy="717550"/>
            <a:chOff x="192" y="2832"/>
            <a:chExt cx="2035" cy="452"/>
          </a:xfrm>
        </p:grpSpPr>
        <p:grpSp>
          <p:nvGrpSpPr>
            <p:cNvPr id="402524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402525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526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527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528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529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530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531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532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33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34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35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36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37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38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39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40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41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542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402543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402544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545" name="Group 113"/>
          <p:cNvGrpSpPr>
            <a:grpSpLocks/>
          </p:cNvGrpSpPr>
          <p:nvPr/>
        </p:nvGrpSpPr>
        <p:grpSpPr bwMode="auto">
          <a:xfrm>
            <a:off x="304800" y="5302250"/>
            <a:ext cx="3230563" cy="749300"/>
            <a:chOff x="192" y="3340"/>
            <a:chExt cx="2035" cy="472"/>
          </a:xfrm>
        </p:grpSpPr>
        <p:grpSp>
          <p:nvGrpSpPr>
            <p:cNvPr id="402546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402547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548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549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550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551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552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553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554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55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56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57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58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59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60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61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62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63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564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402565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402566" name="Group 134"/>
          <p:cNvGrpSpPr>
            <a:grpSpLocks/>
          </p:cNvGrpSpPr>
          <p:nvPr/>
        </p:nvGrpSpPr>
        <p:grpSpPr bwMode="auto">
          <a:xfrm>
            <a:off x="304800" y="6108700"/>
            <a:ext cx="3230563" cy="749300"/>
            <a:chOff x="192" y="3340"/>
            <a:chExt cx="2035" cy="472"/>
          </a:xfrm>
        </p:grpSpPr>
        <p:grpSp>
          <p:nvGrpSpPr>
            <p:cNvPr id="402567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402568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569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570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571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572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573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574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575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76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77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78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79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80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81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82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83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84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585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402586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402587" name="Group 155"/>
          <p:cNvGrpSpPr>
            <a:grpSpLocks/>
          </p:cNvGrpSpPr>
          <p:nvPr/>
        </p:nvGrpSpPr>
        <p:grpSpPr bwMode="auto">
          <a:xfrm>
            <a:off x="4922838" y="1219200"/>
            <a:ext cx="3154362" cy="749300"/>
            <a:chOff x="3101" y="768"/>
            <a:chExt cx="1987" cy="472"/>
          </a:xfrm>
        </p:grpSpPr>
        <p:grpSp>
          <p:nvGrpSpPr>
            <p:cNvPr id="402588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402589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590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591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592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593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594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595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596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97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98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99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00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01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02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03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04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05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606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2</a:t>
              </a:r>
            </a:p>
          </p:txBody>
        </p:sp>
        <p:sp>
          <p:nvSpPr>
            <p:cNvPr id="402607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402608" name="Group 176"/>
          <p:cNvGrpSpPr>
            <a:grpSpLocks/>
          </p:cNvGrpSpPr>
          <p:nvPr/>
        </p:nvGrpSpPr>
        <p:grpSpPr bwMode="auto">
          <a:xfrm>
            <a:off x="4922838" y="2025650"/>
            <a:ext cx="3154362" cy="749300"/>
            <a:chOff x="3101" y="1400"/>
            <a:chExt cx="1987" cy="472"/>
          </a:xfrm>
        </p:grpSpPr>
        <p:grpSp>
          <p:nvGrpSpPr>
            <p:cNvPr id="402609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402610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611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612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613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614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615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616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617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18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19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20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21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22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23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24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25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26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627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3</a:t>
              </a:r>
            </a:p>
          </p:txBody>
        </p:sp>
        <p:sp>
          <p:nvSpPr>
            <p:cNvPr id="402628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402629" name="Group 197"/>
          <p:cNvGrpSpPr>
            <a:grpSpLocks/>
          </p:cNvGrpSpPr>
          <p:nvPr/>
        </p:nvGrpSpPr>
        <p:grpSpPr bwMode="auto">
          <a:xfrm>
            <a:off x="4922838" y="2832100"/>
            <a:ext cx="3154362" cy="749300"/>
            <a:chOff x="3101" y="2024"/>
            <a:chExt cx="1987" cy="472"/>
          </a:xfrm>
        </p:grpSpPr>
        <p:grpSp>
          <p:nvGrpSpPr>
            <p:cNvPr id="402630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402631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632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633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634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635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636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637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638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39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40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41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42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43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44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45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46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47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648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4</a:t>
              </a:r>
            </a:p>
          </p:txBody>
        </p:sp>
        <p:sp>
          <p:nvSpPr>
            <p:cNvPr id="402649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402650" name="Group 218"/>
          <p:cNvGrpSpPr>
            <a:grpSpLocks/>
          </p:cNvGrpSpPr>
          <p:nvPr/>
        </p:nvGrpSpPr>
        <p:grpSpPr bwMode="auto">
          <a:xfrm>
            <a:off x="4922838" y="3657600"/>
            <a:ext cx="3154362" cy="749300"/>
            <a:chOff x="3101" y="2688"/>
            <a:chExt cx="1987" cy="472"/>
          </a:xfrm>
        </p:grpSpPr>
        <p:grpSp>
          <p:nvGrpSpPr>
            <p:cNvPr id="402651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402652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653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654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655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656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657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658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659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60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61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62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63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64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65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66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67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68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669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5</a:t>
              </a:r>
            </a:p>
          </p:txBody>
        </p:sp>
        <p:sp>
          <p:nvSpPr>
            <p:cNvPr id="402670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402671" name="Group 239"/>
          <p:cNvGrpSpPr>
            <a:grpSpLocks/>
          </p:cNvGrpSpPr>
          <p:nvPr/>
        </p:nvGrpSpPr>
        <p:grpSpPr bwMode="auto">
          <a:xfrm>
            <a:off x="4922838" y="4495800"/>
            <a:ext cx="3154362" cy="749300"/>
            <a:chOff x="3101" y="3312"/>
            <a:chExt cx="1987" cy="472"/>
          </a:xfrm>
        </p:grpSpPr>
        <p:grpSp>
          <p:nvGrpSpPr>
            <p:cNvPr id="402672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402673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674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675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676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677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678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679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680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81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82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83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84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85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86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87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88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89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690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6</a:t>
              </a:r>
            </a:p>
          </p:txBody>
        </p:sp>
        <p:sp>
          <p:nvSpPr>
            <p:cNvPr id="402691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402692" name="Group 260"/>
          <p:cNvGrpSpPr>
            <a:grpSpLocks/>
          </p:cNvGrpSpPr>
          <p:nvPr/>
        </p:nvGrpSpPr>
        <p:grpSpPr bwMode="auto">
          <a:xfrm>
            <a:off x="4922838" y="5302250"/>
            <a:ext cx="3230562" cy="1022350"/>
            <a:chOff x="3101" y="3340"/>
            <a:chExt cx="2035" cy="644"/>
          </a:xfrm>
        </p:grpSpPr>
        <p:grpSp>
          <p:nvGrpSpPr>
            <p:cNvPr id="402693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402694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2695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2696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2697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2698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2699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2700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2701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02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03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04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05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06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07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08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09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10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2711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7</a:t>
              </a:r>
            </a:p>
          </p:txBody>
        </p:sp>
        <p:sp>
          <p:nvSpPr>
            <p:cNvPr id="402712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EA8B-BF6B-B743-AEFC-8DF23713C6AB}" type="slidenum">
              <a:rPr lang="en-US"/>
              <a:pPr/>
              <a:t>2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Sorting Problem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Input: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 sequence of </a:t>
            </a:r>
            <a:r>
              <a:rPr lang="en-US" dirty="0" err="1">
                <a:latin typeface="Comic Sans MS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numbers </a:t>
            </a:r>
            <a:r>
              <a:rPr lang="en-US" dirty="0">
                <a:latin typeface="Comic Sans MS" charset="0"/>
              </a:rPr>
              <a:t>a</a:t>
            </a:r>
            <a:r>
              <a:rPr lang="en-US" baseline="-25000" dirty="0">
                <a:latin typeface="Comic Sans MS" charset="0"/>
              </a:rPr>
              <a:t>1</a:t>
            </a:r>
            <a:r>
              <a:rPr lang="en-US" dirty="0">
                <a:latin typeface="Comic Sans MS" charset="0"/>
              </a:rPr>
              <a:t>, a</a:t>
            </a:r>
            <a:r>
              <a:rPr lang="en-US" baseline="-25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, . . . , a</a:t>
            </a:r>
            <a:r>
              <a:rPr lang="en-US" baseline="-25000" dirty="0">
                <a:latin typeface="Comic Sans MS" charset="0"/>
              </a:rPr>
              <a:t>n</a:t>
            </a:r>
            <a:endParaRPr lang="en-US" dirty="0">
              <a:latin typeface="Comic Sans MS" charset="0"/>
            </a:endParaRPr>
          </a:p>
          <a:p>
            <a:pPr>
              <a:lnSpc>
                <a:spcPct val="200000"/>
              </a:lnSpc>
            </a:pPr>
            <a:r>
              <a:rPr lang="en-US" b="1" dirty="0"/>
              <a:t>Output: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 permutation (reordering) </a:t>
            </a:r>
            <a:r>
              <a:rPr lang="en-US" dirty="0">
                <a:latin typeface="Comic Sans MS" charset="0"/>
              </a:rPr>
              <a:t>a</a:t>
            </a:r>
            <a:r>
              <a:rPr lang="en-US" baseline="-25000" dirty="0">
                <a:latin typeface="Comic Sans MS" charset="0"/>
              </a:rPr>
              <a:t>1</a:t>
            </a:r>
            <a:r>
              <a:rPr lang="en-US" dirty="0">
                <a:latin typeface="Comic Sans MS" charset="0"/>
              </a:rPr>
              <a:t>’, a</a:t>
            </a:r>
            <a:r>
              <a:rPr lang="en-US" baseline="-25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’, . . . , a</a:t>
            </a:r>
            <a:r>
              <a:rPr lang="en-US" baseline="-25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’</a:t>
            </a:r>
            <a:r>
              <a:rPr lang="en-US" dirty="0"/>
              <a:t> of the input sequence such that </a:t>
            </a:r>
            <a:r>
              <a:rPr lang="en-US" dirty="0">
                <a:latin typeface="Comic Sans MS" charset="0"/>
              </a:rPr>
              <a:t>a</a:t>
            </a:r>
            <a:r>
              <a:rPr lang="en-US" baseline="-25000" dirty="0">
                <a:latin typeface="Comic Sans MS" charset="0"/>
              </a:rPr>
              <a:t>1</a:t>
            </a:r>
            <a:r>
              <a:rPr lang="en-US" dirty="0">
                <a:latin typeface="Comic Sans MS" charset="0"/>
              </a:rPr>
              <a:t>’ ≤ a</a:t>
            </a:r>
            <a:r>
              <a:rPr lang="en-US" baseline="-25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’ ≤ · · · ≤ a</a:t>
            </a:r>
            <a:r>
              <a:rPr lang="en-US" baseline="-25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2839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6</a:t>
            </a:r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0FF-EED2-1647-8495-5085C98F88A7}" type="slidenum">
              <a:rPr lang="en-US"/>
              <a:pPr/>
              <a:t>20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BUBBLESORT(A)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← 1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to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length[A]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		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do for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j ← length[A]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sym typeface="Symbol" pitchFamily="-107" charset="2"/>
              </a:rPr>
              <a:t>downto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 + 1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		          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do if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A[j] &lt; A[j -1]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			        </a:t>
            </a:r>
            <a:r>
              <a:rPr lang="en-US" sz="2400" b="1" dirty="0">
                <a:solidFill>
                  <a:schemeClr val="tx1"/>
                </a:solidFill>
                <a:sym typeface="Symbol" pitchFamily="-107" charset="2"/>
              </a:rPr>
              <a:t>then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 exchange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A[j] ⟺A[j-1]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	</a:t>
            </a:r>
          </a:p>
        </p:txBody>
      </p:sp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2605088" y="3833813"/>
            <a:ext cx="3200400" cy="717550"/>
            <a:chOff x="192" y="768"/>
            <a:chExt cx="2016" cy="452"/>
          </a:xfrm>
        </p:grpSpPr>
        <p:grpSp>
          <p:nvGrpSpPr>
            <p:cNvPr id="404485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404486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4487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04488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04489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404490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04491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404492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494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495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496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497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498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499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500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501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502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4503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404504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404505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4506" name="Text Box 26"/>
          <p:cNvSpPr txBox="1">
            <a:spLocks noChangeArrowheads="1"/>
          </p:cNvSpPr>
          <p:nvPr/>
        </p:nvSpPr>
        <p:spPr bwMode="auto">
          <a:xfrm>
            <a:off x="2736850" y="3459163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04507" name="Line 27"/>
          <p:cNvSpPr>
            <a:spLocks noChangeShapeType="1"/>
          </p:cNvSpPr>
          <p:nvPr/>
        </p:nvSpPr>
        <p:spPr bwMode="auto">
          <a:xfrm>
            <a:off x="3097213" y="3651250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6</a:t>
            </a:r>
            <a:endParaRPr lang="en-US"/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14E4-DD6B-DC47-B127-4C5866C89FFA}" type="slidenum">
              <a:rPr lang="en-US"/>
              <a:pPr/>
              <a:t>21</a:t>
            </a:fld>
            <a:endParaRPr lang="en-US"/>
          </a:p>
        </p:txBody>
      </p:sp>
      <p:sp>
        <p:nvSpPr>
          <p:cNvPr id="406530" name="AutoShape 2"/>
          <p:cNvSpPr>
            <a:spLocks noChangeArrowheads="1"/>
          </p:cNvSpPr>
          <p:nvPr/>
        </p:nvSpPr>
        <p:spPr bwMode="auto">
          <a:xfrm>
            <a:off x="3970338" y="2825750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531" name="AutoShape 3"/>
          <p:cNvSpPr>
            <a:spLocks noChangeArrowheads="1"/>
          </p:cNvSpPr>
          <p:nvPr/>
        </p:nvSpPr>
        <p:spPr bwMode="auto">
          <a:xfrm>
            <a:off x="3217863" y="2373313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Bubble-Sort Running Time</a:t>
            </a:r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2913" y="5827713"/>
            <a:ext cx="2379662" cy="6286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T(n) = 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(n</a:t>
            </a:r>
            <a:r>
              <a:rPr lang="en-US" sz="2400" baseline="30000" dirty="0"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)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	</a:t>
            </a:r>
          </a:p>
        </p:txBody>
      </p:sp>
      <p:graphicFrame>
        <p:nvGraphicFramePr>
          <p:cNvPr id="406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203325" y="4884738"/>
          <a:ext cx="67865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4" name="Equation" r:id="rId4" imgW="2958840" imgH="444240" progId="Equation.3">
                  <p:embed/>
                </p:oleObj>
              </mc:Choice>
              <mc:Fallback>
                <p:oleObj name="Equation" r:id="rId4" imgW="2958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884738"/>
                        <a:ext cx="6786563" cy="1019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534988" y="1000125"/>
            <a:ext cx="7696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sz="2400" dirty="0"/>
              <a:t> BUBBLESORT(A)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>
                <a:latin typeface="Comic Sans MS" pitchFamily="-107" charset="0"/>
              </a:rPr>
              <a:t>i</a:t>
            </a:r>
            <a:r>
              <a:rPr lang="en-US" sz="2400" dirty="0">
                <a:latin typeface="Comic Sans MS" pitchFamily="-107" charset="0"/>
              </a:rPr>
              <a:t>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←1</a:t>
            </a:r>
            <a:r>
              <a:rPr lang="en-US" sz="2400" dirty="0">
                <a:sym typeface="Symbol" pitchFamily="-107" charset="2"/>
              </a:rPr>
              <a:t> </a:t>
            </a:r>
            <a:r>
              <a:rPr lang="en-US" sz="2400" b="1" dirty="0">
                <a:sym typeface="Symbol" pitchFamily="-107" charset="2"/>
              </a:rPr>
              <a:t>to</a:t>
            </a:r>
            <a:r>
              <a:rPr lang="en-US" sz="2400" dirty="0">
                <a:sym typeface="Symbol" pitchFamily="-107" charset="2"/>
              </a:rPr>
              <a:t>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length[A]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Symbol" pitchFamily="-107" charset="2"/>
              </a:rPr>
              <a:t>		</a:t>
            </a:r>
            <a:r>
              <a:rPr lang="en-US" sz="2400" b="1" dirty="0">
                <a:sym typeface="Symbol" pitchFamily="-107" charset="2"/>
              </a:rPr>
              <a:t>do for</a:t>
            </a:r>
            <a:r>
              <a:rPr lang="en-US" sz="2400" dirty="0">
                <a:sym typeface="Symbol" pitchFamily="-107" charset="2"/>
              </a:rPr>
              <a:t>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j ←length[A]</a:t>
            </a:r>
            <a:r>
              <a:rPr lang="en-US" sz="2400" dirty="0">
                <a:sym typeface="Symbol" pitchFamily="-107" charset="2"/>
              </a:rPr>
              <a:t> </a:t>
            </a:r>
            <a:r>
              <a:rPr lang="en-US" sz="2400" b="1" dirty="0" err="1">
                <a:sym typeface="Symbol" pitchFamily="-107" charset="2"/>
              </a:rPr>
              <a:t>downto</a:t>
            </a:r>
            <a:r>
              <a:rPr lang="en-US" sz="2400" dirty="0">
                <a:sym typeface="Symbol" pitchFamily="-107" charset="2"/>
              </a:rPr>
              <a:t> 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 + 1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Symbol" pitchFamily="-107" charset="2"/>
              </a:rPr>
              <a:t>		          </a:t>
            </a:r>
            <a:r>
              <a:rPr lang="en-US" sz="2400" b="1" dirty="0">
                <a:sym typeface="Symbol" pitchFamily="-107" charset="2"/>
              </a:rPr>
              <a:t>do if</a:t>
            </a:r>
            <a:r>
              <a:rPr lang="en-US" sz="2400" dirty="0">
                <a:sym typeface="Symbol" pitchFamily="-107" charset="2"/>
              </a:rPr>
              <a:t>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A[j] &lt; A[j -1]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Symbol" pitchFamily="-107" charset="2"/>
              </a:rPr>
              <a:t>			        </a:t>
            </a:r>
            <a:r>
              <a:rPr lang="en-US" sz="2400" b="1" dirty="0">
                <a:sym typeface="Symbol" pitchFamily="-107" charset="2"/>
              </a:rPr>
              <a:t>then</a:t>
            </a:r>
            <a:r>
              <a:rPr lang="en-US" sz="2400" dirty="0">
                <a:sym typeface="Symbol" pitchFamily="-107" charset="2"/>
              </a:rPr>
              <a:t> exchange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A[j] ⟺A[j-1]</a:t>
            </a:r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322263" y="3536950"/>
            <a:ext cx="1265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</a:rPr>
              <a:t>T(n) = </a:t>
            </a:r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1511300" y="3536950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  <a:sym typeface="Symbol" pitchFamily="-107" charset="2"/>
              </a:rPr>
              <a:t>c</a:t>
            </a:r>
            <a:r>
              <a:rPr lang="en-US" sz="2800" baseline="-25000">
                <a:latin typeface="Comic Sans MS" pitchFamily="-107" charset="0"/>
                <a:sym typeface="Symbol" pitchFamily="-107" charset="2"/>
              </a:rPr>
              <a:t>1</a:t>
            </a:r>
            <a:r>
              <a:rPr lang="en-US" sz="2800">
                <a:latin typeface="Comic Sans MS" pitchFamily="-107" charset="0"/>
                <a:sym typeface="Symbol" pitchFamily="-107" charset="2"/>
              </a:rPr>
              <a:t>(n+1) +</a:t>
            </a:r>
          </a:p>
        </p:txBody>
      </p:sp>
      <p:graphicFrame>
        <p:nvGraphicFramePr>
          <p:cNvPr id="406538" name="Object 10"/>
          <p:cNvGraphicFramePr>
            <a:graphicFrameLocks noChangeAspect="1"/>
          </p:cNvGraphicFramePr>
          <p:nvPr/>
        </p:nvGraphicFramePr>
        <p:xfrm>
          <a:off x="3463925" y="3330575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5" name="Equation" r:id="rId6" imgW="888840" imgH="431640" progId="Equation.3">
                  <p:embed/>
                </p:oleObj>
              </mc:Choice>
              <mc:Fallback>
                <p:oleObj name="Equation" r:id="rId6" imgW="88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330575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3027363" y="3536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  <a:sym typeface="Symbol" pitchFamily="-107" charset="2"/>
              </a:rPr>
              <a:t>c</a:t>
            </a:r>
            <a:r>
              <a:rPr lang="en-US" sz="2800" baseline="-25000">
                <a:latin typeface="Comic Sans MS" pitchFamily="-107" charset="0"/>
                <a:sym typeface="Symbol" pitchFamily="-107" charset="2"/>
              </a:rPr>
              <a:t>2</a:t>
            </a:r>
          </a:p>
        </p:txBody>
      </p:sp>
      <p:sp>
        <p:nvSpPr>
          <p:cNvPr id="406540" name="Text Box 12"/>
          <p:cNvSpPr txBox="1">
            <a:spLocks noChangeArrowheads="1"/>
          </p:cNvSpPr>
          <p:nvPr/>
        </p:nvSpPr>
        <p:spPr bwMode="auto">
          <a:xfrm>
            <a:off x="5307013" y="3536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</a:rPr>
              <a:t>c</a:t>
            </a:r>
            <a:r>
              <a:rPr lang="en-US" sz="2800" baseline="-25000">
                <a:latin typeface="Comic Sans MS" pitchFamily="-107" charset="0"/>
              </a:rPr>
              <a:t>3</a:t>
            </a:r>
            <a:endParaRPr lang="en-US" sz="2800">
              <a:latin typeface="Comic Sans MS" pitchFamily="-107" charset="0"/>
            </a:endParaRPr>
          </a:p>
        </p:txBody>
      </p:sp>
      <p:graphicFrame>
        <p:nvGraphicFramePr>
          <p:cNvPr id="406541" name="Object 13"/>
          <p:cNvGraphicFramePr>
            <a:graphicFrameLocks noChangeAspect="1"/>
          </p:cNvGraphicFramePr>
          <p:nvPr/>
        </p:nvGraphicFramePr>
        <p:xfrm>
          <a:off x="5743575" y="3335338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6" name="Equation" r:id="rId8" imgW="698400" imgH="431640" progId="Equation.3">
                  <p:embed/>
                </p:oleObj>
              </mc:Choice>
              <mc:Fallback>
                <p:oleObj name="Equation" r:id="rId8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3335338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2" name="Text Box 14"/>
          <p:cNvSpPr txBox="1">
            <a:spLocks noChangeArrowheads="1"/>
          </p:cNvSpPr>
          <p:nvPr/>
        </p:nvSpPr>
        <p:spPr bwMode="auto">
          <a:xfrm>
            <a:off x="7161213" y="3536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</a:rPr>
              <a:t>c</a:t>
            </a:r>
            <a:r>
              <a:rPr lang="en-US" sz="2800" baseline="-25000">
                <a:latin typeface="Comic Sans MS" pitchFamily="-107" charset="0"/>
              </a:rPr>
              <a:t>4</a:t>
            </a:r>
            <a:endParaRPr lang="en-US" sz="2800">
              <a:latin typeface="Comic Sans MS" pitchFamily="-107" charset="0"/>
            </a:endParaRPr>
          </a:p>
        </p:txBody>
      </p:sp>
      <p:graphicFrame>
        <p:nvGraphicFramePr>
          <p:cNvPr id="406543" name="Object 15"/>
          <p:cNvGraphicFramePr>
            <a:graphicFrameLocks noChangeAspect="1"/>
          </p:cNvGraphicFramePr>
          <p:nvPr/>
        </p:nvGraphicFramePr>
        <p:xfrm>
          <a:off x="7764463" y="3259138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7" name="Equation" r:id="rId10" imgW="583920" imgH="431640" progId="Equation.3">
                  <p:embed/>
                </p:oleObj>
              </mc:Choice>
              <mc:Fallback>
                <p:oleObj name="Equation" r:id="rId10" imgW="583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3" y="3259138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1109663" y="4394200"/>
            <a:ext cx="2544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 pitchFamily="-107" charset="0"/>
                <a:sym typeface="Symbol" pitchFamily="-107" charset="2"/>
              </a:rPr>
              <a:t>= </a:t>
            </a:r>
            <a:r>
              <a:rPr lang="en-US" sz="28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800" dirty="0">
                <a:latin typeface="Comic Sans MS" pitchFamily="-107" charset="0"/>
                <a:sym typeface="Symbol" pitchFamily="-107" charset="2"/>
              </a:rPr>
              <a:t>(n) +</a:t>
            </a:r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2522538" y="4392613"/>
            <a:ext cx="2284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  <a:sym typeface="Symbol" pitchFamily="-107" charset="2"/>
              </a:rPr>
              <a:t>(c</a:t>
            </a:r>
            <a:r>
              <a:rPr lang="en-US" sz="2800" baseline="-25000"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800">
                <a:latin typeface="Comic Sans MS" pitchFamily="-107" charset="0"/>
                <a:sym typeface="Symbol" pitchFamily="-107" charset="2"/>
              </a:rPr>
              <a:t> + c</a:t>
            </a:r>
            <a:r>
              <a:rPr lang="en-US" sz="2800" baseline="-25000">
                <a:latin typeface="Comic Sans MS" pitchFamily="-107" charset="0"/>
                <a:sym typeface="Symbol" pitchFamily="-107" charset="2"/>
              </a:rPr>
              <a:t>3</a:t>
            </a:r>
            <a:r>
              <a:rPr lang="en-US" sz="2800">
                <a:latin typeface="Comic Sans MS" pitchFamily="-107" charset="0"/>
                <a:sym typeface="Symbol" pitchFamily="-107" charset="2"/>
              </a:rPr>
              <a:t> + c</a:t>
            </a:r>
            <a:r>
              <a:rPr lang="en-US" sz="2800" baseline="-25000">
                <a:latin typeface="Comic Sans MS" pitchFamily="-107" charset="0"/>
                <a:sym typeface="Symbol" pitchFamily="-107" charset="2"/>
              </a:rPr>
              <a:t>4</a:t>
            </a:r>
            <a:r>
              <a:rPr lang="en-US" sz="2800">
                <a:latin typeface="Comic Sans MS" pitchFamily="-107" charset="0"/>
                <a:sym typeface="Symbol" pitchFamily="-107" charset="2"/>
              </a:rPr>
              <a:t>) </a:t>
            </a:r>
            <a:endParaRPr lang="en-US" sz="2800" baseline="-25000">
              <a:latin typeface="Comic Sans MS" pitchFamily="-107" charset="0"/>
              <a:sym typeface="Symbol" pitchFamily="-107" charset="2"/>
            </a:endParaRPr>
          </a:p>
        </p:txBody>
      </p:sp>
      <p:graphicFrame>
        <p:nvGraphicFramePr>
          <p:cNvPr id="406546" name="Object 18"/>
          <p:cNvGraphicFramePr>
            <a:graphicFrameLocks noChangeAspect="1"/>
          </p:cNvGraphicFramePr>
          <p:nvPr/>
        </p:nvGraphicFramePr>
        <p:xfrm>
          <a:off x="4695825" y="4191000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8" name="Equation" r:id="rId12" imgW="583920" imgH="431640" progId="Equation.3">
                  <p:embed/>
                </p:oleObj>
              </mc:Choice>
              <mc:Fallback>
                <p:oleObj name="Equation" r:id="rId12" imgW="583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4191000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587375" y="2384425"/>
            <a:ext cx="258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sym typeface="Symbol" pitchFamily="-107" charset="2"/>
              </a:rPr>
              <a:t>Comparisons: 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≈n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/2</a:t>
            </a:r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6630988" y="2406650"/>
            <a:ext cx="231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CC0000"/>
                </a:solidFill>
                <a:sym typeface="Symbol" pitchFamily="-107" charset="2"/>
              </a:rPr>
              <a:t>Exchanges: </a:t>
            </a:r>
            <a:r>
              <a:rPr lang="en-US" sz="2000" dirty="0">
                <a:solidFill>
                  <a:srgbClr val="CC0000"/>
                </a:solidFill>
                <a:latin typeface="Comic Sans MS" pitchFamily="-107" charset="0"/>
                <a:sym typeface="Symbol" pitchFamily="-107" charset="2"/>
              </a:rPr>
              <a:t>≈n</a:t>
            </a:r>
            <a:r>
              <a:rPr lang="en-US" sz="2000" baseline="30000" dirty="0">
                <a:solidFill>
                  <a:srgbClr val="CC0000"/>
                </a:solidFill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000" dirty="0">
                <a:solidFill>
                  <a:srgbClr val="CC0000"/>
                </a:solidFill>
                <a:latin typeface="Comic Sans MS" pitchFamily="-107" charset="0"/>
                <a:sym typeface="Symbol" pitchFamily="-107" charset="2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94162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nimBg="1"/>
      <p:bldP spid="406531" grpId="0" animBg="1"/>
      <p:bldP spid="406533" grpId="0" build="p"/>
      <p:bldP spid="406537" grpId="0"/>
      <p:bldP spid="406539" grpId="0"/>
      <p:bldP spid="406540" grpId="0"/>
      <p:bldP spid="406542" grpId="0"/>
      <p:bldP spid="406544" grpId="0"/>
      <p:bldP spid="406545" grpId="0"/>
      <p:bldP spid="406547" grpId="0"/>
      <p:bldP spid="4065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Selection Sort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57288"/>
            <a:ext cx="8340725" cy="5465762"/>
          </a:xfrm>
        </p:spPr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Find the smallest element in the array</a:t>
            </a:r>
          </a:p>
          <a:p>
            <a:pPr lvl="1"/>
            <a:r>
              <a:rPr lang="en-US" dirty="0"/>
              <a:t>Exchange it with the element in the first position</a:t>
            </a:r>
          </a:p>
          <a:p>
            <a:pPr lvl="1"/>
            <a:r>
              <a:rPr lang="en-US" dirty="0"/>
              <a:t>Find the second smallest element and exchange it with the element in the second position</a:t>
            </a:r>
          </a:p>
          <a:p>
            <a:pPr lvl="1"/>
            <a:r>
              <a:rPr lang="en-US" dirty="0"/>
              <a:t>Continue until the array is sorted</a:t>
            </a:r>
          </a:p>
          <a:p>
            <a:r>
              <a:rPr lang="en-US" dirty="0"/>
              <a:t>Invariant:</a:t>
            </a:r>
          </a:p>
          <a:p>
            <a:pPr lvl="1"/>
            <a:r>
              <a:rPr lang="en-US" dirty="0"/>
              <a:t>All elements to the left of the current index are</a:t>
            </a:r>
            <a:r>
              <a:rPr lang="en-US" dirty="0">
                <a:solidFill>
                  <a:srgbClr val="CC0000"/>
                </a:solidFill>
              </a:rPr>
              <a:t> in sorted order</a:t>
            </a:r>
            <a:r>
              <a:rPr lang="en-US" dirty="0"/>
              <a:t> and </a:t>
            </a:r>
            <a:r>
              <a:rPr lang="en-US" dirty="0">
                <a:solidFill>
                  <a:srgbClr val="CC0000"/>
                </a:solidFill>
              </a:rPr>
              <a:t>never changed again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Running time depends only slightly on the amount of order in the file</a:t>
            </a:r>
          </a:p>
        </p:txBody>
      </p:sp>
      <p:grpSp>
        <p:nvGrpSpPr>
          <p:cNvPr id="221188" name="Group 4"/>
          <p:cNvGrpSpPr>
            <a:grpSpLocks/>
          </p:cNvGrpSpPr>
          <p:nvPr/>
        </p:nvGrpSpPr>
        <p:grpSpPr bwMode="auto">
          <a:xfrm>
            <a:off x="5551488" y="341313"/>
            <a:ext cx="3154362" cy="423862"/>
            <a:chOff x="221" y="912"/>
            <a:chExt cx="1987" cy="267"/>
          </a:xfrm>
        </p:grpSpPr>
        <p:sp>
          <p:nvSpPr>
            <p:cNvPr id="221189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1190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1191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1192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1193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1194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1195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1196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197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198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199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0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1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2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3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4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05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1206" name="Oval 22"/>
          <p:cNvSpPr>
            <a:spLocks noChangeArrowheads="1"/>
          </p:cNvSpPr>
          <p:nvPr/>
        </p:nvSpPr>
        <p:spPr bwMode="auto">
          <a:xfrm>
            <a:off x="8267700" y="3444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22211" name="Group 3"/>
          <p:cNvGrpSpPr>
            <a:grpSpLocks/>
          </p:cNvGrpSpPr>
          <p:nvPr/>
        </p:nvGrpSpPr>
        <p:grpSpPr bwMode="auto">
          <a:xfrm>
            <a:off x="504825" y="1379538"/>
            <a:ext cx="3154363" cy="423862"/>
            <a:chOff x="221" y="912"/>
            <a:chExt cx="1987" cy="267"/>
          </a:xfrm>
        </p:grpSpPr>
        <p:sp>
          <p:nvSpPr>
            <p:cNvPr id="222212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213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214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215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216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2217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218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2219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0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1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2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3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4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5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6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7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8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2229" name="Oval 21"/>
          <p:cNvSpPr>
            <a:spLocks noChangeArrowheads="1"/>
          </p:cNvSpPr>
          <p:nvPr/>
        </p:nvSpPr>
        <p:spPr bwMode="auto">
          <a:xfrm>
            <a:off x="3221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230" name="Group 22"/>
          <p:cNvGrpSpPr>
            <a:grpSpLocks/>
          </p:cNvGrpSpPr>
          <p:nvPr/>
        </p:nvGrpSpPr>
        <p:grpSpPr bwMode="auto">
          <a:xfrm>
            <a:off x="504825" y="2032000"/>
            <a:ext cx="3154363" cy="423863"/>
            <a:chOff x="221" y="912"/>
            <a:chExt cx="1987" cy="267"/>
          </a:xfrm>
        </p:grpSpPr>
        <p:sp>
          <p:nvSpPr>
            <p:cNvPr id="222231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2232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233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234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235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2236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237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238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9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0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1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2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3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4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5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6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7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2248" name="Oval 40"/>
          <p:cNvSpPr>
            <a:spLocks noChangeArrowheads="1"/>
          </p:cNvSpPr>
          <p:nvPr/>
        </p:nvSpPr>
        <p:spPr bwMode="auto">
          <a:xfrm>
            <a:off x="2309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249" name="Group 41"/>
          <p:cNvGrpSpPr>
            <a:grpSpLocks/>
          </p:cNvGrpSpPr>
          <p:nvPr/>
        </p:nvGrpSpPr>
        <p:grpSpPr bwMode="auto">
          <a:xfrm>
            <a:off x="504825" y="2693988"/>
            <a:ext cx="3154363" cy="423862"/>
            <a:chOff x="221" y="912"/>
            <a:chExt cx="1987" cy="267"/>
          </a:xfrm>
        </p:grpSpPr>
        <p:sp>
          <p:nvSpPr>
            <p:cNvPr id="22225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225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25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25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5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5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6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6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6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6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6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6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6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2267" name="Oval 59"/>
          <p:cNvSpPr>
            <a:spLocks noChangeArrowheads="1"/>
          </p:cNvSpPr>
          <p:nvPr/>
        </p:nvSpPr>
        <p:spPr bwMode="auto">
          <a:xfrm>
            <a:off x="2765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268" name="Group 60"/>
          <p:cNvGrpSpPr>
            <a:grpSpLocks/>
          </p:cNvGrpSpPr>
          <p:nvPr/>
        </p:nvGrpSpPr>
        <p:grpSpPr bwMode="auto">
          <a:xfrm>
            <a:off x="504825" y="3367088"/>
            <a:ext cx="3154363" cy="423862"/>
            <a:chOff x="221" y="912"/>
            <a:chExt cx="1987" cy="267"/>
          </a:xfrm>
        </p:grpSpPr>
        <p:sp>
          <p:nvSpPr>
            <p:cNvPr id="222269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2270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2271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272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273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274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275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276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77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78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79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0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1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2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3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4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5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2286" name="Oval 78"/>
          <p:cNvSpPr>
            <a:spLocks noChangeArrowheads="1"/>
          </p:cNvSpPr>
          <p:nvPr/>
        </p:nvSpPr>
        <p:spPr bwMode="auto">
          <a:xfrm>
            <a:off x="2312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287" name="Group 79"/>
          <p:cNvGrpSpPr>
            <a:grpSpLocks/>
          </p:cNvGrpSpPr>
          <p:nvPr/>
        </p:nvGrpSpPr>
        <p:grpSpPr bwMode="auto">
          <a:xfrm>
            <a:off x="4856163" y="2032000"/>
            <a:ext cx="3154362" cy="423863"/>
            <a:chOff x="221" y="912"/>
            <a:chExt cx="1987" cy="267"/>
          </a:xfrm>
        </p:grpSpPr>
        <p:sp>
          <p:nvSpPr>
            <p:cNvPr id="222288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2289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290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2291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292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293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294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295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96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97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98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99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00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01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02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03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04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2305" name="Oval 97"/>
          <p:cNvSpPr>
            <a:spLocks noChangeArrowheads="1"/>
          </p:cNvSpPr>
          <p:nvPr/>
        </p:nvSpPr>
        <p:spPr bwMode="auto">
          <a:xfrm>
            <a:off x="7115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306" name="Oval 98"/>
          <p:cNvSpPr>
            <a:spLocks noChangeArrowheads="1"/>
          </p:cNvSpPr>
          <p:nvPr/>
        </p:nvSpPr>
        <p:spPr bwMode="auto">
          <a:xfrm>
            <a:off x="7583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307" name="Group 99"/>
          <p:cNvGrpSpPr>
            <a:grpSpLocks/>
          </p:cNvGrpSpPr>
          <p:nvPr/>
        </p:nvGrpSpPr>
        <p:grpSpPr bwMode="auto">
          <a:xfrm>
            <a:off x="4856163" y="1379538"/>
            <a:ext cx="3154362" cy="423862"/>
            <a:chOff x="221" y="912"/>
            <a:chExt cx="1987" cy="267"/>
          </a:xfrm>
        </p:grpSpPr>
        <p:sp>
          <p:nvSpPr>
            <p:cNvPr id="222308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2309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2310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311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312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313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314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315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16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17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18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19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20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21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22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23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24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2325" name="Group 117"/>
          <p:cNvGrpSpPr>
            <a:grpSpLocks/>
          </p:cNvGrpSpPr>
          <p:nvPr/>
        </p:nvGrpSpPr>
        <p:grpSpPr bwMode="auto">
          <a:xfrm>
            <a:off x="4856163" y="2693988"/>
            <a:ext cx="3154362" cy="423862"/>
            <a:chOff x="221" y="912"/>
            <a:chExt cx="1987" cy="267"/>
          </a:xfrm>
        </p:grpSpPr>
        <p:sp>
          <p:nvSpPr>
            <p:cNvPr id="222326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327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2328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2329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330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331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332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333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34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35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36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37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38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39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40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41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42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2343" name="Oval 135"/>
          <p:cNvSpPr>
            <a:spLocks noChangeArrowheads="1"/>
          </p:cNvSpPr>
          <p:nvPr/>
        </p:nvSpPr>
        <p:spPr bwMode="auto">
          <a:xfrm>
            <a:off x="7569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344" name="Group 136"/>
          <p:cNvGrpSpPr>
            <a:grpSpLocks/>
          </p:cNvGrpSpPr>
          <p:nvPr/>
        </p:nvGrpSpPr>
        <p:grpSpPr bwMode="auto">
          <a:xfrm>
            <a:off x="4856163" y="3367088"/>
            <a:ext cx="3154362" cy="423862"/>
            <a:chOff x="221" y="912"/>
            <a:chExt cx="1987" cy="267"/>
          </a:xfrm>
        </p:grpSpPr>
        <p:sp>
          <p:nvSpPr>
            <p:cNvPr id="22234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34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234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234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34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35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35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35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5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5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5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5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5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5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5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6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6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9" grpId="0" animBg="1"/>
      <p:bldP spid="222248" grpId="0" animBg="1"/>
      <p:bldP spid="222267" grpId="0" animBg="1"/>
      <p:bldP spid="222286" grpId="0" animBg="1"/>
      <p:bldP spid="222305" grpId="0" animBg="1"/>
      <p:bldP spid="222306" grpId="0" animBg="1"/>
      <p:bldP spid="2223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SELECTION-SORT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n ← length[A]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for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j ← 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n - 1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do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smallest</a:t>
            </a:r>
            <a:r>
              <a:rPr lang="en-US" dirty="0">
                <a:solidFill>
                  <a:schemeClr val="tx1"/>
                </a:solidFill>
              </a:rPr>
              <a:t> ←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j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      for </a:t>
            </a:r>
            <a:r>
              <a:rPr lang="en-US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 ← j + 1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n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	   do if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A[</a:t>
            </a:r>
            <a:r>
              <a:rPr lang="en-US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] &lt; A[smallest]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		   then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smallest ← </a:t>
            </a:r>
            <a:r>
              <a:rPr lang="en-US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endParaRPr lang="en-US" dirty="0">
              <a:solidFill>
                <a:schemeClr val="tx1"/>
              </a:solidFill>
              <a:latin typeface="Comic Sans MS" pitchFamily="-107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 exchange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A[j]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  <a:sym typeface="Symbol" pitchFamily="-107" charset="2"/>
              </a:rPr>
              <a:t>⟺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 A[smallest]</a:t>
            </a:r>
          </a:p>
          <a:p>
            <a:pPr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3236" name="Group 4"/>
          <p:cNvGrpSpPr>
            <a:grpSpLocks/>
          </p:cNvGrpSpPr>
          <p:nvPr/>
        </p:nvGrpSpPr>
        <p:grpSpPr bwMode="auto">
          <a:xfrm>
            <a:off x="5413375" y="1808163"/>
            <a:ext cx="3154363" cy="423862"/>
            <a:chOff x="221" y="912"/>
            <a:chExt cx="1987" cy="267"/>
          </a:xfrm>
        </p:grpSpPr>
        <p:sp>
          <p:nvSpPr>
            <p:cNvPr id="223237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3238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3239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3240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3241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3242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3243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48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49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50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52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254" name="Oval 22"/>
          <p:cNvSpPr>
            <a:spLocks noChangeArrowheads="1"/>
          </p:cNvSpPr>
          <p:nvPr/>
        </p:nvSpPr>
        <p:spPr bwMode="auto">
          <a:xfrm>
            <a:off x="8129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1406525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501775" y="4502150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Selection Sort</a:t>
            </a:r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166813"/>
            <a:ext cx="8229600" cy="5364162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SELECTION-SORT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n ← length[A]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for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j ← 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n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do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smallest</a:t>
            </a:r>
            <a:r>
              <a:rPr lang="en-US" dirty="0">
                <a:solidFill>
                  <a:schemeClr val="tx1"/>
                </a:solidFill>
              </a:rPr>
              <a:t> ←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j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      for </a:t>
            </a:r>
            <a:r>
              <a:rPr lang="en-US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 ← j + 1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	   do if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A[</a:t>
            </a:r>
            <a:r>
              <a:rPr lang="en-US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] &lt; A[smallest]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		   then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smallest ← </a:t>
            </a:r>
            <a:r>
              <a:rPr lang="en-US" dirty="0" err="1">
                <a:solidFill>
                  <a:schemeClr val="tx1"/>
                </a:solidFill>
                <a:latin typeface="Comic Sans MS" pitchFamily="-107" charset="0"/>
              </a:rPr>
              <a:t>i</a:t>
            </a:r>
            <a:endParaRPr lang="en-US" dirty="0">
              <a:solidFill>
                <a:schemeClr val="tx1"/>
              </a:solidFill>
              <a:latin typeface="Comic Sans MS" pitchFamily="-107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 exchange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A[j] ↔ A[smallest]</a:t>
            </a:r>
            <a:endParaRPr lang="en-US" dirty="0"/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6730841" y="1176338"/>
            <a:ext cx="2133600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/>
              <a:t>cost	 times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 </a:t>
            </a:r>
            <a:r>
              <a:rPr lang="en-US" sz="2800" dirty="0">
                <a:latin typeface="Comic Sans MS" pitchFamily="-107" charset="0"/>
              </a:rPr>
              <a:t>c</a:t>
            </a:r>
            <a:r>
              <a:rPr lang="en-US" sz="2800" baseline="-25000" dirty="0">
                <a:latin typeface="Comic Sans MS" pitchFamily="-107" charset="0"/>
              </a:rPr>
              <a:t>1</a:t>
            </a:r>
            <a:r>
              <a:rPr lang="en-US" sz="2800" dirty="0">
                <a:latin typeface="Comic Sans MS" pitchFamily="-107" charset="0"/>
              </a:rPr>
              <a:t>       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-107" charset="0"/>
              </a:rPr>
              <a:t>  c</a:t>
            </a:r>
            <a:r>
              <a:rPr lang="en-US" sz="2800" baseline="-25000" dirty="0">
                <a:latin typeface="Comic Sans MS" pitchFamily="-107" charset="0"/>
              </a:rPr>
              <a:t>2</a:t>
            </a:r>
            <a:r>
              <a:rPr lang="en-US" sz="2800" dirty="0">
                <a:latin typeface="Comic Sans MS" pitchFamily="-107" charset="0"/>
              </a:rPr>
              <a:t> 	   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-107" charset="0"/>
              </a:rPr>
              <a:t>  c</a:t>
            </a:r>
            <a:r>
              <a:rPr lang="en-US" sz="2800" baseline="-25000" dirty="0">
                <a:latin typeface="Comic Sans MS" pitchFamily="-107" charset="0"/>
              </a:rPr>
              <a:t>3</a:t>
            </a:r>
            <a:r>
              <a:rPr lang="en-US" sz="2800" dirty="0">
                <a:latin typeface="Comic Sans MS" pitchFamily="-107" charset="0"/>
              </a:rPr>
              <a:t>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-107" charset="0"/>
              </a:rPr>
              <a:t>  c</a:t>
            </a:r>
            <a:r>
              <a:rPr lang="en-US" sz="2800" baseline="-25000" dirty="0">
                <a:latin typeface="Comic Sans MS" pitchFamily="-107" charset="0"/>
              </a:rPr>
              <a:t>4</a:t>
            </a:r>
            <a:r>
              <a:rPr lang="en-US" sz="2800" dirty="0">
                <a:latin typeface="Comic Sans MS" pitchFamily="-107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-107" charset="0"/>
              </a:rPr>
              <a:t>  c</a:t>
            </a:r>
            <a:r>
              <a:rPr lang="en-US" sz="2800" baseline="-25000" dirty="0">
                <a:latin typeface="Comic Sans MS" pitchFamily="-107" charset="0"/>
              </a:rPr>
              <a:t>5</a:t>
            </a:r>
            <a:r>
              <a:rPr lang="en-US" sz="2800" dirty="0">
                <a:latin typeface="Comic Sans MS" pitchFamily="-107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-107" charset="0"/>
              </a:rPr>
              <a:t>  c</a:t>
            </a:r>
            <a:r>
              <a:rPr lang="en-US" sz="2800" baseline="-25000" dirty="0">
                <a:latin typeface="Comic Sans MS" pitchFamily="-107" charset="0"/>
              </a:rPr>
              <a:t>6</a:t>
            </a:r>
            <a:r>
              <a:rPr lang="en-US" sz="2800" dirty="0">
                <a:latin typeface="Comic Sans MS" pitchFamily="-107" charset="0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-107" charset="0"/>
              </a:rPr>
              <a:t>  c</a:t>
            </a:r>
            <a:r>
              <a:rPr lang="en-US" sz="2800" baseline="-25000" dirty="0">
                <a:latin typeface="Comic Sans MS" pitchFamily="-107" charset="0"/>
              </a:rPr>
              <a:t>7</a:t>
            </a:r>
            <a:r>
              <a:rPr lang="en-US" sz="2800" dirty="0">
                <a:latin typeface="Comic Sans MS" pitchFamily="-107" charset="0"/>
              </a:rPr>
              <a:t> 	   n-1</a:t>
            </a:r>
            <a:endParaRPr lang="en-US" sz="2800" dirty="0"/>
          </a:p>
        </p:txBody>
      </p:sp>
      <p:graphicFrame>
        <p:nvGraphicFramePr>
          <p:cNvPr id="2242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838000"/>
              </p:ext>
            </p:extLst>
          </p:nvPr>
        </p:nvGraphicFramePr>
        <p:xfrm>
          <a:off x="7490290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0" name="Equation" r:id="rId4" imgW="939600" imgH="304560" progId="Equation.3">
                  <p:embed/>
                </p:oleObj>
              </mc:Choice>
              <mc:Fallback>
                <p:oleObj name="Equation" r:id="rId4" imgW="939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290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65632"/>
              </p:ext>
            </p:extLst>
          </p:nvPr>
        </p:nvGraphicFramePr>
        <p:xfrm>
          <a:off x="7593477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1" name="Equation" r:id="rId6" imgW="761760" imgH="304560" progId="Equation.3">
                  <p:embed/>
                </p:oleObj>
              </mc:Choice>
              <mc:Fallback>
                <p:oleObj name="Equation" r:id="rId6" imgW="761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477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00230"/>
              </p:ext>
            </p:extLst>
          </p:nvPr>
        </p:nvGraphicFramePr>
        <p:xfrm>
          <a:off x="7601415" y="5187950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2" name="Equation" r:id="rId8" imgW="761760" imgH="304560" progId="Equation.3">
                  <p:embed/>
                </p:oleObj>
              </mc:Choice>
              <mc:Fallback>
                <p:oleObj name="Equation" r:id="rId8" imgW="761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1415" y="5187950"/>
                        <a:ext cx="13335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47626" y="5211662"/>
            <a:ext cx="2114549" cy="860525"/>
            <a:chOff x="84" y="2433"/>
            <a:chExt cx="1332" cy="618"/>
          </a:xfrm>
        </p:grpSpPr>
        <p:sp>
          <p:nvSpPr>
            <p:cNvPr id="224270" name="Text Box 14"/>
            <p:cNvSpPr txBox="1">
              <a:spLocks noChangeArrowheads="1"/>
            </p:cNvSpPr>
            <p:nvPr/>
          </p:nvSpPr>
          <p:spPr bwMode="auto">
            <a:xfrm>
              <a:off x="84" y="2433"/>
              <a:ext cx="13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pitchFamily="-107" charset="2"/>
                <a:buNone/>
              </a:pPr>
              <a:r>
                <a:rPr lang="en-US" sz="24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≈n exchanges</a:t>
              </a:r>
            </a:p>
          </p:txBody>
        </p:sp>
        <p:sp>
          <p:nvSpPr>
            <p:cNvPr id="224271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4272" name="Rectangle 16"/>
          <p:cNvSpPr>
            <a:spLocks noChangeArrowheads="1"/>
          </p:cNvSpPr>
          <p:nvPr/>
        </p:nvSpPr>
        <p:spPr bwMode="auto">
          <a:xfrm>
            <a:off x="5854700" y="6327775"/>
            <a:ext cx="20843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7" charset="0"/>
              </a:rPr>
              <a:t>T(n) = </a:t>
            </a:r>
            <a:r>
              <a:rPr lang="en-US" sz="2000" dirty="0" err="1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(n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)</a:t>
            </a:r>
            <a:r>
              <a:rPr lang="en-US" sz="2000" dirty="0">
                <a:sym typeface="Symbol" pitchFamily="-107" charset="2"/>
              </a:rPr>
              <a:t>	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2400" y="3717925"/>
            <a:ext cx="1922321" cy="1118395"/>
            <a:chOff x="1606550" y="1188735"/>
            <a:chExt cx="1922321" cy="1118395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1606550" y="1188735"/>
              <a:ext cx="192232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pitchFamily="-107" charset="2"/>
                <a:buNone/>
              </a:pPr>
              <a:r>
                <a:rPr lang="en-US" sz="24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≈n</a:t>
              </a:r>
              <a:r>
                <a:rPr lang="en-US" sz="2400" baseline="300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2</a:t>
              </a:r>
              <a:r>
                <a:rPr lang="en-US" sz="24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/2</a:t>
              </a:r>
            </a:p>
            <a:p>
              <a:pPr>
                <a:buFont typeface="Symbol" pitchFamily="-107" charset="2"/>
                <a:buNone/>
              </a:pPr>
              <a:r>
                <a:rPr lang="en-US" sz="2400" dirty="0">
                  <a:solidFill>
                    <a:srgbClr val="CC0000"/>
                  </a:solidFill>
                  <a:latin typeface="Comic Sans MS" pitchFamily="-107" charset="0"/>
                  <a:sym typeface="Symbol" pitchFamily="-107" charset="2"/>
                </a:rPr>
                <a:t>comparisons</a:t>
              </a: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5400000" flipV="1">
              <a:off x="2481262" y="1930098"/>
              <a:ext cx="330200" cy="423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nimBg="1"/>
      <p:bldP spid="224259" grpId="0" animBg="1"/>
      <p:bldP spid="22427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Divide</a:t>
            </a:r>
            <a:r>
              <a:rPr lang="en-US" sz="2400" dirty="0"/>
              <a:t> the problem into a number of </a:t>
            </a:r>
            <a:r>
              <a:rPr lang="en-US" sz="2400" dirty="0" err="1"/>
              <a:t>subproblems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Similar sub-problems of smaller size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Conquer</a:t>
            </a:r>
            <a:r>
              <a:rPr lang="en-US" sz="2400" dirty="0"/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Solve the sub-problems recursively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Sub-problem size small enough </a:t>
            </a:r>
            <a:r>
              <a:rPr lang="en-US" sz="2000" dirty="0">
                <a:sym typeface="Symbol" pitchFamily="-107" charset="2"/>
              </a:rPr>
              <a:t>⇒ solve the problems in straightforward manner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Combine</a:t>
            </a:r>
            <a:r>
              <a:rPr lang="en-US" sz="2400" dirty="0"/>
              <a:t> the solutions to the sub-problems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Obtain the solution for the original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2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Approach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394328" cy="5414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To sort an array </a:t>
            </a:r>
            <a:r>
              <a:rPr lang="en-US">
                <a:latin typeface="Comic Sans MS" pitchFamily="-107" charset="0"/>
              </a:rPr>
              <a:t>A[p . . </a:t>
            </a:r>
            <a:r>
              <a:rPr lang="en-US" dirty="0">
                <a:latin typeface="Comic Sans MS" pitchFamily="-107" charset="0"/>
              </a:rPr>
              <a:t>r]:</a:t>
            </a:r>
            <a:endParaRPr lang="en-US" b="1" dirty="0">
              <a:latin typeface="Comic Sans MS" pitchFamily="-107" charset="0"/>
            </a:endParaRPr>
          </a:p>
          <a:p>
            <a:pPr>
              <a:lnSpc>
                <a:spcPct val="120000"/>
              </a:lnSpc>
            </a:pPr>
            <a:r>
              <a:rPr lang="en-US" b="1" dirty="0"/>
              <a:t>Divide</a:t>
            </a:r>
          </a:p>
          <a:p>
            <a:pPr lvl="1"/>
            <a:r>
              <a:rPr lang="en-US" dirty="0"/>
              <a:t>Divide the n-element sequence to be sorted into two subsequences of </a:t>
            </a:r>
            <a:r>
              <a:rPr lang="en-US" dirty="0">
                <a:latin typeface="Comic Sans MS" pitchFamily="-107" charset="0"/>
              </a:rPr>
              <a:t>n/2</a:t>
            </a:r>
            <a:r>
              <a:rPr lang="en-US" dirty="0"/>
              <a:t> elements each</a:t>
            </a:r>
          </a:p>
          <a:p>
            <a:r>
              <a:rPr lang="en-US" b="1" dirty="0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Sort 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the size of the sequences is 1 there is nothing more to do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Merge the two sorted subsequences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574800"/>
            <a:ext cx="8716962" cy="46482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sz="2400" dirty="0"/>
              <a:t> MERGE-SORT</a:t>
            </a:r>
            <a:r>
              <a:rPr lang="en-US" sz="2400" dirty="0">
                <a:latin typeface="Comic Sans MS" pitchFamily="-107" charset="0"/>
              </a:rPr>
              <a:t>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000" b="1" dirty="0"/>
              <a:t>if </a:t>
            </a:r>
            <a:r>
              <a:rPr lang="en-US" sz="2000" dirty="0">
                <a:latin typeface="Comic Sans MS" pitchFamily="-107" charset="0"/>
              </a:rPr>
              <a:t>p &lt; r</a:t>
            </a:r>
            <a:r>
              <a:rPr lang="en-US" sz="2000" i="1" dirty="0"/>
              <a:t>  					</a:t>
            </a:r>
            <a:r>
              <a:rPr lang="en-US" sz="2000" dirty="0"/>
              <a:t>Check for base case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/>
              <a:t>	   then </a:t>
            </a:r>
            <a:r>
              <a:rPr lang="en-US" sz="2000" dirty="0">
                <a:latin typeface="Comic Sans MS" pitchFamily="-107" charset="0"/>
              </a:rPr>
              <a:t>q </a:t>
            </a:r>
            <a:r>
              <a:rPr lang="en-US" sz="2000">
                <a:latin typeface="Comic Sans MS" pitchFamily="-107" charset="0"/>
              </a:rPr>
              <a:t>← ⎣(p </a:t>
            </a:r>
            <a:r>
              <a:rPr lang="en-US" sz="2000" dirty="0">
                <a:latin typeface="Comic Sans MS" pitchFamily="-107" charset="0"/>
              </a:rPr>
              <a:t>+ r</a:t>
            </a:r>
            <a:r>
              <a:rPr lang="en-US" sz="2000">
                <a:latin typeface="Comic Sans MS" pitchFamily="-107" charset="0"/>
              </a:rPr>
              <a:t>)/2⎦			</a:t>
            </a:r>
            <a:r>
              <a:rPr lang="en-US" sz="2000"/>
              <a:t>Divide</a:t>
            </a:r>
            <a:endParaRPr lang="en-US" sz="20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/>
              <a:t>		MERGE-SORT</a:t>
            </a:r>
            <a:r>
              <a:rPr lang="en-US" sz="2000" dirty="0">
                <a:latin typeface="Comic Sans MS" pitchFamily="-107" charset="0"/>
              </a:rPr>
              <a:t>(A, p, q)</a:t>
            </a:r>
            <a:r>
              <a:rPr lang="en-US" sz="2000" i="1" dirty="0"/>
              <a:t>  			</a:t>
            </a:r>
            <a:r>
              <a:rPr lang="en-US" sz="2000" dirty="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/>
              <a:t>		MERGE-SORT</a:t>
            </a:r>
            <a:r>
              <a:rPr lang="en-US" sz="2000" dirty="0">
                <a:latin typeface="Comic Sans MS" pitchFamily="-107" charset="0"/>
              </a:rPr>
              <a:t>(A, q + 1, r) </a:t>
            </a:r>
            <a:r>
              <a:rPr lang="en-US" sz="2000" i="1" dirty="0"/>
              <a:t> 		</a:t>
            </a:r>
            <a:r>
              <a:rPr lang="en-US" sz="2000" dirty="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/>
              <a:t>		MERGE</a:t>
            </a:r>
            <a:r>
              <a:rPr lang="en-US" sz="2000" dirty="0">
                <a:latin typeface="Comic Sans MS" pitchFamily="-107" charset="0"/>
              </a:rPr>
              <a:t>(A, p, q, r)</a:t>
            </a:r>
            <a:r>
              <a:rPr lang="en-US" sz="2000" i="1" dirty="0"/>
              <a:t>  			</a:t>
            </a:r>
            <a:r>
              <a:rPr lang="en-US" sz="2000" dirty="0"/>
              <a:t>Combine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400" dirty="0"/>
              <a:t>Initial call:</a:t>
            </a:r>
            <a:r>
              <a:rPr lang="en-US" sz="2400" b="1" i="1" dirty="0"/>
              <a:t> </a:t>
            </a:r>
            <a:r>
              <a:rPr lang="en-US" sz="2400" dirty="0"/>
              <a:t>MERGE-SORT</a:t>
            </a:r>
            <a:r>
              <a:rPr lang="en-US" sz="2400" dirty="0">
                <a:latin typeface="Comic Sans MS" pitchFamily="-107" charset="0"/>
              </a:rPr>
              <a:t>(A, 1, n)</a:t>
            </a:r>
            <a:endParaRPr lang="en-US" sz="2000" dirty="0"/>
          </a:p>
        </p:txBody>
      </p:sp>
      <p:sp>
        <p:nvSpPr>
          <p:cNvPr id="227332" name="AutoShape 4"/>
          <p:cNvSpPr>
            <a:spLocks noChangeArrowheads="1"/>
          </p:cNvSpPr>
          <p:nvPr/>
        </p:nvSpPr>
        <p:spPr bwMode="auto">
          <a:xfrm rot="-8014074">
            <a:off x="5609432" y="25138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3" name="AutoShape 5"/>
          <p:cNvSpPr>
            <a:spLocks noChangeArrowheads="1"/>
          </p:cNvSpPr>
          <p:nvPr/>
        </p:nvSpPr>
        <p:spPr bwMode="auto">
          <a:xfrm rot="-8014074">
            <a:off x="5609432" y="30472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4" name="AutoShape 6"/>
          <p:cNvSpPr>
            <a:spLocks noChangeArrowheads="1"/>
          </p:cNvSpPr>
          <p:nvPr/>
        </p:nvSpPr>
        <p:spPr bwMode="auto">
          <a:xfrm rot="-8014074">
            <a:off x="5609432" y="35806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5" name="AutoShape 7"/>
          <p:cNvSpPr>
            <a:spLocks noChangeArrowheads="1"/>
          </p:cNvSpPr>
          <p:nvPr/>
        </p:nvSpPr>
        <p:spPr bwMode="auto">
          <a:xfrm rot="-8014074">
            <a:off x="5609432" y="4114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6" name="AutoShape 8"/>
          <p:cNvSpPr>
            <a:spLocks noChangeArrowheads="1"/>
          </p:cNvSpPr>
          <p:nvPr/>
        </p:nvSpPr>
        <p:spPr bwMode="auto">
          <a:xfrm rot="-8014074">
            <a:off x="5609432" y="46474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418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5799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6180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6561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6942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7323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6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7704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7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8085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8</a:t>
            </a:r>
          </a:p>
        </p:txBody>
      </p:sp>
      <p:sp>
        <p:nvSpPr>
          <p:cNvPr id="227345" name="Rectangle 17"/>
          <p:cNvSpPr>
            <a:spLocks noChangeArrowheads="1"/>
          </p:cNvSpPr>
          <p:nvPr/>
        </p:nvSpPr>
        <p:spPr bwMode="auto">
          <a:xfrm>
            <a:off x="8061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27346" name="Rectangle 18"/>
          <p:cNvSpPr>
            <a:spLocks noChangeArrowheads="1"/>
          </p:cNvSpPr>
          <p:nvPr/>
        </p:nvSpPr>
        <p:spPr bwMode="auto">
          <a:xfrm>
            <a:off x="7680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7347" name="Rectangle 19"/>
          <p:cNvSpPr>
            <a:spLocks noChangeArrowheads="1"/>
          </p:cNvSpPr>
          <p:nvPr/>
        </p:nvSpPr>
        <p:spPr bwMode="auto">
          <a:xfrm>
            <a:off x="7299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7348" name="Rectangle 20"/>
          <p:cNvSpPr>
            <a:spLocks noChangeArrowheads="1"/>
          </p:cNvSpPr>
          <p:nvPr/>
        </p:nvSpPr>
        <p:spPr bwMode="auto">
          <a:xfrm>
            <a:off x="6918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7349" name="Rectangle 21"/>
          <p:cNvSpPr>
            <a:spLocks noChangeArrowheads="1"/>
          </p:cNvSpPr>
          <p:nvPr/>
        </p:nvSpPr>
        <p:spPr bwMode="auto">
          <a:xfrm>
            <a:off x="6537325" y="1800225"/>
            <a:ext cx="381000" cy="3651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27350" name="Rectangle 22"/>
          <p:cNvSpPr>
            <a:spLocks noChangeArrowheads="1"/>
          </p:cNvSpPr>
          <p:nvPr/>
        </p:nvSpPr>
        <p:spPr bwMode="auto">
          <a:xfrm>
            <a:off x="6156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27351" name="Rectangle 23"/>
          <p:cNvSpPr>
            <a:spLocks noChangeArrowheads="1"/>
          </p:cNvSpPr>
          <p:nvPr/>
        </p:nvSpPr>
        <p:spPr bwMode="auto">
          <a:xfrm>
            <a:off x="5775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7352" name="Rectangle 24"/>
          <p:cNvSpPr>
            <a:spLocks noChangeArrowheads="1"/>
          </p:cNvSpPr>
          <p:nvPr/>
        </p:nvSpPr>
        <p:spPr bwMode="auto">
          <a:xfrm>
            <a:off x="5394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7353" name="Line 25"/>
          <p:cNvSpPr>
            <a:spLocks noChangeShapeType="1"/>
          </p:cNvSpPr>
          <p:nvPr/>
        </p:nvSpPr>
        <p:spPr bwMode="auto">
          <a:xfrm>
            <a:off x="5394325" y="1800225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4" name="Line 26"/>
          <p:cNvSpPr>
            <a:spLocks noChangeShapeType="1"/>
          </p:cNvSpPr>
          <p:nvPr/>
        </p:nvSpPr>
        <p:spPr bwMode="auto">
          <a:xfrm>
            <a:off x="5394325" y="2165350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5" name="Line 27"/>
          <p:cNvSpPr>
            <a:spLocks noChangeShapeType="1"/>
          </p:cNvSpPr>
          <p:nvPr/>
        </p:nvSpPr>
        <p:spPr bwMode="auto">
          <a:xfrm>
            <a:off x="5394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6" name="Line 28"/>
          <p:cNvSpPr>
            <a:spLocks noChangeShapeType="1"/>
          </p:cNvSpPr>
          <p:nvPr/>
        </p:nvSpPr>
        <p:spPr bwMode="auto">
          <a:xfrm>
            <a:off x="5775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7" name="Line 29"/>
          <p:cNvSpPr>
            <a:spLocks noChangeShapeType="1"/>
          </p:cNvSpPr>
          <p:nvPr/>
        </p:nvSpPr>
        <p:spPr bwMode="auto">
          <a:xfrm>
            <a:off x="6156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8" name="Line 30"/>
          <p:cNvSpPr>
            <a:spLocks noChangeShapeType="1"/>
          </p:cNvSpPr>
          <p:nvPr/>
        </p:nvSpPr>
        <p:spPr bwMode="auto">
          <a:xfrm>
            <a:off x="6537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59" name="Line 31"/>
          <p:cNvSpPr>
            <a:spLocks noChangeShapeType="1"/>
          </p:cNvSpPr>
          <p:nvPr/>
        </p:nvSpPr>
        <p:spPr bwMode="auto">
          <a:xfrm>
            <a:off x="6918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0" name="Line 32"/>
          <p:cNvSpPr>
            <a:spLocks noChangeShapeType="1"/>
          </p:cNvSpPr>
          <p:nvPr/>
        </p:nvSpPr>
        <p:spPr bwMode="auto">
          <a:xfrm>
            <a:off x="7299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1" name="Line 33"/>
          <p:cNvSpPr>
            <a:spLocks noChangeShapeType="1"/>
          </p:cNvSpPr>
          <p:nvPr/>
        </p:nvSpPr>
        <p:spPr bwMode="auto">
          <a:xfrm>
            <a:off x="7680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2" name="Line 34"/>
          <p:cNvSpPr>
            <a:spLocks noChangeShapeType="1"/>
          </p:cNvSpPr>
          <p:nvPr/>
        </p:nvSpPr>
        <p:spPr bwMode="auto">
          <a:xfrm>
            <a:off x="8061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>
            <a:off x="8442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4" name="Line 36"/>
          <p:cNvSpPr>
            <a:spLocks noChangeShapeType="1"/>
          </p:cNvSpPr>
          <p:nvPr/>
        </p:nvSpPr>
        <p:spPr bwMode="auto">
          <a:xfrm>
            <a:off x="5621338" y="1579563"/>
            <a:ext cx="1111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5" name="Text Box 37"/>
          <p:cNvSpPr txBox="1">
            <a:spLocks noChangeArrowheads="1"/>
          </p:cNvSpPr>
          <p:nvPr/>
        </p:nvSpPr>
        <p:spPr bwMode="auto">
          <a:xfrm>
            <a:off x="5495925" y="1154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227366" name="Line 38"/>
          <p:cNvSpPr>
            <a:spLocks noChangeShapeType="1"/>
          </p:cNvSpPr>
          <p:nvPr/>
        </p:nvSpPr>
        <p:spPr bwMode="auto">
          <a:xfrm>
            <a:off x="8302625" y="1574800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7" name="Text Box 39"/>
          <p:cNvSpPr txBox="1">
            <a:spLocks noChangeArrowheads="1"/>
          </p:cNvSpPr>
          <p:nvPr/>
        </p:nvSpPr>
        <p:spPr bwMode="auto">
          <a:xfrm>
            <a:off x="8177213" y="11493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227368" name="Line 40"/>
          <p:cNvSpPr>
            <a:spLocks noChangeShapeType="1"/>
          </p:cNvSpPr>
          <p:nvPr/>
        </p:nvSpPr>
        <p:spPr bwMode="auto">
          <a:xfrm>
            <a:off x="6784975" y="1603375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69" name="Text Box 41"/>
          <p:cNvSpPr txBox="1">
            <a:spLocks noChangeArrowheads="1"/>
          </p:cNvSpPr>
          <p:nvPr/>
        </p:nvSpPr>
        <p:spPr bwMode="auto">
          <a:xfrm>
            <a:off x="6659563" y="1177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animBg="1"/>
      <p:bldP spid="227333" grpId="0" animBg="1"/>
      <p:bldP spid="227334" grpId="0" animBg="1"/>
      <p:bldP spid="227335" grpId="0" animBg="1"/>
      <p:bldP spid="2273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</a:t>
            </a:r>
            <a:r>
              <a:rPr lang="en-US">
                <a:latin typeface="Comic Sans MS" pitchFamily="-107" charset="0"/>
              </a:rPr>
              <a:t>n</a:t>
            </a:r>
            <a:r>
              <a:rPr lang="en-US"/>
              <a:t> Power of 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24188" y="1447800"/>
            <a:ext cx="5586412" cy="614363"/>
            <a:chOff x="1905" y="912"/>
            <a:chExt cx="3519" cy="387"/>
          </a:xfrm>
        </p:grpSpPr>
        <p:sp>
          <p:nvSpPr>
            <p:cNvPr id="230404" name="Text Box 4"/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0405" name="Text Box 5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0406" name="Text Box 6"/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0407" name="Text Box 7"/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0409" name="Text Box 9"/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0410" name="Text Box 10"/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0411" name="Text Box 11"/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0412" name="Text Box 12"/>
            <p:cNvSpPr txBox="1">
              <a:spLocks noChangeArrowheads="1"/>
            </p:cNvSpPr>
            <p:nvPr/>
          </p:nvSpPr>
          <p:spPr bwMode="auto">
            <a:xfrm>
              <a:off x="4800" y="1056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q = 4</a:t>
              </a:r>
            </a:p>
          </p:txBody>
        </p:sp>
        <p:sp>
          <p:nvSpPr>
            <p:cNvPr id="230413" name="Rectangle 13"/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0414" name="Rectangle 14"/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0415" name="Rectangle 15"/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0416" name="Rectangle 16"/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0417" name="Rectangle 17"/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0418" name="Rectangle 18"/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0419" name="Rectangle 19"/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0420" name="Rectangle 20"/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0421" name="Line 21"/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22" name="Line 22"/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23" name="Line 23"/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24" name="Line 24"/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25" name="Line 25"/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26" name="Line 26"/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27" name="Line 27"/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28" name="Line 28"/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29" name="Line 29"/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30" name="Line 30"/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31" name="Line 31"/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514600" y="2209800"/>
            <a:ext cx="3962400" cy="1066800"/>
            <a:chOff x="1584" y="1392"/>
            <a:chExt cx="2496" cy="672"/>
          </a:xfrm>
        </p:grpSpPr>
        <p:sp>
          <p:nvSpPr>
            <p:cNvPr id="230433" name="Text Box 33"/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0434" name="Text Box 34"/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0435" name="Text Box 35"/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0436" name="Text Box 36"/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0441" name="Text Box 41"/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0442" name="Text Box 42"/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0443" name="Text Box 43"/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0444" name="Text Box 44"/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0445" name="Rectangle 45"/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0446" name="Rectangle 46"/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0447" name="Rectangle 47"/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0448" name="Rectangle 48"/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0449" name="Line 49"/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50" name="Line 50"/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286000" y="3429000"/>
            <a:ext cx="4419600" cy="1066800"/>
            <a:chOff x="1440" y="2160"/>
            <a:chExt cx="2784" cy="672"/>
          </a:xfrm>
        </p:grpSpPr>
        <p:sp>
          <p:nvSpPr>
            <p:cNvPr id="230452" name="Text Box 52"/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0453" name="Text Box 53"/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0454" name="Rectangle 54"/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0455" name="Rectangle 55"/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0456" name="Text Box 56"/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0457" name="Text Box 57"/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0458" name="Rectangle 58"/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0459" name="Rectangle 59"/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0460" name="Text Box 60"/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0461" name="Text Box 61"/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0462" name="Rectangle 62"/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0463" name="Rectangle 63"/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0464" name="Text Box 64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0465" name="Text Box 65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0466" name="Rectangle 66"/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0467" name="Rectangle 67"/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0468" name="Line 68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69" name="Line 69"/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70" name="Line 70"/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71" name="Line 71"/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133600" y="4648200"/>
            <a:ext cx="4724400" cy="1143000"/>
            <a:chOff x="1344" y="2928"/>
            <a:chExt cx="2976" cy="720"/>
          </a:xfrm>
        </p:grpSpPr>
        <p:sp>
          <p:nvSpPr>
            <p:cNvPr id="230473" name="Text Box 73"/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0474" name="Rectangle 74"/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0475" name="Text Box 75"/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0476" name="Rectangle 76"/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0477" name="Text Box 77"/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0478" name="Rectangle 78"/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0479" name="Text Box 79"/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0480" name="Rectangle 80"/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0481" name="Rectangle 81"/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0482" name="Text Box 82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0483" name="Rectangle 83"/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0484" name="Text Box 84"/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0485" name="Rectangle 85"/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0486" name="Text Box 86"/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0487" name="Rectangle 87"/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0488" name="Text Box 88"/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0489" name="Line 89"/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90" name="Line 90"/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91" name="Line 91"/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92" name="Line 92"/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93" name="Line 93"/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94" name="Line 94"/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95" name="Line 95"/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96" name="Line 96"/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0497" name="Text Box 97"/>
          <p:cNvSpPr txBox="1">
            <a:spLocks noChangeArrowheads="1"/>
          </p:cNvSpPr>
          <p:nvPr/>
        </p:nvSpPr>
        <p:spPr bwMode="auto">
          <a:xfrm>
            <a:off x="584200" y="1573213"/>
            <a:ext cx="1570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DD0111"/>
                </a:solidFill>
                <a:hlinkClick r:id="rId3" action="ppaction://hlinkpres?slideindex=1&amp;slidetitle="/>
              </a:rPr>
              <a:t>Example</a:t>
            </a:r>
            <a:endParaRPr lang="en-US" sz="2800">
              <a:solidFill>
                <a:srgbClr val="DD01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FE67-C487-A948-974C-55CA399E488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696E-DF5F-5245-9DD8-CD9D33DE48BE}" type="slidenum">
              <a:rPr lang="en-US"/>
              <a:pPr/>
              <a:t>3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Sorting Algorithms?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variety of situations that we can encounter</a:t>
            </a:r>
          </a:p>
          <a:p>
            <a:pPr lvl="1"/>
            <a:r>
              <a:rPr lang="en-US" dirty="0"/>
              <a:t>Do we have randomly ordered keys?</a:t>
            </a:r>
          </a:p>
          <a:p>
            <a:pPr lvl="1"/>
            <a:r>
              <a:rPr lang="en-US" dirty="0"/>
              <a:t>Are all keys distinct?</a:t>
            </a:r>
          </a:p>
          <a:p>
            <a:pPr lvl="1"/>
            <a:r>
              <a:rPr lang="en-US" dirty="0"/>
              <a:t>How large is the set of keys to be ordered?</a:t>
            </a:r>
          </a:p>
          <a:p>
            <a:pPr lvl="1"/>
            <a:r>
              <a:rPr lang="en-US" dirty="0"/>
              <a:t>Need guaranteed performance?</a:t>
            </a:r>
          </a:p>
          <a:p>
            <a:pPr lvl="1"/>
            <a:r>
              <a:rPr lang="en-US" dirty="0"/>
              <a:t>Does the algorithm sort in place?</a:t>
            </a:r>
          </a:p>
          <a:p>
            <a:pPr lvl="1"/>
            <a:r>
              <a:rPr lang="en-US" dirty="0"/>
              <a:t>Is the algorithm stable?</a:t>
            </a:r>
          </a:p>
          <a:p>
            <a:pPr lvl="1"/>
            <a:endParaRPr lang="en-US" dirty="0"/>
          </a:p>
          <a:p>
            <a:r>
              <a:rPr lang="en-US" dirty="0"/>
              <a:t>Various algorithms are better suited to some of these situations</a:t>
            </a:r>
          </a:p>
        </p:txBody>
      </p:sp>
    </p:spTree>
    <p:extLst>
      <p:ext uri="{BB962C8B-B14F-4D97-AF65-F5344CB8AC3E}">
        <p14:creationId xmlns:p14="http://schemas.microsoft.com/office/powerpoint/2010/main" val="41853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/>
              <a:t>Chapter 4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285F-CB4E-9842-BC09-C9BA6C1A5205}" type="slidenum">
              <a:rPr lang="en-US"/>
              <a:pPr/>
              <a:t>4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0237" cy="841375"/>
          </a:xfrm>
        </p:spPr>
        <p:txBody>
          <a:bodyPr/>
          <a:lstStyle/>
          <a:p>
            <a:r>
              <a:rPr lang="en-US" sz="2400"/>
              <a:t>A </a:t>
            </a:r>
            <a:r>
              <a:rPr lang="en-US" sz="2400">
                <a:solidFill>
                  <a:srgbClr val="DD0111"/>
                </a:solidFill>
              </a:rPr>
              <a:t>STABLE</a:t>
            </a:r>
            <a:r>
              <a:rPr lang="en-US" sz="2400"/>
              <a:t> sort  preserves relative order of records with equal keys</a:t>
            </a:r>
          </a:p>
        </p:txBody>
      </p:sp>
      <p:pic>
        <p:nvPicPr>
          <p:cNvPr id="20173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425950" y="2012950"/>
            <a:ext cx="4151313" cy="1868488"/>
          </a:xfrm>
          <a:noFill/>
          <a:ln/>
        </p:spPr>
      </p:pic>
      <p:pic>
        <p:nvPicPr>
          <p:cNvPr id="20173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465638" y="3963988"/>
            <a:ext cx="4073525" cy="1782762"/>
          </a:xfrm>
          <a:noFill/>
          <a:ln/>
        </p:spPr>
      </p:pic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1841500" y="2112963"/>
            <a:ext cx="2271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Sort file on first key: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841500" y="4002088"/>
            <a:ext cx="2755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Sort file on second key: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1841500" y="4776788"/>
            <a:ext cx="25939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Records with key value 3 are not in order on first key!!</a:t>
            </a:r>
          </a:p>
        </p:txBody>
      </p:sp>
    </p:spTree>
    <p:extLst>
      <p:ext uri="{BB962C8B-B14F-4D97-AF65-F5344CB8AC3E}">
        <p14:creationId xmlns:p14="http://schemas.microsoft.com/office/powerpoint/2010/main" val="41235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  <p:bldP spid="201735" grpId="0"/>
      <p:bldP spid="2017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148-BE3A-9F42-BA73-84E5658A9C21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Idea: 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 with an empty left hand and the cards facing down on the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compare it with each of the cards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these cards were originally the top cards of the pile on the table</a:t>
            </a:r>
          </a:p>
        </p:txBody>
      </p:sp>
    </p:spTree>
    <p:extLst>
      <p:ext uri="{BB962C8B-B14F-4D97-AF65-F5344CB8AC3E}">
        <p14:creationId xmlns:p14="http://schemas.microsoft.com/office/powerpoint/2010/main" val="28963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E0DD-4918-B446-A9EE-8CA38618AAD2}" type="slidenum">
              <a:rPr lang="en-US"/>
              <a:pPr/>
              <a:t>6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037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4800" y="1701800"/>
          <a:ext cx="25273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3" name="Paint Shop Pro Image" r:id="rId4" imgW="2526829" imgH="1395500" progId="">
                  <p:embed/>
                </p:oleObj>
              </mc:Choice>
              <mc:Fallback>
                <p:oleObj name="Paint Shop Pro Image" r:id="rId4" imgW="2526829" imgH="1395500" progId="">
                  <p:embed/>
                  <p:pic>
                    <p:nvPicPr>
                      <p:cNvPr id="203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01800"/>
                        <a:ext cx="25273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71800" y="1709738"/>
          <a:ext cx="25749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4" name="Paint Shop Pro Image" r:id="rId6" imgW="2575610" imgH="1385741" progId="">
                  <p:embed/>
                </p:oleObj>
              </mc:Choice>
              <mc:Fallback>
                <p:oleObj name="Paint Shop Pro Image" r:id="rId6" imgW="2575610" imgH="1385741" progId="">
                  <p:embed/>
                  <p:pic>
                    <p:nvPicPr>
                      <p:cNvPr id="203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09738"/>
                        <a:ext cx="25749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38800" y="1693863"/>
          <a:ext cx="25273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5" name="Paint Shop Pro Image" r:id="rId8" imgW="2526829" imgH="1414634" progId="">
                  <p:embed/>
                </p:oleObj>
              </mc:Choice>
              <mc:Fallback>
                <p:oleObj name="Paint Shop Pro Image" r:id="rId8" imgW="2526829" imgH="1414634" progId="">
                  <p:embed/>
                  <p:pic>
                    <p:nvPicPr>
                      <p:cNvPr id="203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93863"/>
                        <a:ext cx="25273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4800" y="3879850"/>
          <a:ext cx="27114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Paint Shop Pro Image" r:id="rId10" imgW="2712195" imgH="1453659" progId="">
                  <p:embed/>
                </p:oleObj>
              </mc:Choice>
              <mc:Fallback>
                <p:oleObj name="Paint Shop Pro Image" r:id="rId10" imgW="2712195" imgH="1453659" progId="">
                  <p:embed/>
                  <p:pic>
                    <p:nvPicPr>
                      <p:cNvPr id="203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79850"/>
                        <a:ext cx="271145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2971800" y="3840163"/>
          <a:ext cx="25463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Paint Shop Pro Image" r:id="rId12" imgW="2546341" imgH="1424390" progId="">
                  <p:embed/>
                </p:oleObj>
              </mc:Choice>
              <mc:Fallback>
                <p:oleObj name="Paint Shop Pro Image" r:id="rId12" imgW="2546341" imgH="1424390" progId="">
                  <p:embed/>
                  <p:pic>
                    <p:nvPicPr>
                      <p:cNvPr id="203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40163"/>
                        <a:ext cx="2546350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/>
        </p:nvGraphicFramePr>
        <p:xfrm>
          <a:off x="5638800" y="4100513"/>
          <a:ext cx="26431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8" name="Paint Shop Pro Image" r:id="rId14" imgW="2643902" imgH="946341" progId="">
                  <p:embed/>
                </p:oleObj>
              </mc:Choice>
              <mc:Fallback>
                <p:oleObj name="Paint Shop Pro Image" r:id="rId14" imgW="2643902" imgH="946341" progId="">
                  <p:embed/>
                  <p:pic>
                    <p:nvPicPr>
                      <p:cNvPr id="203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00513"/>
                        <a:ext cx="26431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22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82-710B-AE4E-8422-6DECD3DEFFE1}" type="slidenum">
              <a:rPr lang="en-US"/>
              <a:pPr/>
              <a:t>7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INSERTION-SORT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9"/>
            <a:ext cx="8229600" cy="5227926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Alg.: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INSERTION-SORT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for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← 2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do 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 ← 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A[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	      Insert </a:t>
            </a:r>
            <a:r>
              <a:rPr lang="en-US" sz="2000" dirty="0">
                <a:solidFill>
                  <a:schemeClr val="tx1"/>
                </a:solidFill>
                <a:latin typeface="Comic Sans MS" charset="0"/>
              </a:rPr>
              <a:t>A[ </a:t>
            </a:r>
            <a:r>
              <a:rPr lang="en-US" sz="2000" dirty="0" err="1">
                <a:solidFill>
                  <a:schemeClr val="tx1"/>
                </a:solidFill>
                <a:latin typeface="Comic Sans MS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mic Sans MS" charset="0"/>
              </a:rPr>
              <a:t> ]</a:t>
            </a:r>
            <a:r>
              <a:rPr lang="en-US" sz="2000" dirty="0">
                <a:solidFill>
                  <a:schemeClr val="tx1"/>
                </a:solidFill>
              </a:rPr>
              <a:t> into the sorted sequence </a:t>
            </a:r>
            <a:r>
              <a:rPr lang="en-US" sz="2000" dirty="0">
                <a:solidFill>
                  <a:schemeClr val="tx1"/>
                </a:solidFill>
                <a:latin typeface="Comic Sans MS" charset="0"/>
              </a:rPr>
              <a:t>A[1 . . </a:t>
            </a:r>
            <a:r>
              <a:rPr lang="en-US" sz="2000" dirty="0" err="1">
                <a:solidFill>
                  <a:schemeClr val="tx1"/>
                </a:solidFill>
                <a:latin typeface="Comic Sans MS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mic Sans MS" charset="0"/>
              </a:rPr>
              <a:t> -1]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←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- 1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     while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&gt; 0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A[i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] &gt; key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b="1" dirty="0">
                <a:solidFill>
                  <a:schemeClr val="tx1"/>
                </a:solidFill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A[i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+ 1] ←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A[i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	     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←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– 1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A[i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+ 1] ← key</a:t>
            </a:r>
          </a:p>
          <a:p>
            <a:r>
              <a:rPr lang="en-US" dirty="0">
                <a:solidFill>
                  <a:schemeClr val="tx1"/>
                </a:solidFill>
              </a:rPr>
              <a:t>Insertion sort – sorts the elements in place</a:t>
            </a:r>
            <a:endParaRPr lang="en-US" dirty="0">
              <a:solidFill>
                <a:schemeClr val="tx1"/>
              </a:solidFill>
              <a:latin typeface="Comic Sans MS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6300" y="1328738"/>
            <a:ext cx="4267200" cy="762000"/>
            <a:chOff x="528" y="1392"/>
            <a:chExt cx="2688" cy="4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204806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04807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04808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04809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04810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04811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04812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04813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04814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15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16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17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18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19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20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21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22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23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24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825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04826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04827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04828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04829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04830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04831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04832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476875" y="2243138"/>
            <a:ext cx="1022350" cy="595312"/>
            <a:chOff x="3936" y="2448"/>
            <a:chExt cx="644" cy="375"/>
          </a:xfrm>
        </p:grpSpPr>
        <p:sp>
          <p:nvSpPr>
            <p:cNvPr id="204834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key</a:t>
              </a:r>
            </a:p>
          </p:txBody>
        </p:sp>
        <p:sp>
          <p:nvSpPr>
            <p:cNvPr id="204835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36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837" name="AutoShape 37"/>
          <p:cNvSpPr>
            <a:spLocks noChangeArrowheads="1"/>
          </p:cNvSpPr>
          <p:nvPr/>
        </p:nvSpPr>
        <p:spPr bwMode="auto">
          <a:xfrm rot="-8014074">
            <a:off x="1583531" y="2988469"/>
            <a:ext cx="131763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  <p:bldP spid="2048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A23-6327-8242-A51B-020BF525AF0C}" type="slidenum">
              <a:rPr lang="en-US"/>
              <a:pPr/>
              <a:t>8</a:t>
            </a:fld>
            <a:endParaRPr lang="en-US"/>
          </a:p>
        </p:txBody>
      </p:sp>
      <p:sp>
        <p:nvSpPr>
          <p:cNvPr id="205826" name="AutoShape 2"/>
          <p:cNvSpPr>
            <a:spLocks noChangeArrowheads="1"/>
          </p:cNvSpPr>
          <p:nvPr/>
        </p:nvSpPr>
        <p:spPr bwMode="auto">
          <a:xfrm>
            <a:off x="508000" y="1892300"/>
            <a:ext cx="2484438" cy="47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Invariant for Insertion Sort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1"/>
            <a:ext cx="8229600" cy="5344776"/>
          </a:xfrm>
        </p:spPr>
        <p:txBody>
          <a:bodyPr/>
          <a:lstStyle/>
          <a:p>
            <a:endParaRPr lang="en-US" sz="20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charset="0"/>
              </a:rPr>
              <a:t>Alg.: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INSERTION-SORT</a:t>
            </a:r>
            <a:r>
              <a:rPr lang="en-US" sz="2400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for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j ← 2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do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key</a:t>
            </a:r>
            <a:r>
              <a:rPr lang="en-US" sz="2400" dirty="0">
                <a:solidFill>
                  <a:schemeClr val="tx1"/>
                </a:solidFill>
              </a:rPr>
              <a:t> ←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A[ j 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	      Insert </a:t>
            </a:r>
            <a:r>
              <a:rPr lang="en-US" sz="2000" dirty="0">
                <a:solidFill>
                  <a:schemeClr val="tx1"/>
                </a:solidFill>
                <a:latin typeface="Comic Sans MS" charset="0"/>
              </a:rPr>
              <a:t>A[ j ]</a:t>
            </a:r>
            <a:r>
              <a:rPr lang="en-US" sz="2000" dirty="0">
                <a:solidFill>
                  <a:schemeClr val="tx1"/>
                </a:solidFill>
              </a:rPr>
              <a:t> into the sorted sequence </a:t>
            </a:r>
            <a:r>
              <a:rPr lang="en-US" sz="2000" dirty="0">
                <a:solidFill>
                  <a:schemeClr val="tx1"/>
                </a:solidFill>
                <a:latin typeface="Comic Sans MS" charset="0"/>
              </a:rPr>
              <a:t>A[1 . . j -1]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← j - 1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     while 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&gt; 0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A[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] &gt; key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do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A[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+ 1] ← A[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]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      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← 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–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    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A[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 + 1] ← key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573088" y="5773738"/>
            <a:ext cx="7575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Invariant: at the start of each iteration of the for loop, the elements in A[1 . .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j-1] are in sorted order</a:t>
            </a:r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5683250" y="1258888"/>
          <a:ext cx="27114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7" name="Paint Shop Pro Image" r:id="rId4" imgW="2712195" imgH="1453659" progId="">
                  <p:embed/>
                </p:oleObj>
              </mc:Choice>
              <mc:Fallback>
                <p:oleObj name="Paint Shop Pro Image" r:id="rId4" imgW="2712195" imgH="1453659" progId="">
                  <p:embed/>
                  <p:pic>
                    <p:nvPicPr>
                      <p:cNvPr id="205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58888"/>
                        <a:ext cx="271145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1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6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4570-E77C-7F49-A136-813E4E257E3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Loop Invariants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1292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Proving loop invariants works like induction</a:t>
            </a:r>
          </a:p>
          <a:p>
            <a:pPr>
              <a:lnSpc>
                <a:spcPct val="120000"/>
              </a:lnSpc>
            </a:pPr>
            <a:r>
              <a:rPr lang="en-US" sz="2400" b="1"/>
              <a:t>Initialization (base case):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It is true prior to the first iteration of the loop</a:t>
            </a:r>
          </a:p>
          <a:p>
            <a:pPr>
              <a:lnSpc>
                <a:spcPct val="120000"/>
              </a:lnSpc>
            </a:pPr>
            <a:r>
              <a:rPr lang="en-US" sz="2400" b="1"/>
              <a:t>Maintenance (inductive step):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it is true before an iteration of the loop, it remains true before the next iteration</a:t>
            </a:r>
          </a:p>
          <a:p>
            <a:pPr>
              <a:lnSpc>
                <a:spcPct val="120000"/>
              </a:lnSpc>
            </a:pPr>
            <a:r>
              <a:rPr lang="en-US" sz="2400" b="1"/>
              <a:t>Termination: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the loop terminates, the invariant gives us a useful property that helps show that the algorithm is correct</a:t>
            </a:r>
          </a:p>
        </p:txBody>
      </p:sp>
    </p:spTree>
    <p:extLst>
      <p:ext uri="{BB962C8B-B14F-4D97-AF65-F5344CB8AC3E}">
        <p14:creationId xmlns:p14="http://schemas.microsoft.com/office/powerpoint/2010/main" val="69840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1660</Words>
  <Application>Microsoft Macintosh PowerPoint</Application>
  <PresentationFormat>On-screen Show (4:3)</PresentationFormat>
  <Paragraphs>652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Paint Shop Pro Image</vt:lpstr>
      <vt:lpstr>Equation</vt:lpstr>
      <vt:lpstr>Analysis of Algorithms CS 477/677</vt:lpstr>
      <vt:lpstr>The Sorting Problem</vt:lpstr>
      <vt:lpstr>Why Study Sorting Algorithms?</vt:lpstr>
      <vt:lpstr>Stability</vt:lpstr>
      <vt:lpstr>Insertion Sort</vt:lpstr>
      <vt:lpstr>Example</vt:lpstr>
      <vt:lpstr>INSERTION-SORT</vt:lpstr>
      <vt:lpstr>Loop Invariant for Insertion Sort</vt:lpstr>
      <vt:lpstr>Proving Loop Invariants</vt:lpstr>
      <vt:lpstr>Loop Invariant for Insertion Sort</vt:lpstr>
      <vt:lpstr>Loop Invariant for Insertion Sort</vt:lpstr>
      <vt:lpstr>Loop Invariant for Insertion Sort</vt:lpstr>
      <vt:lpstr>Analysis of Insertion Sort</vt:lpstr>
      <vt:lpstr>Best Case Analysis</vt:lpstr>
      <vt:lpstr>Worst Case Analysis</vt:lpstr>
      <vt:lpstr>Comparisons and Exchanges in Insertion Sort</vt:lpstr>
      <vt:lpstr>Insertion Sort - Summary</vt:lpstr>
      <vt:lpstr>Bubble Sort</vt:lpstr>
      <vt:lpstr>Example</vt:lpstr>
      <vt:lpstr>Bubble Sort</vt:lpstr>
      <vt:lpstr>Bubble-Sort Running Time</vt:lpstr>
      <vt:lpstr>Selection Sort</vt:lpstr>
      <vt:lpstr>Example</vt:lpstr>
      <vt:lpstr>Selection Sort</vt:lpstr>
      <vt:lpstr>Analysis of Selection Sort</vt:lpstr>
      <vt:lpstr>Divide-and-Conquer</vt:lpstr>
      <vt:lpstr>Merge Sort Approach</vt:lpstr>
      <vt:lpstr>Merge Sort</vt:lpstr>
      <vt:lpstr>Example – n Power of 2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630</cp:revision>
  <cp:lastPrinted>2018-09-13T17:10:49Z</cp:lastPrinted>
  <dcterms:created xsi:type="dcterms:W3CDTF">2011-01-18T17:28:39Z</dcterms:created>
  <dcterms:modified xsi:type="dcterms:W3CDTF">2018-09-13T22:02:45Z</dcterms:modified>
</cp:coreProperties>
</file>