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49" r:id="rId3"/>
    <p:sldId id="399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50" r:id="rId12"/>
    <p:sldId id="409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18" r:id="rId22"/>
    <p:sldId id="474" r:id="rId23"/>
    <p:sldId id="420" r:id="rId24"/>
    <p:sldId id="421" r:id="rId25"/>
    <p:sldId id="475" r:id="rId26"/>
    <p:sldId id="476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29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7E9CD-74C1-0F42-B86F-5A79AEEC9FD4}" type="slidenum">
              <a:rPr lang="en-US"/>
              <a:pPr/>
              <a:t>10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7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E9999-4868-B04D-A048-DE0A62FAA997}" type="slidenum">
              <a:rPr lang="en-US"/>
              <a:pPr/>
              <a:t>11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2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803C2-8D37-3E46-8577-53D108275169}" type="slidenum">
              <a:rPr lang="en-US"/>
              <a:pPr/>
              <a:t>12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6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DF8FF-1A92-CC4C-8545-C511AB3BCCE1}" type="slidenum">
              <a:rPr lang="en-US"/>
              <a:pPr/>
              <a:t>13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7606A-4767-C749-B54C-B1CCA501E117}" type="slidenum">
              <a:rPr lang="en-US"/>
              <a:pPr/>
              <a:t>14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9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1DDD-B133-B641-A749-6F35DD8D26D9}" type="slidenum">
              <a:rPr lang="en-US"/>
              <a:pPr/>
              <a:t>15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64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09A30-8477-5F49-9067-6F62EEA4F2EF}" type="slidenum">
              <a:rPr lang="en-US"/>
              <a:pPr/>
              <a:t>16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8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24AA7-2A44-8B4E-A571-119E52F066A6}" type="slidenum">
              <a:rPr lang="en-US"/>
              <a:pPr/>
              <a:t>17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5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C21AB-AD3E-0E44-8174-E7E7221A3184}" type="slidenum">
              <a:rPr lang="en-US"/>
              <a:pPr/>
              <a:t>18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7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62087-8475-F14E-AC91-041EE5DE2438}" type="slidenum">
              <a:rPr lang="en-US"/>
              <a:pPr/>
              <a:t>19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F2672-F674-6D4A-8359-E9DBA6EF3288}" type="slidenum">
              <a:rPr lang="en-US"/>
              <a:pPr/>
              <a:t>2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8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FC99A-9937-4148-BE41-6D6B51FFE6DD}" type="slidenum">
              <a:rPr lang="en-US"/>
              <a:pPr/>
              <a:t>20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9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C5111-F3CC-184E-A874-21F210EB1C13}" type="slidenum">
              <a:rPr lang="en-US"/>
              <a:pPr/>
              <a:t>21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E0E2B-3F5F-AE41-8A48-D35B96CC23C7}" type="slidenum">
              <a:rPr lang="en-US"/>
              <a:pPr/>
              <a:t>22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7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1E455-E3FD-0041-8280-656DD9D0B8BB}" type="slidenum">
              <a:rPr lang="en-US"/>
              <a:pPr/>
              <a:t>23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9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B9E8E-2323-5243-BC80-8AC876A223E3}" type="slidenum">
              <a:rPr lang="en-US"/>
              <a:pPr/>
              <a:t>24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54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705B5-70CD-D044-927D-5E5CF4EBE646}" type="slidenum">
              <a:rPr lang="en-US"/>
              <a:pPr/>
              <a:t>25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42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623772-EF80-C444-AD08-286C05A57E0D}" type="slidenum">
              <a:rPr lang="en-US"/>
              <a:pPr/>
              <a:t>26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9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679FB-8252-404E-9506-D830D0CB3107}" type="slidenum">
              <a:rPr lang="en-US"/>
              <a:pPr/>
              <a:t>27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97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2B8D2-8B5D-AE43-A52F-3B3DC79AB35B}" type="slidenum">
              <a:rPr lang="en-US"/>
              <a:pPr/>
              <a:t>28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94915-770E-C54B-8ABE-B9FBA189E9E2}" type="slidenum">
              <a:rPr lang="en-US"/>
              <a:pPr/>
              <a:t>29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C259A-AEDC-FE4F-9436-49881711736F}" type="slidenum">
              <a:rPr lang="en-US"/>
              <a:pPr/>
              <a:t>3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724D0-57D2-DB40-A993-7910C527FEC2}" type="slidenum">
              <a:rPr lang="en-US"/>
              <a:pPr/>
              <a:t>30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87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BBD57A-A5EC-7F48-B18D-32EAA9387474}" type="slidenum">
              <a:rPr lang="en-US"/>
              <a:pPr/>
              <a:t>31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0EAD1-5111-FB4A-98FF-4E8F2B4A89E4}" type="slidenum">
              <a:rPr lang="en-US"/>
              <a:pPr/>
              <a:t>32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6310D-3251-0A48-B523-4D5AAEB11580}" type="slidenum">
              <a:rPr lang="en-US"/>
              <a:pPr/>
              <a:t>33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DF896-FD5A-4D4D-B060-CADCD5A5AA45}" type="slidenum">
              <a:rPr lang="en-US"/>
              <a:pPr/>
              <a:t>34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D84E5-B300-2649-A659-436576CF780C}" type="slidenum">
              <a:rPr lang="en-US"/>
              <a:pPr/>
              <a:t>4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1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0865D-2D95-C242-B2E6-84EE6093FE1D}" type="slidenum">
              <a:rPr lang="en-US"/>
              <a:pPr/>
              <a:t>5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8339D-2155-EC42-8EB5-C2896C6D5B5C}" type="slidenum">
              <a:rPr lang="en-US"/>
              <a:pPr/>
              <a:t>6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80AF2-93B4-514C-966B-9C91B7F21463}" type="slidenum">
              <a:rPr lang="en-US"/>
              <a:pPr/>
              <a:t>7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17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7A3F7-CD69-5449-95AA-99E6124052E4}" type="slidenum">
              <a:rPr lang="en-US"/>
              <a:pPr/>
              <a:t>8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583C3-BC31-C243-AF71-63882BC895F8}" type="slidenum">
              <a:rPr lang="en-US"/>
              <a:pPr/>
              <a:t>9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8441661E-E3B3-DB40-9435-6668C8FE9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2AA3FE67-C487-A948-974C-55CA399E48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png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1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png"/><Relationship Id="rId1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Solve the Recurrence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14450"/>
            <a:ext cx="8229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		</a:t>
            </a:r>
            <a:r>
              <a:rPr lang="en-US">
                <a:latin typeface="Comic Sans MS" pitchFamily="-107" charset="0"/>
              </a:rPr>
              <a:t>T(n) = 	c			if n = 1</a:t>
            </a:r>
          </a:p>
          <a:p>
            <a:pPr>
              <a:buFontTx/>
              <a:buNone/>
            </a:pPr>
            <a:r>
              <a:rPr lang="en-US">
                <a:latin typeface="Comic Sans MS" pitchFamily="-107" charset="0"/>
              </a:rPr>
              <a:t>				2T(n/2) + cn	if n &gt; 1</a:t>
            </a:r>
          </a:p>
          <a:p>
            <a:pPr>
              <a:buFontTx/>
              <a:buNone/>
            </a:pPr>
            <a:endParaRPr lang="en-US" sz="2000">
              <a:latin typeface="Comic Sans MS" pitchFamily="-107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		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</a:rPr>
              <a:t>Use Master’s Theorem: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	Compare </a:t>
            </a:r>
            <a:r>
              <a:rPr lang="en-US">
                <a:latin typeface="Comic Sans MS" pitchFamily="-107" charset="0"/>
              </a:rPr>
              <a:t>n </a:t>
            </a:r>
            <a:r>
              <a:rPr lang="en-US">
                <a:solidFill>
                  <a:schemeClr val="tx1"/>
                </a:solidFill>
              </a:rPr>
              <a:t>with </a:t>
            </a:r>
            <a:r>
              <a:rPr lang="en-US">
                <a:latin typeface="Comic Sans MS" pitchFamily="-107" charset="0"/>
              </a:rPr>
              <a:t>f(n) = cn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	Case 2: </a:t>
            </a:r>
            <a:r>
              <a:rPr lang="en-US">
                <a:latin typeface="Comic Sans MS" pitchFamily="-107" charset="0"/>
              </a:rPr>
              <a:t>T(n) = </a:t>
            </a:r>
            <a:r>
              <a:rPr lang="el-GR">
                <a:latin typeface="Comic Sans MS" pitchFamily="-107" charset="0"/>
                <a:ea typeface="Arial" pitchFamily="-107" charset="0"/>
                <a:cs typeface="Arial" pitchFamily="-107" charset="0"/>
              </a:rPr>
              <a:t>Θ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(nlgn)</a:t>
            </a:r>
            <a:endParaRPr lang="el-GR">
              <a:latin typeface="Comic Sans MS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245764" name="AutoShape 4"/>
          <p:cNvSpPr>
            <a:spLocks/>
          </p:cNvSpPr>
          <p:nvPr/>
        </p:nvSpPr>
        <p:spPr bwMode="auto">
          <a:xfrm>
            <a:off x="2573338" y="1281113"/>
            <a:ext cx="200025" cy="941387"/>
          </a:xfrm>
          <a:prstGeom prst="leftBrace">
            <a:avLst>
              <a:gd name="adj1" fmla="val 392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- Discussion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time insensitive of the input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Guaranteed to run in </a:t>
            </a:r>
            <a:r>
              <a:rPr lang="en-US" dirty="0" err="1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nlgn</a:t>
            </a:r>
            <a:r>
              <a:rPr lang="en-US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)</a:t>
            </a:r>
          </a:p>
          <a:p>
            <a:pPr lvl="1"/>
            <a:endParaRPr lang="en-US" dirty="0">
              <a:sym typeface="Symbol" pitchFamily="-107" charset="2"/>
            </a:endParaRPr>
          </a:p>
          <a:p>
            <a:r>
              <a:rPr lang="en-US" dirty="0">
                <a:sym typeface="Symbol" pitchFamily="-107" charset="2"/>
              </a:rPr>
              <a:t>Disadvantage</a:t>
            </a:r>
          </a:p>
          <a:p>
            <a:pPr lvl="1"/>
            <a:r>
              <a:rPr lang="en-US" dirty="0">
                <a:sym typeface="Symbol" pitchFamily="-107" charset="2"/>
              </a:rPr>
              <a:t>Requires extra space ≈N</a:t>
            </a:r>
          </a:p>
          <a:p>
            <a:pPr lvl="1"/>
            <a:endParaRPr lang="en-US" dirty="0">
              <a:sym typeface="Symbol" pitchFamily="-107" charset="2"/>
            </a:endParaRPr>
          </a:p>
          <a:p>
            <a:r>
              <a:rPr lang="en-US" dirty="0">
                <a:sym typeface="Symbol" pitchFamily="-107" charset="2"/>
              </a:rPr>
              <a:t>Applications</a:t>
            </a:r>
          </a:p>
          <a:p>
            <a:pPr lvl="1"/>
            <a:r>
              <a:rPr lang="en-US" dirty="0">
                <a:sym typeface="Symbol" pitchFamily="-107" charset="2"/>
              </a:rPr>
              <a:t>Maintain a large ordered data file</a:t>
            </a:r>
          </a:p>
          <a:p>
            <a:pPr lvl="1"/>
            <a:r>
              <a:rPr lang="en-US" dirty="0">
                <a:latin typeface="Comic Sans MS" pitchFamily="-107" charset="0"/>
                <a:sym typeface="Symbol" pitchFamily="-107" charset="2"/>
              </a:rPr>
              <a:t>How would you use Merge sort to do this?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Sort an array </a:t>
            </a:r>
            <a:r>
              <a:rPr lang="en-US" sz="2400" dirty="0">
                <a:latin typeface="Comic Sans MS" pitchFamily="-107" charset="0"/>
              </a:rPr>
              <a:t>A[p…r]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Divide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Partition the array </a:t>
            </a:r>
            <a:r>
              <a:rPr lang="en-US" sz="2000" dirty="0">
                <a:latin typeface="Comic Sans MS" pitchFamily="-107" charset="0"/>
              </a:rPr>
              <a:t>A</a:t>
            </a:r>
            <a:r>
              <a:rPr lang="en-US" sz="2000" dirty="0"/>
              <a:t> into 2 </a:t>
            </a:r>
            <a:r>
              <a:rPr lang="en-US" sz="2000" dirty="0" err="1"/>
              <a:t>subarrays</a:t>
            </a:r>
            <a:r>
              <a:rPr lang="en-US" sz="2000" dirty="0"/>
              <a:t> </a:t>
            </a:r>
            <a:r>
              <a:rPr lang="en-US" sz="2000" dirty="0">
                <a:latin typeface="Comic Sans MS" pitchFamily="-107" charset="0"/>
              </a:rPr>
              <a:t>A[</a:t>
            </a:r>
            <a:r>
              <a:rPr lang="en-US" sz="2000" dirty="0" err="1">
                <a:latin typeface="Comic Sans MS" pitchFamily="-107" charset="0"/>
              </a:rPr>
              <a:t>p..q</a:t>
            </a:r>
            <a:r>
              <a:rPr lang="en-US" sz="2000" dirty="0">
                <a:latin typeface="Comic Sans MS" pitchFamily="-107" charset="0"/>
              </a:rPr>
              <a:t>]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7" charset="0"/>
              </a:rPr>
              <a:t>A[q+1..r]</a:t>
            </a:r>
            <a:r>
              <a:rPr lang="en-US" sz="2000" dirty="0"/>
              <a:t>, such that each element of </a:t>
            </a:r>
            <a:r>
              <a:rPr lang="en-US" sz="2000" dirty="0">
                <a:latin typeface="Comic Sans MS" pitchFamily="-107" charset="0"/>
              </a:rPr>
              <a:t>A[</a:t>
            </a:r>
            <a:r>
              <a:rPr lang="en-US" sz="2000" dirty="0" err="1">
                <a:latin typeface="Comic Sans MS" pitchFamily="-107" charset="0"/>
              </a:rPr>
              <a:t>p..q</a:t>
            </a:r>
            <a:r>
              <a:rPr lang="en-US" sz="2000" dirty="0">
                <a:latin typeface="Comic Sans MS" pitchFamily="-107" charset="0"/>
              </a:rPr>
              <a:t>]</a:t>
            </a:r>
            <a:r>
              <a:rPr lang="en-US" sz="2000" dirty="0"/>
              <a:t> is smaller than or equal to each element in </a:t>
            </a:r>
            <a:r>
              <a:rPr lang="en-US" sz="2000" dirty="0">
                <a:latin typeface="Comic Sans MS" pitchFamily="-107" charset="0"/>
              </a:rPr>
              <a:t>A[q+1..r]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The index (pivot) </a:t>
            </a:r>
            <a:r>
              <a:rPr lang="en-US" sz="2000" dirty="0">
                <a:latin typeface="Comic Sans MS" pitchFamily="-107" charset="0"/>
              </a:rPr>
              <a:t>q</a:t>
            </a:r>
            <a:r>
              <a:rPr lang="en-US" sz="2000" dirty="0"/>
              <a:t> is computed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Recursively sort </a:t>
            </a:r>
            <a:r>
              <a:rPr lang="en-US" sz="2000" dirty="0">
                <a:latin typeface="Comic Sans MS" pitchFamily="-107" charset="0"/>
              </a:rPr>
              <a:t>A[</a:t>
            </a:r>
            <a:r>
              <a:rPr lang="en-US" sz="2000" dirty="0" err="1">
                <a:latin typeface="Comic Sans MS" pitchFamily="-107" charset="0"/>
              </a:rPr>
              <a:t>p..q</a:t>
            </a:r>
            <a:r>
              <a:rPr lang="en-US" sz="2000" dirty="0">
                <a:latin typeface="Comic Sans MS" pitchFamily="-107" charset="0"/>
              </a:rPr>
              <a:t>]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7" charset="0"/>
              </a:rPr>
              <a:t>A[q+1..r]</a:t>
            </a:r>
            <a:r>
              <a:rPr lang="en-US" sz="2000" dirty="0"/>
              <a:t> using Quicksort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Trivial: the arrays are sorted in place </a:t>
            </a:r>
            <a:r>
              <a:rPr lang="en-US" sz="2000" dirty="0">
                <a:sym typeface="Symbol" pitchFamily="-107" charset="2"/>
              </a:rPr>
              <a:t>⇒ no work needed to combine them: the entire array is now sorted</a:t>
            </a:r>
          </a:p>
        </p:txBody>
      </p:sp>
      <p:grpSp>
        <p:nvGrpSpPr>
          <p:cNvPr id="260125" name="Group 29"/>
          <p:cNvGrpSpPr>
            <a:grpSpLocks/>
          </p:cNvGrpSpPr>
          <p:nvPr/>
        </p:nvGrpSpPr>
        <p:grpSpPr bwMode="auto">
          <a:xfrm>
            <a:off x="5105400" y="1066800"/>
            <a:ext cx="3352800" cy="1109663"/>
            <a:chOff x="3216" y="672"/>
            <a:chExt cx="2112" cy="699"/>
          </a:xfrm>
        </p:grpSpPr>
        <p:grpSp>
          <p:nvGrpSpPr>
            <p:cNvPr id="260100" name="Group 4"/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260101" name="Rectangle 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0102" name="Rectangle 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0103" name="Rectangle 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0104" name="Rectangle 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0105" name="Rectangle 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0106" name="Rectangle 1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0107" name="Rectangle 1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0108" name="Rectangle 1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0109" name="Line 1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0" name="Line 1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1" name="Line 1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2" name="Line 1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3" name="Line 1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4" name="Line 1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5" name="Line 1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6" name="Line 2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7" name="Line 2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8" name="Line 2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9" name="Line 2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0120" name="AutoShape 24"/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121" name="AutoShape 25"/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122" name="Text Box 26"/>
            <p:cNvSpPr txBox="1">
              <a:spLocks noChangeArrowheads="1"/>
            </p:cNvSpPr>
            <p:nvPr/>
          </p:nvSpPr>
          <p:spPr bwMode="auto">
            <a:xfrm>
              <a:off x="3552" y="672"/>
              <a:ext cx="5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A[p…q]</a:t>
              </a:r>
            </a:p>
          </p:txBody>
        </p:sp>
        <p:sp>
          <p:nvSpPr>
            <p:cNvPr id="260123" name="Text Box 27"/>
            <p:cNvSpPr txBox="1">
              <a:spLocks noChangeArrowheads="1"/>
            </p:cNvSpPr>
            <p:nvPr/>
          </p:nvSpPr>
          <p:spPr bwMode="auto">
            <a:xfrm>
              <a:off x="4608" y="672"/>
              <a:ext cx="7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A[q+1…r]</a:t>
              </a:r>
            </a:p>
          </p:txBody>
        </p:sp>
        <p:sp>
          <p:nvSpPr>
            <p:cNvPr id="260124" name="Text Box 28"/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Arial" pitchFamily="-107" charset="0"/>
                  <a:cs typeface="Arial" pitchFamily="-107" charset="0"/>
                </a:rPr>
                <a:t>≤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QUICKSORT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sz="2400" dirty="0">
                <a:latin typeface="Monotype Corsiva" pitchFamily="-107" charset="0"/>
              </a:rPr>
              <a:t>Alg.:</a:t>
            </a:r>
            <a:r>
              <a:rPr lang="en-US" sz="2400" dirty="0"/>
              <a:t> QUICKSORT</a:t>
            </a:r>
            <a:r>
              <a:rPr lang="en-US" sz="2400" dirty="0">
                <a:latin typeface="Comic Sans MS" pitchFamily="-107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-107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 dirty="0"/>
              <a:t>	  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-107" charset="0"/>
              </a:rPr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← PARTITION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 dirty="0">
                <a:sym typeface="Symbol" pitchFamily="-107" charset="2"/>
              </a:rPr>
              <a:t>		     QUICKSORT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 dirty="0">
                <a:sym typeface="Symbol" pitchFamily="-107" charset="2"/>
              </a:rPr>
              <a:t>		     QUICKSORT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(A, q+1, 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the Array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Idea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Select a pivot element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around which to partition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Grows two regions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mic Sans MS" pitchFamily="-107" charset="0"/>
              </a:rPr>
              <a:t>		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A[p…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]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≤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x 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		x ≤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A[j…r]</a:t>
            </a:r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r>
              <a:rPr lang="en-US" dirty="0"/>
              <a:t>For now, choose the value of the first element as the pivot </a:t>
            </a:r>
            <a:r>
              <a:rPr lang="en-US" dirty="0">
                <a:latin typeface="Comic Sans MS" pitchFamily="-107" charset="0"/>
              </a:rPr>
              <a:t>x</a:t>
            </a:r>
            <a:endParaRPr lang="en-US" dirty="0"/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5184775" y="3265488"/>
            <a:ext cx="3306763" cy="423862"/>
            <a:chOff x="480" y="1152"/>
            <a:chExt cx="2083" cy="267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2303" y="1152"/>
              <a:ext cx="260" cy="267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2042" y="1152"/>
              <a:ext cx="261" cy="267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2151" name="Rectangle 7"/>
            <p:cNvSpPr>
              <a:spLocks noChangeArrowheads="1"/>
            </p:cNvSpPr>
            <p:nvPr/>
          </p:nvSpPr>
          <p:spPr bwMode="auto">
            <a:xfrm>
              <a:off x="1782" y="1152"/>
              <a:ext cx="260" cy="267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522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261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2154" name="Rectangle 10"/>
            <p:cNvSpPr>
              <a:spLocks noChangeArrowheads="1"/>
            </p:cNvSpPr>
            <p:nvPr/>
          </p:nvSpPr>
          <p:spPr bwMode="auto">
            <a:xfrm>
              <a:off x="1001" y="1152"/>
              <a:ext cx="260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2155" name="Rectangle 11"/>
            <p:cNvSpPr>
              <a:spLocks noChangeArrowheads="1"/>
            </p:cNvSpPr>
            <p:nvPr/>
          </p:nvSpPr>
          <p:spPr bwMode="auto">
            <a:xfrm>
              <a:off x="740" y="1152"/>
              <a:ext cx="261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2156" name="Rectangle 12"/>
            <p:cNvSpPr>
              <a:spLocks noChangeArrowheads="1"/>
            </p:cNvSpPr>
            <p:nvPr/>
          </p:nvSpPr>
          <p:spPr bwMode="auto">
            <a:xfrm>
              <a:off x="480" y="1152"/>
              <a:ext cx="260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2157" name="Line 13"/>
            <p:cNvSpPr>
              <a:spLocks noChangeShapeType="1"/>
            </p:cNvSpPr>
            <p:nvPr/>
          </p:nvSpPr>
          <p:spPr bwMode="auto">
            <a:xfrm>
              <a:off x="480" y="1152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58" name="Line 14"/>
            <p:cNvSpPr>
              <a:spLocks noChangeShapeType="1"/>
            </p:cNvSpPr>
            <p:nvPr/>
          </p:nvSpPr>
          <p:spPr bwMode="auto">
            <a:xfrm>
              <a:off x="480" y="1419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59" name="Line 15"/>
            <p:cNvSpPr>
              <a:spLocks noChangeShapeType="1"/>
            </p:cNvSpPr>
            <p:nvPr/>
          </p:nvSpPr>
          <p:spPr bwMode="auto">
            <a:xfrm>
              <a:off x="480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60" name="Line 16"/>
            <p:cNvSpPr>
              <a:spLocks noChangeShapeType="1"/>
            </p:cNvSpPr>
            <p:nvPr/>
          </p:nvSpPr>
          <p:spPr bwMode="auto">
            <a:xfrm>
              <a:off x="740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61" name="Line 17"/>
            <p:cNvSpPr>
              <a:spLocks noChangeShapeType="1"/>
            </p:cNvSpPr>
            <p:nvPr/>
          </p:nvSpPr>
          <p:spPr bwMode="auto">
            <a:xfrm>
              <a:off x="100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126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152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178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204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66" name="Line 22"/>
            <p:cNvSpPr>
              <a:spLocks noChangeShapeType="1"/>
            </p:cNvSpPr>
            <p:nvPr/>
          </p:nvSpPr>
          <p:spPr bwMode="auto">
            <a:xfrm>
              <a:off x="2303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2563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2168" name="AutoShape 24"/>
          <p:cNvSpPr>
            <a:spLocks/>
          </p:cNvSpPr>
          <p:nvPr/>
        </p:nvSpPr>
        <p:spPr bwMode="auto">
          <a:xfrm rot="5400000">
            <a:off x="5729287" y="2522538"/>
            <a:ext cx="174625" cy="1244600"/>
          </a:xfrm>
          <a:prstGeom prst="leftBrace">
            <a:avLst>
              <a:gd name="adj1" fmla="val 593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69" name="AutoShape 25"/>
          <p:cNvSpPr>
            <a:spLocks/>
          </p:cNvSpPr>
          <p:nvPr/>
        </p:nvSpPr>
        <p:spPr bwMode="auto">
          <a:xfrm rot="5400000">
            <a:off x="7805738" y="254635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5418138" y="2616200"/>
            <a:ext cx="1300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pitchFamily="-107" charset="0"/>
              </a:rPr>
              <a:t>A[p…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]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≤ </a:t>
            </a:r>
            <a:r>
              <a:rPr lang="en-US" dirty="0">
                <a:latin typeface="Comic Sans MS" pitchFamily="-107" charset="0"/>
              </a:rPr>
              <a:t>x 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7227888" y="2616200"/>
            <a:ext cx="12474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pitchFamily="-107" charset="0"/>
                <a:sym typeface="Symbol" pitchFamily="-107" charset="2"/>
              </a:rPr>
              <a:t>x ≤ </a:t>
            </a:r>
            <a:r>
              <a:rPr lang="en-US" dirty="0">
                <a:latin typeface="Comic Sans MS" pitchFamily="-107" charset="0"/>
              </a:rPr>
              <a:t>A[j…r]</a:t>
            </a:r>
          </a:p>
        </p:txBody>
      </p:sp>
      <p:grpSp>
        <p:nvGrpSpPr>
          <p:cNvPr id="262172" name="Group 28"/>
          <p:cNvGrpSpPr>
            <a:grpSpLocks/>
          </p:cNvGrpSpPr>
          <p:nvPr/>
        </p:nvGrpSpPr>
        <p:grpSpPr bwMode="auto">
          <a:xfrm>
            <a:off x="6102350" y="3741738"/>
            <a:ext cx="234950" cy="595312"/>
            <a:chOff x="3308" y="2215"/>
            <a:chExt cx="148" cy="375"/>
          </a:xfrm>
        </p:grpSpPr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3308" y="235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62174" name="Line 30"/>
            <p:cNvSpPr>
              <a:spLocks noChangeShapeType="1"/>
            </p:cNvSpPr>
            <p:nvPr/>
          </p:nvSpPr>
          <p:spPr bwMode="auto">
            <a:xfrm flipV="1">
              <a:off x="3382" y="221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2175" name="Group 31"/>
          <p:cNvGrpSpPr>
            <a:grpSpLocks/>
          </p:cNvGrpSpPr>
          <p:nvPr/>
        </p:nvGrpSpPr>
        <p:grpSpPr bwMode="auto">
          <a:xfrm>
            <a:off x="7377113" y="3756025"/>
            <a:ext cx="234950" cy="595313"/>
            <a:chOff x="5560" y="2224"/>
            <a:chExt cx="148" cy="375"/>
          </a:xfrm>
        </p:grpSpPr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5560" y="2368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 flipV="1">
              <a:off x="5634" y="22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378883" name="Group 3"/>
          <p:cNvGrpSpPr>
            <a:grpSpLocks/>
          </p:cNvGrpSpPr>
          <p:nvPr/>
        </p:nvGrpSpPr>
        <p:grpSpPr bwMode="auto">
          <a:xfrm>
            <a:off x="4876800" y="1828800"/>
            <a:ext cx="3306763" cy="1066800"/>
            <a:chOff x="3072" y="1152"/>
            <a:chExt cx="2083" cy="672"/>
          </a:xfrm>
        </p:grpSpPr>
        <p:grpSp>
          <p:nvGrpSpPr>
            <p:cNvPr id="378884" name="Group 4"/>
            <p:cNvGrpSpPr>
              <a:grpSpLocks/>
            </p:cNvGrpSpPr>
            <p:nvPr/>
          </p:nvGrpSpPr>
          <p:grpSpPr bwMode="auto">
            <a:xfrm>
              <a:off x="3072" y="1152"/>
              <a:ext cx="2083" cy="267"/>
              <a:chOff x="480" y="1152"/>
              <a:chExt cx="2083" cy="267"/>
            </a:xfrm>
          </p:grpSpPr>
          <p:sp>
            <p:nvSpPr>
              <p:cNvPr id="378885" name="Rectangle 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78886" name="Rectangle 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8887" name="Rectangle 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78888" name="Rectangle 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78889" name="Rectangle 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78890" name="Rectangle 1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78891" name="Rectangle 1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8892" name="Rectangle 1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378893" name="Line 1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894" name="Line 1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895" name="Line 1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896" name="Line 1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897" name="Line 1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898" name="Line 1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899" name="Line 1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00" name="Line 2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01" name="Line 2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02" name="Line 2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03" name="Line 2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8904" name="Text Box 24"/>
            <p:cNvSpPr txBox="1">
              <a:spLocks noChangeArrowheads="1"/>
            </p:cNvSpPr>
            <p:nvPr/>
          </p:nvSpPr>
          <p:spPr bwMode="auto">
            <a:xfrm>
              <a:off x="3116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378905" name="Text Box 25"/>
            <p:cNvSpPr txBox="1">
              <a:spLocks noChangeArrowheads="1"/>
            </p:cNvSpPr>
            <p:nvPr/>
          </p:nvSpPr>
          <p:spPr bwMode="auto">
            <a:xfrm>
              <a:off x="4704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378906" name="Line 26"/>
            <p:cNvSpPr>
              <a:spLocks noChangeShapeType="1"/>
            </p:cNvSpPr>
            <p:nvPr/>
          </p:nvSpPr>
          <p:spPr bwMode="auto">
            <a:xfrm flipV="1">
              <a:off x="3190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07" name="Line 27"/>
            <p:cNvSpPr>
              <a:spLocks noChangeShapeType="1"/>
            </p:cNvSpPr>
            <p:nvPr/>
          </p:nvSpPr>
          <p:spPr bwMode="auto">
            <a:xfrm flipV="1">
              <a:off x="4778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8908" name="Group 28"/>
          <p:cNvGrpSpPr>
            <a:grpSpLocks/>
          </p:cNvGrpSpPr>
          <p:nvPr/>
        </p:nvGrpSpPr>
        <p:grpSpPr bwMode="auto">
          <a:xfrm>
            <a:off x="609600" y="3505200"/>
            <a:ext cx="3306763" cy="1066800"/>
            <a:chOff x="384" y="2208"/>
            <a:chExt cx="2083" cy="672"/>
          </a:xfrm>
        </p:grpSpPr>
        <p:grpSp>
          <p:nvGrpSpPr>
            <p:cNvPr id="378909" name="Group 29"/>
            <p:cNvGrpSpPr>
              <a:grpSpLocks/>
            </p:cNvGrpSpPr>
            <p:nvPr/>
          </p:nvGrpSpPr>
          <p:grpSpPr bwMode="auto">
            <a:xfrm>
              <a:off x="384" y="2208"/>
              <a:ext cx="2083" cy="267"/>
              <a:chOff x="480" y="1152"/>
              <a:chExt cx="2083" cy="267"/>
            </a:xfrm>
          </p:grpSpPr>
          <p:sp>
            <p:nvSpPr>
              <p:cNvPr id="378910" name="Rectangle 30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78911" name="Rectangle 31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378912" name="Rectangle 32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78913" name="Rectangle 33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78914" name="Rectangle 34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78915" name="Rectangle 35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78916" name="Rectangle 36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8917" name="Rectangle 37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8918" name="Line 38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19" name="Line 39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20" name="Line 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21" name="Line 41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22" name="Line 42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23" name="Line 43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24" name="Line 44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25" name="Line 45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26" name="Line 46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27" name="Line 47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28" name="Line 48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8929" name="Text Box 49"/>
            <p:cNvSpPr txBox="1">
              <a:spLocks noChangeArrowheads="1"/>
            </p:cNvSpPr>
            <p:nvPr/>
          </p:nvSpPr>
          <p:spPr bwMode="auto">
            <a:xfrm>
              <a:off x="428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378930" name="Text Box 50"/>
            <p:cNvSpPr txBox="1">
              <a:spLocks noChangeArrowheads="1"/>
            </p:cNvSpPr>
            <p:nvPr/>
          </p:nvSpPr>
          <p:spPr bwMode="auto">
            <a:xfrm>
              <a:off x="2016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378931" name="Line 51"/>
            <p:cNvSpPr>
              <a:spLocks noChangeShapeType="1"/>
            </p:cNvSpPr>
            <p:nvPr/>
          </p:nvSpPr>
          <p:spPr bwMode="auto">
            <a:xfrm flipV="1">
              <a:off x="50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32" name="Line 52"/>
            <p:cNvSpPr>
              <a:spLocks noChangeShapeType="1"/>
            </p:cNvSpPr>
            <p:nvPr/>
          </p:nvSpPr>
          <p:spPr bwMode="auto">
            <a:xfrm flipV="1">
              <a:off x="20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8933" name="Group 53"/>
          <p:cNvGrpSpPr>
            <a:grpSpLocks/>
          </p:cNvGrpSpPr>
          <p:nvPr/>
        </p:nvGrpSpPr>
        <p:grpSpPr bwMode="auto">
          <a:xfrm>
            <a:off x="4876800" y="3505200"/>
            <a:ext cx="3306763" cy="1066800"/>
            <a:chOff x="3072" y="2208"/>
            <a:chExt cx="2083" cy="672"/>
          </a:xfrm>
        </p:grpSpPr>
        <p:grpSp>
          <p:nvGrpSpPr>
            <p:cNvPr id="378934" name="Group 54"/>
            <p:cNvGrpSpPr>
              <a:grpSpLocks/>
            </p:cNvGrpSpPr>
            <p:nvPr/>
          </p:nvGrpSpPr>
          <p:grpSpPr bwMode="auto">
            <a:xfrm>
              <a:off x="3072" y="2208"/>
              <a:ext cx="2083" cy="267"/>
              <a:chOff x="480" y="1152"/>
              <a:chExt cx="2083" cy="267"/>
            </a:xfrm>
          </p:grpSpPr>
          <p:sp>
            <p:nvSpPr>
              <p:cNvPr id="378935" name="Rectangle 5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78936" name="Rectangle 5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378937" name="Rectangle 5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78938" name="Rectangle 5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78939" name="Rectangle 5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78940" name="Rectangle 6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78941" name="Rectangle 6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8942" name="Rectangle 6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8943" name="Line 6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44" name="Line 6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45" name="Line 6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46" name="Line 6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47" name="Line 6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48" name="Line 6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49" name="Line 6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50" name="Line 7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51" name="Line 7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52" name="Line 7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53" name="Line 7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8954" name="Text Box 74"/>
            <p:cNvSpPr txBox="1">
              <a:spLocks noChangeArrowheads="1"/>
            </p:cNvSpPr>
            <p:nvPr/>
          </p:nvSpPr>
          <p:spPr bwMode="auto">
            <a:xfrm>
              <a:off x="3888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378955" name="Text Box 75"/>
            <p:cNvSpPr txBox="1">
              <a:spLocks noChangeArrowheads="1"/>
            </p:cNvSpPr>
            <p:nvPr/>
          </p:nvSpPr>
          <p:spPr bwMode="auto">
            <a:xfrm>
              <a:off x="4416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378956" name="Line 76"/>
            <p:cNvSpPr>
              <a:spLocks noChangeShapeType="1"/>
            </p:cNvSpPr>
            <p:nvPr/>
          </p:nvSpPr>
          <p:spPr bwMode="auto">
            <a:xfrm flipV="1">
              <a:off x="396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57" name="Line 77"/>
            <p:cNvSpPr>
              <a:spLocks noChangeShapeType="1"/>
            </p:cNvSpPr>
            <p:nvPr/>
          </p:nvSpPr>
          <p:spPr bwMode="auto">
            <a:xfrm flipV="1">
              <a:off x="44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8958" name="Group 78"/>
          <p:cNvGrpSpPr>
            <a:grpSpLocks/>
          </p:cNvGrpSpPr>
          <p:nvPr/>
        </p:nvGrpSpPr>
        <p:grpSpPr bwMode="auto">
          <a:xfrm>
            <a:off x="609600" y="5257800"/>
            <a:ext cx="3306763" cy="1066800"/>
            <a:chOff x="384" y="3312"/>
            <a:chExt cx="2083" cy="672"/>
          </a:xfrm>
        </p:grpSpPr>
        <p:grpSp>
          <p:nvGrpSpPr>
            <p:cNvPr id="378959" name="Group 79"/>
            <p:cNvGrpSpPr>
              <a:grpSpLocks/>
            </p:cNvGrpSpPr>
            <p:nvPr/>
          </p:nvGrpSpPr>
          <p:grpSpPr bwMode="auto">
            <a:xfrm>
              <a:off x="384" y="3312"/>
              <a:ext cx="2083" cy="267"/>
              <a:chOff x="480" y="1152"/>
              <a:chExt cx="2083" cy="267"/>
            </a:xfrm>
          </p:grpSpPr>
          <p:sp>
            <p:nvSpPr>
              <p:cNvPr id="378960" name="Rectangle 80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78961" name="Rectangle 81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378962" name="Rectangle 82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78963" name="Rectangle 83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78964" name="Rectangle 84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78965" name="Rectangle 85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78966" name="Rectangle 86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8967" name="Rectangle 87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8968" name="Line 88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69" name="Line 89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70" name="Line 9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71" name="Line 91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72" name="Line 92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73" name="Line 93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74" name="Line 94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75" name="Line 95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76" name="Line 96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77" name="Line 97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78" name="Line 98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8979" name="Text Box 99"/>
            <p:cNvSpPr txBox="1">
              <a:spLocks noChangeArrowheads="1"/>
            </p:cNvSpPr>
            <p:nvPr/>
          </p:nvSpPr>
          <p:spPr bwMode="auto">
            <a:xfrm>
              <a:off x="1200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378980" name="Text Box 100"/>
            <p:cNvSpPr txBox="1">
              <a:spLocks noChangeArrowheads="1"/>
            </p:cNvSpPr>
            <p:nvPr/>
          </p:nvSpPr>
          <p:spPr bwMode="auto">
            <a:xfrm>
              <a:off x="1728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378981" name="Line 101"/>
            <p:cNvSpPr>
              <a:spLocks noChangeShapeType="1"/>
            </p:cNvSpPr>
            <p:nvPr/>
          </p:nvSpPr>
          <p:spPr bwMode="auto">
            <a:xfrm flipV="1">
              <a:off x="1274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2" name="Line 102"/>
            <p:cNvSpPr>
              <a:spLocks noChangeShapeType="1"/>
            </p:cNvSpPr>
            <p:nvPr/>
          </p:nvSpPr>
          <p:spPr bwMode="auto">
            <a:xfrm flipV="1">
              <a:off x="1802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8983" name="Group 103"/>
          <p:cNvGrpSpPr>
            <a:grpSpLocks/>
          </p:cNvGrpSpPr>
          <p:nvPr/>
        </p:nvGrpSpPr>
        <p:grpSpPr bwMode="auto">
          <a:xfrm>
            <a:off x="304800" y="1143000"/>
            <a:ext cx="3886200" cy="1752600"/>
            <a:chOff x="192" y="720"/>
            <a:chExt cx="2448" cy="1104"/>
          </a:xfrm>
        </p:grpSpPr>
        <p:grpSp>
          <p:nvGrpSpPr>
            <p:cNvPr id="378984" name="Group 104"/>
            <p:cNvGrpSpPr>
              <a:grpSpLocks/>
            </p:cNvGrpSpPr>
            <p:nvPr/>
          </p:nvGrpSpPr>
          <p:grpSpPr bwMode="auto">
            <a:xfrm>
              <a:off x="384" y="1152"/>
              <a:ext cx="2083" cy="267"/>
              <a:chOff x="480" y="1152"/>
              <a:chExt cx="2083" cy="267"/>
            </a:xfrm>
          </p:grpSpPr>
          <p:sp>
            <p:nvSpPr>
              <p:cNvPr id="378985" name="Rectangle 10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78986" name="Rectangle 10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8987" name="Rectangle 10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78988" name="Rectangle 10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78989" name="Rectangle 10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78990" name="Rectangle 11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78991" name="Rectangle 11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8992" name="Rectangle 11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378993" name="Line 11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94" name="Line 11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95" name="Line 11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96" name="Line 11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97" name="Line 11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98" name="Line 11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99" name="Line 11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00" name="Line 12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01" name="Line 12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02" name="Line 12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03" name="Line 12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9004" name="Text Box 124"/>
            <p:cNvSpPr txBox="1">
              <a:spLocks noChangeArrowheads="1"/>
            </p:cNvSpPr>
            <p:nvPr/>
          </p:nvSpPr>
          <p:spPr bwMode="auto">
            <a:xfrm>
              <a:off x="192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379005" name="Text Box 125"/>
            <p:cNvSpPr txBox="1">
              <a:spLocks noChangeArrowheads="1"/>
            </p:cNvSpPr>
            <p:nvPr/>
          </p:nvSpPr>
          <p:spPr bwMode="auto">
            <a:xfrm>
              <a:off x="2492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379006" name="Line 126"/>
            <p:cNvSpPr>
              <a:spLocks noChangeShapeType="1"/>
            </p:cNvSpPr>
            <p:nvPr/>
          </p:nvSpPr>
          <p:spPr bwMode="auto">
            <a:xfrm flipV="1">
              <a:off x="2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07" name="Line 127"/>
            <p:cNvSpPr>
              <a:spLocks noChangeShapeType="1"/>
            </p:cNvSpPr>
            <p:nvPr/>
          </p:nvSpPr>
          <p:spPr bwMode="auto">
            <a:xfrm flipV="1">
              <a:off x="25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08" name="AutoShape 128"/>
            <p:cNvSpPr>
              <a:spLocks/>
            </p:cNvSpPr>
            <p:nvPr/>
          </p:nvSpPr>
          <p:spPr bwMode="auto">
            <a:xfrm rot="5400000">
              <a:off x="1368" y="-24"/>
              <a:ext cx="96" cy="2064"/>
            </a:xfrm>
            <a:prstGeom prst="leftBrace">
              <a:avLst>
                <a:gd name="adj1" fmla="val 1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09" name="Text Box 129"/>
            <p:cNvSpPr txBox="1">
              <a:spLocks noChangeArrowheads="1"/>
            </p:cNvSpPr>
            <p:nvPr/>
          </p:nvSpPr>
          <p:spPr bwMode="auto">
            <a:xfrm>
              <a:off x="1152" y="720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A[p…r]</a:t>
              </a:r>
            </a:p>
          </p:txBody>
        </p:sp>
      </p:grpSp>
      <p:grpSp>
        <p:nvGrpSpPr>
          <p:cNvPr id="379010" name="Group 130"/>
          <p:cNvGrpSpPr>
            <a:grpSpLocks/>
          </p:cNvGrpSpPr>
          <p:nvPr/>
        </p:nvGrpSpPr>
        <p:grpSpPr bwMode="auto">
          <a:xfrm>
            <a:off x="4876800" y="4572000"/>
            <a:ext cx="3352800" cy="1752600"/>
            <a:chOff x="3072" y="2880"/>
            <a:chExt cx="2112" cy="1104"/>
          </a:xfrm>
        </p:grpSpPr>
        <p:grpSp>
          <p:nvGrpSpPr>
            <p:cNvPr id="379011" name="Group 131"/>
            <p:cNvGrpSpPr>
              <a:grpSpLocks/>
            </p:cNvGrpSpPr>
            <p:nvPr/>
          </p:nvGrpSpPr>
          <p:grpSpPr bwMode="auto">
            <a:xfrm>
              <a:off x="3101" y="3312"/>
              <a:ext cx="2083" cy="267"/>
              <a:chOff x="480" y="1152"/>
              <a:chExt cx="2083" cy="267"/>
            </a:xfrm>
          </p:grpSpPr>
          <p:sp>
            <p:nvSpPr>
              <p:cNvPr id="379012" name="Rectangle 132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79013" name="Rectangle 133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379014" name="Rectangle 134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79015" name="Rectangle 135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79016" name="Rectangle 136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79017" name="Rectangle 137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79018" name="Rectangle 138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9019" name="Rectangle 139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79020" name="Line 1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21" name="Line 141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22" name="Line 142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23" name="Line 143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24" name="Line 144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25" name="Line 145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26" name="Line 146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27" name="Line 147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28" name="Line 148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29" name="Line 149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30" name="Line 150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9031" name="Text Box 151"/>
            <p:cNvSpPr txBox="1">
              <a:spLocks noChangeArrowheads="1"/>
            </p:cNvSpPr>
            <p:nvPr/>
          </p:nvSpPr>
          <p:spPr bwMode="auto">
            <a:xfrm>
              <a:off x="4431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379032" name="Text Box 152"/>
            <p:cNvSpPr txBox="1">
              <a:spLocks noChangeArrowheads="1"/>
            </p:cNvSpPr>
            <p:nvPr/>
          </p:nvSpPr>
          <p:spPr bwMode="auto">
            <a:xfrm>
              <a:off x="4224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379033" name="Line 153"/>
            <p:cNvSpPr>
              <a:spLocks noChangeShapeType="1"/>
            </p:cNvSpPr>
            <p:nvPr/>
          </p:nvSpPr>
          <p:spPr bwMode="auto">
            <a:xfrm flipV="1">
              <a:off x="4505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34" name="Line 154"/>
            <p:cNvSpPr>
              <a:spLocks noChangeShapeType="1"/>
            </p:cNvSpPr>
            <p:nvPr/>
          </p:nvSpPr>
          <p:spPr bwMode="auto">
            <a:xfrm flipV="1">
              <a:off x="4298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35" name="AutoShape 155"/>
            <p:cNvSpPr>
              <a:spLocks/>
            </p:cNvSpPr>
            <p:nvPr/>
          </p:nvSpPr>
          <p:spPr bwMode="auto">
            <a:xfrm rot="5400000">
              <a:off x="3672" y="252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36" name="AutoShape 156"/>
            <p:cNvSpPr>
              <a:spLocks/>
            </p:cNvSpPr>
            <p:nvPr/>
          </p:nvSpPr>
          <p:spPr bwMode="auto">
            <a:xfrm rot="5400000">
              <a:off x="4752" y="2784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37" name="Text Box 157"/>
            <p:cNvSpPr txBox="1">
              <a:spLocks noChangeArrowheads="1"/>
            </p:cNvSpPr>
            <p:nvPr/>
          </p:nvSpPr>
          <p:spPr bwMode="auto">
            <a:xfrm>
              <a:off x="3408" y="2880"/>
              <a:ext cx="5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A[p…q]</a:t>
              </a:r>
            </a:p>
          </p:txBody>
        </p:sp>
        <p:sp>
          <p:nvSpPr>
            <p:cNvPr id="379038" name="Text Box 158"/>
            <p:cNvSpPr txBox="1">
              <a:spLocks noChangeArrowheads="1"/>
            </p:cNvSpPr>
            <p:nvPr/>
          </p:nvSpPr>
          <p:spPr bwMode="auto">
            <a:xfrm>
              <a:off x="4464" y="2880"/>
              <a:ext cx="7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A[q+1…r]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FE67-C487-A948-974C-55CA399E48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the Array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3876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>
                <a:solidFill>
                  <a:srgbClr val="CC0000"/>
                </a:solidFill>
                <a:latin typeface="Monotype Corsiva" pitchFamily="-107" charset="0"/>
              </a:rPr>
              <a:t>Alg.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PARTITION (A, p, r)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x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←A[p]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 ←p – 1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j ←r + 1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-107" charset="2"/>
              </a:rPr>
              <a:t>while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TRUE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          </a:t>
            </a:r>
            <a:r>
              <a:rPr lang="en-US" sz="2400" b="1" dirty="0">
                <a:solidFill>
                  <a:schemeClr val="tx1"/>
                </a:solidFill>
                <a:sym typeface="Symbol" pitchFamily="-107" charset="2"/>
              </a:rPr>
              <a:t>do repeat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j ←j – 1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                  </a:t>
            </a:r>
            <a:r>
              <a:rPr lang="en-US" sz="2400" b="1" dirty="0">
                <a:solidFill>
                  <a:schemeClr val="tx1"/>
                </a:solidFill>
                <a:sym typeface="Symbol" pitchFamily="-107" charset="2"/>
              </a:rPr>
              <a:t>until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A[j]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≤ x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ea typeface="Arial" pitchFamily="-107" charset="0"/>
                <a:cs typeface="Arial" pitchFamily="-107" charset="0"/>
                <a:sym typeface="Symbol" pitchFamily="-107" charset="2"/>
              </a:rPr>
              <a:t>                </a:t>
            </a:r>
            <a:r>
              <a:rPr lang="en-US" sz="2400" b="1" dirty="0">
                <a:solidFill>
                  <a:schemeClr val="tx1"/>
                </a:solidFill>
                <a:ea typeface="Arial" pitchFamily="-107" charset="0"/>
                <a:cs typeface="Arial" pitchFamily="-107" charset="0"/>
                <a:sym typeface="Symbol" pitchFamily="-107" charset="2"/>
              </a:rPr>
              <a:t>repeat</a:t>
            </a:r>
            <a:r>
              <a:rPr lang="en-US" sz="2400" dirty="0">
                <a:solidFill>
                  <a:schemeClr val="tx1"/>
                </a:solidFill>
                <a:ea typeface="Arial" pitchFamily="-107" charset="0"/>
                <a:cs typeface="Arial" pitchFamily="-107" charset="0"/>
                <a:sym typeface="Symbol" pitchFamily="-107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←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 + 1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                  </a:t>
            </a:r>
            <a:r>
              <a:rPr lang="en-US" sz="2400" b="1" dirty="0">
                <a:solidFill>
                  <a:schemeClr val="tx1"/>
                </a:solidFill>
                <a:sym typeface="Symbol" pitchFamily="-107" charset="2"/>
              </a:rPr>
              <a:t>until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A[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]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≥ x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ea typeface="Arial" pitchFamily="-107" charset="0"/>
                <a:cs typeface="Arial" pitchFamily="-107" charset="0"/>
                <a:sym typeface="Symbol" pitchFamily="-107" charset="2"/>
              </a:rPr>
              <a:t>                </a:t>
            </a:r>
            <a:r>
              <a:rPr lang="en-US" sz="2400" b="1" dirty="0">
                <a:solidFill>
                  <a:schemeClr val="tx1"/>
                </a:solidFill>
                <a:ea typeface="Arial" pitchFamily="-107" charset="0"/>
                <a:cs typeface="Arial" pitchFamily="-107" charset="0"/>
                <a:sym typeface="Symbol" pitchFamily="-107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ea typeface="Arial" pitchFamily="-107" charset="0"/>
                <a:cs typeface="Arial" pitchFamily="-107" charset="0"/>
                <a:sym typeface="Symbol" pitchFamily="-107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 &lt; j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ea typeface="Arial" pitchFamily="-107" charset="0"/>
                <a:cs typeface="Arial" pitchFamily="-107" charset="0"/>
                <a:sym typeface="Symbol" pitchFamily="-107" charset="2"/>
              </a:rPr>
              <a:t>                   </a:t>
            </a:r>
            <a:r>
              <a:rPr lang="en-US" sz="2400" b="1" dirty="0">
                <a:solidFill>
                  <a:schemeClr val="tx1"/>
                </a:solidFill>
                <a:ea typeface="Arial" pitchFamily="-107" charset="0"/>
                <a:cs typeface="Arial" pitchFamily="-107" charset="0"/>
                <a:sym typeface="Symbol" pitchFamily="-107" charset="2"/>
              </a:rPr>
              <a:t>then</a:t>
            </a:r>
            <a:r>
              <a:rPr lang="en-US" sz="2400" dirty="0">
                <a:solidFill>
                  <a:schemeClr val="tx1"/>
                </a:solidFill>
                <a:ea typeface="Arial" pitchFamily="-107" charset="0"/>
                <a:cs typeface="Arial" pitchFamily="-107" charset="0"/>
                <a:sym typeface="Symbol" pitchFamily="-107" charset="2"/>
              </a:rPr>
              <a:t> exchange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A[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] ⟺A[j]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  		</a:t>
            </a:r>
            <a:r>
              <a:rPr lang="en-US" sz="2400" b="1" dirty="0">
                <a:solidFill>
                  <a:schemeClr val="tx1"/>
                </a:solidFill>
                <a:sym typeface="Symbol" pitchFamily="-107" charset="2"/>
              </a:rPr>
              <a:t>else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-107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j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6724650" y="5638800"/>
            <a:ext cx="21467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Running time: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(n)</a:t>
            </a:r>
          </a:p>
          <a:p>
            <a:r>
              <a:rPr lang="en-US" dirty="0">
                <a:latin typeface="Comic Sans MS" pitchFamily="-107" charset="0"/>
                <a:sym typeface="Symbol" pitchFamily="-107" charset="2"/>
              </a:rPr>
              <a:t>n = r – p + 1</a:t>
            </a:r>
          </a:p>
        </p:txBody>
      </p:sp>
      <p:grpSp>
        <p:nvGrpSpPr>
          <p:cNvPr id="380933" name="Group 5"/>
          <p:cNvGrpSpPr>
            <a:grpSpLocks/>
          </p:cNvGrpSpPr>
          <p:nvPr/>
        </p:nvGrpSpPr>
        <p:grpSpPr bwMode="auto">
          <a:xfrm>
            <a:off x="5303838" y="1938338"/>
            <a:ext cx="3306762" cy="423862"/>
            <a:chOff x="480" y="1152"/>
            <a:chExt cx="2083" cy="267"/>
          </a:xfrm>
        </p:grpSpPr>
        <p:sp>
          <p:nvSpPr>
            <p:cNvPr id="380934" name="Rectangle 6"/>
            <p:cNvSpPr>
              <a:spLocks noChangeArrowheads="1"/>
            </p:cNvSpPr>
            <p:nvPr/>
          </p:nvSpPr>
          <p:spPr bwMode="auto">
            <a:xfrm>
              <a:off x="2303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80935" name="Rectangle 7"/>
            <p:cNvSpPr>
              <a:spLocks noChangeArrowheads="1"/>
            </p:cNvSpPr>
            <p:nvPr/>
          </p:nvSpPr>
          <p:spPr bwMode="auto">
            <a:xfrm>
              <a:off x="2042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80936" name="Rectangle 8"/>
            <p:cNvSpPr>
              <a:spLocks noChangeArrowheads="1"/>
            </p:cNvSpPr>
            <p:nvPr/>
          </p:nvSpPr>
          <p:spPr bwMode="auto">
            <a:xfrm>
              <a:off x="1782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80937" name="Rectangle 9"/>
            <p:cNvSpPr>
              <a:spLocks noChangeArrowheads="1"/>
            </p:cNvSpPr>
            <p:nvPr/>
          </p:nvSpPr>
          <p:spPr bwMode="auto">
            <a:xfrm>
              <a:off x="1522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80938" name="Rectangle 10"/>
            <p:cNvSpPr>
              <a:spLocks noChangeArrowheads="1"/>
            </p:cNvSpPr>
            <p:nvPr/>
          </p:nvSpPr>
          <p:spPr bwMode="auto">
            <a:xfrm>
              <a:off x="1261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80939" name="Rectangle 11"/>
            <p:cNvSpPr>
              <a:spLocks noChangeArrowheads="1"/>
            </p:cNvSpPr>
            <p:nvPr/>
          </p:nvSpPr>
          <p:spPr bwMode="auto">
            <a:xfrm>
              <a:off x="1001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0940" name="Rectangle 12"/>
            <p:cNvSpPr>
              <a:spLocks noChangeArrowheads="1"/>
            </p:cNvSpPr>
            <p:nvPr/>
          </p:nvSpPr>
          <p:spPr bwMode="auto">
            <a:xfrm>
              <a:off x="740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80941" name="Rectangle 13"/>
            <p:cNvSpPr>
              <a:spLocks noChangeArrowheads="1"/>
            </p:cNvSpPr>
            <p:nvPr/>
          </p:nvSpPr>
          <p:spPr bwMode="auto">
            <a:xfrm>
              <a:off x="480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380942" name="Line 14"/>
            <p:cNvSpPr>
              <a:spLocks noChangeShapeType="1"/>
            </p:cNvSpPr>
            <p:nvPr/>
          </p:nvSpPr>
          <p:spPr bwMode="auto">
            <a:xfrm>
              <a:off x="480" y="1152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3" name="Line 15"/>
            <p:cNvSpPr>
              <a:spLocks noChangeShapeType="1"/>
            </p:cNvSpPr>
            <p:nvPr/>
          </p:nvSpPr>
          <p:spPr bwMode="auto">
            <a:xfrm>
              <a:off x="480" y="1419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4" name="Line 16"/>
            <p:cNvSpPr>
              <a:spLocks noChangeShapeType="1"/>
            </p:cNvSpPr>
            <p:nvPr/>
          </p:nvSpPr>
          <p:spPr bwMode="auto">
            <a:xfrm>
              <a:off x="480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5" name="Line 17"/>
            <p:cNvSpPr>
              <a:spLocks noChangeShapeType="1"/>
            </p:cNvSpPr>
            <p:nvPr/>
          </p:nvSpPr>
          <p:spPr bwMode="auto">
            <a:xfrm>
              <a:off x="740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6" name="Line 18"/>
            <p:cNvSpPr>
              <a:spLocks noChangeShapeType="1"/>
            </p:cNvSpPr>
            <p:nvPr/>
          </p:nvSpPr>
          <p:spPr bwMode="auto">
            <a:xfrm>
              <a:off x="100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7" name="Line 19"/>
            <p:cNvSpPr>
              <a:spLocks noChangeShapeType="1"/>
            </p:cNvSpPr>
            <p:nvPr/>
          </p:nvSpPr>
          <p:spPr bwMode="auto">
            <a:xfrm>
              <a:off x="126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8" name="Line 20"/>
            <p:cNvSpPr>
              <a:spLocks noChangeShapeType="1"/>
            </p:cNvSpPr>
            <p:nvPr/>
          </p:nvSpPr>
          <p:spPr bwMode="auto">
            <a:xfrm>
              <a:off x="152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49" name="Line 21"/>
            <p:cNvSpPr>
              <a:spLocks noChangeShapeType="1"/>
            </p:cNvSpPr>
            <p:nvPr/>
          </p:nvSpPr>
          <p:spPr bwMode="auto">
            <a:xfrm>
              <a:off x="178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0" name="Line 22"/>
            <p:cNvSpPr>
              <a:spLocks noChangeShapeType="1"/>
            </p:cNvSpPr>
            <p:nvPr/>
          </p:nvSpPr>
          <p:spPr bwMode="auto">
            <a:xfrm>
              <a:off x="204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1" name="Line 23"/>
            <p:cNvSpPr>
              <a:spLocks noChangeShapeType="1"/>
            </p:cNvSpPr>
            <p:nvPr/>
          </p:nvSpPr>
          <p:spPr bwMode="auto">
            <a:xfrm>
              <a:off x="2303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52" name="Line 24"/>
            <p:cNvSpPr>
              <a:spLocks noChangeShapeType="1"/>
            </p:cNvSpPr>
            <p:nvPr/>
          </p:nvSpPr>
          <p:spPr bwMode="auto">
            <a:xfrm>
              <a:off x="2563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5029200" y="266700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80954" name="Text Box 26"/>
          <p:cNvSpPr txBox="1">
            <a:spLocks noChangeArrowheads="1"/>
          </p:cNvSpPr>
          <p:nvPr/>
        </p:nvSpPr>
        <p:spPr bwMode="auto">
          <a:xfrm>
            <a:off x="8604250" y="2681288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380955" name="Line 27"/>
          <p:cNvSpPr>
            <a:spLocks noChangeShapeType="1"/>
          </p:cNvSpPr>
          <p:nvPr/>
        </p:nvSpPr>
        <p:spPr bwMode="auto">
          <a:xfrm flipV="1">
            <a:off x="5146675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956" name="Line 28"/>
          <p:cNvSpPr>
            <a:spLocks noChangeShapeType="1"/>
          </p:cNvSpPr>
          <p:nvPr/>
        </p:nvSpPr>
        <p:spPr bwMode="auto">
          <a:xfrm flipV="1">
            <a:off x="8721725" y="2452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957" name="Text Box 29"/>
          <p:cNvSpPr txBox="1">
            <a:spLocks noChangeArrowheads="1"/>
          </p:cNvSpPr>
          <p:nvPr/>
        </p:nvSpPr>
        <p:spPr bwMode="auto">
          <a:xfrm>
            <a:off x="4757738" y="1955800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A:</a:t>
            </a:r>
          </a:p>
        </p:txBody>
      </p:sp>
      <p:grpSp>
        <p:nvGrpSpPr>
          <p:cNvPr id="380958" name="Group 30"/>
          <p:cNvGrpSpPr>
            <a:grpSpLocks/>
          </p:cNvGrpSpPr>
          <p:nvPr/>
        </p:nvGrpSpPr>
        <p:grpSpPr bwMode="auto">
          <a:xfrm>
            <a:off x="4757738" y="2909888"/>
            <a:ext cx="3852862" cy="1662112"/>
            <a:chOff x="2997" y="1833"/>
            <a:chExt cx="2427" cy="1047"/>
          </a:xfrm>
        </p:grpSpPr>
        <p:grpSp>
          <p:nvGrpSpPr>
            <p:cNvPr id="380959" name="Group 31"/>
            <p:cNvGrpSpPr>
              <a:grpSpLocks/>
            </p:cNvGrpSpPr>
            <p:nvPr/>
          </p:nvGrpSpPr>
          <p:grpSpPr bwMode="auto">
            <a:xfrm>
              <a:off x="3341" y="2181"/>
              <a:ext cx="2083" cy="267"/>
              <a:chOff x="480" y="1152"/>
              <a:chExt cx="2083" cy="267"/>
            </a:xfrm>
          </p:grpSpPr>
          <p:sp>
            <p:nvSpPr>
              <p:cNvPr id="380960" name="Rectangle 32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a</a:t>
                </a:r>
                <a:r>
                  <a:rPr lang="en-US" baseline="-25000">
                    <a:solidFill>
                      <a:schemeClr val="accent2"/>
                    </a:solidFill>
                  </a:rPr>
                  <a:t>r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0961" name="Rectangle 33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0962" name="Rectangle 34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0963" name="Rectangle 35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0964" name="Rectangle 36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0965" name="Rectangle 37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0966" name="Rectangle 38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0967" name="Rectangle 39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a</a:t>
                </a:r>
                <a:r>
                  <a:rPr lang="en-US" baseline="-25000">
                    <a:solidFill>
                      <a:schemeClr val="accent2"/>
                    </a:solidFill>
                  </a:rPr>
                  <a:t>p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0968" name="Line 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69" name="Line 41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70" name="Line 42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71" name="Line 43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72" name="Line 44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73" name="Line 45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74" name="Line 46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75" name="Line 47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76" name="Line 48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77" name="Line 49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78" name="Line 50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0979" name="Text Box 51"/>
            <p:cNvSpPr txBox="1">
              <a:spLocks noChangeArrowheads="1"/>
            </p:cNvSpPr>
            <p:nvPr/>
          </p:nvSpPr>
          <p:spPr bwMode="auto">
            <a:xfrm>
              <a:off x="4700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380980" name="Text Box 52"/>
            <p:cNvSpPr txBox="1">
              <a:spLocks noChangeArrowheads="1"/>
            </p:cNvSpPr>
            <p:nvPr/>
          </p:nvSpPr>
          <p:spPr bwMode="auto">
            <a:xfrm>
              <a:off x="4392" y="2649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j=q</a:t>
              </a:r>
            </a:p>
          </p:txBody>
        </p:sp>
        <p:sp>
          <p:nvSpPr>
            <p:cNvPr id="380981" name="Line 53"/>
            <p:cNvSpPr>
              <a:spLocks noChangeShapeType="1"/>
            </p:cNvSpPr>
            <p:nvPr/>
          </p:nvSpPr>
          <p:spPr bwMode="auto">
            <a:xfrm flipV="1">
              <a:off x="477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2" name="Line 54"/>
            <p:cNvSpPr>
              <a:spLocks noChangeShapeType="1"/>
            </p:cNvSpPr>
            <p:nvPr/>
          </p:nvSpPr>
          <p:spPr bwMode="auto">
            <a:xfrm flipV="1">
              <a:off x="453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3" name="Text Box 55"/>
            <p:cNvSpPr txBox="1">
              <a:spLocks noChangeArrowheads="1"/>
            </p:cNvSpPr>
            <p:nvPr/>
          </p:nvSpPr>
          <p:spPr bwMode="auto">
            <a:xfrm>
              <a:off x="2997" y="2192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A:</a:t>
              </a:r>
            </a:p>
          </p:txBody>
        </p:sp>
        <p:sp>
          <p:nvSpPr>
            <p:cNvPr id="380984" name="AutoShape 56"/>
            <p:cNvSpPr>
              <a:spLocks/>
            </p:cNvSpPr>
            <p:nvPr/>
          </p:nvSpPr>
          <p:spPr bwMode="auto">
            <a:xfrm rot="5400000">
              <a:off x="3912" y="1464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5" name="AutoShape 57"/>
            <p:cNvSpPr>
              <a:spLocks/>
            </p:cNvSpPr>
            <p:nvPr/>
          </p:nvSpPr>
          <p:spPr bwMode="auto">
            <a:xfrm rot="5400000">
              <a:off x="4992" y="1728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86" name="Text Box 58"/>
            <p:cNvSpPr txBox="1">
              <a:spLocks noChangeArrowheads="1"/>
            </p:cNvSpPr>
            <p:nvPr/>
          </p:nvSpPr>
          <p:spPr bwMode="auto">
            <a:xfrm>
              <a:off x="3648" y="1833"/>
              <a:ext cx="5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A[p…q]</a:t>
              </a:r>
            </a:p>
          </p:txBody>
        </p:sp>
        <p:sp>
          <p:nvSpPr>
            <p:cNvPr id="380987" name="Text Box 59"/>
            <p:cNvSpPr txBox="1">
              <a:spLocks noChangeArrowheads="1"/>
            </p:cNvSpPr>
            <p:nvPr/>
          </p:nvSpPr>
          <p:spPr bwMode="auto">
            <a:xfrm>
              <a:off x="4704" y="1833"/>
              <a:ext cx="7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A[q+1…r]</a:t>
              </a:r>
            </a:p>
          </p:txBody>
        </p:sp>
        <p:sp>
          <p:nvSpPr>
            <p:cNvPr id="380988" name="Text Box 60"/>
            <p:cNvSpPr txBox="1">
              <a:spLocks noChangeArrowheads="1"/>
            </p:cNvSpPr>
            <p:nvPr/>
          </p:nvSpPr>
          <p:spPr bwMode="auto">
            <a:xfrm>
              <a:off x="4512" y="188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Arial" pitchFamily="-107" charset="0"/>
                  <a:cs typeface="Arial" pitchFamily="-107" charset="0"/>
                </a:rPr>
                <a:t>≤</a:t>
              </a:r>
            </a:p>
          </p:txBody>
        </p:sp>
      </p:grpSp>
      <p:sp>
        <p:nvSpPr>
          <p:cNvPr id="380989" name="Text Box 61"/>
          <p:cNvSpPr txBox="1">
            <a:spLocks noChangeArrowheads="1"/>
          </p:cNvSpPr>
          <p:nvPr/>
        </p:nvSpPr>
        <p:spPr bwMode="auto">
          <a:xfrm>
            <a:off x="5368925" y="15922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notype Corsiva" pitchFamily="-107" charset="0"/>
              </a:rPr>
              <a:t>p</a:t>
            </a:r>
          </a:p>
        </p:txBody>
      </p:sp>
      <p:sp>
        <p:nvSpPr>
          <p:cNvPr id="380990" name="Text Box 62"/>
          <p:cNvSpPr txBox="1">
            <a:spLocks noChangeArrowheads="1"/>
          </p:cNvSpPr>
          <p:nvPr/>
        </p:nvSpPr>
        <p:spPr bwMode="auto">
          <a:xfrm>
            <a:off x="8274050" y="1546225"/>
            <a:ext cx="252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notype Corsiva" pitchFamily="-107" charset="0"/>
              </a:rPr>
              <a:t>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  <p:bldP spid="3809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Quicksort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Worst-case partitioning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One region has 1 element and one has n – 1 elements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Maximally unbalanced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Recurrence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/>
              <a:t>T(n) = T(n – 1) + </a:t>
            </a:r>
            <a:r>
              <a:rPr lang="en-US" sz="2000" dirty="0">
                <a:sym typeface="Symbol" pitchFamily="-107" charset="2"/>
              </a:rPr>
              <a:t>T(1)</a:t>
            </a:r>
            <a:r>
              <a:rPr lang="en-US" sz="2000" dirty="0"/>
              <a:t> + </a:t>
            </a:r>
            <a:r>
              <a:rPr lang="en-US" sz="2000" dirty="0" err="1">
                <a:sym typeface="Symbol" pitchFamily="-107" charset="2"/>
              </a:rPr>
              <a:t>Θ</a:t>
            </a:r>
            <a:r>
              <a:rPr lang="en-US" sz="2000" dirty="0">
                <a:sym typeface="Symbol" pitchFamily="-107" charset="2"/>
              </a:rPr>
              <a:t>(n) 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sym typeface="Symbol" pitchFamily="-107" charset="2"/>
              </a:rPr>
              <a:t>	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sym typeface="Symbol" pitchFamily="-107" charset="2"/>
              </a:rPr>
              <a:t> 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sz="1800" dirty="0">
              <a:sym typeface="Symbol" pitchFamily="-107" charset="2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sym typeface="Symbol" pitchFamily="-107" charset="2"/>
              </a:rPr>
              <a:t>	    = </a:t>
            </a:r>
          </a:p>
        </p:txBody>
      </p:sp>
      <p:graphicFrame>
        <p:nvGraphicFramePr>
          <p:cNvPr id="3829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58963" y="5303838"/>
          <a:ext cx="310991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371600" imgH="457200" progId="Equation.3">
                  <p:embed/>
                </p:oleObj>
              </mc:Choice>
              <mc:Fallback>
                <p:oleObj name="Equation" r:id="rId4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5303838"/>
                        <a:ext cx="3109912" cy="10366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2981" name="Group 5"/>
          <p:cNvGrpSpPr>
            <a:grpSpLocks/>
          </p:cNvGrpSpPr>
          <p:nvPr/>
        </p:nvGrpSpPr>
        <p:grpSpPr bwMode="auto">
          <a:xfrm>
            <a:off x="4648200" y="2757488"/>
            <a:ext cx="4030663" cy="2960687"/>
            <a:chOff x="2928" y="1737"/>
            <a:chExt cx="2539" cy="1865"/>
          </a:xfrm>
        </p:grpSpPr>
        <p:sp>
          <p:nvSpPr>
            <p:cNvPr id="382982" name="Text Box 6"/>
            <p:cNvSpPr txBox="1">
              <a:spLocks noChangeArrowheads="1"/>
            </p:cNvSpPr>
            <p:nvPr/>
          </p:nvSpPr>
          <p:spPr bwMode="auto">
            <a:xfrm>
              <a:off x="3409" y="1737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</a:t>
              </a:r>
            </a:p>
          </p:txBody>
        </p:sp>
        <p:sp>
          <p:nvSpPr>
            <p:cNvPr id="382983" name="Text Box 7"/>
            <p:cNvSpPr txBox="1">
              <a:spLocks noChangeArrowheads="1"/>
            </p:cNvSpPr>
            <p:nvPr/>
          </p:nvSpPr>
          <p:spPr bwMode="auto">
            <a:xfrm>
              <a:off x="3630" y="1938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 - 1</a:t>
              </a:r>
            </a:p>
          </p:txBody>
        </p:sp>
        <p:sp>
          <p:nvSpPr>
            <p:cNvPr id="382984" name="Text Box 8"/>
            <p:cNvSpPr txBox="1">
              <a:spLocks noChangeArrowheads="1"/>
            </p:cNvSpPr>
            <p:nvPr/>
          </p:nvSpPr>
          <p:spPr bwMode="auto">
            <a:xfrm>
              <a:off x="3847" y="217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 - 2</a:t>
              </a:r>
            </a:p>
          </p:txBody>
        </p:sp>
        <p:sp>
          <p:nvSpPr>
            <p:cNvPr id="382985" name="Text Box 9"/>
            <p:cNvSpPr txBox="1">
              <a:spLocks noChangeArrowheads="1"/>
            </p:cNvSpPr>
            <p:nvPr/>
          </p:nvSpPr>
          <p:spPr bwMode="auto">
            <a:xfrm>
              <a:off x="4087" y="241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 - 3</a:t>
              </a:r>
            </a:p>
          </p:txBody>
        </p:sp>
        <p:sp>
          <p:nvSpPr>
            <p:cNvPr id="382986" name="Text Box 10"/>
            <p:cNvSpPr txBox="1">
              <a:spLocks noChangeArrowheads="1"/>
            </p:cNvSpPr>
            <p:nvPr/>
          </p:nvSpPr>
          <p:spPr bwMode="auto">
            <a:xfrm>
              <a:off x="4494" y="28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2</a:t>
              </a:r>
            </a:p>
          </p:txBody>
        </p:sp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4715" y="304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1</a:t>
              </a:r>
            </a:p>
          </p:txBody>
        </p:sp>
        <p:sp>
          <p:nvSpPr>
            <p:cNvPr id="382988" name="Text Box 12"/>
            <p:cNvSpPr txBox="1">
              <a:spLocks noChangeArrowheads="1"/>
            </p:cNvSpPr>
            <p:nvPr/>
          </p:nvSpPr>
          <p:spPr bwMode="auto">
            <a:xfrm>
              <a:off x="3120" y="1929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1</a:t>
              </a:r>
            </a:p>
          </p:txBody>
        </p:sp>
        <p:sp>
          <p:nvSpPr>
            <p:cNvPr id="382989" name="Text Box 13"/>
            <p:cNvSpPr txBox="1">
              <a:spLocks noChangeArrowheads="1"/>
            </p:cNvSpPr>
            <p:nvPr/>
          </p:nvSpPr>
          <p:spPr bwMode="auto">
            <a:xfrm>
              <a:off x="3323" y="217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1</a:t>
              </a:r>
            </a:p>
          </p:txBody>
        </p:sp>
        <p:sp>
          <p:nvSpPr>
            <p:cNvPr id="382990" name="Text Box 14"/>
            <p:cNvSpPr txBox="1">
              <a:spLocks noChangeArrowheads="1"/>
            </p:cNvSpPr>
            <p:nvPr/>
          </p:nvSpPr>
          <p:spPr bwMode="auto">
            <a:xfrm>
              <a:off x="3552" y="241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1</a:t>
              </a:r>
            </a:p>
          </p:txBody>
        </p:sp>
        <p:sp>
          <p:nvSpPr>
            <p:cNvPr id="382991" name="Text Box 15"/>
            <p:cNvSpPr txBox="1">
              <a:spLocks noChangeArrowheads="1"/>
            </p:cNvSpPr>
            <p:nvPr/>
          </p:nvSpPr>
          <p:spPr bwMode="auto">
            <a:xfrm>
              <a:off x="4235" y="304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1</a:t>
              </a:r>
            </a:p>
          </p:txBody>
        </p:sp>
        <p:sp>
          <p:nvSpPr>
            <p:cNvPr id="382992" name="Line 16"/>
            <p:cNvSpPr>
              <a:spLocks noChangeShapeType="1"/>
            </p:cNvSpPr>
            <p:nvPr/>
          </p:nvSpPr>
          <p:spPr bwMode="auto">
            <a:xfrm flipH="1">
              <a:off x="33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3" name="Line 17"/>
            <p:cNvSpPr>
              <a:spLocks noChangeShapeType="1"/>
            </p:cNvSpPr>
            <p:nvPr/>
          </p:nvSpPr>
          <p:spPr bwMode="auto">
            <a:xfrm flipH="1">
              <a:off x="3504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4" name="Line 18"/>
            <p:cNvSpPr>
              <a:spLocks noChangeShapeType="1"/>
            </p:cNvSpPr>
            <p:nvPr/>
          </p:nvSpPr>
          <p:spPr bwMode="auto">
            <a:xfrm flipH="1">
              <a:off x="3744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5" name="Line 19"/>
            <p:cNvSpPr>
              <a:spLocks noChangeShapeType="1"/>
            </p:cNvSpPr>
            <p:nvPr/>
          </p:nvSpPr>
          <p:spPr bwMode="auto">
            <a:xfrm flipH="1">
              <a:off x="3984" y="264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803" y="265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1</a:t>
              </a:r>
            </a:p>
          </p:txBody>
        </p:sp>
        <p:sp>
          <p:nvSpPr>
            <p:cNvPr id="382997" name="Line 21"/>
            <p:cNvSpPr>
              <a:spLocks noChangeShapeType="1"/>
            </p:cNvSpPr>
            <p:nvPr/>
          </p:nvSpPr>
          <p:spPr bwMode="auto">
            <a:xfrm>
              <a:off x="36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8" name="Line 22"/>
            <p:cNvSpPr>
              <a:spLocks noChangeShapeType="1"/>
            </p:cNvSpPr>
            <p:nvPr/>
          </p:nvSpPr>
          <p:spPr bwMode="auto">
            <a:xfrm>
              <a:off x="3792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9" name="Line 23"/>
            <p:cNvSpPr>
              <a:spLocks noChangeShapeType="1"/>
            </p:cNvSpPr>
            <p:nvPr/>
          </p:nvSpPr>
          <p:spPr bwMode="auto">
            <a:xfrm>
              <a:off x="4032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0" name="Line 24"/>
            <p:cNvSpPr>
              <a:spLocks noChangeAspect="1" noChangeShapeType="1"/>
            </p:cNvSpPr>
            <p:nvPr/>
          </p:nvSpPr>
          <p:spPr bwMode="auto">
            <a:xfrm>
              <a:off x="4272" y="2649"/>
              <a:ext cx="173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1" name="Line 25"/>
            <p:cNvSpPr>
              <a:spLocks noChangeShapeType="1"/>
            </p:cNvSpPr>
            <p:nvPr/>
          </p:nvSpPr>
          <p:spPr bwMode="auto">
            <a:xfrm>
              <a:off x="465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2" name="Line 26"/>
            <p:cNvSpPr>
              <a:spLocks noChangeShapeType="1"/>
            </p:cNvSpPr>
            <p:nvPr/>
          </p:nvSpPr>
          <p:spPr bwMode="auto">
            <a:xfrm flipH="1">
              <a:off x="441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3" name="Line 27"/>
            <p:cNvSpPr>
              <a:spLocks noChangeShapeType="1"/>
            </p:cNvSpPr>
            <p:nvPr/>
          </p:nvSpPr>
          <p:spPr bwMode="auto">
            <a:xfrm>
              <a:off x="3024" y="1833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4" name="Text Box 28"/>
            <p:cNvSpPr txBox="1">
              <a:spLocks noChangeArrowheads="1"/>
            </p:cNvSpPr>
            <p:nvPr/>
          </p:nvSpPr>
          <p:spPr bwMode="auto">
            <a:xfrm>
              <a:off x="2928" y="2409"/>
              <a:ext cx="19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</a:t>
              </a:r>
            </a:p>
          </p:txBody>
        </p:sp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4944" y="1737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</a:t>
              </a:r>
            </a:p>
          </p:txBody>
        </p:sp>
        <p:sp>
          <p:nvSpPr>
            <p:cNvPr id="383006" name="Text Box 30"/>
            <p:cNvSpPr txBox="1">
              <a:spLocks noChangeArrowheads="1"/>
            </p:cNvSpPr>
            <p:nvPr/>
          </p:nvSpPr>
          <p:spPr bwMode="auto">
            <a:xfrm>
              <a:off x="4944" y="1938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</a:t>
              </a:r>
            </a:p>
          </p:txBody>
        </p:sp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4944" y="2130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 - 1</a:t>
              </a:r>
            </a:p>
          </p:txBody>
        </p:sp>
        <p:sp>
          <p:nvSpPr>
            <p:cNvPr id="383008" name="Text Box 32"/>
            <p:cNvSpPr txBox="1">
              <a:spLocks noChangeArrowheads="1"/>
            </p:cNvSpPr>
            <p:nvPr/>
          </p:nvSpPr>
          <p:spPr bwMode="auto">
            <a:xfrm>
              <a:off x="4944" y="2370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 - 2</a:t>
              </a:r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>
              <a:off x="5136" y="260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0" name="Text Box 34"/>
            <p:cNvSpPr txBox="1">
              <a:spLocks noChangeArrowheads="1"/>
            </p:cNvSpPr>
            <p:nvPr/>
          </p:nvSpPr>
          <p:spPr bwMode="auto">
            <a:xfrm>
              <a:off x="4992" y="279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3</a:t>
              </a: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4992" y="304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2</a:t>
              </a:r>
            </a:p>
          </p:txBody>
        </p:sp>
        <p:sp>
          <p:nvSpPr>
            <p:cNvPr id="383012" name="Line 36"/>
            <p:cNvSpPr>
              <a:spLocks noChangeShapeType="1"/>
            </p:cNvSpPr>
            <p:nvPr/>
          </p:nvSpPr>
          <p:spPr bwMode="auto">
            <a:xfrm>
              <a:off x="4992" y="327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4992" y="3369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latin typeface="Comic Sans MS" pitchFamily="-107" charset="0"/>
                  <a:sym typeface="Symbol" pitchFamily="-107" charset="2"/>
                </a:rPr>
                <a:t>Θ</a:t>
              </a:r>
              <a:r>
                <a:rPr lang="en-US" dirty="0">
                  <a:latin typeface="Comic Sans MS" pitchFamily="-107" charset="0"/>
                  <a:sym typeface="Symbol" pitchFamily="-107" charset="2"/>
                </a:rPr>
                <a:t>(n</a:t>
              </a:r>
              <a:r>
                <a:rPr lang="en-US" baseline="30000" dirty="0">
                  <a:latin typeface="Comic Sans MS" pitchFamily="-107" charset="0"/>
                  <a:sym typeface="Symbol" pitchFamily="-107" charset="2"/>
                </a:rPr>
                <a:t>2</a:t>
              </a:r>
              <a:r>
                <a:rPr lang="en-US" dirty="0">
                  <a:latin typeface="Comic Sans MS" pitchFamily="-107" charset="0"/>
                  <a:sym typeface="Symbol" pitchFamily="-107" charset="2"/>
                </a:rPr>
                <a:t>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Quicksort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66800"/>
            <a:ext cx="8335962" cy="2747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Best-case partitioning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Partitioning produces two regions of size </a:t>
            </a:r>
            <a:r>
              <a:rPr lang="en-US" sz="2000" dirty="0">
                <a:latin typeface="Comic Sans MS" pitchFamily="-107" charset="0"/>
              </a:rPr>
              <a:t>n/2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Recurrence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 dirty="0">
                <a:latin typeface="Comic Sans MS" pitchFamily="-107" charset="0"/>
              </a:rPr>
              <a:t>T(n) = 2T(n/2) + 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(n)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 dirty="0">
                <a:latin typeface="Comic Sans MS" pitchFamily="-107" charset="0"/>
                <a:sym typeface="Symbol" pitchFamily="-107" charset="2"/>
              </a:rPr>
              <a:t>T(n) = 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(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nlgn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)</a:t>
            </a:r>
            <a:r>
              <a:rPr lang="en-US" sz="2000" dirty="0">
                <a:sym typeface="Symbol" pitchFamily="-107" charset="2"/>
              </a:rPr>
              <a:t> (Master theorem)</a:t>
            </a:r>
          </a:p>
        </p:txBody>
      </p:sp>
      <p:graphicFrame>
        <p:nvGraphicFramePr>
          <p:cNvPr id="3850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3581400"/>
          <a:ext cx="60960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8" name="Paint Shop Pro Image" r:id="rId4" imgW="6614634" imgH="3336585" progId="">
                  <p:embed/>
                </p:oleObj>
              </mc:Choice>
              <mc:Fallback>
                <p:oleObj name="Paint Shop Pro Image" r:id="rId4" imgW="6614634" imgH="333658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6096000" cy="307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6248400" y="64008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graphicFrame>
        <p:nvGraphicFramePr>
          <p:cNvPr id="38707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3094038"/>
          <a:ext cx="5334000" cy="32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2" name="Paint Shop Pro Image" r:id="rId4" imgW="6546341" imgH="3980488" progId="">
                  <p:embed/>
                </p:oleObj>
              </mc:Choice>
              <mc:Fallback>
                <p:oleObj name="Paint Shop Pro Image" r:id="rId4" imgW="6546341" imgH="398048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94038"/>
                        <a:ext cx="5334000" cy="324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Quicksort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66800"/>
            <a:ext cx="8259762" cy="2824163"/>
          </a:xfrm>
        </p:spPr>
        <p:txBody>
          <a:bodyPr/>
          <a:lstStyle/>
          <a:p>
            <a:r>
              <a:rPr lang="en-US" sz="2400"/>
              <a:t>Balanced partitioning</a:t>
            </a:r>
          </a:p>
          <a:p>
            <a:pPr lvl="1"/>
            <a:r>
              <a:rPr lang="en-US" sz="2000"/>
              <a:t>Average case is closer to best case than to worst case</a:t>
            </a:r>
          </a:p>
          <a:p>
            <a:pPr lvl="1"/>
            <a:r>
              <a:rPr lang="en-US" sz="2000"/>
              <a:t>(if partitioning always produces a </a:t>
            </a:r>
            <a:r>
              <a:rPr lang="en-US" sz="2000" b="1"/>
              <a:t>constant</a:t>
            </a:r>
            <a:r>
              <a:rPr lang="en-US" sz="2000"/>
              <a:t> split)</a:t>
            </a:r>
          </a:p>
          <a:p>
            <a:r>
              <a:rPr lang="en-US" sz="2400"/>
              <a:t>E.g.: </a:t>
            </a:r>
            <a:r>
              <a:rPr lang="en-US" sz="2000"/>
              <a:t>9-to-1 proportional split</a:t>
            </a:r>
          </a:p>
          <a:p>
            <a:pPr>
              <a:buFontTx/>
              <a:buNone/>
            </a:pPr>
            <a:r>
              <a:rPr lang="en-US" sz="2000">
                <a:latin typeface="Comic Sans MS" pitchFamily="-107" charset="0"/>
              </a:rPr>
              <a:t>			T(n) = T(9n/10) + T(n/10) + n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5735638" y="5942013"/>
            <a:ext cx="1487487" cy="465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Approach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394328" cy="5414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To sort an array </a:t>
            </a:r>
            <a:r>
              <a:rPr lang="en-US">
                <a:latin typeface="Comic Sans MS" pitchFamily="-107" charset="0"/>
              </a:rPr>
              <a:t>A[p . . </a:t>
            </a:r>
            <a:r>
              <a:rPr lang="en-US" dirty="0">
                <a:latin typeface="Comic Sans MS" pitchFamily="-107" charset="0"/>
              </a:rPr>
              <a:t>r]:</a:t>
            </a:r>
            <a:endParaRPr lang="en-US" b="1" dirty="0">
              <a:latin typeface="Comic Sans MS" pitchFamily="-107" charset="0"/>
            </a:endParaRPr>
          </a:p>
          <a:p>
            <a:pPr>
              <a:lnSpc>
                <a:spcPct val="120000"/>
              </a:lnSpc>
            </a:pPr>
            <a:r>
              <a:rPr lang="en-US" b="1" dirty="0"/>
              <a:t>Divide</a:t>
            </a:r>
          </a:p>
          <a:p>
            <a:pPr lvl="1"/>
            <a:r>
              <a:rPr lang="en-US" dirty="0"/>
              <a:t>Divide the n-element sequence to be sorted into two subsequences of </a:t>
            </a:r>
            <a:r>
              <a:rPr lang="en-US" dirty="0">
                <a:latin typeface="Comic Sans MS" pitchFamily="-107" charset="0"/>
              </a:rPr>
              <a:t>n/2</a:t>
            </a:r>
            <a:r>
              <a:rPr lang="en-US" dirty="0"/>
              <a:t> elements each</a:t>
            </a:r>
          </a:p>
          <a:p>
            <a:r>
              <a:rPr lang="en-US" b="1" dirty="0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Sort the subsequences recursively using merge sort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the size of the sequences is 1 there is nothing more to do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Merge the two sorted subsequences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Quicksort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214562"/>
          </a:xfrm>
        </p:spPr>
        <p:txBody>
          <a:bodyPr/>
          <a:lstStyle/>
          <a:p>
            <a:r>
              <a:rPr lang="en-US" sz="2400" dirty="0"/>
              <a:t>Average case</a:t>
            </a:r>
          </a:p>
          <a:p>
            <a:pPr lvl="1"/>
            <a:r>
              <a:rPr lang="en-US" sz="2000" dirty="0"/>
              <a:t>All permutations of the input numbers are equally likely</a:t>
            </a:r>
          </a:p>
          <a:p>
            <a:pPr lvl="1"/>
            <a:r>
              <a:rPr lang="en-US" sz="2000" dirty="0"/>
              <a:t>On a random input array, we will have a mix of well balanced and unbalanced splits</a:t>
            </a:r>
          </a:p>
          <a:p>
            <a:pPr lvl="1"/>
            <a:r>
              <a:rPr lang="en-US" sz="2000" dirty="0"/>
              <a:t>Good and bad splits are randomly distributed throughout the tree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1127125" y="4710113"/>
            <a:ext cx="216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Alternation of a bad</a:t>
            </a:r>
          </a:p>
          <a:p>
            <a:r>
              <a:rPr lang="en-US"/>
              <a:t>and a good split</a:t>
            </a: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5657850" y="4749800"/>
            <a:ext cx="158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Nearly well</a:t>
            </a:r>
          </a:p>
          <a:p>
            <a:r>
              <a:rPr lang="en-US"/>
              <a:t>balanced split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7588" y="3429000"/>
            <a:ext cx="1447800" cy="685800"/>
            <a:chOff x="641" y="2169"/>
            <a:chExt cx="912" cy="432"/>
          </a:xfrm>
        </p:grpSpPr>
        <p:sp>
          <p:nvSpPr>
            <p:cNvPr id="389127" name="Text Box 7"/>
            <p:cNvSpPr txBox="1">
              <a:spLocks noChangeArrowheads="1"/>
            </p:cNvSpPr>
            <p:nvPr/>
          </p:nvSpPr>
          <p:spPr bwMode="auto">
            <a:xfrm>
              <a:off x="930" y="2169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</a:t>
              </a:r>
            </a:p>
          </p:txBody>
        </p:sp>
        <p:sp>
          <p:nvSpPr>
            <p:cNvPr id="389128" name="Text Box 8"/>
            <p:cNvSpPr txBox="1">
              <a:spLocks noChangeArrowheads="1"/>
            </p:cNvSpPr>
            <p:nvPr/>
          </p:nvSpPr>
          <p:spPr bwMode="auto">
            <a:xfrm>
              <a:off x="1151" y="2370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 - 1</a:t>
              </a:r>
            </a:p>
          </p:txBody>
        </p:sp>
        <p:sp>
          <p:nvSpPr>
            <p:cNvPr id="389129" name="Text Box 9"/>
            <p:cNvSpPr txBox="1">
              <a:spLocks noChangeArrowheads="1"/>
            </p:cNvSpPr>
            <p:nvPr/>
          </p:nvSpPr>
          <p:spPr bwMode="auto">
            <a:xfrm>
              <a:off x="641" y="2361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1</a:t>
              </a:r>
            </a:p>
          </p:txBody>
        </p:sp>
        <p:sp>
          <p:nvSpPr>
            <p:cNvPr id="389130" name="Line 10"/>
            <p:cNvSpPr>
              <a:spLocks noChangeShapeType="1"/>
            </p:cNvSpPr>
            <p:nvPr/>
          </p:nvSpPr>
          <p:spPr bwMode="auto">
            <a:xfrm flipH="1">
              <a:off x="833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31" name="Line 11"/>
            <p:cNvSpPr>
              <a:spLocks noChangeShapeType="1"/>
            </p:cNvSpPr>
            <p:nvPr/>
          </p:nvSpPr>
          <p:spPr bwMode="auto">
            <a:xfrm>
              <a:off x="1121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90600" y="4038600"/>
            <a:ext cx="2251075" cy="519113"/>
            <a:chOff x="624" y="2553"/>
            <a:chExt cx="1418" cy="327"/>
          </a:xfrm>
        </p:grpSpPr>
        <p:sp>
          <p:nvSpPr>
            <p:cNvPr id="389133" name="Text Box 13"/>
            <p:cNvSpPr txBox="1">
              <a:spLocks noChangeArrowheads="1"/>
            </p:cNvSpPr>
            <p:nvPr/>
          </p:nvSpPr>
          <p:spPr bwMode="auto">
            <a:xfrm>
              <a:off x="1368" y="2649"/>
              <a:ext cx="6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(n – 1)/2</a:t>
              </a:r>
            </a:p>
          </p:txBody>
        </p:sp>
        <p:sp>
          <p:nvSpPr>
            <p:cNvPr id="389134" name="Text Box 14"/>
            <p:cNvSpPr txBox="1">
              <a:spLocks noChangeArrowheads="1"/>
            </p:cNvSpPr>
            <p:nvPr/>
          </p:nvSpPr>
          <p:spPr bwMode="auto">
            <a:xfrm>
              <a:off x="624" y="2649"/>
              <a:ext cx="6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(n – 1)/2</a:t>
              </a:r>
            </a:p>
          </p:txBody>
        </p:sp>
        <p:sp>
          <p:nvSpPr>
            <p:cNvPr id="389135" name="Line 15"/>
            <p:cNvSpPr>
              <a:spLocks noChangeShapeType="1"/>
            </p:cNvSpPr>
            <p:nvPr/>
          </p:nvSpPr>
          <p:spPr bwMode="auto">
            <a:xfrm flipH="1">
              <a:off x="1025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36" name="Line 16"/>
            <p:cNvSpPr>
              <a:spLocks noChangeShapeType="1"/>
            </p:cNvSpPr>
            <p:nvPr/>
          </p:nvSpPr>
          <p:spPr bwMode="auto">
            <a:xfrm>
              <a:off x="1313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953000" y="3429000"/>
            <a:ext cx="2641600" cy="900113"/>
            <a:chOff x="2928" y="2265"/>
            <a:chExt cx="1664" cy="567"/>
          </a:xfrm>
        </p:grpSpPr>
        <p:sp>
          <p:nvSpPr>
            <p:cNvPr id="389138" name="Text Box 18"/>
            <p:cNvSpPr txBox="1">
              <a:spLocks noChangeArrowheads="1"/>
            </p:cNvSpPr>
            <p:nvPr/>
          </p:nvSpPr>
          <p:spPr bwMode="auto">
            <a:xfrm>
              <a:off x="3697" y="226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n</a:t>
              </a:r>
            </a:p>
          </p:txBody>
        </p:sp>
        <p:sp>
          <p:nvSpPr>
            <p:cNvPr id="389139" name="Text Box 19"/>
            <p:cNvSpPr txBox="1">
              <a:spLocks noChangeArrowheads="1"/>
            </p:cNvSpPr>
            <p:nvPr/>
          </p:nvSpPr>
          <p:spPr bwMode="auto">
            <a:xfrm>
              <a:off x="3918" y="2601"/>
              <a:ext cx="6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(n – 1)/2</a:t>
              </a:r>
            </a:p>
          </p:txBody>
        </p:sp>
        <p:sp>
          <p:nvSpPr>
            <p:cNvPr id="389140" name="Text Box 20"/>
            <p:cNvSpPr txBox="1">
              <a:spLocks noChangeArrowheads="1"/>
            </p:cNvSpPr>
            <p:nvPr/>
          </p:nvSpPr>
          <p:spPr bwMode="auto">
            <a:xfrm>
              <a:off x="2928" y="2592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(n – 1)/2 + 1</a:t>
              </a:r>
            </a:p>
          </p:txBody>
        </p:sp>
        <p:sp>
          <p:nvSpPr>
            <p:cNvPr id="389141" name="Line 21"/>
            <p:cNvSpPr>
              <a:spLocks noChangeShapeType="1"/>
            </p:cNvSpPr>
            <p:nvPr/>
          </p:nvSpPr>
          <p:spPr bwMode="auto">
            <a:xfrm flipH="1">
              <a:off x="360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42" name="Line 22"/>
            <p:cNvSpPr>
              <a:spLocks noChangeShapeType="1"/>
            </p:cNvSpPr>
            <p:nvPr/>
          </p:nvSpPr>
          <p:spPr bwMode="auto">
            <a:xfrm>
              <a:off x="3888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9143" name="Rectangle 23"/>
          <p:cNvSpPr>
            <a:spLocks noChangeArrowheads="1"/>
          </p:cNvSpPr>
          <p:nvPr/>
        </p:nvSpPr>
        <p:spPr bwMode="auto">
          <a:xfrm>
            <a:off x="533400" y="5634038"/>
            <a:ext cx="82296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Running time of Quicksort  when levels alternate between good and bad splits is O(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nlgn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389144" name="Text Box 24"/>
          <p:cNvSpPr txBox="1">
            <a:spLocks noChangeArrowheads="1"/>
          </p:cNvSpPr>
          <p:nvPr/>
        </p:nvSpPr>
        <p:spPr bwMode="auto">
          <a:xfrm>
            <a:off x="2774950" y="3397250"/>
            <a:ext cx="172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combined cost:</a:t>
            </a:r>
          </a:p>
          <a:p>
            <a:r>
              <a:rPr lang="en-US" dirty="0"/>
              <a:t>2n-1 = </a:t>
            </a:r>
            <a:r>
              <a:rPr lang="en-US" dirty="0" err="1">
                <a:sym typeface="Symbol" pitchFamily="-107" charset="2"/>
              </a:rPr>
              <a:t>Θ</a:t>
            </a:r>
            <a:r>
              <a:rPr lang="en-US" dirty="0">
                <a:sym typeface="Symbol" pitchFamily="-107" charset="2"/>
              </a:rPr>
              <a:t>(n)</a:t>
            </a:r>
          </a:p>
        </p:txBody>
      </p:sp>
      <p:sp>
        <p:nvSpPr>
          <p:cNvPr id="389145" name="Text Box 25"/>
          <p:cNvSpPr txBox="1">
            <a:spLocks noChangeArrowheads="1"/>
          </p:cNvSpPr>
          <p:nvPr/>
        </p:nvSpPr>
        <p:spPr bwMode="auto">
          <a:xfrm>
            <a:off x="7118350" y="3397250"/>
            <a:ext cx="172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combined cost:</a:t>
            </a:r>
          </a:p>
          <a:p>
            <a:r>
              <a:rPr lang="en-US" dirty="0"/>
              <a:t>n = </a:t>
            </a:r>
            <a:r>
              <a:rPr lang="en-US" dirty="0" err="1">
                <a:sym typeface="Symbol" pitchFamily="-107" charset="2"/>
              </a:rPr>
              <a:t>Θ</a:t>
            </a:r>
            <a:r>
              <a:rPr lang="en-US" dirty="0">
                <a:sym typeface="Symbol" pitchFamily="-107" charset="2"/>
              </a:rPr>
              <a:t>(n)</a:t>
            </a:r>
          </a:p>
        </p:txBody>
      </p:sp>
      <p:sp>
        <p:nvSpPr>
          <p:cNvPr id="389146" name="Oval 26"/>
          <p:cNvSpPr>
            <a:spLocks noChangeArrowheads="1"/>
          </p:cNvSpPr>
          <p:nvPr/>
        </p:nvSpPr>
        <p:spPr bwMode="auto">
          <a:xfrm rot="1809080">
            <a:off x="1346200" y="3563938"/>
            <a:ext cx="1200150" cy="4524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47" name="Oval 27"/>
          <p:cNvSpPr>
            <a:spLocks noChangeArrowheads="1"/>
          </p:cNvSpPr>
          <p:nvPr/>
        </p:nvSpPr>
        <p:spPr bwMode="auto">
          <a:xfrm>
            <a:off x="6118225" y="3416300"/>
            <a:ext cx="428625" cy="403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4" grpId="0"/>
      <p:bldP spid="389125" grpId="0"/>
      <p:bldP spid="389143" grpId="0"/>
      <p:bldP spid="389144" grpId="0"/>
      <p:bldP spid="389145" grpId="0"/>
      <p:bldP spid="389146" grpId="0" animBg="1"/>
      <p:bldP spid="3891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Randomizing Quicksort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Randomly permute the elements of the input array before sorting</a:t>
            </a:r>
          </a:p>
          <a:p>
            <a:pPr>
              <a:lnSpc>
                <a:spcPct val="150000"/>
              </a:lnSpc>
            </a:pPr>
            <a:r>
              <a:rPr lang="en-US"/>
              <a:t>Modify the PARTITION procedure</a:t>
            </a:r>
          </a:p>
          <a:p>
            <a:pPr lvl="1">
              <a:lnSpc>
                <a:spcPct val="150000"/>
              </a:lnSpc>
            </a:pPr>
            <a:r>
              <a:rPr lang="en-US"/>
              <a:t>First we exchange element </a:t>
            </a:r>
            <a:r>
              <a:rPr lang="en-US">
                <a:latin typeface="Comic Sans MS" pitchFamily="-107" charset="0"/>
              </a:rPr>
              <a:t>A[p]</a:t>
            </a:r>
            <a:r>
              <a:rPr lang="en-US"/>
              <a:t> with an element chosen at random from </a:t>
            </a:r>
            <a:r>
              <a:rPr lang="en-US">
                <a:latin typeface="Comic Sans MS" pitchFamily="-107" charset="0"/>
              </a:rPr>
              <a:t>A[p…r]</a:t>
            </a:r>
          </a:p>
          <a:p>
            <a:pPr lvl="1">
              <a:lnSpc>
                <a:spcPct val="150000"/>
              </a:lnSpc>
            </a:pPr>
            <a:r>
              <a:rPr lang="en-US"/>
              <a:t>Now the pivot element </a:t>
            </a:r>
            <a:r>
              <a:rPr lang="en-US">
                <a:latin typeface="Comic Sans MS" pitchFamily="-107" charset="0"/>
              </a:rPr>
              <a:t>x = A[p]</a:t>
            </a:r>
            <a:r>
              <a:rPr lang="en-US"/>
              <a:t> is equally likely to be any one of the original </a:t>
            </a:r>
            <a:r>
              <a:rPr lang="en-US">
                <a:latin typeface="Comic Sans MS" pitchFamily="-107" charset="0"/>
              </a:rPr>
              <a:t>r – p + 1</a:t>
            </a:r>
            <a:r>
              <a:rPr lang="en-US"/>
              <a:t> elements of the subarray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Algorithms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562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The behavior is determined in part by values produced by a random-number generator</a:t>
            </a:r>
          </a:p>
          <a:p>
            <a:pPr lvl="1">
              <a:lnSpc>
                <a:spcPct val="120000"/>
              </a:lnSpc>
            </a:pPr>
            <a:r>
              <a:rPr lang="en-US"/>
              <a:t>RANDOM</a:t>
            </a:r>
            <a:r>
              <a:rPr lang="en-US">
                <a:latin typeface="Comic Sans MS" pitchFamily="-107" charset="0"/>
              </a:rPr>
              <a:t>(a, b)</a:t>
            </a:r>
            <a:r>
              <a:rPr lang="en-US" i="1">
                <a:latin typeface="Comic Sans MS" pitchFamily="-107" charset="0"/>
              </a:rPr>
              <a:t> </a:t>
            </a:r>
            <a:r>
              <a:rPr lang="en-US"/>
              <a:t>returns an integer </a:t>
            </a:r>
            <a:r>
              <a:rPr lang="en-US">
                <a:latin typeface="Comic Sans MS" pitchFamily="-107" charset="0"/>
              </a:rPr>
              <a:t>r</a:t>
            </a:r>
            <a:r>
              <a:rPr lang="en-US"/>
              <a:t>, where </a:t>
            </a:r>
            <a:r>
              <a:rPr lang="en-US">
                <a:latin typeface="Comic Sans MS" pitchFamily="-107" charset="0"/>
              </a:rPr>
              <a:t>a ≤ r ≤ b</a:t>
            </a:r>
            <a:r>
              <a:rPr lang="en-US" i="1"/>
              <a:t> </a:t>
            </a:r>
            <a:r>
              <a:rPr lang="en-US"/>
              <a:t>and each of the </a:t>
            </a:r>
            <a:r>
              <a:rPr lang="en-US">
                <a:latin typeface="Comic Sans MS" pitchFamily="-107" charset="0"/>
              </a:rPr>
              <a:t>b-a+1</a:t>
            </a:r>
            <a:r>
              <a:rPr lang="en-US"/>
              <a:t> possible values of </a:t>
            </a:r>
            <a:r>
              <a:rPr lang="en-US">
                <a:latin typeface="Comic Sans MS" pitchFamily="-107" charset="0"/>
              </a:rPr>
              <a:t>r</a:t>
            </a:r>
            <a:r>
              <a:rPr lang="en-US" i="1"/>
              <a:t> </a:t>
            </a:r>
            <a:r>
              <a:rPr lang="en-US"/>
              <a:t>is equally likely</a:t>
            </a:r>
          </a:p>
          <a:p>
            <a:pPr>
              <a:lnSpc>
                <a:spcPct val="120000"/>
              </a:lnSpc>
            </a:pPr>
            <a:r>
              <a:rPr lang="en-US"/>
              <a:t>Algorithm generates randomness in input</a:t>
            </a:r>
          </a:p>
          <a:p>
            <a:pPr>
              <a:lnSpc>
                <a:spcPct val="120000"/>
              </a:lnSpc>
            </a:pPr>
            <a:r>
              <a:rPr lang="en-US"/>
              <a:t>No input can consistently elicit worst case behavior</a:t>
            </a:r>
          </a:p>
          <a:p>
            <a:pPr lvl="1">
              <a:lnSpc>
                <a:spcPct val="120000"/>
              </a:lnSpc>
            </a:pPr>
            <a:r>
              <a:rPr lang="en-US"/>
              <a:t>Worst case occurs only if we get “unlucky” numbers from the random number generator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345487" cy="906462"/>
          </a:xfrm>
        </p:spPr>
        <p:txBody>
          <a:bodyPr/>
          <a:lstStyle/>
          <a:p>
            <a:r>
              <a:rPr lang="en-US"/>
              <a:t>Randomized PARTITION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7" charset="0"/>
              </a:rPr>
              <a:t>Alg.:</a:t>
            </a:r>
            <a:r>
              <a:rPr lang="en-US" dirty="0"/>
              <a:t> RANDOMIZED-PARTITION</a:t>
            </a:r>
            <a:r>
              <a:rPr lang="en-US" dirty="0">
                <a:latin typeface="Comic Sans MS" pitchFamily="-107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i="1" dirty="0"/>
              <a:t>		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← </a:t>
            </a:r>
            <a:r>
              <a:rPr lang="en-US" dirty="0"/>
              <a:t>RANDOM</a:t>
            </a:r>
            <a:r>
              <a:rPr lang="en-US" dirty="0">
                <a:latin typeface="Comic Sans MS" pitchFamily="-107" charset="0"/>
              </a:rPr>
              <a:t>(p,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/>
              <a:t>		exchange </a:t>
            </a:r>
            <a:r>
              <a:rPr lang="en-US" dirty="0">
                <a:latin typeface="Comic Sans MS" pitchFamily="-107" charset="0"/>
              </a:rPr>
              <a:t>A[p] ⟷ A[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]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 dirty="0"/>
              <a:t>		return </a:t>
            </a:r>
            <a:r>
              <a:rPr lang="en-US" dirty="0"/>
              <a:t>PARTITION</a:t>
            </a:r>
            <a:r>
              <a:rPr lang="en-US" dirty="0">
                <a:latin typeface="Comic Sans MS" pitchFamily="-107" charset="0"/>
              </a:rPr>
              <a:t>(A, p, 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Quicksort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564563" cy="4767263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Alg. :</a:t>
            </a:r>
            <a:r>
              <a:rPr lang="en-US"/>
              <a:t> RANDOMIZED-QUICKSORT</a:t>
            </a:r>
            <a:r>
              <a:rPr lang="en-US">
                <a:latin typeface="Comic Sans MS" pitchFamily="-107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/>
              <a:t>		if </a:t>
            </a:r>
            <a:r>
              <a:rPr lang="en-US">
                <a:latin typeface="Comic Sans MS" pitchFamily="-107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/>
              <a:t>		then </a:t>
            </a:r>
            <a:r>
              <a:rPr lang="en-US">
                <a:latin typeface="Comic Sans MS" pitchFamily="-107" charset="0"/>
              </a:rPr>
              <a:t>q ←</a:t>
            </a:r>
            <a:r>
              <a:rPr lang="en-US"/>
              <a:t> RANDOMIZED-PARTITION</a:t>
            </a:r>
            <a:r>
              <a:rPr lang="en-US">
                <a:latin typeface="Comic Sans MS" pitchFamily="-107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/>
              <a:t>			RANDOMIZED-QUICKSORT</a:t>
            </a:r>
            <a:r>
              <a:rPr lang="en-US">
                <a:latin typeface="Comic Sans MS" pitchFamily="-107" charset="0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/>
              <a:t>			RANDOMIZED-QUICKSORT</a:t>
            </a:r>
            <a:r>
              <a:rPr lang="en-US">
                <a:latin typeface="Comic Sans MS" pitchFamily="-107" charset="0"/>
              </a:rPr>
              <a:t>(A, q + 1, 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4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Analysis of Quicksort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8640762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T(n) = worst-case running time</a:t>
            </a:r>
          </a:p>
          <a:p>
            <a:r>
              <a:rPr lang="en-US" dirty="0"/>
              <a:t>T(n) = max (T(q) + T(n-q)) + </a:t>
            </a:r>
            <a:r>
              <a:rPr lang="en-US" dirty="0" err="1">
                <a:sym typeface="Symbol" pitchFamily="-107" charset="2"/>
              </a:rPr>
              <a:t>Θ</a:t>
            </a:r>
            <a:r>
              <a:rPr lang="en-US" dirty="0">
                <a:sym typeface="Symbol" pitchFamily="-107" charset="2"/>
              </a:rPr>
              <a:t>(n)</a:t>
            </a:r>
          </a:p>
          <a:p>
            <a:pPr>
              <a:buFontTx/>
              <a:buNone/>
            </a:pPr>
            <a:r>
              <a:rPr lang="en-US" dirty="0">
                <a:sym typeface="Symbol" pitchFamily="-107" charset="2"/>
              </a:rPr>
              <a:t>		  </a:t>
            </a:r>
            <a:r>
              <a:rPr lang="en-US" baseline="30000" dirty="0">
                <a:sym typeface="Symbol" pitchFamily="-107" charset="2"/>
              </a:rPr>
              <a:t>1 </a:t>
            </a:r>
            <a:r>
              <a:rPr lang="en-US" baseline="30000" dirty="0">
                <a:ea typeface="Arial" pitchFamily="-107" charset="0"/>
                <a:cs typeface="Arial" pitchFamily="-107" charset="0"/>
                <a:sym typeface="Symbol" pitchFamily="-107" charset="2"/>
              </a:rPr>
              <a:t>≤ q ≤ n-1</a:t>
            </a:r>
          </a:p>
          <a:p>
            <a:r>
              <a:rPr lang="en-US" dirty="0"/>
              <a:t>Use substitution method to show that the running time of Quicksort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Guess T(n) =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Induction goal: T(n) ≤ cn</a:t>
            </a:r>
            <a:r>
              <a:rPr lang="en-US" baseline="30000" dirty="0">
                <a:ea typeface="Arial" pitchFamily="-107" charset="0"/>
                <a:cs typeface="Arial" pitchFamily="-107" charset="0"/>
                <a:sym typeface="Symbol" pitchFamily="-107" charset="2"/>
              </a:rPr>
              <a:t>2</a:t>
            </a:r>
            <a:endParaRPr lang="en-US" dirty="0">
              <a:ea typeface="Arial" pitchFamily="-107" charset="0"/>
              <a:cs typeface="Arial" pitchFamily="-107" charset="0"/>
              <a:sym typeface="Symbol" pitchFamily="-107" charset="2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Induction hypothesis: T(k) ≤ ck</a:t>
            </a:r>
            <a:r>
              <a:rPr lang="en-US" baseline="30000" dirty="0">
                <a:ea typeface="Arial" pitchFamily="-107" charset="0"/>
                <a:cs typeface="Arial" pitchFamily="-107" charset="0"/>
                <a:sym typeface="Symbol" pitchFamily="-107" charset="2"/>
              </a:rPr>
              <a:t>2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 for any k</a:t>
            </a:r>
            <a:r>
              <a:rPr lang="en-US" baseline="30000" dirty="0">
                <a:ea typeface="Arial" pitchFamily="-107" charset="0"/>
                <a:cs typeface="Arial" pitchFamily="-107" charset="0"/>
                <a:sym typeface="Symbol" pitchFamily="-107" charset="2"/>
              </a:rPr>
              <a:t> 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≤ 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7</a:t>
            </a:r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Analysis of Quicksort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a typeface="Arial" pitchFamily="-107" charset="0"/>
                <a:cs typeface="Arial" pitchFamily="-107" charset="0"/>
                <a:sym typeface="Symbol" pitchFamily="-107" charset="2"/>
              </a:rPr>
              <a:t>Proof of induction goal:</a:t>
            </a:r>
          </a:p>
          <a:p>
            <a:pPr>
              <a:buFontTx/>
              <a:buNone/>
            </a:pPr>
            <a:r>
              <a:rPr lang="en-US" sz="2400" dirty="0">
                <a:ea typeface="Arial" pitchFamily="-107" charset="0"/>
                <a:cs typeface="Arial" pitchFamily="-107" charset="0"/>
                <a:sym typeface="Symbol" pitchFamily="-107" charset="2"/>
              </a:rPr>
              <a:t>	T(n) ≤ </a:t>
            </a:r>
            <a:r>
              <a:rPr lang="en-US" sz="2400" dirty="0"/>
              <a:t>max (cq</a:t>
            </a:r>
            <a:r>
              <a:rPr lang="en-US" sz="2400" baseline="30000" dirty="0"/>
              <a:t>2</a:t>
            </a:r>
            <a:r>
              <a:rPr lang="en-US" sz="2400" dirty="0"/>
              <a:t> + c(n-q)</a:t>
            </a:r>
            <a:r>
              <a:rPr lang="en-US" sz="2400" baseline="30000" dirty="0"/>
              <a:t>2</a:t>
            </a:r>
            <a:r>
              <a:rPr lang="en-US" sz="2400" dirty="0"/>
              <a:t>) + </a:t>
            </a:r>
            <a:r>
              <a:rPr lang="en-US" sz="2400" dirty="0" err="1">
                <a:sym typeface="Symbol" pitchFamily="-107" charset="2"/>
              </a:rPr>
              <a:t>Θ</a:t>
            </a:r>
            <a:r>
              <a:rPr lang="en-US" sz="2400" dirty="0">
                <a:sym typeface="Symbol" pitchFamily="-107" charset="2"/>
              </a:rPr>
              <a:t>(n) =</a:t>
            </a:r>
          </a:p>
          <a:p>
            <a:pPr>
              <a:buFontTx/>
              <a:buNone/>
            </a:pPr>
            <a:r>
              <a:rPr lang="en-US" sz="2400" dirty="0">
                <a:sym typeface="Symbol" pitchFamily="-107" charset="2"/>
              </a:rPr>
              <a:t>		  </a:t>
            </a:r>
            <a:r>
              <a:rPr lang="en-US" sz="2400" baseline="30000" dirty="0">
                <a:sym typeface="Symbol" pitchFamily="-107" charset="2"/>
              </a:rPr>
              <a:t>1 </a:t>
            </a:r>
            <a:r>
              <a:rPr lang="en-US" sz="2400" baseline="30000" dirty="0">
                <a:ea typeface="Arial" pitchFamily="-107" charset="0"/>
                <a:cs typeface="Arial" pitchFamily="-107" charset="0"/>
                <a:sym typeface="Symbol" pitchFamily="-107" charset="2"/>
              </a:rPr>
              <a:t>≤ q ≤ n-1</a:t>
            </a:r>
            <a:endParaRPr lang="en-US" sz="2400" dirty="0">
              <a:ea typeface="Arial" pitchFamily="-107" charset="0"/>
              <a:cs typeface="Arial" pitchFamily="-107" charset="0"/>
              <a:sym typeface="Symbol" pitchFamily="-107" charset="2"/>
            </a:endParaRPr>
          </a:p>
          <a:p>
            <a:pPr>
              <a:buFontTx/>
              <a:buNone/>
            </a:pPr>
            <a:r>
              <a:rPr lang="en-US" sz="2400" dirty="0">
                <a:ea typeface="Arial" pitchFamily="-107" charset="0"/>
                <a:cs typeface="Arial" pitchFamily="-107" charset="0"/>
                <a:sym typeface="Symbol" pitchFamily="-107" charset="2"/>
              </a:rPr>
              <a:t>		= </a:t>
            </a:r>
            <a:r>
              <a:rPr lang="en-US" sz="2400" dirty="0">
                <a:sym typeface="Symbol" pitchFamily="-107" charset="2"/>
              </a:rPr>
              <a:t>c × </a:t>
            </a:r>
            <a:r>
              <a:rPr lang="en-US" sz="2400" dirty="0"/>
              <a:t>max (q</a:t>
            </a:r>
            <a:r>
              <a:rPr lang="en-US" sz="2400" baseline="30000" dirty="0"/>
              <a:t>2</a:t>
            </a:r>
            <a:r>
              <a:rPr lang="en-US" sz="2400" dirty="0"/>
              <a:t> + (n-q)</a:t>
            </a:r>
            <a:r>
              <a:rPr lang="en-US" sz="2400" baseline="30000" dirty="0"/>
              <a:t>2</a:t>
            </a:r>
            <a:r>
              <a:rPr lang="en-US" sz="2400" dirty="0"/>
              <a:t>) + </a:t>
            </a:r>
            <a:r>
              <a:rPr lang="en-US" sz="2400" dirty="0" err="1">
                <a:sym typeface="Symbol" pitchFamily="-107" charset="2"/>
              </a:rPr>
              <a:t>Θ</a:t>
            </a:r>
            <a:r>
              <a:rPr lang="en-US" sz="2400" dirty="0">
                <a:sym typeface="Symbol" pitchFamily="-107" charset="2"/>
              </a:rPr>
              <a:t>(n)</a:t>
            </a:r>
          </a:p>
          <a:p>
            <a:pPr>
              <a:buFontTx/>
              <a:buNone/>
            </a:pPr>
            <a:r>
              <a:rPr lang="en-US" sz="2400" dirty="0">
                <a:sym typeface="Symbol" pitchFamily="-107" charset="2"/>
              </a:rPr>
              <a:t>		      </a:t>
            </a:r>
            <a:r>
              <a:rPr lang="en-US" sz="2400" baseline="30000" dirty="0">
                <a:sym typeface="Symbol" pitchFamily="-107" charset="2"/>
              </a:rPr>
              <a:t>1 </a:t>
            </a:r>
            <a:r>
              <a:rPr lang="en-US" sz="2400" baseline="30000" dirty="0">
                <a:ea typeface="Arial" pitchFamily="-107" charset="0"/>
                <a:cs typeface="Arial" pitchFamily="-107" charset="0"/>
                <a:sym typeface="Symbol" pitchFamily="-107" charset="2"/>
              </a:rPr>
              <a:t>≤ q ≤ n-1</a:t>
            </a:r>
            <a:endParaRPr lang="en-US" sz="2400" dirty="0">
              <a:sym typeface="Symbol" pitchFamily="-107" charset="2"/>
            </a:endParaRPr>
          </a:p>
          <a:p>
            <a:r>
              <a:rPr lang="en-US" sz="2400" dirty="0"/>
              <a:t>The expression q</a:t>
            </a:r>
            <a:r>
              <a:rPr lang="en-US" sz="2400" baseline="30000" dirty="0"/>
              <a:t>2</a:t>
            </a:r>
            <a:r>
              <a:rPr lang="en-US" sz="2400" dirty="0"/>
              <a:t> + (n-q)</a:t>
            </a:r>
            <a:r>
              <a:rPr lang="en-US" sz="2400" baseline="30000" dirty="0"/>
              <a:t>2</a:t>
            </a:r>
            <a:r>
              <a:rPr lang="en-US" sz="2400" dirty="0"/>
              <a:t> achieves a maximum over the range </a:t>
            </a:r>
            <a:r>
              <a:rPr lang="en-US" sz="2400" dirty="0">
                <a:sym typeface="Symbol" pitchFamily="-107" charset="2"/>
              </a:rPr>
              <a:t>1 </a:t>
            </a:r>
            <a:r>
              <a:rPr lang="en-US" sz="2400" dirty="0">
                <a:ea typeface="Arial" pitchFamily="-107" charset="0"/>
                <a:cs typeface="Arial" pitchFamily="-107" charset="0"/>
                <a:sym typeface="Symbol" pitchFamily="-107" charset="2"/>
              </a:rPr>
              <a:t>≤ q ≤ n-1 at the endpoints of this interval</a:t>
            </a:r>
          </a:p>
          <a:p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max (q</a:t>
            </a:r>
            <a:r>
              <a:rPr lang="en-US" sz="2400" baseline="30000" dirty="0"/>
              <a:t>2</a:t>
            </a:r>
            <a:r>
              <a:rPr lang="en-US" sz="2400" dirty="0"/>
              <a:t> + (n - q)</a:t>
            </a:r>
            <a:r>
              <a:rPr lang="en-US" sz="2400" baseline="30000" dirty="0"/>
              <a:t>2</a:t>
            </a:r>
            <a:r>
              <a:rPr lang="en-US" sz="2400" dirty="0"/>
              <a:t>) 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= 1</a:t>
            </a:r>
            <a:r>
              <a:rPr lang="en-US" sz="2400" baseline="30000" dirty="0">
                <a:ea typeface="Arial" pitchFamily="-107" charset="0"/>
                <a:cs typeface="Arial" pitchFamily="-107" charset="0"/>
              </a:rPr>
              <a:t>2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 + (n - 1)</a:t>
            </a:r>
            <a:r>
              <a:rPr lang="en-US" sz="2400" baseline="30000" dirty="0">
                <a:ea typeface="Arial" pitchFamily="-107" charset="0"/>
                <a:cs typeface="Arial" pitchFamily="-107" charset="0"/>
              </a:rPr>
              <a:t>2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 = n</a:t>
            </a:r>
            <a:r>
              <a:rPr lang="en-US" sz="2400" baseline="30000" dirty="0">
                <a:ea typeface="Arial" pitchFamily="-107" charset="0"/>
                <a:cs typeface="Arial" pitchFamily="-107" charset="0"/>
              </a:rPr>
              <a:t>2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 – 2(n – 1) </a:t>
            </a:r>
            <a:endParaRPr lang="en-US" sz="2400" dirty="0">
              <a:ea typeface="Arial" pitchFamily="-107" charset="0"/>
              <a:cs typeface="Arial" pitchFamily="-107" charset="0"/>
              <a:sym typeface="Symbol" pitchFamily="-107" charset="2"/>
            </a:endParaRPr>
          </a:p>
          <a:p>
            <a:pPr>
              <a:buFontTx/>
              <a:buNone/>
            </a:pPr>
            <a:r>
              <a:rPr lang="en-US" sz="2400" baseline="30000" dirty="0">
                <a:sym typeface="Symbol" pitchFamily="-107" charset="2"/>
              </a:rPr>
              <a:t>   1 </a:t>
            </a:r>
            <a:r>
              <a:rPr lang="en-US" sz="2400" baseline="30000" dirty="0">
                <a:ea typeface="Arial" pitchFamily="-107" charset="0"/>
                <a:cs typeface="Arial" pitchFamily="-107" charset="0"/>
                <a:sym typeface="Symbol" pitchFamily="-107" charset="2"/>
              </a:rPr>
              <a:t>≤ q ≤ n-1</a:t>
            </a:r>
          </a:p>
          <a:p>
            <a:pPr>
              <a:buFontTx/>
              <a:buNone/>
            </a:pPr>
            <a:r>
              <a:rPr lang="en-US" sz="2400" dirty="0">
                <a:ea typeface="Arial" pitchFamily="-107" charset="0"/>
                <a:cs typeface="Arial" pitchFamily="-107" charset="0"/>
                <a:sym typeface="Symbol" pitchFamily="-107" charset="2"/>
              </a:rPr>
              <a:t>	T(n) 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≤ cn</a:t>
            </a:r>
            <a:r>
              <a:rPr lang="en-US" sz="2400" baseline="30000" dirty="0">
                <a:ea typeface="Arial" pitchFamily="-107" charset="0"/>
                <a:cs typeface="Arial" pitchFamily="-107" charset="0"/>
              </a:rPr>
              <a:t>2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 – 2c(n – 1) + </a:t>
            </a:r>
            <a:r>
              <a:rPr lang="en-US" sz="2400" dirty="0" err="1">
                <a:sym typeface="Symbol" pitchFamily="-107" charset="2"/>
              </a:rPr>
              <a:t>Θ</a:t>
            </a:r>
            <a:r>
              <a:rPr lang="en-US" sz="2400" dirty="0">
                <a:sym typeface="Symbol" pitchFamily="-107" charset="2"/>
              </a:rPr>
              <a:t>(n)</a:t>
            </a:r>
          </a:p>
          <a:p>
            <a:pPr>
              <a:buFontTx/>
              <a:buNone/>
            </a:pPr>
            <a:r>
              <a:rPr lang="en-US" sz="2400" dirty="0">
                <a:sym typeface="Symbol" pitchFamily="-107" charset="2"/>
              </a:rPr>
              <a:t>		 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≤ cn</a:t>
            </a:r>
            <a:r>
              <a:rPr lang="en-US" sz="2400" baseline="30000" dirty="0">
                <a:ea typeface="Arial" pitchFamily="-107" charset="0"/>
                <a:cs typeface="Arial" pitchFamily="-107" charset="0"/>
              </a:rPr>
              <a:t>2</a:t>
            </a:r>
            <a:endParaRPr lang="en-US" sz="2400" dirty="0">
              <a:ea typeface="Arial" pitchFamily="-107" charset="0"/>
              <a:cs typeface="Arial" pitchFamily="-107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Way to PARTITION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3" y="1143000"/>
            <a:ext cx="8416925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Given an array </a:t>
            </a:r>
            <a:r>
              <a:rPr lang="en-US" sz="2400" dirty="0">
                <a:latin typeface="Comic Sans MS" pitchFamily="-107" charset="0"/>
              </a:rPr>
              <a:t>A</a:t>
            </a:r>
            <a:r>
              <a:rPr lang="en-US" sz="2400" dirty="0"/>
              <a:t>, partition the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array into the following </a:t>
            </a:r>
            <a:r>
              <a:rPr lang="en-US" sz="2400" dirty="0" err="1"/>
              <a:t>subarrays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pivot element </a:t>
            </a:r>
            <a:r>
              <a:rPr lang="en-US" sz="2000" dirty="0">
                <a:latin typeface="Comic Sans MS" pitchFamily="-107" charset="0"/>
              </a:rPr>
              <a:t>x = A[q]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Subarray</a:t>
            </a:r>
            <a:r>
              <a:rPr lang="en-US" sz="2000" dirty="0"/>
              <a:t> </a:t>
            </a:r>
            <a:r>
              <a:rPr lang="en-US" sz="2000" dirty="0">
                <a:latin typeface="Comic Sans MS" pitchFamily="-107" charset="0"/>
              </a:rPr>
              <a:t>A[p..q-1] </a:t>
            </a:r>
            <a:r>
              <a:rPr lang="en-US" sz="2000" dirty="0"/>
              <a:t>such that each element of </a:t>
            </a:r>
            <a:r>
              <a:rPr lang="en-US" sz="2000" dirty="0">
                <a:latin typeface="Comic Sans MS" pitchFamily="-107" charset="0"/>
              </a:rPr>
              <a:t>A[p..q-1]</a:t>
            </a:r>
            <a:r>
              <a:rPr lang="en-US" sz="2000" dirty="0"/>
              <a:t> is smaller than or equal to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 (the pivot)</a:t>
            </a:r>
            <a:endParaRPr lang="en-US" sz="2000" dirty="0">
              <a:latin typeface="Comic Sans MS" pitchFamily="-107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/>
              <a:t>Subarray</a:t>
            </a:r>
            <a:r>
              <a:rPr lang="en-US" sz="2000" dirty="0"/>
              <a:t> </a:t>
            </a:r>
            <a:r>
              <a:rPr lang="en-US" sz="2000" dirty="0">
                <a:latin typeface="Comic Sans MS" pitchFamily="-107" charset="0"/>
              </a:rPr>
              <a:t>A[q+1..r]</a:t>
            </a:r>
            <a:r>
              <a:rPr lang="en-US" sz="2000" dirty="0"/>
              <a:t>, such that each element of </a:t>
            </a:r>
            <a:r>
              <a:rPr lang="en-US" sz="2000" dirty="0">
                <a:latin typeface="Comic Sans MS" pitchFamily="-107" charset="0"/>
              </a:rPr>
              <a:t>A[p..q+1]</a:t>
            </a:r>
            <a:r>
              <a:rPr lang="en-US" sz="2000" dirty="0"/>
              <a:t> is strictly greater than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 (the pivot)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Note: the pivot element is not included in any of the two </a:t>
            </a:r>
            <a:r>
              <a:rPr lang="en-US" sz="2400" dirty="0" err="1"/>
              <a:t>subarrays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38750" y="1111250"/>
            <a:ext cx="3905250" cy="2443163"/>
            <a:chOff x="3012" y="883"/>
            <a:chExt cx="2460" cy="1539"/>
          </a:xfrm>
        </p:grpSpPr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4882" y="1459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4621" y="1459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4361" y="1459"/>
              <a:ext cx="260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4101" y="1459"/>
              <a:ext cx="260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3840" y="1459"/>
              <a:ext cx="261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3580" y="1459"/>
              <a:ext cx="260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3319" y="1459"/>
              <a:ext cx="261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3059" y="1459"/>
              <a:ext cx="260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>
              <a:off x="4621" y="1459"/>
              <a:ext cx="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18" name="AutoShape 14"/>
            <p:cNvSpPr>
              <a:spLocks/>
            </p:cNvSpPr>
            <p:nvPr/>
          </p:nvSpPr>
          <p:spPr bwMode="auto">
            <a:xfrm rot="5400000">
              <a:off x="3378" y="775"/>
              <a:ext cx="107" cy="804"/>
            </a:xfrm>
            <a:prstGeom prst="leftBrace">
              <a:avLst>
                <a:gd name="adj1" fmla="val 626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19" name="AutoShape 15"/>
            <p:cNvSpPr>
              <a:spLocks/>
            </p:cNvSpPr>
            <p:nvPr/>
          </p:nvSpPr>
          <p:spPr bwMode="auto">
            <a:xfrm rot="5400000">
              <a:off x="4182" y="787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3012" y="883"/>
              <a:ext cx="8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A[p…i] ≤ x</a:t>
              </a:r>
            </a:p>
          </p:txBody>
        </p:sp>
        <p:sp>
          <p:nvSpPr>
            <p:cNvPr id="277521" name="Text Box 17"/>
            <p:cNvSpPr txBox="1">
              <a:spLocks noChangeArrowheads="1"/>
            </p:cNvSpPr>
            <p:nvPr/>
          </p:nvSpPr>
          <p:spPr bwMode="auto">
            <a:xfrm>
              <a:off x="3870" y="883"/>
              <a:ext cx="11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A[i+1…j-1] &gt; x</a:t>
              </a:r>
            </a:p>
          </p:txBody>
        </p:sp>
        <p:sp>
          <p:nvSpPr>
            <p:cNvPr id="277522" name="Text Box 18"/>
            <p:cNvSpPr txBox="1">
              <a:spLocks noChangeArrowheads="1"/>
            </p:cNvSpPr>
            <p:nvPr/>
          </p:nvSpPr>
          <p:spPr bwMode="auto">
            <a:xfrm>
              <a:off x="3076" y="11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3620" y="1186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i</a:t>
              </a:r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3840" y="1186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i+1</a:t>
              </a:r>
            </a:p>
          </p:txBody>
        </p:sp>
        <p:sp>
          <p:nvSpPr>
            <p:cNvPr id="277525" name="Text Box 21"/>
            <p:cNvSpPr txBox="1">
              <a:spLocks noChangeArrowheads="1"/>
            </p:cNvSpPr>
            <p:nvPr/>
          </p:nvSpPr>
          <p:spPr bwMode="auto">
            <a:xfrm>
              <a:off x="5178" y="1177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77526" name="Text Box 22"/>
            <p:cNvSpPr txBox="1">
              <a:spLocks noChangeArrowheads="1"/>
            </p:cNvSpPr>
            <p:nvPr/>
          </p:nvSpPr>
          <p:spPr bwMode="auto">
            <a:xfrm>
              <a:off x="4300" y="117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j-1</a:t>
              </a:r>
            </a:p>
          </p:txBody>
        </p:sp>
        <p:sp>
          <p:nvSpPr>
            <p:cNvPr id="277527" name="Line 23"/>
            <p:cNvSpPr>
              <a:spLocks noChangeShapeType="1"/>
            </p:cNvSpPr>
            <p:nvPr/>
          </p:nvSpPr>
          <p:spPr bwMode="auto">
            <a:xfrm>
              <a:off x="3840" y="1386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28" name="Line 24"/>
            <p:cNvSpPr>
              <a:spLocks noChangeShapeType="1"/>
            </p:cNvSpPr>
            <p:nvPr/>
          </p:nvSpPr>
          <p:spPr bwMode="auto">
            <a:xfrm>
              <a:off x="4620" y="1392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5140" y="1459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30" name="Line 26"/>
            <p:cNvSpPr>
              <a:spLocks noChangeShapeType="1"/>
            </p:cNvSpPr>
            <p:nvPr/>
          </p:nvSpPr>
          <p:spPr bwMode="auto">
            <a:xfrm>
              <a:off x="5142" y="1392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31" name="AutoShape 27"/>
            <p:cNvSpPr>
              <a:spLocks/>
            </p:cNvSpPr>
            <p:nvPr/>
          </p:nvSpPr>
          <p:spPr bwMode="auto">
            <a:xfrm rot="-5400000">
              <a:off x="4824" y="1639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32" name="Text Box 28"/>
            <p:cNvSpPr txBox="1">
              <a:spLocks noChangeArrowheads="1"/>
            </p:cNvSpPr>
            <p:nvPr/>
          </p:nvSpPr>
          <p:spPr bwMode="auto">
            <a:xfrm>
              <a:off x="4560" y="1951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unknown</a:t>
              </a:r>
            </a:p>
          </p:txBody>
        </p:sp>
        <p:sp>
          <p:nvSpPr>
            <p:cNvPr id="277533" name="Text Box 29"/>
            <p:cNvSpPr txBox="1">
              <a:spLocks noChangeArrowheads="1"/>
            </p:cNvSpPr>
            <p:nvPr/>
          </p:nvSpPr>
          <p:spPr bwMode="auto">
            <a:xfrm>
              <a:off x="5052" y="2191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pivot</a:t>
              </a:r>
            </a:p>
          </p:txBody>
        </p:sp>
        <p:sp>
          <p:nvSpPr>
            <p:cNvPr id="277534" name="Line 30"/>
            <p:cNvSpPr>
              <a:spLocks noChangeShapeType="1"/>
            </p:cNvSpPr>
            <p:nvPr/>
          </p:nvSpPr>
          <p:spPr bwMode="auto">
            <a:xfrm flipV="1">
              <a:off x="5280" y="180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35" name="Text Box 31"/>
            <p:cNvSpPr txBox="1">
              <a:spLocks noChangeArrowheads="1"/>
            </p:cNvSpPr>
            <p:nvPr/>
          </p:nvSpPr>
          <p:spPr bwMode="auto">
            <a:xfrm>
              <a:off x="4675" y="1164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DD0111"/>
                  </a:solidFill>
                </a:rPr>
                <a:t>j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6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7853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1219200"/>
          <a:ext cx="25273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0" name="Paint Shop Pro Image" r:id="rId4" imgW="2526829" imgH="741664" progId="">
                  <p:embed/>
                </p:oleObj>
              </mc:Choice>
              <mc:Fallback>
                <p:oleObj name="Paint Shop Pro Image" r:id="rId4" imgW="2526829" imgH="7416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25273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0400" y="1295400"/>
          <a:ext cx="25066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1" name="Paint Shop Pro Image" r:id="rId6" imgW="2507317" imgH="683297" progId="">
                  <p:embed/>
                </p:oleObj>
              </mc:Choice>
              <mc:Fallback>
                <p:oleObj name="Paint Shop Pro Image" r:id="rId6" imgW="2507317" imgH="6832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5400"/>
                        <a:ext cx="25066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67400" y="1346200"/>
          <a:ext cx="24876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2" name="Paint Shop Pro Image" r:id="rId8" imgW="2487805" imgH="634318" progId="">
                  <p:embed/>
                </p:oleObj>
              </mc:Choice>
              <mc:Fallback>
                <p:oleObj name="Paint Shop Pro Image" r:id="rId8" imgW="2487805" imgH="6343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46200"/>
                        <a:ext cx="24876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57200" y="2374900"/>
          <a:ext cx="24685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3" name="Paint Shop Pro Image" r:id="rId10" imgW="2468293" imgH="693059" progId="">
                  <p:embed/>
                </p:oleObj>
              </mc:Choice>
              <mc:Fallback>
                <p:oleObj name="Paint Shop Pro Image" r:id="rId10" imgW="2468293" imgH="6930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74900"/>
                        <a:ext cx="246856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3276600" y="2374900"/>
          <a:ext cx="51800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4" name="Paint Shop Pro Image" r:id="rId12" imgW="5180488" imgH="1600000" progId="">
                  <p:embed/>
                </p:oleObj>
              </mc:Choice>
              <mc:Fallback>
                <p:oleObj name="Paint Shop Pro Image" r:id="rId12" imgW="5180488" imgH="16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74900"/>
                        <a:ext cx="51800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457200" y="4279900"/>
          <a:ext cx="2478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5" name="Paint Shop Pro Image" r:id="rId14" imgW="2478049" imgH="644077" progId="">
                  <p:embed/>
                </p:oleObj>
              </mc:Choice>
              <mc:Fallback>
                <p:oleObj name="Paint Shop Pro Image" r:id="rId14" imgW="2478049" imgH="64407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79900"/>
                        <a:ext cx="24780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3429000" y="4279900"/>
          <a:ext cx="24971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6" name="Paint Shop Pro Image" r:id="rId16" imgW="2497561" imgH="683297" progId="">
                  <p:embed/>
                </p:oleObj>
              </mc:Choice>
              <mc:Fallback>
                <p:oleObj name="Paint Shop Pro Image" r:id="rId16" imgW="2497561" imgH="6832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79900"/>
                        <a:ext cx="249713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8" name="Object 10"/>
          <p:cNvGraphicFramePr>
            <a:graphicFrameLocks noChangeAspect="1"/>
          </p:cNvGraphicFramePr>
          <p:nvPr/>
        </p:nvGraphicFramePr>
        <p:xfrm>
          <a:off x="457200" y="5270500"/>
          <a:ext cx="24685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7" name="Paint Shop Pro Image" r:id="rId18" imgW="2468293" imgH="653836" progId="">
                  <p:embed/>
                </p:oleObj>
              </mc:Choice>
              <mc:Fallback>
                <p:oleObj name="Paint Shop Pro Image" r:id="rId18" imgW="2468293" imgH="6538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70500"/>
                        <a:ext cx="24685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9" name="Object 11"/>
          <p:cNvGraphicFramePr>
            <a:graphicFrameLocks noChangeAspect="1"/>
          </p:cNvGraphicFramePr>
          <p:nvPr/>
        </p:nvGraphicFramePr>
        <p:xfrm>
          <a:off x="3429000" y="5270500"/>
          <a:ext cx="25558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8" name="Paint Shop Pro Image" r:id="rId20" imgW="2556098" imgH="673171" progId="">
                  <p:embed/>
                </p:oleObj>
              </mc:Choice>
              <mc:Fallback>
                <p:oleObj name="Paint Shop Pro Image" r:id="rId20" imgW="2556098" imgH="6731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70500"/>
                        <a:ext cx="25558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1E-E3B3-DB40-9435-6668C8FE9B8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Way to PARTITION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79513"/>
            <a:ext cx="5711825" cy="40481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Alg.: PARTITION</a:t>
            </a:r>
            <a:r>
              <a:rPr lang="en-US" sz="2400" i="1"/>
              <a:t>(A, p, r)</a:t>
            </a:r>
          </a:p>
          <a:p>
            <a:pPr lvl="1">
              <a:buFontTx/>
              <a:buNone/>
            </a:pPr>
            <a:r>
              <a:rPr lang="en-US">
                <a:latin typeface="Comic Sans MS" pitchFamily="-107" charset="0"/>
              </a:rPr>
              <a:t>x ← A[r]</a:t>
            </a:r>
          </a:p>
          <a:p>
            <a:pPr lvl="1">
              <a:buFontTx/>
              <a:buNone/>
            </a:pPr>
            <a:r>
              <a:rPr lang="en-US">
                <a:latin typeface="Comic Sans MS" pitchFamily="-107" charset="0"/>
              </a:rPr>
              <a:t>i ← p - 1</a:t>
            </a:r>
          </a:p>
          <a:p>
            <a:pPr lvl="1">
              <a:buFontTx/>
              <a:buNone/>
            </a:pPr>
            <a:r>
              <a:rPr lang="en-US" b="1"/>
              <a:t>for </a:t>
            </a:r>
            <a:r>
              <a:rPr lang="en-US">
                <a:latin typeface="Comic Sans MS" pitchFamily="-107" charset="0"/>
              </a:rPr>
              <a:t>j ← p</a:t>
            </a:r>
            <a:r>
              <a:rPr lang="en-US"/>
              <a:t> </a:t>
            </a:r>
            <a:r>
              <a:rPr lang="en-US" b="1"/>
              <a:t>to </a:t>
            </a:r>
            <a:r>
              <a:rPr lang="en-US">
                <a:latin typeface="Comic Sans MS" pitchFamily="-107" charset="0"/>
              </a:rPr>
              <a:t>r - 1</a:t>
            </a:r>
          </a:p>
          <a:p>
            <a:pPr lvl="1">
              <a:buFontTx/>
              <a:buNone/>
            </a:pPr>
            <a:r>
              <a:rPr lang="en-US" b="1"/>
              <a:t>	  do if </a:t>
            </a:r>
            <a:r>
              <a:rPr lang="en-US">
                <a:latin typeface="Comic Sans MS" pitchFamily="-107" charset="0"/>
              </a:rPr>
              <a:t>A[ j ] ≤ x</a:t>
            </a:r>
          </a:p>
          <a:p>
            <a:pPr lvl="1">
              <a:buFontTx/>
              <a:buNone/>
            </a:pPr>
            <a:r>
              <a:rPr lang="en-US" b="1"/>
              <a:t>		        then </a:t>
            </a:r>
            <a:r>
              <a:rPr lang="en-US">
                <a:latin typeface="Comic Sans MS" pitchFamily="-107" charset="0"/>
              </a:rPr>
              <a:t>i ← i + 1</a:t>
            </a:r>
          </a:p>
          <a:p>
            <a:pPr lvl="1">
              <a:buFontTx/>
              <a:buNone/>
            </a:pPr>
            <a:r>
              <a:rPr lang="en-US"/>
              <a:t>			     exchange </a:t>
            </a:r>
            <a:r>
              <a:rPr lang="en-US">
                <a:latin typeface="Comic Sans MS" pitchFamily="-107" charset="0"/>
              </a:rPr>
              <a:t>A[i]</a:t>
            </a:r>
            <a:r>
              <a:rPr lang="en-US"/>
              <a:t> ↔ </a:t>
            </a:r>
            <a:r>
              <a:rPr lang="en-US">
                <a:latin typeface="Comic Sans MS" pitchFamily="-107" charset="0"/>
              </a:rPr>
              <a:t>A[j]</a:t>
            </a:r>
          </a:p>
          <a:p>
            <a:pPr lvl="1">
              <a:buFontTx/>
              <a:buNone/>
            </a:pPr>
            <a:r>
              <a:rPr lang="en-US"/>
              <a:t>exchange </a:t>
            </a:r>
            <a:r>
              <a:rPr lang="en-US">
                <a:latin typeface="Comic Sans MS" pitchFamily="-107" charset="0"/>
              </a:rPr>
              <a:t>A[i + 1]</a:t>
            </a:r>
            <a:r>
              <a:rPr lang="en-US"/>
              <a:t> ↔ </a:t>
            </a:r>
            <a:r>
              <a:rPr lang="en-US">
                <a:latin typeface="Comic Sans MS" pitchFamily="-107" charset="0"/>
              </a:rPr>
              <a:t>A[r]</a:t>
            </a:r>
          </a:p>
          <a:p>
            <a:pPr lvl="1">
              <a:buFontTx/>
              <a:buNone/>
            </a:pPr>
            <a:r>
              <a:rPr lang="en-US" b="1"/>
              <a:t>return </a:t>
            </a:r>
            <a:r>
              <a:rPr lang="en-US">
                <a:latin typeface="Comic Sans MS" pitchFamily="-107" charset="0"/>
              </a:rPr>
              <a:t>i + 1</a:t>
            </a:r>
            <a:endParaRPr lang="en-US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636588" y="5222875"/>
            <a:ext cx="638637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Chooses the last element of the array as a pivot</a:t>
            </a:r>
          </a:p>
          <a:p>
            <a:r>
              <a:rPr lang="en-US" dirty="0">
                <a:latin typeface="Century Gothic"/>
                <a:cs typeface="Century Gothic"/>
              </a:rPr>
              <a:t>Grows a </a:t>
            </a:r>
            <a:r>
              <a:rPr lang="en-US" dirty="0" err="1">
                <a:latin typeface="Century Gothic"/>
                <a:cs typeface="Century Gothic"/>
              </a:rPr>
              <a:t>subarray</a:t>
            </a:r>
            <a:r>
              <a:rPr lang="en-US" dirty="0">
                <a:latin typeface="Century Gothic"/>
                <a:cs typeface="Century Gothic"/>
              </a:rPr>
              <a:t> [p..</a:t>
            </a:r>
            <a:r>
              <a:rPr lang="en-US" dirty="0" err="1">
                <a:latin typeface="Century Gothic"/>
                <a:cs typeface="Century Gothic"/>
              </a:rPr>
              <a:t>i</a:t>
            </a:r>
            <a:r>
              <a:rPr lang="en-US" dirty="0">
                <a:latin typeface="Century Gothic"/>
                <a:cs typeface="Century Gothic"/>
              </a:rPr>
              <a:t>] of elements </a:t>
            </a:r>
            <a:r>
              <a:rPr lang="en-US" dirty="0">
                <a:latin typeface="Century Gothic"/>
                <a:ea typeface="Arial" pitchFamily="-107" charset="0"/>
                <a:cs typeface="Century Gothic"/>
              </a:rPr>
              <a:t>≤ x</a:t>
            </a:r>
          </a:p>
          <a:p>
            <a:r>
              <a:rPr lang="en-US" dirty="0">
                <a:latin typeface="Century Gothic"/>
                <a:cs typeface="Century Gothic"/>
              </a:rPr>
              <a:t>Grows a </a:t>
            </a:r>
            <a:r>
              <a:rPr lang="en-US" dirty="0" err="1">
                <a:latin typeface="Century Gothic"/>
                <a:cs typeface="Century Gothic"/>
              </a:rPr>
              <a:t>subarray</a:t>
            </a:r>
            <a:r>
              <a:rPr lang="en-US" dirty="0">
                <a:latin typeface="Century Gothic"/>
                <a:cs typeface="Century Gothic"/>
              </a:rPr>
              <a:t> [i+1..j-1] of elements &gt;x</a:t>
            </a:r>
          </a:p>
          <a:p>
            <a:r>
              <a:rPr lang="en-US" dirty="0">
                <a:latin typeface="Century Gothic"/>
                <a:cs typeface="Century Gothic"/>
              </a:rPr>
              <a:t>Running Time: </a:t>
            </a:r>
            <a:r>
              <a:rPr lang="en-US" dirty="0" err="1">
                <a:latin typeface="Century Gothic"/>
                <a:cs typeface="Century Gothic"/>
                <a:sym typeface="Symbol" pitchFamily="-107" charset="2"/>
              </a:rPr>
              <a:t>Θ</a:t>
            </a:r>
            <a:r>
              <a:rPr lang="en-US" dirty="0">
                <a:latin typeface="Century Gothic"/>
                <a:cs typeface="Century Gothic"/>
                <a:sym typeface="Symbol" pitchFamily="-107" charset="2"/>
              </a:rPr>
              <a:t>(n), where n=r-p+1</a:t>
            </a:r>
            <a:endParaRPr lang="en-US" dirty="0">
              <a:latin typeface="Century Gothic"/>
              <a:cs typeface="Century Gothic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81550" y="1401763"/>
            <a:ext cx="3905250" cy="2443162"/>
            <a:chOff x="3012" y="883"/>
            <a:chExt cx="2460" cy="1539"/>
          </a:xfrm>
        </p:grpSpPr>
        <p:sp>
          <p:nvSpPr>
            <p:cNvPr id="279558" name="Rectangle 6"/>
            <p:cNvSpPr>
              <a:spLocks noChangeArrowheads="1"/>
            </p:cNvSpPr>
            <p:nvPr/>
          </p:nvSpPr>
          <p:spPr bwMode="auto">
            <a:xfrm>
              <a:off x="4882" y="1459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9559" name="Rectangle 7"/>
            <p:cNvSpPr>
              <a:spLocks noChangeArrowheads="1"/>
            </p:cNvSpPr>
            <p:nvPr/>
          </p:nvSpPr>
          <p:spPr bwMode="auto">
            <a:xfrm>
              <a:off x="4621" y="1459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9560" name="Rectangle 8"/>
            <p:cNvSpPr>
              <a:spLocks noChangeArrowheads="1"/>
            </p:cNvSpPr>
            <p:nvPr/>
          </p:nvSpPr>
          <p:spPr bwMode="auto">
            <a:xfrm>
              <a:off x="4361" y="1459"/>
              <a:ext cx="260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9561" name="Rectangle 9"/>
            <p:cNvSpPr>
              <a:spLocks noChangeArrowheads="1"/>
            </p:cNvSpPr>
            <p:nvPr/>
          </p:nvSpPr>
          <p:spPr bwMode="auto">
            <a:xfrm>
              <a:off x="4101" y="1459"/>
              <a:ext cx="260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9562" name="Rectangle 10"/>
            <p:cNvSpPr>
              <a:spLocks noChangeArrowheads="1"/>
            </p:cNvSpPr>
            <p:nvPr/>
          </p:nvSpPr>
          <p:spPr bwMode="auto">
            <a:xfrm>
              <a:off x="3840" y="1459"/>
              <a:ext cx="261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9563" name="Rectangle 11"/>
            <p:cNvSpPr>
              <a:spLocks noChangeArrowheads="1"/>
            </p:cNvSpPr>
            <p:nvPr/>
          </p:nvSpPr>
          <p:spPr bwMode="auto">
            <a:xfrm>
              <a:off x="3580" y="1459"/>
              <a:ext cx="260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9564" name="Rectangle 12"/>
            <p:cNvSpPr>
              <a:spLocks noChangeArrowheads="1"/>
            </p:cNvSpPr>
            <p:nvPr/>
          </p:nvSpPr>
          <p:spPr bwMode="auto">
            <a:xfrm>
              <a:off x="3319" y="1459"/>
              <a:ext cx="261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9565" name="Rectangle 13"/>
            <p:cNvSpPr>
              <a:spLocks noChangeArrowheads="1"/>
            </p:cNvSpPr>
            <p:nvPr/>
          </p:nvSpPr>
          <p:spPr bwMode="auto">
            <a:xfrm>
              <a:off x="3059" y="1459"/>
              <a:ext cx="260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9566" name="Line 14"/>
            <p:cNvSpPr>
              <a:spLocks noChangeShapeType="1"/>
            </p:cNvSpPr>
            <p:nvPr/>
          </p:nvSpPr>
          <p:spPr bwMode="auto">
            <a:xfrm>
              <a:off x="4621" y="1459"/>
              <a:ext cx="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67" name="AutoShape 15"/>
            <p:cNvSpPr>
              <a:spLocks/>
            </p:cNvSpPr>
            <p:nvPr/>
          </p:nvSpPr>
          <p:spPr bwMode="auto">
            <a:xfrm rot="5400000">
              <a:off x="3378" y="775"/>
              <a:ext cx="107" cy="804"/>
            </a:xfrm>
            <a:prstGeom prst="leftBrace">
              <a:avLst>
                <a:gd name="adj1" fmla="val 626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68" name="AutoShape 16"/>
            <p:cNvSpPr>
              <a:spLocks/>
            </p:cNvSpPr>
            <p:nvPr/>
          </p:nvSpPr>
          <p:spPr bwMode="auto">
            <a:xfrm rot="5400000">
              <a:off x="4182" y="787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69" name="Text Box 17"/>
            <p:cNvSpPr txBox="1">
              <a:spLocks noChangeArrowheads="1"/>
            </p:cNvSpPr>
            <p:nvPr/>
          </p:nvSpPr>
          <p:spPr bwMode="auto">
            <a:xfrm>
              <a:off x="3012" y="883"/>
              <a:ext cx="8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A[p…i] ≤ x</a:t>
              </a:r>
            </a:p>
          </p:txBody>
        </p:sp>
        <p:sp>
          <p:nvSpPr>
            <p:cNvPr id="279570" name="Text Box 18"/>
            <p:cNvSpPr txBox="1">
              <a:spLocks noChangeArrowheads="1"/>
            </p:cNvSpPr>
            <p:nvPr/>
          </p:nvSpPr>
          <p:spPr bwMode="auto">
            <a:xfrm>
              <a:off x="3870" y="883"/>
              <a:ext cx="11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A[i+1…j-1] &gt; x</a:t>
              </a:r>
            </a:p>
          </p:txBody>
        </p:sp>
        <p:sp>
          <p:nvSpPr>
            <p:cNvPr id="279571" name="Text Box 19"/>
            <p:cNvSpPr txBox="1">
              <a:spLocks noChangeArrowheads="1"/>
            </p:cNvSpPr>
            <p:nvPr/>
          </p:nvSpPr>
          <p:spPr bwMode="auto">
            <a:xfrm>
              <a:off x="3076" y="11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279572" name="Text Box 20"/>
            <p:cNvSpPr txBox="1">
              <a:spLocks noChangeArrowheads="1"/>
            </p:cNvSpPr>
            <p:nvPr/>
          </p:nvSpPr>
          <p:spPr bwMode="auto">
            <a:xfrm>
              <a:off x="3620" y="1186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i</a:t>
              </a:r>
            </a:p>
          </p:txBody>
        </p:sp>
        <p:sp>
          <p:nvSpPr>
            <p:cNvPr id="279573" name="Text Box 21"/>
            <p:cNvSpPr txBox="1">
              <a:spLocks noChangeArrowheads="1"/>
            </p:cNvSpPr>
            <p:nvPr/>
          </p:nvSpPr>
          <p:spPr bwMode="auto">
            <a:xfrm>
              <a:off x="3840" y="1186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i+1</a:t>
              </a:r>
            </a:p>
          </p:txBody>
        </p:sp>
        <p:sp>
          <p:nvSpPr>
            <p:cNvPr id="279574" name="Text Box 22"/>
            <p:cNvSpPr txBox="1">
              <a:spLocks noChangeArrowheads="1"/>
            </p:cNvSpPr>
            <p:nvPr/>
          </p:nvSpPr>
          <p:spPr bwMode="auto">
            <a:xfrm>
              <a:off x="5178" y="1177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79575" name="Text Box 23"/>
            <p:cNvSpPr txBox="1">
              <a:spLocks noChangeArrowheads="1"/>
            </p:cNvSpPr>
            <p:nvPr/>
          </p:nvSpPr>
          <p:spPr bwMode="auto">
            <a:xfrm>
              <a:off x="4300" y="117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j-1</a:t>
              </a:r>
            </a:p>
          </p:txBody>
        </p:sp>
        <p:sp>
          <p:nvSpPr>
            <p:cNvPr id="279576" name="Line 24"/>
            <p:cNvSpPr>
              <a:spLocks noChangeShapeType="1"/>
            </p:cNvSpPr>
            <p:nvPr/>
          </p:nvSpPr>
          <p:spPr bwMode="auto">
            <a:xfrm>
              <a:off x="3840" y="1386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77" name="Line 25"/>
            <p:cNvSpPr>
              <a:spLocks noChangeShapeType="1"/>
            </p:cNvSpPr>
            <p:nvPr/>
          </p:nvSpPr>
          <p:spPr bwMode="auto">
            <a:xfrm>
              <a:off x="4620" y="1392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78" name="Rectangle 26"/>
            <p:cNvSpPr>
              <a:spLocks noChangeArrowheads="1"/>
            </p:cNvSpPr>
            <p:nvPr/>
          </p:nvSpPr>
          <p:spPr bwMode="auto">
            <a:xfrm>
              <a:off x="5140" y="1459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9579" name="Line 27"/>
            <p:cNvSpPr>
              <a:spLocks noChangeShapeType="1"/>
            </p:cNvSpPr>
            <p:nvPr/>
          </p:nvSpPr>
          <p:spPr bwMode="auto">
            <a:xfrm>
              <a:off x="5142" y="1392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80" name="AutoShape 28"/>
            <p:cNvSpPr>
              <a:spLocks/>
            </p:cNvSpPr>
            <p:nvPr/>
          </p:nvSpPr>
          <p:spPr bwMode="auto">
            <a:xfrm rot="-5400000">
              <a:off x="4824" y="1639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81" name="Text Box 29"/>
            <p:cNvSpPr txBox="1">
              <a:spLocks noChangeArrowheads="1"/>
            </p:cNvSpPr>
            <p:nvPr/>
          </p:nvSpPr>
          <p:spPr bwMode="auto">
            <a:xfrm>
              <a:off x="4560" y="1951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unknown</a:t>
              </a:r>
            </a:p>
          </p:txBody>
        </p:sp>
        <p:sp>
          <p:nvSpPr>
            <p:cNvPr id="279582" name="Text Box 30"/>
            <p:cNvSpPr txBox="1">
              <a:spLocks noChangeArrowheads="1"/>
            </p:cNvSpPr>
            <p:nvPr/>
          </p:nvSpPr>
          <p:spPr bwMode="auto">
            <a:xfrm>
              <a:off x="5052" y="2191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pivot</a:t>
              </a:r>
            </a:p>
          </p:txBody>
        </p:sp>
        <p:sp>
          <p:nvSpPr>
            <p:cNvPr id="279583" name="Line 31"/>
            <p:cNvSpPr>
              <a:spLocks noChangeShapeType="1"/>
            </p:cNvSpPr>
            <p:nvPr/>
          </p:nvSpPr>
          <p:spPr bwMode="auto">
            <a:xfrm flipV="1">
              <a:off x="5280" y="180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84" name="Text Box 32"/>
            <p:cNvSpPr txBox="1">
              <a:spLocks noChangeArrowheads="1"/>
            </p:cNvSpPr>
            <p:nvPr/>
          </p:nvSpPr>
          <p:spPr bwMode="auto">
            <a:xfrm>
              <a:off x="4675" y="1164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DD0111"/>
                  </a:solidFill>
                </a:rPr>
                <a:t>j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574800"/>
            <a:ext cx="8716962" cy="46482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Alg.:</a:t>
            </a:r>
            <a:r>
              <a:rPr lang="en-US" sz="2400" dirty="0"/>
              <a:t> MERGE-SORT</a:t>
            </a:r>
            <a:r>
              <a:rPr lang="en-US" sz="2400" dirty="0">
                <a:latin typeface="Comic Sans MS" pitchFamily="-107" charset="0"/>
              </a:rPr>
              <a:t>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000" b="1" dirty="0"/>
              <a:t>if </a:t>
            </a:r>
            <a:r>
              <a:rPr lang="en-US" sz="2000" dirty="0">
                <a:latin typeface="Comic Sans MS" pitchFamily="-107" charset="0"/>
              </a:rPr>
              <a:t>p &lt; r</a:t>
            </a:r>
            <a:r>
              <a:rPr lang="en-US" sz="2000" i="1" dirty="0"/>
              <a:t>  					</a:t>
            </a:r>
            <a:r>
              <a:rPr lang="en-US" sz="2000" dirty="0"/>
              <a:t>Check for base case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/>
              <a:t>	   then </a:t>
            </a:r>
            <a:r>
              <a:rPr lang="en-US" sz="2000" dirty="0">
                <a:latin typeface="Comic Sans MS" pitchFamily="-107" charset="0"/>
              </a:rPr>
              <a:t>q </a:t>
            </a:r>
            <a:r>
              <a:rPr lang="en-US" sz="2000">
                <a:latin typeface="Comic Sans MS" pitchFamily="-107" charset="0"/>
              </a:rPr>
              <a:t>← ⎣(p </a:t>
            </a:r>
            <a:r>
              <a:rPr lang="en-US" sz="2000" dirty="0">
                <a:latin typeface="Comic Sans MS" pitchFamily="-107" charset="0"/>
              </a:rPr>
              <a:t>+ r</a:t>
            </a:r>
            <a:r>
              <a:rPr lang="en-US" sz="2000">
                <a:latin typeface="Comic Sans MS" pitchFamily="-107" charset="0"/>
              </a:rPr>
              <a:t>)/2⎦			</a:t>
            </a:r>
            <a:r>
              <a:rPr lang="en-US" sz="2000"/>
              <a:t>Divide</a:t>
            </a:r>
            <a:endParaRPr lang="en-US" sz="20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/>
              <a:t>		MERGE-SORT</a:t>
            </a:r>
            <a:r>
              <a:rPr lang="en-US" sz="2000" dirty="0">
                <a:latin typeface="Comic Sans MS" pitchFamily="-107" charset="0"/>
              </a:rPr>
              <a:t>(A, p, q)</a:t>
            </a:r>
            <a:r>
              <a:rPr lang="en-US" sz="2000" i="1" dirty="0"/>
              <a:t>  			</a:t>
            </a:r>
            <a:r>
              <a:rPr lang="en-US" sz="2000" dirty="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/>
              <a:t>		MERGE-SORT</a:t>
            </a:r>
            <a:r>
              <a:rPr lang="en-US" sz="2000" dirty="0">
                <a:latin typeface="Comic Sans MS" pitchFamily="-107" charset="0"/>
              </a:rPr>
              <a:t>(A, q + 1, r) </a:t>
            </a:r>
            <a:r>
              <a:rPr lang="en-US" sz="2000" i="1" dirty="0"/>
              <a:t> 		</a:t>
            </a:r>
            <a:r>
              <a:rPr lang="en-US" sz="2000" dirty="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/>
              <a:t>		MERGE</a:t>
            </a:r>
            <a:r>
              <a:rPr lang="en-US" sz="2000" dirty="0">
                <a:latin typeface="Comic Sans MS" pitchFamily="-107" charset="0"/>
              </a:rPr>
              <a:t>(A, p, q, r)</a:t>
            </a:r>
            <a:r>
              <a:rPr lang="en-US" sz="2000" i="1" dirty="0"/>
              <a:t>  			</a:t>
            </a:r>
            <a:r>
              <a:rPr lang="en-US" sz="2000" dirty="0"/>
              <a:t>Combine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400" dirty="0"/>
              <a:t>Initial call:</a:t>
            </a:r>
            <a:r>
              <a:rPr lang="en-US" sz="2400" b="1" i="1" dirty="0"/>
              <a:t> </a:t>
            </a:r>
            <a:r>
              <a:rPr lang="en-US" sz="2400" dirty="0"/>
              <a:t>MERGE-SORT</a:t>
            </a:r>
            <a:r>
              <a:rPr lang="en-US" sz="2400" dirty="0">
                <a:latin typeface="Comic Sans MS" pitchFamily="-107" charset="0"/>
              </a:rPr>
              <a:t>(A, 1, n)</a:t>
            </a:r>
            <a:endParaRPr lang="en-US" sz="2000" dirty="0"/>
          </a:p>
        </p:txBody>
      </p:sp>
      <p:sp>
        <p:nvSpPr>
          <p:cNvPr id="227332" name="AutoShape 4"/>
          <p:cNvSpPr>
            <a:spLocks noChangeArrowheads="1"/>
          </p:cNvSpPr>
          <p:nvPr/>
        </p:nvSpPr>
        <p:spPr bwMode="auto">
          <a:xfrm rot="-8014074">
            <a:off x="5609432" y="25138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33" name="AutoShape 5"/>
          <p:cNvSpPr>
            <a:spLocks noChangeArrowheads="1"/>
          </p:cNvSpPr>
          <p:nvPr/>
        </p:nvSpPr>
        <p:spPr bwMode="auto">
          <a:xfrm rot="-8014074">
            <a:off x="5609432" y="30472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34" name="AutoShape 6"/>
          <p:cNvSpPr>
            <a:spLocks noChangeArrowheads="1"/>
          </p:cNvSpPr>
          <p:nvPr/>
        </p:nvSpPr>
        <p:spPr bwMode="auto">
          <a:xfrm rot="-8014074">
            <a:off x="5609432" y="35806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35" name="AutoShape 7"/>
          <p:cNvSpPr>
            <a:spLocks noChangeArrowheads="1"/>
          </p:cNvSpPr>
          <p:nvPr/>
        </p:nvSpPr>
        <p:spPr bwMode="auto">
          <a:xfrm rot="-8014074">
            <a:off x="5609432" y="4114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36" name="AutoShape 8"/>
          <p:cNvSpPr>
            <a:spLocks noChangeArrowheads="1"/>
          </p:cNvSpPr>
          <p:nvPr/>
        </p:nvSpPr>
        <p:spPr bwMode="auto">
          <a:xfrm rot="-8014074">
            <a:off x="5609432" y="46474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418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5799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6180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6561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6942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7323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6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7704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7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8085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8</a:t>
            </a:r>
          </a:p>
        </p:txBody>
      </p:sp>
      <p:sp>
        <p:nvSpPr>
          <p:cNvPr id="227345" name="Rectangle 17"/>
          <p:cNvSpPr>
            <a:spLocks noChangeArrowheads="1"/>
          </p:cNvSpPr>
          <p:nvPr/>
        </p:nvSpPr>
        <p:spPr bwMode="auto">
          <a:xfrm>
            <a:off x="8061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27346" name="Rectangle 18"/>
          <p:cNvSpPr>
            <a:spLocks noChangeArrowheads="1"/>
          </p:cNvSpPr>
          <p:nvPr/>
        </p:nvSpPr>
        <p:spPr bwMode="auto">
          <a:xfrm>
            <a:off x="7680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7347" name="Rectangle 19"/>
          <p:cNvSpPr>
            <a:spLocks noChangeArrowheads="1"/>
          </p:cNvSpPr>
          <p:nvPr/>
        </p:nvSpPr>
        <p:spPr bwMode="auto">
          <a:xfrm>
            <a:off x="7299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7348" name="Rectangle 20"/>
          <p:cNvSpPr>
            <a:spLocks noChangeArrowheads="1"/>
          </p:cNvSpPr>
          <p:nvPr/>
        </p:nvSpPr>
        <p:spPr bwMode="auto">
          <a:xfrm>
            <a:off x="6918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7349" name="Rectangle 21"/>
          <p:cNvSpPr>
            <a:spLocks noChangeArrowheads="1"/>
          </p:cNvSpPr>
          <p:nvPr/>
        </p:nvSpPr>
        <p:spPr bwMode="auto">
          <a:xfrm>
            <a:off x="6537325" y="1800225"/>
            <a:ext cx="381000" cy="3651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27350" name="Rectangle 22"/>
          <p:cNvSpPr>
            <a:spLocks noChangeArrowheads="1"/>
          </p:cNvSpPr>
          <p:nvPr/>
        </p:nvSpPr>
        <p:spPr bwMode="auto">
          <a:xfrm>
            <a:off x="6156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27351" name="Rectangle 23"/>
          <p:cNvSpPr>
            <a:spLocks noChangeArrowheads="1"/>
          </p:cNvSpPr>
          <p:nvPr/>
        </p:nvSpPr>
        <p:spPr bwMode="auto">
          <a:xfrm>
            <a:off x="5775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7352" name="Rectangle 24"/>
          <p:cNvSpPr>
            <a:spLocks noChangeArrowheads="1"/>
          </p:cNvSpPr>
          <p:nvPr/>
        </p:nvSpPr>
        <p:spPr bwMode="auto">
          <a:xfrm>
            <a:off x="5394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7353" name="Line 25"/>
          <p:cNvSpPr>
            <a:spLocks noChangeShapeType="1"/>
          </p:cNvSpPr>
          <p:nvPr/>
        </p:nvSpPr>
        <p:spPr bwMode="auto">
          <a:xfrm>
            <a:off x="5394325" y="1800225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4" name="Line 26"/>
          <p:cNvSpPr>
            <a:spLocks noChangeShapeType="1"/>
          </p:cNvSpPr>
          <p:nvPr/>
        </p:nvSpPr>
        <p:spPr bwMode="auto">
          <a:xfrm>
            <a:off x="5394325" y="2165350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5" name="Line 27"/>
          <p:cNvSpPr>
            <a:spLocks noChangeShapeType="1"/>
          </p:cNvSpPr>
          <p:nvPr/>
        </p:nvSpPr>
        <p:spPr bwMode="auto">
          <a:xfrm>
            <a:off x="5394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6" name="Line 28"/>
          <p:cNvSpPr>
            <a:spLocks noChangeShapeType="1"/>
          </p:cNvSpPr>
          <p:nvPr/>
        </p:nvSpPr>
        <p:spPr bwMode="auto">
          <a:xfrm>
            <a:off x="5775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7" name="Line 29"/>
          <p:cNvSpPr>
            <a:spLocks noChangeShapeType="1"/>
          </p:cNvSpPr>
          <p:nvPr/>
        </p:nvSpPr>
        <p:spPr bwMode="auto">
          <a:xfrm>
            <a:off x="6156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8" name="Line 30"/>
          <p:cNvSpPr>
            <a:spLocks noChangeShapeType="1"/>
          </p:cNvSpPr>
          <p:nvPr/>
        </p:nvSpPr>
        <p:spPr bwMode="auto">
          <a:xfrm>
            <a:off x="6537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9" name="Line 31"/>
          <p:cNvSpPr>
            <a:spLocks noChangeShapeType="1"/>
          </p:cNvSpPr>
          <p:nvPr/>
        </p:nvSpPr>
        <p:spPr bwMode="auto">
          <a:xfrm>
            <a:off x="6918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0" name="Line 32"/>
          <p:cNvSpPr>
            <a:spLocks noChangeShapeType="1"/>
          </p:cNvSpPr>
          <p:nvPr/>
        </p:nvSpPr>
        <p:spPr bwMode="auto">
          <a:xfrm>
            <a:off x="7299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1" name="Line 33"/>
          <p:cNvSpPr>
            <a:spLocks noChangeShapeType="1"/>
          </p:cNvSpPr>
          <p:nvPr/>
        </p:nvSpPr>
        <p:spPr bwMode="auto">
          <a:xfrm>
            <a:off x="7680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2" name="Line 34"/>
          <p:cNvSpPr>
            <a:spLocks noChangeShapeType="1"/>
          </p:cNvSpPr>
          <p:nvPr/>
        </p:nvSpPr>
        <p:spPr bwMode="auto">
          <a:xfrm>
            <a:off x="8061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3" name="Line 35"/>
          <p:cNvSpPr>
            <a:spLocks noChangeShapeType="1"/>
          </p:cNvSpPr>
          <p:nvPr/>
        </p:nvSpPr>
        <p:spPr bwMode="auto">
          <a:xfrm>
            <a:off x="8442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4" name="Line 36"/>
          <p:cNvSpPr>
            <a:spLocks noChangeShapeType="1"/>
          </p:cNvSpPr>
          <p:nvPr/>
        </p:nvSpPr>
        <p:spPr bwMode="auto">
          <a:xfrm>
            <a:off x="5621338" y="1579563"/>
            <a:ext cx="11112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5" name="Text Box 37"/>
          <p:cNvSpPr txBox="1">
            <a:spLocks noChangeArrowheads="1"/>
          </p:cNvSpPr>
          <p:nvPr/>
        </p:nvSpPr>
        <p:spPr bwMode="auto">
          <a:xfrm>
            <a:off x="5495925" y="1154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227366" name="Line 38"/>
          <p:cNvSpPr>
            <a:spLocks noChangeShapeType="1"/>
          </p:cNvSpPr>
          <p:nvPr/>
        </p:nvSpPr>
        <p:spPr bwMode="auto">
          <a:xfrm>
            <a:off x="8302625" y="1574800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7" name="Text Box 39"/>
          <p:cNvSpPr txBox="1">
            <a:spLocks noChangeArrowheads="1"/>
          </p:cNvSpPr>
          <p:nvPr/>
        </p:nvSpPr>
        <p:spPr bwMode="auto">
          <a:xfrm>
            <a:off x="8177213" y="11493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227368" name="Line 40"/>
          <p:cNvSpPr>
            <a:spLocks noChangeShapeType="1"/>
          </p:cNvSpPr>
          <p:nvPr/>
        </p:nvSpPr>
        <p:spPr bwMode="auto">
          <a:xfrm>
            <a:off x="6784975" y="1603375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9" name="Text Box 41"/>
          <p:cNvSpPr txBox="1">
            <a:spLocks noChangeArrowheads="1"/>
          </p:cNvSpPr>
          <p:nvPr/>
        </p:nvSpPr>
        <p:spPr bwMode="auto">
          <a:xfrm>
            <a:off x="6659563" y="1177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animBg="1"/>
      <p:bldP spid="227333" grpId="0" animBg="1"/>
      <p:bldP spid="227334" grpId="0" animBg="1"/>
      <p:bldP spid="227335" grpId="0" animBg="1"/>
      <p:bldP spid="2273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Invariant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201" y="3713582"/>
            <a:ext cx="8749280" cy="2824162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All entries in </a:t>
            </a:r>
            <a:r>
              <a:rPr lang="en-US" dirty="0">
                <a:latin typeface="Comic Sans MS" pitchFamily="-107" charset="0"/>
              </a:rPr>
              <a:t>A[p . .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]</a:t>
            </a:r>
            <a:r>
              <a:rPr lang="en-US" dirty="0"/>
              <a:t> are smaller than the pivot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All entries in </a:t>
            </a:r>
            <a:r>
              <a:rPr lang="en-US" dirty="0">
                <a:latin typeface="Comic Sans MS" pitchFamily="-107" charset="0"/>
              </a:rPr>
              <a:t>A[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+ 1 . . j - 1] </a:t>
            </a:r>
            <a:r>
              <a:rPr lang="en-US" dirty="0"/>
              <a:t>are strictly larger than the pivot</a:t>
            </a:r>
          </a:p>
          <a:p>
            <a:pPr marL="533400" indent="-533400">
              <a:buFontTx/>
              <a:buAutoNum type="arabicPeriod" startAt="3"/>
            </a:pPr>
            <a:r>
              <a:rPr lang="en-US" dirty="0">
                <a:latin typeface="Comic Sans MS" pitchFamily="-107" charset="0"/>
              </a:rPr>
              <a:t>A[r]</a:t>
            </a:r>
            <a:r>
              <a:rPr lang="en-US" dirty="0"/>
              <a:t> = pivot</a:t>
            </a:r>
          </a:p>
          <a:p>
            <a:pPr marL="533400" indent="-533400">
              <a:buFontTx/>
              <a:buAutoNum type="arabicPeriod" startAt="3"/>
            </a:pPr>
            <a:r>
              <a:rPr lang="en-US" dirty="0">
                <a:latin typeface="Comic Sans MS" pitchFamily="-107" charset="0"/>
              </a:rPr>
              <a:t>A[ j . . r -1]</a:t>
            </a:r>
            <a:r>
              <a:rPr lang="en-US" dirty="0"/>
              <a:t> elements not yet examined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55875" y="1192213"/>
            <a:ext cx="3905250" cy="2443162"/>
            <a:chOff x="1610" y="751"/>
            <a:chExt cx="2460" cy="1539"/>
          </a:xfrm>
        </p:grpSpPr>
        <p:sp>
          <p:nvSpPr>
            <p:cNvPr id="280581" name="Rectangle 5"/>
            <p:cNvSpPr>
              <a:spLocks noChangeArrowheads="1"/>
            </p:cNvSpPr>
            <p:nvPr/>
          </p:nvSpPr>
          <p:spPr bwMode="auto">
            <a:xfrm>
              <a:off x="3480" y="1327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0582" name="Rectangle 6"/>
            <p:cNvSpPr>
              <a:spLocks noChangeArrowheads="1"/>
            </p:cNvSpPr>
            <p:nvPr/>
          </p:nvSpPr>
          <p:spPr bwMode="auto">
            <a:xfrm>
              <a:off x="3219" y="1327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2959" y="1327"/>
              <a:ext cx="260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0584" name="Rectangle 8"/>
            <p:cNvSpPr>
              <a:spLocks noChangeArrowheads="1"/>
            </p:cNvSpPr>
            <p:nvPr/>
          </p:nvSpPr>
          <p:spPr bwMode="auto">
            <a:xfrm>
              <a:off x="2699" y="1327"/>
              <a:ext cx="260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438" y="1327"/>
              <a:ext cx="261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2178" y="1327"/>
              <a:ext cx="260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0587" name="Rectangle 11"/>
            <p:cNvSpPr>
              <a:spLocks noChangeArrowheads="1"/>
            </p:cNvSpPr>
            <p:nvPr/>
          </p:nvSpPr>
          <p:spPr bwMode="auto">
            <a:xfrm>
              <a:off x="1917" y="1327"/>
              <a:ext cx="261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0588" name="Rectangle 12"/>
            <p:cNvSpPr>
              <a:spLocks noChangeArrowheads="1"/>
            </p:cNvSpPr>
            <p:nvPr/>
          </p:nvSpPr>
          <p:spPr bwMode="auto">
            <a:xfrm>
              <a:off x="1657" y="1327"/>
              <a:ext cx="260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0589" name="Line 13"/>
            <p:cNvSpPr>
              <a:spLocks noChangeShapeType="1"/>
            </p:cNvSpPr>
            <p:nvPr/>
          </p:nvSpPr>
          <p:spPr bwMode="auto">
            <a:xfrm>
              <a:off x="3219" y="1327"/>
              <a:ext cx="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590" name="AutoShape 14"/>
            <p:cNvSpPr>
              <a:spLocks/>
            </p:cNvSpPr>
            <p:nvPr/>
          </p:nvSpPr>
          <p:spPr bwMode="auto">
            <a:xfrm rot="5400000">
              <a:off x="1976" y="643"/>
              <a:ext cx="107" cy="804"/>
            </a:xfrm>
            <a:prstGeom prst="leftBrace">
              <a:avLst>
                <a:gd name="adj1" fmla="val 626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591" name="AutoShape 15"/>
            <p:cNvSpPr>
              <a:spLocks/>
            </p:cNvSpPr>
            <p:nvPr/>
          </p:nvSpPr>
          <p:spPr bwMode="auto">
            <a:xfrm rot="5400000">
              <a:off x="2780" y="655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592" name="Text Box 16"/>
            <p:cNvSpPr txBox="1">
              <a:spLocks noChangeArrowheads="1"/>
            </p:cNvSpPr>
            <p:nvPr/>
          </p:nvSpPr>
          <p:spPr bwMode="auto">
            <a:xfrm>
              <a:off x="1610" y="751"/>
              <a:ext cx="8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A[p…i] ≤ x</a:t>
              </a:r>
            </a:p>
          </p:txBody>
        </p:sp>
        <p:sp>
          <p:nvSpPr>
            <p:cNvPr id="280593" name="Text Box 17"/>
            <p:cNvSpPr txBox="1">
              <a:spLocks noChangeArrowheads="1"/>
            </p:cNvSpPr>
            <p:nvPr/>
          </p:nvSpPr>
          <p:spPr bwMode="auto">
            <a:xfrm>
              <a:off x="2468" y="751"/>
              <a:ext cx="11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A[i+1…j-1] &gt; x</a:t>
              </a:r>
            </a:p>
          </p:txBody>
        </p:sp>
        <p:sp>
          <p:nvSpPr>
            <p:cNvPr id="280594" name="Text Box 18"/>
            <p:cNvSpPr txBox="1">
              <a:spLocks noChangeArrowheads="1"/>
            </p:cNvSpPr>
            <p:nvPr/>
          </p:nvSpPr>
          <p:spPr bwMode="auto">
            <a:xfrm>
              <a:off x="1674" y="105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280595" name="Text Box 19"/>
            <p:cNvSpPr txBox="1">
              <a:spLocks noChangeArrowheads="1"/>
            </p:cNvSpPr>
            <p:nvPr/>
          </p:nvSpPr>
          <p:spPr bwMode="auto">
            <a:xfrm>
              <a:off x="2218" y="1054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80596" name="Text Box 20"/>
            <p:cNvSpPr txBox="1">
              <a:spLocks noChangeArrowheads="1"/>
            </p:cNvSpPr>
            <p:nvPr/>
          </p:nvSpPr>
          <p:spPr bwMode="auto">
            <a:xfrm>
              <a:off x="2438" y="1054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i+1</a:t>
              </a:r>
            </a:p>
          </p:txBody>
        </p:sp>
        <p:sp>
          <p:nvSpPr>
            <p:cNvPr id="280597" name="Text Box 21"/>
            <p:cNvSpPr txBox="1">
              <a:spLocks noChangeArrowheads="1"/>
            </p:cNvSpPr>
            <p:nvPr/>
          </p:nvSpPr>
          <p:spPr bwMode="auto">
            <a:xfrm>
              <a:off x="3776" y="1045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0598" name="Text Box 22"/>
            <p:cNvSpPr txBox="1">
              <a:spLocks noChangeArrowheads="1"/>
            </p:cNvSpPr>
            <p:nvPr/>
          </p:nvSpPr>
          <p:spPr bwMode="auto">
            <a:xfrm>
              <a:off x="2934" y="104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j-1</a:t>
              </a:r>
            </a:p>
          </p:txBody>
        </p:sp>
        <p:sp>
          <p:nvSpPr>
            <p:cNvPr id="280599" name="Line 23"/>
            <p:cNvSpPr>
              <a:spLocks noChangeShapeType="1"/>
            </p:cNvSpPr>
            <p:nvPr/>
          </p:nvSpPr>
          <p:spPr bwMode="auto">
            <a:xfrm>
              <a:off x="2438" y="1254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600" name="Line 24"/>
            <p:cNvSpPr>
              <a:spLocks noChangeShapeType="1"/>
            </p:cNvSpPr>
            <p:nvPr/>
          </p:nvSpPr>
          <p:spPr bwMode="auto">
            <a:xfrm>
              <a:off x="3218" y="1260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601" name="Rectangle 25"/>
            <p:cNvSpPr>
              <a:spLocks noChangeArrowheads="1"/>
            </p:cNvSpPr>
            <p:nvPr/>
          </p:nvSpPr>
          <p:spPr bwMode="auto">
            <a:xfrm>
              <a:off x="3738" y="1327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  <a:latin typeface="Comic Sans MS" pitchFamily="-107" charset="0"/>
                </a:rPr>
                <a:t>x</a:t>
              </a:r>
            </a:p>
          </p:txBody>
        </p:sp>
        <p:sp>
          <p:nvSpPr>
            <p:cNvPr id="280602" name="Line 26"/>
            <p:cNvSpPr>
              <a:spLocks noChangeShapeType="1"/>
            </p:cNvSpPr>
            <p:nvPr/>
          </p:nvSpPr>
          <p:spPr bwMode="auto">
            <a:xfrm>
              <a:off x="3740" y="1260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603" name="AutoShape 27"/>
            <p:cNvSpPr>
              <a:spLocks/>
            </p:cNvSpPr>
            <p:nvPr/>
          </p:nvSpPr>
          <p:spPr bwMode="auto">
            <a:xfrm rot="-5400000">
              <a:off x="3422" y="1507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604" name="Text Box 28"/>
            <p:cNvSpPr txBox="1">
              <a:spLocks noChangeArrowheads="1"/>
            </p:cNvSpPr>
            <p:nvPr/>
          </p:nvSpPr>
          <p:spPr bwMode="auto">
            <a:xfrm>
              <a:off x="3158" y="181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unknown</a:t>
              </a:r>
            </a:p>
          </p:txBody>
        </p:sp>
        <p:sp>
          <p:nvSpPr>
            <p:cNvPr id="280605" name="Text Box 29"/>
            <p:cNvSpPr txBox="1">
              <a:spLocks noChangeArrowheads="1"/>
            </p:cNvSpPr>
            <p:nvPr/>
          </p:nvSpPr>
          <p:spPr bwMode="auto">
            <a:xfrm>
              <a:off x="3650" y="2059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pivot</a:t>
              </a:r>
            </a:p>
          </p:txBody>
        </p:sp>
        <p:sp>
          <p:nvSpPr>
            <p:cNvPr id="280606" name="Line 30"/>
            <p:cNvSpPr>
              <a:spLocks noChangeShapeType="1"/>
            </p:cNvSpPr>
            <p:nvPr/>
          </p:nvSpPr>
          <p:spPr bwMode="auto">
            <a:xfrm flipV="1">
              <a:off x="3878" y="1675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Invariant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560763"/>
            <a:ext cx="8229600" cy="3055937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/>
              <a:t>Initialization: </a:t>
            </a:r>
            <a:r>
              <a:rPr lang="en-US"/>
              <a:t>Before the loop starts:</a:t>
            </a:r>
          </a:p>
          <a:p>
            <a:pPr marL="914400" lvl="1" indent="-457200"/>
            <a:r>
              <a:rPr lang="en-US">
                <a:latin typeface="Comic Sans MS" pitchFamily="-107" charset="0"/>
              </a:rPr>
              <a:t>A[r]</a:t>
            </a:r>
            <a:r>
              <a:rPr lang="en-US"/>
              <a:t> is the pivot</a:t>
            </a:r>
          </a:p>
          <a:p>
            <a:pPr marL="914400" lvl="1" indent="-457200"/>
            <a:r>
              <a:rPr lang="en-US"/>
              <a:t>subarrays </a:t>
            </a:r>
            <a:r>
              <a:rPr lang="en-US">
                <a:latin typeface="Comic Sans MS" pitchFamily="-107" charset="0"/>
              </a:rPr>
              <a:t>A[p . . i]</a:t>
            </a:r>
            <a:r>
              <a:rPr lang="en-US"/>
              <a:t> and </a:t>
            </a:r>
            <a:r>
              <a:rPr lang="en-US">
                <a:latin typeface="Comic Sans MS" pitchFamily="-107" charset="0"/>
              </a:rPr>
              <a:t>A[i + 1 . . j - 1]</a:t>
            </a:r>
            <a:r>
              <a:rPr lang="en-US"/>
              <a:t> are empty</a:t>
            </a:r>
          </a:p>
          <a:p>
            <a:pPr marL="914400" lvl="1" indent="-457200"/>
            <a:r>
              <a:rPr lang="en-US"/>
              <a:t>All elements in the array are not examined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49500" y="1517650"/>
            <a:ext cx="4175125" cy="1976438"/>
            <a:chOff x="1560" y="1072"/>
            <a:chExt cx="2630" cy="1245"/>
          </a:xfrm>
        </p:grpSpPr>
        <p:sp>
          <p:nvSpPr>
            <p:cNvPr id="281605" name="Rectangle 5"/>
            <p:cNvSpPr>
              <a:spLocks noChangeArrowheads="1"/>
            </p:cNvSpPr>
            <p:nvPr/>
          </p:nvSpPr>
          <p:spPr bwMode="auto">
            <a:xfrm>
              <a:off x="3600" y="1354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1606" name="Rectangle 6"/>
            <p:cNvSpPr>
              <a:spLocks noChangeArrowheads="1"/>
            </p:cNvSpPr>
            <p:nvPr/>
          </p:nvSpPr>
          <p:spPr bwMode="auto">
            <a:xfrm>
              <a:off x="3339" y="1354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1607" name="Rectangle 7"/>
            <p:cNvSpPr>
              <a:spLocks noChangeArrowheads="1"/>
            </p:cNvSpPr>
            <p:nvPr/>
          </p:nvSpPr>
          <p:spPr bwMode="auto">
            <a:xfrm>
              <a:off x="3079" y="1354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1608" name="Rectangle 8"/>
            <p:cNvSpPr>
              <a:spLocks noChangeArrowheads="1"/>
            </p:cNvSpPr>
            <p:nvPr/>
          </p:nvSpPr>
          <p:spPr bwMode="auto">
            <a:xfrm>
              <a:off x="2819" y="1354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1609" name="Rectangle 9"/>
            <p:cNvSpPr>
              <a:spLocks noChangeArrowheads="1"/>
            </p:cNvSpPr>
            <p:nvPr/>
          </p:nvSpPr>
          <p:spPr bwMode="auto">
            <a:xfrm>
              <a:off x="2558" y="1354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1610" name="Rectangle 10"/>
            <p:cNvSpPr>
              <a:spLocks noChangeArrowheads="1"/>
            </p:cNvSpPr>
            <p:nvPr/>
          </p:nvSpPr>
          <p:spPr bwMode="auto">
            <a:xfrm>
              <a:off x="2298" y="1354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1611" name="Rectangle 11"/>
            <p:cNvSpPr>
              <a:spLocks noChangeArrowheads="1"/>
            </p:cNvSpPr>
            <p:nvPr/>
          </p:nvSpPr>
          <p:spPr bwMode="auto">
            <a:xfrm>
              <a:off x="2037" y="1354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1612" name="Rectangle 12"/>
            <p:cNvSpPr>
              <a:spLocks noChangeArrowheads="1"/>
            </p:cNvSpPr>
            <p:nvPr/>
          </p:nvSpPr>
          <p:spPr bwMode="auto">
            <a:xfrm>
              <a:off x="1777" y="1354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>
              <a:off x="3339" y="1354"/>
              <a:ext cx="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14" name="Text Box 14"/>
            <p:cNvSpPr txBox="1">
              <a:spLocks noChangeArrowheads="1"/>
            </p:cNvSpPr>
            <p:nvPr/>
          </p:nvSpPr>
          <p:spPr bwMode="auto">
            <a:xfrm>
              <a:off x="1758" y="1081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p,j</a:t>
              </a:r>
            </a:p>
          </p:txBody>
        </p:sp>
        <p:sp>
          <p:nvSpPr>
            <p:cNvPr id="281615" name="Text Box 15"/>
            <p:cNvSpPr txBox="1">
              <a:spLocks noChangeArrowheads="1"/>
            </p:cNvSpPr>
            <p:nvPr/>
          </p:nvSpPr>
          <p:spPr bwMode="auto">
            <a:xfrm>
              <a:off x="1560" y="1112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81616" name="Text Box 16"/>
            <p:cNvSpPr txBox="1">
              <a:spLocks noChangeArrowheads="1"/>
            </p:cNvSpPr>
            <p:nvPr/>
          </p:nvSpPr>
          <p:spPr bwMode="auto">
            <a:xfrm>
              <a:off x="3896" y="1072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81617" name="Rectangle 17"/>
            <p:cNvSpPr>
              <a:spLocks noChangeArrowheads="1"/>
            </p:cNvSpPr>
            <p:nvPr/>
          </p:nvSpPr>
          <p:spPr bwMode="auto">
            <a:xfrm>
              <a:off x="3858" y="1354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  <a:latin typeface="Comic Sans MS" pitchFamily="-107" charset="0"/>
                </a:rPr>
                <a:t>x</a:t>
              </a:r>
            </a:p>
          </p:txBody>
        </p:sp>
        <p:sp>
          <p:nvSpPr>
            <p:cNvPr id="281618" name="Line 18"/>
            <p:cNvSpPr>
              <a:spLocks noChangeShapeType="1"/>
            </p:cNvSpPr>
            <p:nvPr/>
          </p:nvSpPr>
          <p:spPr bwMode="auto">
            <a:xfrm>
              <a:off x="3860" y="1287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19" name="AutoShape 19"/>
            <p:cNvSpPr>
              <a:spLocks/>
            </p:cNvSpPr>
            <p:nvPr/>
          </p:nvSpPr>
          <p:spPr bwMode="auto">
            <a:xfrm rot="-5400000">
              <a:off x="2736" y="728"/>
              <a:ext cx="164" cy="2072"/>
            </a:xfrm>
            <a:prstGeom prst="leftBrace">
              <a:avLst>
                <a:gd name="adj1" fmla="val 1052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20" name="Text Box 20"/>
            <p:cNvSpPr txBox="1">
              <a:spLocks noChangeArrowheads="1"/>
            </p:cNvSpPr>
            <p:nvPr/>
          </p:nvSpPr>
          <p:spPr bwMode="auto">
            <a:xfrm>
              <a:off x="2365" y="1895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unknown</a:t>
              </a:r>
            </a:p>
          </p:txBody>
        </p:sp>
        <p:sp>
          <p:nvSpPr>
            <p:cNvPr id="281621" name="Text Box 21"/>
            <p:cNvSpPr txBox="1">
              <a:spLocks noChangeArrowheads="1"/>
            </p:cNvSpPr>
            <p:nvPr/>
          </p:nvSpPr>
          <p:spPr bwMode="auto">
            <a:xfrm>
              <a:off x="3770" y="2086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pivot</a:t>
              </a:r>
            </a:p>
          </p:txBody>
        </p:sp>
        <p:sp>
          <p:nvSpPr>
            <p:cNvPr id="281622" name="Line 22"/>
            <p:cNvSpPr>
              <a:spLocks noChangeShapeType="1"/>
            </p:cNvSpPr>
            <p:nvPr/>
          </p:nvSpPr>
          <p:spPr bwMode="auto">
            <a:xfrm flipV="1">
              <a:off x="3998" y="170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Invariant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663950"/>
            <a:ext cx="7985766" cy="295275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/>
              <a:t>Maintenance: </a:t>
            </a:r>
            <a:r>
              <a:rPr lang="en-US" dirty="0"/>
              <a:t>While the loop is running</a:t>
            </a:r>
          </a:p>
          <a:p>
            <a:pPr marL="914400" lvl="1" indent="-457200"/>
            <a:r>
              <a:rPr lang="en-US" sz="2800" dirty="0">
                <a:latin typeface="Comic Sans MS" pitchFamily="-107" charset="0"/>
              </a:rPr>
              <a:t>if A[ j ] ≤ </a:t>
            </a:r>
            <a:r>
              <a:rPr lang="en-US" sz="2800" dirty="0"/>
              <a:t>pivot, then</a:t>
            </a:r>
            <a:r>
              <a:rPr lang="en-US" sz="2800" dirty="0">
                <a:latin typeface="Comic Sans MS" pitchFamily="-107" charset="0"/>
              </a:rPr>
              <a:t> </a:t>
            </a:r>
            <a:r>
              <a:rPr lang="en-US" sz="2800" dirty="0" err="1">
                <a:latin typeface="Comic Sans MS" pitchFamily="-107" charset="0"/>
              </a:rPr>
              <a:t>i</a:t>
            </a:r>
            <a:r>
              <a:rPr lang="en-US" sz="2800" dirty="0">
                <a:latin typeface="Comic Sans MS" pitchFamily="-107" charset="0"/>
              </a:rPr>
              <a:t> </a:t>
            </a:r>
            <a:r>
              <a:rPr lang="en-US" sz="2800" dirty="0"/>
              <a:t>is incremented, </a:t>
            </a:r>
            <a:r>
              <a:rPr lang="en-US" sz="2800" dirty="0">
                <a:latin typeface="Comic Sans MS" pitchFamily="-107" charset="0"/>
              </a:rPr>
              <a:t>A[ j ] </a:t>
            </a:r>
            <a:r>
              <a:rPr lang="en-US" sz="2800" dirty="0"/>
              <a:t>and</a:t>
            </a:r>
            <a:r>
              <a:rPr lang="en-US" sz="2800" dirty="0">
                <a:latin typeface="Comic Sans MS" pitchFamily="-107" charset="0"/>
              </a:rPr>
              <a:t> A[</a:t>
            </a:r>
            <a:r>
              <a:rPr lang="en-US" sz="2800" dirty="0" err="1">
                <a:latin typeface="Comic Sans MS" pitchFamily="-107" charset="0"/>
              </a:rPr>
              <a:t>i</a:t>
            </a:r>
            <a:r>
              <a:rPr lang="en-US" sz="2800" dirty="0">
                <a:latin typeface="Comic Sans MS" pitchFamily="-107" charset="0"/>
              </a:rPr>
              <a:t> +1] </a:t>
            </a:r>
            <a:r>
              <a:rPr lang="en-US" sz="2800" dirty="0"/>
              <a:t>are swapped and then j is incremented</a:t>
            </a:r>
          </a:p>
          <a:p>
            <a:pPr marL="914400" lvl="1" indent="-457200"/>
            <a:r>
              <a:rPr lang="en-US" sz="2800" dirty="0"/>
              <a:t>If </a:t>
            </a:r>
            <a:r>
              <a:rPr lang="en-US" sz="2800" dirty="0">
                <a:latin typeface="Comic Sans MS" pitchFamily="-107" charset="0"/>
              </a:rPr>
              <a:t>A[ j ] &gt; pivot, </a:t>
            </a:r>
            <a:r>
              <a:rPr lang="en-US" sz="2800" dirty="0"/>
              <a:t>then increment only j</a:t>
            </a:r>
            <a:r>
              <a:rPr lang="en-US" sz="2800" dirty="0">
                <a:latin typeface="Comic Sans MS" pitchFamily="-107" charset="0"/>
              </a:rPr>
              <a:t> 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5516563" y="2174875"/>
            <a:ext cx="412750" cy="4238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5102225" y="2174875"/>
            <a:ext cx="414338" cy="4238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4689475" y="2174875"/>
            <a:ext cx="412750" cy="423863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4276725" y="2174875"/>
            <a:ext cx="412750" cy="423863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3862388" y="2174875"/>
            <a:ext cx="414337" cy="423863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3449638" y="2174875"/>
            <a:ext cx="412750" cy="4238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2634" name="Rectangle 10"/>
          <p:cNvSpPr>
            <a:spLocks noChangeArrowheads="1"/>
          </p:cNvSpPr>
          <p:nvPr/>
        </p:nvSpPr>
        <p:spPr bwMode="auto">
          <a:xfrm>
            <a:off x="3035300" y="2174875"/>
            <a:ext cx="414338" cy="4238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2622550" y="2174875"/>
            <a:ext cx="412750" cy="4238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2636" name="Line 12"/>
          <p:cNvSpPr>
            <a:spLocks noChangeShapeType="1"/>
          </p:cNvSpPr>
          <p:nvPr/>
        </p:nvSpPr>
        <p:spPr bwMode="auto">
          <a:xfrm>
            <a:off x="5102225" y="2174875"/>
            <a:ext cx="1588" cy="423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637" name="AutoShape 13"/>
          <p:cNvSpPr>
            <a:spLocks/>
          </p:cNvSpPr>
          <p:nvPr/>
        </p:nvSpPr>
        <p:spPr bwMode="auto">
          <a:xfrm rot="5400000">
            <a:off x="3129756" y="1088232"/>
            <a:ext cx="169863" cy="1276350"/>
          </a:xfrm>
          <a:prstGeom prst="leftBrace">
            <a:avLst>
              <a:gd name="adj1" fmla="val 626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638" name="AutoShape 14"/>
          <p:cNvSpPr>
            <a:spLocks/>
          </p:cNvSpPr>
          <p:nvPr/>
        </p:nvSpPr>
        <p:spPr bwMode="auto">
          <a:xfrm rot="5400000">
            <a:off x="4405313" y="1108075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639" name="Text Box 15"/>
          <p:cNvSpPr txBox="1">
            <a:spLocks noChangeArrowheads="1"/>
          </p:cNvSpPr>
          <p:nvPr/>
        </p:nvSpPr>
        <p:spPr bwMode="auto">
          <a:xfrm>
            <a:off x="2547938" y="1260475"/>
            <a:ext cx="1331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A[p…i] ≤ x</a:t>
            </a:r>
          </a:p>
        </p:txBody>
      </p:sp>
      <p:sp>
        <p:nvSpPr>
          <p:cNvPr id="282640" name="Text Box 16"/>
          <p:cNvSpPr txBox="1">
            <a:spLocks noChangeArrowheads="1"/>
          </p:cNvSpPr>
          <p:nvPr/>
        </p:nvSpPr>
        <p:spPr bwMode="auto">
          <a:xfrm>
            <a:off x="3910013" y="1260475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A[i+1…j-1] &gt; x</a:t>
            </a:r>
          </a:p>
        </p:txBody>
      </p:sp>
      <p:sp>
        <p:nvSpPr>
          <p:cNvPr id="282641" name="Text Box 17"/>
          <p:cNvSpPr txBox="1">
            <a:spLocks noChangeArrowheads="1"/>
          </p:cNvSpPr>
          <p:nvPr/>
        </p:nvSpPr>
        <p:spPr bwMode="auto">
          <a:xfrm>
            <a:off x="2649538" y="1741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82642" name="Text Box 18"/>
          <p:cNvSpPr txBox="1">
            <a:spLocks noChangeArrowheads="1"/>
          </p:cNvSpPr>
          <p:nvPr/>
        </p:nvSpPr>
        <p:spPr bwMode="auto">
          <a:xfrm>
            <a:off x="3513138" y="1741488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2643" name="Text Box 19"/>
          <p:cNvSpPr txBox="1">
            <a:spLocks noChangeArrowheads="1"/>
          </p:cNvSpPr>
          <p:nvPr/>
        </p:nvSpPr>
        <p:spPr bwMode="auto">
          <a:xfrm>
            <a:off x="3862388" y="1741488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i+1</a:t>
            </a:r>
          </a:p>
        </p:txBody>
      </p:sp>
      <p:sp>
        <p:nvSpPr>
          <p:cNvPr id="282644" name="Text Box 20"/>
          <p:cNvSpPr txBox="1">
            <a:spLocks noChangeArrowheads="1"/>
          </p:cNvSpPr>
          <p:nvPr/>
        </p:nvSpPr>
        <p:spPr bwMode="auto">
          <a:xfrm>
            <a:off x="5986463" y="17272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4649788" y="1727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j-1</a:t>
            </a:r>
          </a:p>
        </p:txBody>
      </p:sp>
      <p:sp>
        <p:nvSpPr>
          <p:cNvPr id="282646" name="Line 22"/>
          <p:cNvSpPr>
            <a:spLocks noChangeShapeType="1"/>
          </p:cNvSpPr>
          <p:nvPr/>
        </p:nvSpPr>
        <p:spPr bwMode="auto">
          <a:xfrm>
            <a:off x="3862388" y="2058988"/>
            <a:ext cx="1587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647" name="Line 23"/>
          <p:cNvSpPr>
            <a:spLocks noChangeShapeType="1"/>
          </p:cNvSpPr>
          <p:nvPr/>
        </p:nvSpPr>
        <p:spPr bwMode="auto">
          <a:xfrm>
            <a:off x="5100638" y="2068513"/>
            <a:ext cx="1587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648" name="Rectangle 24"/>
          <p:cNvSpPr>
            <a:spLocks noChangeArrowheads="1"/>
          </p:cNvSpPr>
          <p:nvPr/>
        </p:nvSpPr>
        <p:spPr bwMode="auto">
          <a:xfrm>
            <a:off x="5926138" y="2174875"/>
            <a:ext cx="412750" cy="4238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-107" charset="0"/>
              </a:rPr>
              <a:t>x</a:t>
            </a:r>
          </a:p>
        </p:txBody>
      </p:sp>
      <p:sp>
        <p:nvSpPr>
          <p:cNvPr id="282649" name="Line 25"/>
          <p:cNvSpPr>
            <a:spLocks noChangeShapeType="1"/>
          </p:cNvSpPr>
          <p:nvPr/>
        </p:nvSpPr>
        <p:spPr bwMode="auto">
          <a:xfrm>
            <a:off x="5929313" y="2068513"/>
            <a:ext cx="1587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650" name="AutoShape 26"/>
          <p:cNvSpPr>
            <a:spLocks/>
          </p:cNvSpPr>
          <p:nvPr/>
        </p:nvSpPr>
        <p:spPr bwMode="auto">
          <a:xfrm rot="-5400000">
            <a:off x="5424488" y="2460625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651" name="Text Box 27"/>
          <p:cNvSpPr txBox="1">
            <a:spLocks noChangeArrowheads="1"/>
          </p:cNvSpPr>
          <p:nvPr/>
        </p:nvSpPr>
        <p:spPr bwMode="auto">
          <a:xfrm>
            <a:off x="5005388" y="29559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unknown</a:t>
            </a:r>
          </a:p>
        </p:txBody>
      </p:sp>
      <p:sp>
        <p:nvSpPr>
          <p:cNvPr id="282652" name="Text Box 28"/>
          <p:cNvSpPr txBox="1">
            <a:spLocks noChangeArrowheads="1"/>
          </p:cNvSpPr>
          <p:nvPr/>
        </p:nvSpPr>
        <p:spPr bwMode="auto">
          <a:xfrm>
            <a:off x="5786438" y="3336925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pivot</a:t>
            </a:r>
          </a:p>
        </p:txBody>
      </p:sp>
      <p:sp>
        <p:nvSpPr>
          <p:cNvPr id="282653" name="Line 29"/>
          <p:cNvSpPr>
            <a:spLocks noChangeShapeType="1"/>
          </p:cNvSpPr>
          <p:nvPr/>
        </p:nvSpPr>
        <p:spPr bwMode="auto">
          <a:xfrm flipV="1">
            <a:off x="6148388" y="2727325"/>
            <a:ext cx="1587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Maintenance of Loop Invariant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7625" y="1143000"/>
            <a:ext cx="4121150" cy="2271713"/>
            <a:chOff x="1440" y="720"/>
            <a:chExt cx="2596" cy="143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40" y="1680"/>
              <a:ext cx="2592" cy="192"/>
              <a:chOff x="336" y="1344"/>
              <a:chExt cx="2592" cy="192"/>
            </a:xfrm>
          </p:grpSpPr>
          <p:sp>
            <p:nvSpPr>
              <p:cNvPr id="283653" name="Rectangle 5"/>
              <p:cNvSpPr>
                <a:spLocks noChangeArrowheads="1"/>
              </p:cNvSpPr>
              <p:nvPr/>
            </p:nvSpPr>
            <p:spPr bwMode="auto">
              <a:xfrm>
                <a:off x="2766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solidFill>
                      <a:schemeClr val="accent2"/>
                    </a:solidFill>
                    <a:latin typeface="Monotype Corsiva" pitchFamily="-107" charset="0"/>
                  </a:rPr>
                  <a:t>x</a:t>
                </a: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54" name="Rectangle 6"/>
              <p:cNvSpPr>
                <a:spLocks noChangeArrowheads="1"/>
              </p:cNvSpPr>
              <p:nvPr/>
            </p:nvSpPr>
            <p:spPr bwMode="auto">
              <a:xfrm>
                <a:off x="2604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55" name="Rectangle 7"/>
              <p:cNvSpPr>
                <a:spLocks noChangeArrowheads="1"/>
              </p:cNvSpPr>
              <p:nvPr/>
            </p:nvSpPr>
            <p:spPr bwMode="auto">
              <a:xfrm>
                <a:off x="2442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56" name="Rectangle 8"/>
              <p:cNvSpPr>
                <a:spLocks noChangeArrowheads="1"/>
              </p:cNvSpPr>
              <p:nvPr/>
            </p:nvSpPr>
            <p:spPr bwMode="auto">
              <a:xfrm>
                <a:off x="2280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57" name="Rectangle 9"/>
              <p:cNvSpPr>
                <a:spLocks noChangeArrowheads="1"/>
              </p:cNvSpPr>
              <p:nvPr/>
            </p:nvSpPr>
            <p:spPr bwMode="auto">
              <a:xfrm>
                <a:off x="2118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58" name="Rectangle 10"/>
              <p:cNvSpPr>
                <a:spLocks noChangeArrowheads="1"/>
              </p:cNvSpPr>
              <p:nvPr/>
            </p:nvSpPr>
            <p:spPr bwMode="auto">
              <a:xfrm>
                <a:off x="1956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59" name="Rectangle 11"/>
              <p:cNvSpPr>
                <a:spLocks noChangeArrowheads="1"/>
              </p:cNvSpPr>
              <p:nvPr/>
            </p:nvSpPr>
            <p:spPr bwMode="auto">
              <a:xfrm>
                <a:off x="1794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60" name="Rectangle 12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61" name="Rectangle 13"/>
              <p:cNvSpPr>
                <a:spLocks noChangeArrowheads="1"/>
              </p:cNvSpPr>
              <p:nvPr/>
            </p:nvSpPr>
            <p:spPr bwMode="auto">
              <a:xfrm>
                <a:off x="1470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62" name="Rectangle 14"/>
              <p:cNvSpPr>
                <a:spLocks noChangeArrowheads="1"/>
              </p:cNvSpPr>
              <p:nvPr/>
            </p:nvSpPr>
            <p:spPr bwMode="auto">
              <a:xfrm>
                <a:off x="1308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63" name="Rectangle 15"/>
              <p:cNvSpPr>
                <a:spLocks noChangeArrowheads="1"/>
              </p:cNvSpPr>
              <p:nvPr/>
            </p:nvSpPr>
            <p:spPr bwMode="auto">
              <a:xfrm>
                <a:off x="1146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64" name="Rectangle 16"/>
              <p:cNvSpPr>
                <a:spLocks noChangeArrowheads="1"/>
              </p:cNvSpPr>
              <p:nvPr/>
            </p:nvSpPr>
            <p:spPr bwMode="auto">
              <a:xfrm>
                <a:off x="984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65" name="Rectangle 17"/>
              <p:cNvSpPr>
                <a:spLocks noChangeArrowheads="1"/>
              </p:cNvSpPr>
              <p:nvPr/>
            </p:nvSpPr>
            <p:spPr bwMode="auto">
              <a:xfrm>
                <a:off x="822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66" name="Rectangle 18"/>
              <p:cNvSpPr>
                <a:spLocks noChangeArrowheads="1"/>
              </p:cNvSpPr>
              <p:nvPr/>
            </p:nvSpPr>
            <p:spPr bwMode="auto">
              <a:xfrm>
                <a:off x="660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67" name="Rectangle 19"/>
              <p:cNvSpPr>
                <a:spLocks noChangeArrowheads="1"/>
              </p:cNvSpPr>
              <p:nvPr/>
            </p:nvSpPr>
            <p:spPr bwMode="auto">
              <a:xfrm>
                <a:off x="498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68" name="Rectangle 20"/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69" name="Line 21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25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70" name="Line 22"/>
              <p:cNvSpPr>
                <a:spLocks noChangeShapeType="1"/>
              </p:cNvSpPr>
              <p:nvPr/>
            </p:nvSpPr>
            <p:spPr bwMode="auto">
              <a:xfrm>
                <a:off x="336" y="1536"/>
                <a:ext cx="25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71" name="Line 23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72" name="Line 24"/>
              <p:cNvSpPr>
                <a:spLocks noChangeShapeType="1"/>
              </p:cNvSpPr>
              <p:nvPr/>
            </p:nvSpPr>
            <p:spPr bwMode="auto">
              <a:xfrm>
                <a:off x="49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73" name="Line 25"/>
              <p:cNvSpPr>
                <a:spLocks noChangeShapeType="1"/>
              </p:cNvSpPr>
              <p:nvPr/>
            </p:nvSpPr>
            <p:spPr bwMode="auto">
              <a:xfrm>
                <a:off x="66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74" name="Line 26"/>
              <p:cNvSpPr>
                <a:spLocks noChangeShapeType="1"/>
              </p:cNvSpPr>
              <p:nvPr/>
            </p:nvSpPr>
            <p:spPr bwMode="auto">
              <a:xfrm>
                <a:off x="82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75" name="Line 27"/>
              <p:cNvSpPr>
                <a:spLocks noChangeShapeType="1"/>
              </p:cNvSpPr>
              <p:nvPr/>
            </p:nvSpPr>
            <p:spPr bwMode="auto">
              <a:xfrm>
                <a:off x="98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76" name="Line 28"/>
              <p:cNvSpPr>
                <a:spLocks noChangeShapeType="1"/>
              </p:cNvSpPr>
              <p:nvPr/>
            </p:nvSpPr>
            <p:spPr bwMode="auto">
              <a:xfrm>
                <a:off x="114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77" name="Line 29"/>
              <p:cNvSpPr>
                <a:spLocks noChangeShapeType="1"/>
              </p:cNvSpPr>
              <p:nvPr/>
            </p:nvSpPr>
            <p:spPr bwMode="auto">
              <a:xfrm>
                <a:off x="130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78" name="Line 30"/>
              <p:cNvSpPr>
                <a:spLocks noChangeShapeType="1"/>
              </p:cNvSpPr>
              <p:nvPr/>
            </p:nvSpPr>
            <p:spPr bwMode="auto">
              <a:xfrm>
                <a:off x="147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79" name="Line 31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80" name="Line 32"/>
              <p:cNvSpPr>
                <a:spLocks noChangeShapeType="1"/>
              </p:cNvSpPr>
              <p:nvPr/>
            </p:nvSpPr>
            <p:spPr bwMode="auto">
              <a:xfrm>
                <a:off x="179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81" name="Line 33"/>
              <p:cNvSpPr>
                <a:spLocks noChangeShapeType="1"/>
              </p:cNvSpPr>
              <p:nvPr/>
            </p:nvSpPr>
            <p:spPr bwMode="auto">
              <a:xfrm>
                <a:off x="195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82" name="Line 34"/>
              <p:cNvSpPr>
                <a:spLocks noChangeShapeType="1"/>
              </p:cNvSpPr>
              <p:nvPr/>
            </p:nvSpPr>
            <p:spPr bwMode="auto">
              <a:xfrm>
                <a:off x="211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83" name="Line 35"/>
              <p:cNvSpPr>
                <a:spLocks noChangeShapeType="1"/>
              </p:cNvSpPr>
              <p:nvPr/>
            </p:nvSpPr>
            <p:spPr bwMode="auto">
              <a:xfrm>
                <a:off x="228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84" name="Line 36"/>
              <p:cNvSpPr>
                <a:spLocks noChangeShapeType="1"/>
              </p:cNvSpPr>
              <p:nvPr/>
            </p:nvSpPr>
            <p:spPr bwMode="auto">
              <a:xfrm>
                <a:off x="244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85" name="Line 37"/>
              <p:cNvSpPr>
                <a:spLocks noChangeShapeType="1"/>
              </p:cNvSpPr>
              <p:nvPr/>
            </p:nvSpPr>
            <p:spPr bwMode="auto">
              <a:xfrm>
                <a:off x="260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86" name="Line 38"/>
              <p:cNvSpPr>
                <a:spLocks noChangeShapeType="1"/>
              </p:cNvSpPr>
              <p:nvPr/>
            </p:nvSpPr>
            <p:spPr bwMode="auto">
              <a:xfrm>
                <a:off x="276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87" name="Line 39"/>
              <p:cNvSpPr>
                <a:spLocks noChangeShapeType="1"/>
              </p:cNvSpPr>
              <p:nvPr/>
            </p:nvSpPr>
            <p:spPr bwMode="auto">
              <a:xfrm>
                <a:off x="2928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3688" name="Text Box 40"/>
            <p:cNvSpPr txBox="1">
              <a:spLocks noChangeArrowheads="1"/>
            </p:cNvSpPr>
            <p:nvPr/>
          </p:nvSpPr>
          <p:spPr bwMode="auto">
            <a:xfrm>
              <a:off x="1440" y="1468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p</a:t>
              </a:r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440" y="960"/>
              <a:ext cx="2592" cy="192"/>
              <a:chOff x="336" y="1344"/>
              <a:chExt cx="2592" cy="192"/>
            </a:xfrm>
          </p:grpSpPr>
          <p:sp>
            <p:nvSpPr>
              <p:cNvPr id="283690" name="Rectangle 42"/>
              <p:cNvSpPr>
                <a:spLocks noChangeArrowheads="1"/>
              </p:cNvSpPr>
              <p:nvPr/>
            </p:nvSpPr>
            <p:spPr bwMode="auto">
              <a:xfrm>
                <a:off x="2766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solidFill>
                      <a:schemeClr val="accent2"/>
                    </a:solidFill>
                    <a:latin typeface="Monotype Corsiva" pitchFamily="-107" charset="0"/>
                  </a:rPr>
                  <a:t>x</a:t>
                </a:r>
              </a:p>
            </p:txBody>
          </p:sp>
          <p:sp>
            <p:nvSpPr>
              <p:cNvPr id="283691" name="Rectangle 43"/>
              <p:cNvSpPr>
                <a:spLocks noChangeArrowheads="1"/>
              </p:cNvSpPr>
              <p:nvPr/>
            </p:nvSpPr>
            <p:spPr bwMode="auto">
              <a:xfrm>
                <a:off x="2604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92" name="Rectangle 44"/>
              <p:cNvSpPr>
                <a:spLocks noChangeArrowheads="1"/>
              </p:cNvSpPr>
              <p:nvPr/>
            </p:nvSpPr>
            <p:spPr bwMode="auto">
              <a:xfrm>
                <a:off x="2442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93" name="Rectangle 45"/>
              <p:cNvSpPr>
                <a:spLocks noChangeArrowheads="1"/>
              </p:cNvSpPr>
              <p:nvPr/>
            </p:nvSpPr>
            <p:spPr bwMode="auto">
              <a:xfrm>
                <a:off x="2280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94" name="Rectangle 46"/>
              <p:cNvSpPr>
                <a:spLocks noChangeArrowheads="1"/>
              </p:cNvSpPr>
              <p:nvPr/>
            </p:nvSpPr>
            <p:spPr bwMode="auto">
              <a:xfrm>
                <a:off x="2118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95" name="Rectangle 47"/>
              <p:cNvSpPr>
                <a:spLocks noChangeArrowheads="1"/>
              </p:cNvSpPr>
              <p:nvPr/>
            </p:nvSpPr>
            <p:spPr bwMode="auto">
              <a:xfrm>
                <a:off x="1956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800">
                    <a:solidFill>
                      <a:schemeClr val="accent2"/>
                    </a:solidFill>
                  </a:rPr>
                  <a:t>&gt;x</a:t>
                </a:r>
              </a:p>
            </p:txBody>
          </p:sp>
          <p:sp>
            <p:nvSpPr>
              <p:cNvPr id="283696" name="Rectangle 48"/>
              <p:cNvSpPr>
                <a:spLocks noChangeArrowheads="1"/>
              </p:cNvSpPr>
              <p:nvPr/>
            </p:nvSpPr>
            <p:spPr bwMode="auto">
              <a:xfrm>
                <a:off x="1794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97" name="Rectangle 49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98" name="Rectangle 50"/>
              <p:cNvSpPr>
                <a:spLocks noChangeArrowheads="1"/>
              </p:cNvSpPr>
              <p:nvPr/>
            </p:nvSpPr>
            <p:spPr bwMode="auto">
              <a:xfrm>
                <a:off x="1470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699" name="Rectangle 51"/>
              <p:cNvSpPr>
                <a:spLocks noChangeArrowheads="1"/>
              </p:cNvSpPr>
              <p:nvPr/>
            </p:nvSpPr>
            <p:spPr bwMode="auto">
              <a:xfrm>
                <a:off x="1308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00" name="Rectangle 52"/>
              <p:cNvSpPr>
                <a:spLocks noChangeArrowheads="1"/>
              </p:cNvSpPr>
              <p:nvPr/>
            </p:nvSpPr>
            <p:spPr bwMode="auto">
              <a:xfrm>
                <a:off x="1146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01" name="Rectangle 53"/>
              <p:cNvSpPr>
                <a:spLocks noChangeArrowheads="1"/>
              </p:cNvSpPr>
              <p:nvPr/>
            </p:nvSpPr>
            <p:spPr bwMode="auto">
              <a:xfrm>
                <a:off x="984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02" name="Rectangle 54"/>
              <p:cNvSpPr>
                <a:spLocks noChangeArrowheads="1"/>
              </p:cNvSpPr>
              <p:nvPr/>
            </p:nvSpPr>
            <p:spPr bwMode="auto">
              <a:xfrm>
                <a:off x="822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03" name="Rectangle 55"/>
              <p:cNvSpPr>
                <a:spLocks noChangeArrowheads="1"/>
              </p:cNvSpPr>
              <p:nvPr/>
            </p:nvSpPr>
            <p:spPr bwMode="auto">
              <a:xfrm>
                <a:off x="660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04" name="Rectangle 56"/>
              <p:cNvSpPr>
                <a:spLocks noChangeArrowheads="1"/>
              </p:cNvSpPr>
              <p:nvPr/>
            </p:nvSpPr>
            <p:spPr bwMode="auto">
              <a:xfrm>
                <a:off x="498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05" name="Rectangle 57"/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06" name="Line 58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25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07" name="Line 59"/>
              <p:cNvSpPr>
                <a:spLocks noChangeShapeType="1"/>
              </p:cNvSpPr>
              <p:nvPr/>
            </p:nvSpPr>
            <p:spPr bwMode="auto">
              <a:xfrm>
                <a:off x="336" y="1536"/>
                <a:ext cx="25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08" name="Line 60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09" name="Line 61"/>
              <p:cNvSpPr>
                <a:spLocks noChangeShapeType="1"/>
              </p:cNvSpPr>
              <p:nvPr/>
            </p:nvSpPr>
            <p:spPr bwMode="auto">
              <a:xfrm>
                <a:off x="49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10" name="Line 62"/>
              <p:cNvSpPr>
                <a:spLocks noChangeShapeType="1"/>
              </p:cNvSpPr>
              <p:nvPr/>
            </p:nvSpPr>
            <p:spPr bwMode="auto">
              <a:xfrm>
                <a:off x="66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11" name="Line 63"/>
              <p:cNvSpPr>
                <a:spLocks noChangeShapeType="1"/>
              </p:cNvSpPr>
              <p:nvPr/>
            </p:nvSpPr>
            <p:spPr bwMode="auto">
              <a:xfrm>
                <a:off x="82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12" name="Line 64"/>
              <p:cNvSpPr>
                <a:spLocks noChangeShapeType="1"/>
              </p:cNvSpPr>
              <p:nvPr/>
            </p:nvSpPr>
            <p:spPr bwMode="auto">
              <a:xfrm>
                <a:off x="98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13" name="Line 65"/>
              <p:cNvSpPr>
                <a:spLocks noChangeShapeType="1"/>
              </p:cNvSpPr>
              <p:nvPr/>
            </p:nvSpPr>
            <p:spPr bwMode="auto">
              <a:xfrm>
                <a:off x="114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14" name="Line 66"/>
              <p:cNvSpPr>
                <a:spLocks noChangeShapeType="1"/>
              </p:cNvSpPr>
              <p:nvPr/>
            </p:nvSpPr>
            <p:spPr bwMode="auto">
              <a:xfrm>
                <a:off x="130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15" name="Line 67"/>
              <p:cNvSpPr>
                <a:spLocks noChangeShapeType="1"/>
              </p:cNvSpPr>
              <p:nvPr/>
            </p:nvSpPr>
            <p:spPr bwMode="auto">
              <a:xfrm>
                <a:off x="147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16" name="Line 68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17" name="Line 69"/>
              <p:cNvSpPr>
                <a:spLocks noChangeShapeType="1"/>
              </p:cNvSpPr>
              <p:nvPr/>
            </p:nvSpPr>
            <p:spPr bwMode="auto">
              <a:xfrm>
                <a:off x="179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18" name="Line 70"/>
              <p:cNvSpPr>
                <a:spLocks noChangeShapeType="1"/>
              </p:cNvSpPr>
              <p:nvPr/>
            </p:nvSpPr>
            <p:spPr bwMode="auto">
              <a:xfrm>
                <a:off x="195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19" name="Line 71"/>
              <p:cNvSpPr>
                <a:spLocks noChangeShapeType="1"/>
              </p:cNvSpPr>
              <p:nvPr/>
            </p:nvSpPr>
            <p:spPr bwMode="auto">
              <a:xfrm>
                <a:off x="211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20" name="Line 72"/>
              <p:cNvSpPr>
                <a:spLocks noChangeShapeType="1"/>
              </p:cNvSpPr>
              <p:nvPr/>
            </p:nvSpPr>
            <p:spPr bwMode="auto">
              <a:xfrm>
                <a:off x="228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21" name="Line 73"/>
              <p:cNvSpPr>
                <a:spLocks noChangeShapeType="1"/>
              </p:cNvSpPr>
              <p:nvPr/>
            </p:nvSpPr>
            <p:spPr bwMode="auto">
              <a:xfrm>
                <a:off x="244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22" name="Line 74"/>
              <p:cNvSpPr>
                <a:spLocks noChangeShapeType="1"/>
              </p:cNvSpPr>
              <p:nvPr/>
            </p:nvSpPr>
            <p:spPr bwMode="auto">
              <a:xfrm>
                <a:off x="260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23" name="Line 75"/>
              <p:cNvSpPr>
                <a:spLocks noChangeShapeType="1"/>
              </p:cNvSpPr>
              <p:nvPr/>
            </p:nvSpPr>
            <p:spPr bwMode="auto">
              <a:xfrm>
                <a:off x="276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24" name="Line 76"/>
              <p:cNvSpPr>
                <a:spLocks noChangeShapeType="1"/>
              </p:cNvSpPr>
              <p:nvPr/>
            </p:nvSpPr>
            <p:spPr bwMode="auto">
              <a:xfrm>
                <a:off x="2928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3725" name="Text Box 77"/>
            <p:cNvSpPr txBox="1">
              <a:spLocks noChangeArrowheads="1"/>
            </p:cNvSpPr>
            <p:nvPr/>
          </p:nvSpPr>
          <p:spPr bwMode="auto">
            <a:xfrm>
              <a:off x="1440" y="720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p</a:t>
              </a:r>
            </a:p>
          </p:txBody>
        </p:sp>
        <p:sp>
          <p:nvSpPr>
            <p:cNvPr id="283726" name="Text Box 78"/>
            <p:cNvSpPr txBox="1">
              <a:spLocks noChangeArrowheads="1"/>
            </p:cNvSpPr>
            <p:nvPr/>
          </p:nvSpPr>
          <p:spPr bwMode="auto">
            <a:xfrm>
              <a:off x="1916" y="720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i</a:t>
              </a:r>
            </a:p>
          </p:txBody>
        </p:sp>
        <p:sp>
          <p:nvSpPr>
            <p:cNvPr id="283727" name="Text Box 79"/>
            <p:cNvSpPr txBox="1">
              <a:spLocks noChangeArrowheads="1"/>
            </p:cNvSpPr>
            <p:nvPr/>
          </p:nvSpPr>
          <p:spPr bwMode="auto">
            <a:xfrm>
              <a:off x="1916" y="1468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i</a:t>
              </a:r>
            </a:p>
          </p:txBody>
        </p:sp>
        <p:sp>
          <p:nvSpPr>
            <p:cNvPr id="283728" name="Text Box 80"/>
            <p:cNvSpPr txBox="1">
              <a:spLocks noChangeArrowheads="1"/>
            </p:cNvSpPr>
            <p:nvPr/>
          </p:nvSpPr>
          <p:spPr bwMode="auto">
            <a:xfrm>
              <a:off x="3212" y="1468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j</a:t>
              </a:r>
            </a:p>
          </p:txBody>
        </p:sp>
        <p:sp>
          <p:nvSpPr>
            <p:cNvPr id="283729" name="Text Box 81"/>
            <p:cNvSpPr txBox="1">
              <a:spLocks noChangeArrowheads="1"/>
            </p:cNvSpPr>
            <p:nvPr/>
          </p:nvSpPr>
          <p:spPr bwMode="auto">
            <a:xfrm>
              <a:off x="3024" y="720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j</a:t>
              </a:r>
            </a:p>
          </p:txBody>
        </p:sp>
        <p:sp>
          <p:nvSpPr>
            <p:cNvPr id="283730" name="Text Box 82"/>
            <p:cNvSpPr txBox="1">
              <a:spLocks noChangeArrowheads="1"/>
            </p:cNvSpPr>
            <p:nvPr/>
          </p:nvSpPr>
          <p:spPr bwMode="auto">
            <a:xfrm>
              <a:off x="3840" y="720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r</a:t>
              </a:r>
            </a:p>
          </p:txBody>
        </p:sp>
        <p:sp>
          <p:nvSpPr>
            <p:cNvPr id="283731" name="Text Box 83"/>
            <p:cNvSpPr txBox="1">
              <a:spLocks noChangeArrowheads="1"/>
            </p:cNvSpPr>
            <p:nvPr/>
          </p:nvSpPr>
          <p:spPr bwMode="auto">
            <a:xfrm>
              <a:off x="3840" y="1468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r</a:t>
              </a:r>
            </a:p>
          </p:txBody>
        </p:sp>
        <p:sp>
          <p:nvSpPr>
            <p:cNvPr id="283732" name="Line 84"/>
            <p:cNvSpPr>
              <a:spLocks noChangeShapeType="1"/>
            </p:cNvSpPr>
            <p:nvPr/>
          </p:nvSpPr>
          <p:spPr bwMode="auto">
            <a:xfrm>
              <a:off x="3120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33" name="AutoShape 85"/>
            <p:cNvSpPr>
              <a:spLocks/>
            </p:cNvSpPr>
            <p:nvPr/>
          </p:nvSpPr>
          <p:spPr bwMode="auto">
            <a:xfrm rot="-5400000">
              <a:off x="1728" y="912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34" name="AutoShape 86"/>
            <p:cNvSpPr>
              <a:spLocks/>
            </p:cNvSpPr>
            <p:nvPr/>
          </p:nvSpPr>
          <p:spPr bwMode="auto">
            <a:xfrm rot="-5400000">
              <a:off x="1728" y="1632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35" name="AutoShape 87"/>
            <p:cNvSpPr>
              <a:spLocks/>
            </p:cNvSpPr>
            <p:nvPr/>
          </p:nvSpPr>
          <p:spPr bwMode="auto">
            <a:xfrm rot="-5400000">
              <a:off x="2568" y="744"/>
              <a:ext cx="48" cy="960"/>
            </a:xfrm>
            <a:prstGeom prst="leftBrace">
              <a:avLst>
                <a:gd name="adj1" fmla="val 1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36" name="AutoShape 88"/>
            <p:cNvSpPr>
              <a:spLocks/>
            </p:cNvSpPr>
            <p:nvPr/>
          </p:nvSpPr>
          <p:spPr bwMode="auto">
            <a:xfrm rot="-5400000">
              <a:off x="2640" y="1392"/>
              <a:ext cx="48" cy="1104"/>
            </a:xfrm>
            <a:prstGeom prst="leftBrace">
              <a:avLst>
                <a:gd name="adj1" fmla="val 1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37" name="Text Box 89"/>
            <p:cNvSpPr txBox="1">
              <a:spLocks noChangeArrowheads="1"/>
            </p:cNvSpPr>
            <p:nvPr/>
          </p:nvSpPr>
          <p:spPr bwMode="auto">
            <a:xfrm>
              <a:off x="1613" y="1200"/>
              <a:ext cx="3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pitchFamily="-107" charset="0"/>
                  <a:cs typeface="Arial" pitchFamily="-107" charset="0"/>
                </a:rPr>
                <a:t>≤ x</a:t>
              </a:r>
            </a:p>
          </p:txBody>
        </p:sp>
        <p:sp>
          <p:nvSpPr>
            <p:cNvPr id="283738" name="Text Box 90"/>
            <p:cNvSpPr txBox="1">
              <a:spLocks noChangeArrowheads="1"/>
            </p:cNvSpPr>
            <p:nvPr/>
          </p:nvSpPr>
          <p:spPr bwMode="auto">
            <a:xfrm>
              <a:off x="2446" y="1200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pitchFamily="-107" charset="0"/>
                  <a:cs typeface="Arial" pitchFamily="-107" charset="0"/>
                </a:rPr>
                <a:t>&gt; x</a:t>
              </a:r>
            </a:p>
          </p:txBody>
        </p:sp>
        <p:sp>
          <p:nvSpPr>
            <p:cNvPr id="283739" name="Text Box 91"/>
            <p:cNvSpPr txBox="1">
              <a:spLocks noChangeArrowheads="1"/>
            </p:cNvSpPr>
            <p:nvPr/>
          </p:nvSpPr>
          <p:spPr bwMode="auto">
            <a:xfrm>
              <a:off x="1639" y="1920"/>
              <a:ext cx="3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pitchFamily="-107" charset="0"/>
                  <a:cs typeface="Arial" pitchFamily="-107" charset="0"/>
                </a:rPr>
                <a:t>≤ x</a:t>
              </a:r>
            </a:p>
          </p:txBody>
        </p:sp>
        <p:sp>
          <p:nvSpPr>
            <p:cNvPr id="283740" name="Text Box 92"/>
            <p:cNvSpPr txBox="1">
              <a:spLocks noChangeArrowheads="1"/>
            </p:cNvSpPr>
            <p:nvPr/>
          </p:nvSpPr>
          <p:spPr bwMode="auto">
            <a:xfrm>
              <a:off x="2472" y="1920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pitchFamily="-107" charset="0"/>
                  <a:cs typeface="Arial" pitchFamily="-107" charset="0"/>
                </a:rPr>
                <a:t>&gt; x</a:t>
              </a:r>
            </a:p>
          </p:txBody>
        </p:sp>
        <p:sp>
          <p:nvSpPr>
            <p:cNvPr id="283741" name="Line 93"/>
            <p:cNvSpPr>
              <a:spLocks noChangeShapeType="1"/>
            </p:cNvSpPr>
            <p:nvPr/>
          </p:nvSpPr>
          <p:spPr bwMode="auto">
            <a:xfrm>
              <a:off x="2084" y="914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42" name="Line 94"/>
            <p:cNvSpPr>
              <a:spLocks noChangeShapeType="1"/>
            </p:cNvSpPr>
            <p:nvPr/>
          </p:nvSpPr>
          <p:spPr bwMode="auto">
            <a:xfrm>
              <a:off x="3055" y="913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43" name="Line 95"/>
            <p:cNvSpPr>
              <a:spLocks noChangeShapeType="1"/>
            </p:cNvSpPr>
            <p:nvPr/>
          </p:nvSpPr>
          <p:spPr bwMode="auto">
            <a:xfrm>
              <a:off x="3875" y="913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44" name="Line 96"/>
            <p:cNvSpPr>
              <a:spLocks noChangeShapeType="1"/>
            </p:cNvSpPr>
            <p:nvPr/>
          </p:nvSpPr>
          <p:spPr bwMode="auto">
            <a:xfrm>
              <a:off x="2084" y="1636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45" name="Line 97"/>
            <p:cNvSpPr>
              <a:spLocks noChangeShapeType="1"/>
            </p:cNvSpPr>
            <p:nvPr/>
          </p:nvSpPr>
          <p:spPr bwMode="auto">
            <a:xfrm>
              <a:off x="3230" y="1636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46" name="Line 98"/>
            <p:cNvSpPr>
              <a:spLocks noChangeShapeType="1"/>
            </p:cNvSpPr>
            <p:nvPr/>
          </p:nvSpPr>
          <p:spPr bwMode="auto">
            <a:xfrm>
              <a:off x="3874" y="1637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3857625" y="3733800"/>
            <a:ext cx="4121150" cy="2286000"/>
            <a:chOff x="1440" y="2352"/>
            <a:chExt cx="2596" cy="1440"/>
          </a:xfrm>
        </p:grpSpPr>
        <p:grpSp>
          <p:nvGrpSpPr>
            <p:cNvPr id="6" name="Group 100"/>
            <p:cNvGrpSpPr>
              <a:grpSpLocks/>
            </p:cNvGrpSpPr>
            <p:nvPr/>
          </p:nvGrpSpPr>
          <p:grpSpPr bwMode="auto">
            <a:xfrm>
              <a:off x="1440" y="2592"/>
              <a:ext cx="2592" cy="192"/>
              <a:chOff x="336" y="1344"/>
              <a:chExt cx="2592" cy="192"/>
            </a:xfrm>
          </p:grpSpPr>
          <p:sp>
            <p:nvSpPr>
              <p:cNvPr id="283749" name="Rectangle 101"/>
              <p:cNvSpPr>
                <a:spLocks noChangeArrowheads="1"/>
              </p:cNvSpPr>
              <p:nvPr/>
            </p:nvSpPr>
            <p:spPr bwMode="auto">
              <a:xfrm>
                <a:off x="2766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solidFill>
                      <a:schemeClr val="accent2"/>
                    </a:solidFill>
                    <a:latin typeface="Monotype Corsiva" pitchFamily="-107" charset="0"/>
                  </a:rPr>
                  <a:t>x</a:t>
                </a: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50" name="Rectangle 102"/>
              <p:cNvSpPr>
                <a:spLocks noChangeArrowheads="1"/>
              </p:cNvSpPr>
              <p:nvPr/>
            </p:nvSpPr>
            <p:spPr bwMode="auto">
              <a:xfrm>
                <a:off x="2604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51" name="Rectangle 103"/>
              <p:cNvSpPr>
                <a:spLocks noChangeArrowheads="1"/>
              </p:cNvSpPr>
              <p:nvPr/>
            </p:nvSpPr>
            <p:spPr bwMode="auto">
              <a:xfrm>
                <a:off x="2442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52" name="Rectangle 104"/>
              <p:cNvSpPr>
                <a:spLocks noChangeArrowheads="1"/>
              </p:cNvSpPr>
              <p:nvPr/>
            </p:nvSpPr>
            <p:spPr bwMode="auto">
              <a:xfrm>
                <a:off x="2280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53" name="Rectangle 105"/>
              <p:cNvSpPr>
                <a:spLocks noChangeArrowheads="1"/>
              </p:cNvSpPr>
              <p:nvPr/>
            </p:nvSpPr>
            <p:spPr bwMode="auto">
              <a:xfrm>
                <a:off x="2118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54" name="Rectangle 106"/>
              <p:cNvSpPr>
                <a:spLocks noChangeArrowheads="1"/>
              </p:cNvSpPr>
              <p:nvPr/>
            </p:nvSpPr>
            <p:spPr bwMode="auto">
              <a:xfrm>
                <a:off x="1956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800">
                    <a:solidFill>
                      <a:schemeClr val="accent2"/>
                    </a:solidFill>
                    <a:ea typeface="Arial" pitchFamily="-107" charset="0"/>
                    <a:cs typeface="Arial" pitchFamily="-107" charset="0"/>
                  </a:rPr>
                  <a:t>≤x</a:t>
                </a:r>
              </a:p>
            </p:txBody>
          </p:sp>
          <p:sp>
            <p:nvSpPr>
              <p:cNvPr id="283755" name="Rectangle 107"/>
              <p:cNvSpPr>
                <a:spLocks noChangeArrowheads="1"/>
              </p:cNvSpPr>
              <p:nvPr/>
            </p:nvSpPr>
            <p:spPr bwMode="auto">
              <a:xfrm>
                <a:off x="1794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56" name="Rectangle 108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57" name="Rectangle 109"/>
              <p:cNvSpPr>
                <a:spLocks noChangeArrowheads="1"/>
              </p:cNvSpPr>
              <p:nvPr/>
            </p:nvSpPr>
            <p:spPr bwMode="auto">
              <a:xfrm>
                <a:off x="1470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58" name="Rectangle 110"/>
              <p:cNvSpPr>
                <a:spLocks noChangeArrowheads="1"/>
              </p:cNvSpPr>
              <p:nvPr/>
            </p:nvSpPr>
            <p:spPr bwMode="auto">
              <a:xfrm>
                <a:off x="1308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59" name="Rectangle 111"/>
              <p:cNvSpPr>
                <a:spLocks noChangeArrowheads="1"/>
              </p:cNvSpPr>
              <p:nvPr/>
            </p:nvSpPr>
            <p:spPr bwMode="auto">
              <a:xfrm>
                <a:off x="1146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60" name="Rectangle 112"/>
              <p:cNvSpPr>
                <a:spLocks noChangeArrowheads="1"/>
              </p:cNvSpPr>
              <p:nvPr/>
            </p:nvSpPr>
            <p:spPr bwMode="auto">
              <a:xfrm>
                <a:off x="984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61" name="Rectangle 113"/>
              <p:cNvSpPr>
                <a:spLocks noChangeArrowheads="1"/>
              </p:cNvSpPr>
              <p:nvPr/>
            </p:nvSpPr>
            <p:spPr bwMode="auto">
              <a:xfrm>
                <a:off x="822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62" name="Rectangle 114"/>
              <p:cNvSpPr>
                <a:spLocks noChangeArrowheads="1"/>
              </p:cNvSpPr>
              <p:nvPr/>
            </p:nvSpPr>
            <p:spPr bwMode="auto">
              <a:xfrm>
                <a:off x="660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63" name="Rectangle 115"/>
              <p:cNvSpPr>
                <a:spLocks noChangeArrowheads="1"/>
              </p:cNvSpPr>
              <p:nvPr/>
            </p:nvSpPr>
            <p:spPr bwMode="auto">
              <a:xfrm>
                <a:off x="498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64" name="Rectangle 116"/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65" name="Line 117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25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66" name="Line 118"/>
              <p:cNvSpPr>
                <a:spLocks noChangeShapeType="1"/>
              </p:cNvSpPr>
              <p:nvPr/>
            </p:nvSpPr>
            <p:spPr bwMode="auto">
              <a:xfrm>
                <a:off x="336" y="1536"/>
                <a:ext cx="25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67" name="Line 119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68" name="Line 120"/>
              <p:cNvSpPr>
                <a:spLocks noChangeShapeType="1"/>
              </p:cNvSpPr>
              <p:nvPr/>
            </p:nvSpPr>
            <p:spPr bwMode="auto">
              <a:xfrm>
                <a:off x="49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69" name="Line 121"/>
              <p:cNvSpPr>
                <a:spLocks noChangeShapeType="1"/>
              </p:cNvSpPr>
              <p:nvPr/>
            </p:nvSpPr>
            <p:spPr bwMode="auto">
              <a:xfrm>
                <a:off x="66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70" name="Line 122"/>
              <p:cNvSpPr>
                <a:spLocks noChangeShapeType="1"/>
              </p:cNvSpPr>
              <p:nvPr/>
            </p:nvSpPr>
            <p:spPr bwMode="auto">
              <a:xfrm>
                <a:off x="82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71" name="Line 123"/>
              <p:cNvSpPr>
                <a:spLocks noChangeShapeType="1"/>
              </p:cNvSpPr>
              <p:nvPr/>
            </p:nvSpPr>
            <p:spPr bwMode="auto">
              <a:xfrm>
                <a:off x="98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72" name="Line 124"/>
              <p:cNvSpPr>
                <a:spLocks noChangeShapeType="1"/>
              </p:cNvSpPr>
              <p:nvPr/>
            </p:nvSpPr>
            <p:spPr bwMode="auto">
              <a:xfrm>
                <a:off x="114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73" name="Line 125"/>
              <p:cNvSpPr>
                <a:spLocks noChangeShapeType="1"/>
              </p:cNvSpPr>
              <p:nvPr/>
            </p:nvSpPr>
            <p:spPr bwMode="auto">
              <a:xfrm>
                <a:off x="130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74" name="Line 126"/>
              <p:cNvSpPr>
                <a:spLocks noChangeShapeType="1"/>
              </p:cNvSpPr>
              <p:nvPr/>
            </p:nvSpPr>
            <p:spPr bwMode="auto">
              <a:xfrm>
                <a:off x="147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75" name="Line 127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76" name="Line 128"/>
              <p:cNvSpPr>
                <a:spLocks noChangeShapeType="1"/>
              </p:cNvSpPr>
              <p:nvPr/>
            </p:nvSpPr>
            <p:spPr bwMode="auto">
              <a:xfrm>
                <a:off x="179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77" name="Line 129"/>
              <p:cNvSpPr>
                <a:spLocks noChangeShapeType="1"/>
              </p:cNvSpPr>
              <p:nvPr/>
            </p:nvSpPr>
            <p:spPr bwMode="auto">
              <a:xfrm>
                <a:off x="195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78" name="Line 130"/>
              <p:cNvSpPr>
                <a:spLocks noChangeShapeType="1"/>
              </p:cNvSpPr>
              <p:nvPr/>
            </p:nvSpPr>
            <p:spPr bwMode="auto">
              <a:xfrm>
                <a:off x="211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79" name="Line 131"/>
              <p:cNvSpPr>
                <a:spLocks noChangeShapeType="1"/>
              </p:cNvSpPr>
              <p:nvPr/>
            </p:nvSpPr>
            <p:spPr bwMode="auto">
              <a:xfrm>
                <a:off x="228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80" name="Line 132"/>
              <p:cNvSpPr>
                <a:spLocks noChangeShapeType="1"/>
              </p:cNvSpPr>
              <p:nvPr/>
            </p:nvSpPr>
            <p:spPr bwMode="auto">
              <a:xfrm>
                <a:off x="244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81" name="Line 133"/>
              <p:cNvSpPr>
                <a:spLocks noChangeShapeType="1"/>
              </p:cNvSpPr>
              <p:nvPr/>
            </p:nvSpPr>
            <p:spPr bwMode="auto">
              <a:xfrm>
                <a:off x="260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82" name="Line 134"/>
              <p:cNvSpPr>
                <a:spLocks noChangeShapeType="1"/>
              </p:cNvSpPr>
              <p:nvPr/>
            </p:nvSpPr>
            <p:spPr bwMode="auto">
              <a:xfrm>
                <a:off x="276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83" name="Line 135"/>
              <p:cNvSpPr>
                <a:spLocks noChangeShapeType="1"/>
              </p:cNvSpPr>
              <p:nvPr/>
            </p:nvSpPr>
            <p:spPr bwMode="auto">
              <a:xfrm>
                <a:off x="2928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136"/>
            <p:cNvGrpSpPr>
              <a:grpSpLocks/>
            </p:cNvGrpSpPr>
            <p:nvPr/>
          </p:nvGrpSpPr>
          <p:grpSpPr bwMode="auto">
            <a:xfrm>
              <a:off x="1440" y="3312"/>
              <a:ext cx="2592" cy="192"/>
              <a:chOff x="336" y="1344"/>
              <a:chExt cx="2592" cy="192"/>
            </a:xfrm>
          </p:grpSpPr>
          <p:sp>
            <p:nvSpPr>
              <p:cNvPr id="283785" name="Rectangle 137"/>
              <p:cNvSpPr>
                <a:spLocks noChangeArrowheads="1"/>
              </p:cNvSpPr>
              <p:nvPr/>
            </p:nvSpPr>
            <p:spPr bwMode="auto">
              <a:xfrm>
                <a:off x="2766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solidFill>
                      <a:schemeClr val="accent2"/>
                    </a:solidFill>
                    <a:latin typeface="Monotype Corsiva" pitchFamily="-107" charset="0"/>
                  </a:rPr>
                  <a:t>x</a:t>
                </a: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86" name="Rectangle 138"/>
              <p:cNvSpPr>
                <a:spLocks noChangeArrowheads="1"/>
              </p:cNvSpPr>
              <p:nvPr/>
            </p:nvSpPr>
            <p:spPr bwMode="auto">
              <a:xfrm>
                <a:off x="2604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87" name="Rectangle 139"/>
              <p:cNvSpPr>
                <a:spLocks noChangeArrowheads="1"/>
              </p:cNvSpPr>
              <p:nvPr/>
            </p:nvSpPr>
            <p:spPr bwMode="auto">
              <a:xfrm>
                <a:off x="2442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88" name="Rectangle 140"/>
              <p:cNvSpPr>
                <a:spLocks noChangeArrowheads="1"/>
              </p:cNvSpPr>
              <p:nvPr/>
            </p:nvSpPr>
            <p:spPr bwMode="auto">
              <a:xfrm>
                <a:off x="2280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89" name="Rectangle 141"/>
              <p:cNvSpPr>
                <a:spLocks noChangeArrowheads="1"/>
              </p:cNvSpPr>
              <p:nvPr/>
            </p:nvSpPr>
            <p:spPr bwMode="auto">
              <a:xfrm>
                <a:off x="2118" y="1344"/>
                <a:ext cx="16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90" name="Rectangle 142"/>
              <p:cNvSpPr>
                <a:spLocks noChangeArrowheads="1"/>
              </p:cNvSpPr>
              <p:nvPr/>
            </p:nvSpPr>
            <p:spPr bwMode="auto">
              <a:xfrm>
                <a:off x="1956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91" name="Rectangle 143"/>
              <p:cNvSpPr>
                <a:spLocks noChangeArrowheads="1"/>
              </p:cNvSpPr>
              <p:nvPr/>
            </p:nvSpPr>
            <p:spPr bwMode="auto">
              <a:xfrm>
                <a:off x="1794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92" name="Rectangle 144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93" name="Rectangle 145"/>
              <p:cNvSpPr>
                <a:spLocks noChangeArrowheads="1"/>
              </p:cNvSpPr>
              <p:nvPr/>
            </p:nvSpPr>
            <p:spPr bwMode="auto">
              <a:xfrm>
                <a:off x="1470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94" name="Rectangle 146"/>
              <p:cNvSpPr>
                <a:spLocks noChangeArrowheads="1"/>
              </p:cNvSpPr>
              <p:nvPr/>
            </p:nvSpPr>
            <p:spPr bwMode="auto">
              <a:xfrm>
                <a:off x="1308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95" name="Rectangle 147"/>
              <p:cNvSpPr>
                <a:spLocks noChangeArrowheads="1"/>
              </p:cNvSpPr>
              <p:nvPr/>
            </p:nvSpPr>
            <p:spPr bwMode="auto">
              <a:xfrm>
                <a:off x="1146" y="1344"/>
                <a:ext cx="162" cy="192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96" name="Rectangle 148"/>
              <p:cNvSpPr>
                <a:spLocks noChangeArrowheads="1"/>
              </p:cNvSpPr>
              <p:nvPr/>
            </p:nvSpPr>
            <p:spPr bwMode="auto">
              <a:xfrm>
                <a:off x="984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97" name="Rectangle 149"/>
              <p:cNvSpPr>
                <a:spLocks noChangeArrowheads="1"/>
              </p:cNvSpPr>
              <p:nvPr/>
            </p:nvSpPr>
            <p:spPr bwMode="auto">
              <a:xfrm>
                <a:off x="822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98" name="Rectangle 150"/>
              <p:cNvSpPr>
                <a:spLocks noChangeArrowheads="1"/>
              </p:cNvSpPr>
              <p:nvPr/>
            </p:nvSpPr>
            <p:spPr bwMode="auto">
              <a:xfrm>
                <a:off x="660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799" name="Rectangle 151"/>
              <p:cNvSpPr>
                <a:spLocks noChangeArrowheads="1"/>
              </p:cNvSpPr>
              <p:nvPr/>
            </p:nvSpPr>
            <p:spPr bwMode="auto">
              <a:xfrm>
                <a:off x="498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800" name="Rectangle 152"/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162" cy="192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endParaRPr lang="en-US" sz="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801" name="Line 153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25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02" name="Line 154"/>
              <p:cNvSpPr>
                <a:spLocks noChangeShapeType="1"/>
              </p:cNvSpPr>
              <p:nvPr/>
            </p:nvSpPr>
            <p:spPr bwMode="auto">
              <a:xfrm>
                <a:off x="336" y="1536"/>
                <a:ext cx="25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03" name="Line 155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04" name="Line 156"/>
              <p:cNvSpPr>
                <a:spLocks noChangeShapeType="1"/>
              </p:cNvSpPr>
              <p:nvPr/>
            </p:nvSpPr>
            <p:spPr bwMode="auto">
              <a:xfrm>
                <a:off x="49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05" name="Line 157"/>
              <p:cNvSpPr>
                <a:spLocks noChangeShapeType="1"/>
              </p:cNvSpPr>
              <p:nvPr/>
            </p:nvSpPr>
            <p:spPr bwMode="auto">
              <a:xfrm>
                <a:off x="66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06" name="Line 158"/>
              <p:cNvSpPr>
                <a:spLocks noChangeShapeType="1"/>
              </p:cNvSpPr>
              <p:nvPr/>
            </p:nvSpPr>
            <p:spPr bwMode="auto">
              <a:xfrm>
                <a:off x="82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07" name="Line 159"/>
              <p:cNvSpPr>
                <a:spLocks noChangeShapeType="1"/>
              </p:cNvSpPr>
              <p:nvPr/>
            </p:nvSpPr>
            <p:spPr bwMode="auto">
              <a:xfrm>
                <a:off x="98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08" name="Line 160"/>
              <p:cNvSpPr>
                <a:spLocks noChangeShapeType="1"/>
              </p:cNvSpPr>
              <p:nvPr/>
            </p:nvSpPr>
            <p:spPr bwMode="auto">
              <a:xfrm>
                <a:off x="114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09" name="Line 161"/>
              <p:cNvSpPr>
                <a:spLocks noChangeShapeType="1"/>
              </p:cNvSpPr>
              <p:nvPr/>
            </p:nvSpPr>
            <p:spPr bwMode="auto">
              <a:xfrm>
                <a:off x="130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10" name="Line 162"/>
              <p:cNvSpPr>
                <a:spLocks noChangeShapeType="1"/>
              </p:cNvSpPr>
              <p:nvPr/>
            </p:nvSpPr>
            <p:spPr bwMode="auto">
              <a:xfrm>
                <a:off x="147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11" name="Line 163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12" name="Line 164"/>
              <p:cNvSpPr>
                <a:spLocks noChangeShapeType="1"/>
              </p:cNvSpPr>
              <p:nvPr/>
            </p:nvSpPr>
            <p:spPr bwMode="auto">
              <a:xfrm>
                <a:off x="179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13" name="Line 165"/>
              <p:cNvSpPr>
                <a:spLocks noChangeShapeType="1"/>
              </p:cNvSpPr>
              <p:nvPr/>
            </p:nvSpPr>
            <p:spPr bwMode="auto">
              <a:xfrm>
                <a:off x="195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14" name="Line 166"/>
              <p:cNvSpPr>
                <a:spLocks noChangeShapeType="1"/>
              </p:cNvSpPr>
              <p:nvPr/>
            </p:nvSpPr>
            <p:spPr bwMode="auto">
              <a:xfrm>
                <a:off x="2118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15" name="Line 167"/>
              <p:cNvSpPr>
                <a:spLocks noChangeShapeType="1"/>
              </p:cNvSpPr>
              <p:nvPr/>
            </p:nvSpPr>
            <p:spPr bwMode="auto">
              <a:xfrm>
                <a:off x="228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16" name="Line 168"/>
              <p:cNvSpPr>
                <a:spLocks noChangeShapeType="1"/>
              </p:cNvSpPr>
              <p:nvPr/>
            </p:nvSpPr>
            <p:spPr bwMode="auto">
              <a:xfrm>
                <a:off x="244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17" name="Line 169"/>
              <p:cNvSpPr>
                <a:spLocks noChangeShapeType="1"/>
              </p:cNvSpPr>
              <p:nvPr/>
            </p:nvSpPr>
            <p:spPr bwMode="auto">
              <a:xfrm>
                <a:off x="260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18" name="Line 170"/>
              <p:cNvSpPr>
                <a:spLocks noChangeShapeType="1"/>
              </p:cNvSpPr>
              <p:nvPr/>
            </p:nvSpPr>
            <p:spPr bwMode="auto">
              <a:xfrm>
                <a:off x="2766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19" name="Line 171"/>
              <p:cNvSpPr>
                <a:spLocks noChangeShapeType="1"/>
              </p:cNvSpPr>
              <p:nvPr/>
            </p:nvSpPr>
            <p:spPr bwMode="auto">
              <a:xfrm>
                <a:off x="2928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3820" name="Text Box 172"/>
            <p:cNvSpPr txBox="1">
              <a:spLocks noChangeArrowheads="1"/>
            </p:cNvSpPr>
            <p:nvPr/>
          </p:nvSpPr>
          <p:spPr bwMode="auto">
            <a:xfrm>
              <a:off x="1440" y="2352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p</a:t>
              </a:r>
            </a:p>
          </p:txBody>
        </p:sp>
        <p:sp>
          <p:nvSpPr>
            <p:cNvPr id="283821" name="Text Box 173"/>
            <p:cNvSpPr txBox="1">
              <a:spLocks noChangeArrowheads="1"/>
            </p:cNvSpPr>
            <p:nvPr/>
          </p:nvSpPr>
          <p:spPr bwMode="auto">
            <a:xfrm>
              <a:off x="1440" y="3100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p</a:t>
              </a:r>
            </a:p>
          </p:txBody>
        </p:sp>
        <p:sp>
          <p:nvSpPr>
            <p:cNvPr id="283822" name="Text Box 174"/>
            <p:cNvSpPr txBox="1">
              <a:spLocks noChangeArrowheads="1"/>
            </p:cNvSpPr>
            <p:nvPr/>
          </p:nvSpPr>
          <p:spPr bwMode="auto">
            <a:xfrm>
              <a:off x="1916" y="2352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i</a:t>
              </a:r>
            </a:p>
          </p:txBody>
        </p:sp>
        <p:sp>
          <p:nvSpPr>
            <p:cNvPr id="283823" name="Text Box 175"/>
            <p:cNvSpPr txBox="1">
              <a:spLocks noChangeArrowheads="1"/>
            </p:cNvSpPr>
            <p:nvPr/>
          </p:nvSpPr>
          <p:spPr bwMode="auto">
            <a:xfrm>
              <a:off x="2064" y="3100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i</a:t>
              </a:r>
            </a:p>
          </p:txBody>
        </p:sp>
        <p:sp>
          <p:nvSpPr>
            <p:cNvPr id="283824" name="Text Box 176"/>
            <p:cNvSpPr txBox="1">
              <a:spLocks noChangeArrowheads="1"/>
            </p:cNvSpPr>
            <p:nvPr/>
          </p:nvSpPr>
          <p:spPr bwMode="auto">
            <a:xfrm>
              <a:off x="3216" y="3100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j</a:t>
              </a:r>
            </a:p>
          </p:txBody>
        </p:sp>
        <p:sp>
          <p:nvSpPr>
            <p:cNvPr id="283825" name="Text Box 177"/>
            <p:cNvSpPr txBox="1">
              <a:spLocks noChangeArrowheads="1"/>
            </p:cNvSpPr>
            <p:nvPr/>
          </p:nvSpPr>
          <p:spPr bwMode="auto">
            <a:xfrm>
              <a:off x="3068" y="2352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j</a:t>
              </a:r>
            </a:p>
          </p:txBody>
        </p:sp>
        <p:sp>
          <p:nvSpPr>
            <p:cNvPr id="283826" name="Text Box 178"/>
            <p:cNvSpPr txBox="1">
              <a:spLocks noChangeArrowheads="1"/>
            </p:cNvSpPr>
            <p:nvPr/>
          </p:nvSpPr>
          <p:spPr bwMode="auto">
            <a:xfrm>
              <a:off x="3840" y="2352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r</a:t>
              </a:r>
            </a:p>
          </p:txBody>
        </p:sp>
        <p:sp>
          <p:nvSpPr>
            <p:cNvPr id="283827" name="Text Box 179"/>
            <p:cNvSpPr txBox="1">
              <a:spLocks noChangeArrowheads="1"/>
            </p:cNvSpPr>
            <p:nvPr/>
          </p:nvSpPr>
          <p:spPr bwMode="auto">
            <a:xfrm>
              <a:off x="3840" y="3100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r</a:t>
              </a:r>
            </a:p>
          </p:txBody>
        </p:sp>
        <p:sp>
          <p:nvSpPr>
            <p:cNvPr id="283828" name="AutoShape 180"/>
            <p:cNvSpPr>
              <a:spLocks/>
            </p:cNvSpPr>
            <p:nvPr/>
          </p:nvSpPr>
          <p:spPr bwMode="auto">
            <a:xfrm rot="-5400000">
              <a:off x="1728" y="2544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29" name="AutoShape 181"/>
            <p:cNvSpPr>
              <a:spLocks/>
            </p:cNvSpPr>
            <p:nvPr/>
          </p:nvSpPr>
          <p:spPr bwMode="auto">
            <a:xfrm rot="-5400000">
              <a:off x="1800" y="3192"/>
              <a:ext cx="48" cy="768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30" name="AutoShape 182"/>
            <p:cNvSpPr>
              <a:spLocks/>
            </p:cNvSpPr>
            <p:nvPr/>
          </p:nvSpPr>
          <p:spPr bwMode="auto">
            <a:xfrm rot="-5400000">
              <a:off x="2568" y="2376"/>
              <a:ext cx="48" cy="960"/>
            </a:xfrm>
            <a:prstGeom prst="leftBrace">
              <a:avLst>
                <a:gd name="adj1" fmla="val 1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31" name="AutoShape 183"/>
            <p:cNvSpPr>
              <a:spLocks/>
            </p:cNvSpPr>
            <p:nvPr/>
          </p:nvSpPr>
          <p:spPr bwMode="auto">
            <a:xfrm rot="-5400000">
              <a:off x="2712" y="3096"/>
              <a:ext cx="48" cy="960"/>
            </a:xfrm>
            <a:prstGeom prst="leftBrace">
              <a:avLst>
                <a:gd name="adj1" fmla="val 1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32" name="Text Box 184"/>
            <p:cNvSpPr txBox="1">
              <a:spLocks noChangeArrowheads="1"/>
            </p:cNvSpPr>
            <p:nvPr/>
          </p:nvSpPr>
          <p:spPr bwMode="auto">
            <a:xfrm>
              <a:off x="1632" y="2841"/>
              <a:ext cx="3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pitchFamily="-107" charset="0"/>
                  <a:cs typeface="Arial" pitchFamily="-107" charset="0"/>
                </a:rPr>
                <a:t>≤ x</a:t>
              </a:r>
            </a:p>
          </p:txBody>
        </p:sp>
        <p:sp>
          <p:nvSpPr>
            <p:cNvPr id="283833" name="Text Box 185"/>
            <p:cNvSpPr txBox="1">
              <a:spLocks noChangeArrowheads="1"/>
            </p:cNvSpPr>
            <p:nvPr/>
          </p:nvSpPr>
          <p:spPr bwMode="auto">
            <a:xfrm>
              <a:off x="2465" y="2841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pitchFamily="-107" charset="0"/>
                  <a:cs typeface="Arial" pitchFamily="-107" charset="0"/>
                </a:rPr>
                <a:t>&gt; x</a:t>
              </a:r>
            </a:p>
          </p:txBody>
        </p:sp>
        <p:sp>
          <p:nvSpPr>
            <p:cNvPr id="283834" name="Text Box 186"/>
            <p:cNvSpPr txBox="1">
              <a:spLocks noChangeArrowheads="1"/>
            </p:cNvSpPr>
            <p:nvPr/>
          </p:nvSpPr>
          <p:spPr bwMode="auto">
            <a:xfrm>
              <a:off x="1680" y="3561"/>
              <a:ext cx="3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pitchFamily="-107" charset="0"/>
                  <a:cs typeface="Arial" pitchFamily="-107" charset="0"/>
                </a:rPr>
                <a:t>≤ x</a:t>
              </a:r>
            </a:p>
          </p:txBody>
        </p:sp>
        <p:sp>
          <p:nvSpPr>
            <p:cNvPr id="283835" name="Text Box 187"/>
            <p:cNvSpPr txBox="1">
              <a:spLocks noChangeArrowheads="1"/>
            </p:cNvSpPr>
            <p:nvPr/>
          </p:nvSpPr>
          <p:spPr bwMode="auto">
            <a:xfrm>
              <a:off x="2592" y="3561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pitchFamily="-107" charset="0"/>
                  <a:cs typeface="Arial" pitchFamily="-107" charset="0"/>
                </a:rPr>
                <a:t>&gt; x</a:t>
              </a:r>
            </a:p>
          </p:txBody>
        </p:sp>
        <p:sp>
          <p:nvSpPr>
            <p:cNvPr id="283836" name="Freeform 188"/>
            <p:cNvSpPr>
              <a:spLocks/>
            </p:cNvSpPr>
            <p:nvPr/>
          </p:nvSpPr>
          <p:spPr bwMode="auto">
            <a:xfrm>
              <a:off x="2160" y="2832"/>
              <a:ext cx="1056" cy="480"/>
            </a:xfrm>
            <a:custGeom>
              <a:avLst/>
              <a:gdLst/>
              <a:ahLst/>
              <a:cxnLst>
                <a:cxn ang="0">
                  <a:pos x="960" y="0"/>
                </a:cxn>
                <a:cxn ang="0">
                  <a:pos x="960" y="144"/>
                </a:cxn>
                <a:cxn ang="0">
                  <a:pos x="384" y="240"/>
                </a:cxn>
                <a:cxn ang="0">
                  <a:pos x="96" y="288"/>
                </a:cxn>
                <a:cxn ang="0">
                  <a:pos x="0" y="480"/>
                </a:cxn>
              </a:cxnLst>
              <a:rect l="0" t="0" r="r" b="b"/>
              <a:pathLst>
                <a:path w="1056" h="480">
                  <a:moveTo>
                    <a:pt x="960" y="0"/>
                  </a:moveTo>
                  <a:cubicBezTo>
                    <a:pt x="1008" y="52"/>
                    <a:pt x="1056" y="104"/>
                    <a:pt x="960" y="144"/>
                  </a:cubicBezTo>
                  <a:cubicBezTo>
                    <a:pt x="864" y="184"/>
                    <a:pt x="528" y="216"/>
                    <a:pt x="384" y="240"/>
                  </a:cubicBezTo>
                  <a:cubicBezTo>
                    <a:pt x="240" y="264"/>
                    <a:pt x="160" y="248"/>
                    <a:pt x="96" y="288"/>
                  </a:cubicBezTo>
                  <a:cubicBezTo>
                    <a:pt x="32" y="328"/>
                    <a:pt x="16" y="404"/>
                    <a:pt x="0" y="48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37" name="Freeform 189"/>
            <p:cNvSpPr>
              <a:spLocks/>
            </p:cNvSpPr>
            <p:nvPr/>
          </p:nvSpPr>
          <p:spPr bwMode="auto">
            <a:xfrm>
              <a:off x="2120" y="2736"/>
              <a:ext cx="1024" cy="576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144"/>
                </a:cxn>
                <a:cxn ang="0">
                  <a:pos x="280" y="288"/>
                </a:cxn>
                <a:cxn ang="0">
                  <a:pos x="904" y="336"/>
                </a:cxn>
                <a:cxn ang="0">
                  <a:pos x="1000" y="576"/>
                </a:cxn>
              </a:cxnLst>
              <a:rect l="0" t="0" r="r" b="b"/>
              <a:pathLst>
                <a:path w="1024" h="576">
                  <a:moveTo>
                    <a:pt x="40" y="0"/>
                  </a:moveTo>
                  <a:cubicBezTo>
                    <a:pt x="20" y="48"/>
                    <a:pt x="0" y="96"/>
                    <a:pt x="40" y="144"/>
                  </a:cubicBezTo>
                  <a:cubicBezTo>
                    <a:pt x="80" y="192"/>
                    <a:pt x="136" y="256"/>
                    <a:pt x="280" y="288"/>
                  </a:cubicBezTo>
                  <a:cubicBezTo>
                    <a:pt x="424" y="320"/>
                    <a:pt x="784" y="288"/>
                    <a:pt x="904" y="336"/>
                  </a:cubicBezTo>
                  <a:cubicBezTo>
                    <a:pt x="1024" y="384"/>
                    <a:pt x="1012" y="480"/>
                    <a:pt x="1000" y="57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38" name="Line 190"/>
            <p:cNvSpPr>
              <a:spLocks noChangeShapeType="1"/>
            </p:cNvSpPr>
            <p:nvPr/>
          </p:nvSpPr>
          <p:spPr bwMode="auto">
            <a:xfrm>
              <a:off x="2084" y="2552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39" name="Line 191"/>
            <p:cNvSpPr>
              <a:spLocks noChangeShapeType="1"/>
            </p:cNvSpPr>
            <p:nvPr/>
          </p:nvSpPr>
          <p:spPr bwMode="auto">
            <a:xfrm>
              <a:off x="3067" y="2540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40" name="Line 192"/>
            <p:cNvSpPr>
              <a:spLocks noChangeShapeType="1"/>
            </p:cNvSpPr>
            <p:nvPr/>
          </p:nvSpPr>
          <p:spPr bwMode="auto">
            <a:xfrm>
              <a:off x="3869" y="2545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41" name="Line 193"/>
            <p:cNvSpPr>
              <a:spLocks noChangeShapeType="1"/>
            </p:cNvSpPr>
            <p:nvPr/>
          </p:nvSpPr>
          <p:spPr bwMode="auto">
            <a:xfrm>
              <a:off x="2242" y="3268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42" name="Line 194"/>
            <p:cNvSpPr>
              <a:spLocks noChangeShapeType="1"/>
            </p:cNvSpPr>
            <p:nvPr/>
          </p:nvSpPr>
          <p:spPr bwMode="auto">
            <a:xfrm>
              <a:off x="3219" y="3262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843" name="Line 195"/>
            <p:cNvSpPr>
              <a:spLocks noChangeShapeType="1"/>
            </p:cNvSpPr>
            <p:nvPr/>
          </p:nvSpPr>
          <p:spPr bwMode="auto">
            <a:xfrm>
              <a:off x="3869" y="3268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3844" name="Rectangle 196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3317875" cy="50768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If A[j] &gt; pivot:</a:t>
            </a:r>
          </a:p>
          <a:p>
            <a:r>
              <a:rPr lang="en-US" sz="2400">
                <a:solidFill>
                  <a:schemeClr val="tx1"/>
                </a:solidFill>
              </a:rPr>
              <a:t>only increment j</a:t>
            </a:r>
            <a:r>
              <a:rPr lang="en-US" sz="2400"/>
              <a:t> 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buFontTx/>
              <a:buNone/>
            </a:pPr>
            <a:r>
              <a:rPr lang="en-US" sz="2400" b="1"/>
              <a:t>If A[j] ≤ pivot:</a:t>
            </a:r>
          </a:p>
          <a:p>
            <a:r>
              <a:rPr lang="en-US" sz="2400">
                <a:solidFill>
                  <a:schemeClr val="tx1"/>
                </a:solidFill>
              </a:rPr>
              <a:t>i is incremented, A[j] and A[i] are swapped and then j is incremented</a:t>
            </a:r>
          </a:p>
          <a:p>
            <a:pPr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Invariant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3852863"/>
            <a:ext cx="8637519" cy="2763837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/>
              <a:t>Termination: </a:t>
            </a:r>
            <a:r>
              <a:rPr lang="en-US" dirty="0"/>
              <a:t>When the loop terminates:</a:t>
            </a:r>
          </a:p>
          <a:p>
            <a:pPr marL="914400" lvl="1" indent="-457200"/>
            <a:r>
              <a:rPr lang="en-US" dirty="0">
                <a:latin typeface="Comic Sans MS" pitchFamily="-107" charset="0"/>
              </a:rPr>
              <a:t>j = r </a:t>
            </a:r>
            <a:r>
              <a:rPr lang="en-US" dirty="0">
                <a:sym typeface="Symbol" pitchFamily="-107" charset="2"/>
              </a:rPr>
              <a:t>⇒ </a:t>
            </a:r>
            <a:r>
              <a:rPr lang="en-US" dirty="0"/>
              <a:t>all elements in A are partitioned into one of the three cases: </a:t>
            </a:r>
            <a:r>
              <a:rPr lang="en-US" dirty="0">
                <a:latin typeface="Comic Sans MS" pitchFamily="-107" charset="0"/>
              </a:rPr>
              <a:t>A[p . .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]</a:t>
            </a:r>
            <a:r>
              <a:rPr lang="en-US" dirty="0"/>
              <a:t> ≤ pivot, </a:t>
            </a:r>
            <a:r>
              <a:rPr lang="en-US" dirty="0">
                <a:latin typeface="Comic Sans MS" pitchFamily="-107" charset="0"/>
              </a:rPr>
              <a:t>A[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+ 1 . . r - 1]</a:t>
            </a:r>
            <a:r>
              <a:rPr lang="en-US" dirty="0"/>
              <a:t> &gt; pivot, and </a:t>
            </a:r>
            <a:r>
              <a:rPr lang="en-US" dirty="0">
                <a:latin typeface="Comic Sans MS" pitchFamily="-107" charset="0"/>
              </a:rPr>
              <a:t>A[r]</a:t>
            </a:r>
            <a:r>
              <a:rPr lang="en-US" dirty="0"/>
              <a:t> = pivot	</a:t>
            </a: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5481638" y="2166938"/>
            <a:ext cx="412750" cy="42386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5067300" y="2166938"/>
            <a:ext cx="414338" cy="42386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4654550" y="2166938"/>
            <a:ext cx="412750" cy="42386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4241800" y="2166938"/>
            <a:ext cx="412750" cy="42386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4680" name="Rectangle 8"/>
          <p:cNvSpPr>
            <a:spLocks noChangeArrowheads="1"/>
          </p:cNvSpPr>
          <p:nvPr/>
        </p:nvSpPr>
        <p:spPr bwMode="auto">
          <a:xfrm>
            <a:off x="3827463" y="2166938"/>
            <a:ext cx="414337" cy="42386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3414713" y="2166938"/>
            <a:ext cx="412750" cy="423862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3000375" y="2166938"/>
            <a:ext cx="414338" cy="423862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4683" name="Rectangle 11"/>
          <p:cNvSpPr>
            <a:spLocks noChangeArrowheads="1"/>
          </p:cNvSpPr>
          <p:nvPr/>
        </p:nvSpPr>
        <p:spPr bwMode="auto">
          <a:xfrm>
            <a:off x="2587625" y="2166938"/>
            <a:ext cx="412750" cy="423862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4684" name="Line 12"/>
          <p:cNvSpPr>
            <a:spLocks noChangeShapeType="1"/>
          </p:cNvSpPr>
          <p:nvPr/>
        </p:nvSpPr>
        <p:spPr bwMode="auto">
          <a:xfrm>
            <a:off x="5067300" y="2166938"/>
            <a:ext cx="0" cy="423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5" name="AutoShape 13"/>
          <p:cNvSpPr>
            <a:spLocks/>
          </p:cNvSpPr>
          <p:nvPr/>
        </p:nvSpPr>
        <p:spPr bwMode="auto">
          <a:xfrm rot="5400000">
            <a:off x="3094832" y="1080294"/>
            <a:ext cx="169862" cy="1276350"/>
          </a:xfrm>
          <a:prstGeom prst="leftBrace">
            <a:avLst>
              <a:gd name="adj1" fmla="val 626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6" name="AutoShape 14"/>
          <p:cNvSpPr>
            <a:spLocks/>
          </p:cNvSpPr>
          <p:nvPr/>
        </p:nvSpPr>
        <p:spPr bwMode="auto">
          <a:xfrm rot="5400000">
            <a:off x="4817269" y="700882"/>
            <a:ext cx="104775" cy="2065337"/>
          </a:xfrm>
          <a:prstGeom prst="leftBrace">
            <a:avLst>
              <a:gd name="adj1" fmla="val 1642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7" name="Text Box 15"/>
          <p:cNvSpPr txBox="1">
            <a:spLocks noChangeArrowheads="1"/>
          </p:cNvSpPr>
          <p:nvPr/>
        </p:nvSpPr>
        <p:spPr bwMode="auto">
          <a:xfrm>
            <a:off x="2513013" y="1252538"/>
            <a:ext cx="1331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A[p…i] ≤ x</a:t>
            </a:r>
          </a:p>
        </p:txBody>
      </p:sp>
      <p:sp>
        <p:nvSpPr>
          <p:cNvPr id="284688" name="Text Box 16"/>
          <p:cNvSpPr txBox="1">
            <a:spLocks noChangeArrowheads="1"/>
          </p:cNvSpPr>
          <p:nvPr/>
        </p:nvSpPr>
        <p:spPr bwMode="auto">
          <a:xfrm>
            <a:off x="4160838" y="125253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A[i+1…j-1] &gt; x</a:t>
            </a:r>
          </a:p>
        </p:txBody>
      </p:sp>
      <p:sp>
        <p:nvSpPr>
          <p:cNvPr id="284689" name="Text Box 17"/>
          <p:cNvSpPr txBox="1">
            <a:spLocks noChangeArrowheads="1"/>
          </p:cNvSpPr>
          <p:nvPr/>
        </p:nvSpPr>
        <p:spPr bwMode="auto">
          <a:xfrm>
            <a:off x="2614613" y="17335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3478213" y="173355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3827463" y="1733550"/>
            <a:ext cx="49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i+1</a:t>
            </a:r>
          </a:p>
        </p:txBody>
      </p:sp>
      <p:sp>
        <p:nvSpPr>
          <p:cNvPr id="284692" name="Text Box 20"/>
          <p:cNvSpPr txBox="1">
            <a:spLocks noChangeArrowheads="1"/>
          </p:cNvSpPr>
          <p:nvPr/>
        </p:nvSpPr>
        <p:spPr bwMode="auto">
          <a:xfrm>
            <a:off x="5859463" y="17192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j=r</a:t>
            </a:r>
          </a:p>
        </p:txBody>
      </p:sp>
      <p:sp>
        <p:nvSpPr>
          <p:cNvPr id="284693" name="Text Box 21"/>
          <p:cNvSpPr txBox="1">
            <a:spLocks noChangeArrowheads="1"/>
          </p:cNvSpPr>
          <p:nvPr/>
        </p:nvSpPr>
        <p:spPr bwMode="auto">
          <a:xfrm>
            <a:off x="5470525" y="17383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j-1</a:t>
            </a:r>
          </a:p>
        </p:txBody>
      </p:sp>
      <p:sp>
        <p:nvSpPr>
          <p:cNvPr id="284694" name="Line 22"/>
          <p:cNvSpPr>
            <a:spLocks noChangeShapeType="1"/>
          </p:cNvSpPr>
          <p:nvPr/>
        </p:nvSpPr>
        <p:spPr bwMode="auto">
          <a:xfrm>
            <a:off x="3827463" y="2051050"/>
            <a:ext cx="0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5" name="Rectangle 23"/>
          <p:cNvSpPr>
            <a:spLocks noChangeArrowheads="1"/>
          </p:cNvSpPr>
          <p:nvPr/>
        </p:nvSpPr>
        <p:spPr bwMode="auto">
          <a:xfrm>
            <a:off x="5891213" y="216693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-107" charset="0"/>
              </a:rPr>
              <a:t>x</a:t>
            </a:r>
          </a:p>
        </p:txBody>
      </p:sp>
      <p:sp>
        <p:nvSpPr>
          <p:cNvPr id="284696" name="Line 24"/>
          <p:cNvSpPr>
            <a:spLocks noChangeShapeType="1"/>
          </p:cNvSpPr>
          <p:nvPr/>
        </p:nvSpPr>
        <p:spPr bwMode="auto">
          <a:xfrm>
            <a:off x="5894388" y="2060575"/>
            <a:ext cx="0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7" name="Text Box 25"/>
          <p:cNvSpPr txBox="1">
            <a:spLocks noChangeArrowheads="1"/>
          </p:cNvSpPr>
          <p:nvPr/>
        </p:nvSpPr>
        <p:spPr bwMode="auto">
          <a:xfrm>
            <a:off x="5751513" y="332898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pivot</a:t>
            </a:r>
          </a:p>
        </p:txBody>
      </p:sp>
      <p:sp>
        <p:nvSpPr>
          <p:cNvPr id="284698" name="Line 26"/>
          <p:cNvSpPr>
            <a:spLocks noChangeShapeType="1"/>
          </p:cNvSpPr>
          <p:nvPr/>
        </p:nvSpPr>
        <p:spPr bwMode="auto">
          <a:xfrm flipV="1">
            <a:off x="6113463" y="27193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 7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715" y="2576226"/>
            <a:ext cx="8031349" cy="26749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Input: </a:t>
            </a:r>
            <a:r>
              <a:rPr lang="en-US" dirty="0"/>
              <a:t>Array </a:t>
            </a:r>
            <a:r>
              <a:rPr lang="en-US" dirty="0">
                <a:latin typeface="Comic Sans MS" pitchFamily="-107" charset="0"/>
              </a:rPr>
              <a:t>A</a:t>
            </a:r>
            <a:r>
              <a:rPr lang="en-US" i="1" dirty="0"/>
              <a:t> </a:t>
            </a:r>
            <a:r>
              <a:rPr lang="en-US" dirty="0"/>
              <a:t>and indices </a:t>
            </a:r>
            <a:r>
              <a:rPr lang="en-US" dirty="0">
                <a:latin typeface="Comic Sans MS" pitchFamily="-107" charset="0"/>
              </a:rPr>
              <a:t>p, q, r</a:t>
            </a:r>
            <a:r>
              <a:rPr lang="en-US" i="1" dirty="0"/>
              <a:t> </a:t>
            </a:r>
            <a:r>
              <a:rPr lang="en-US" dirty="0"/>
              <a:t>such that</a:t>
            </a:r>
            <a:r>
              <a:rPr lang="en-US" dirty="0">
                <a:latin typeface="Comic Sans MS" pitchFamily="-107" charset="0"/>
              </a:rPr>
              <a:t>    p ≤ q &lt; r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Subarrays</a:t>
            </a:r>
            <a:r>
              <a:rPr lang="en-US" dirty="0"/>
              <a:t> </a:t>
            </a:r>
            <a:r>
              <a:rPr lang="en-US" dirty="0">
                <a:latin typeface="Comic Sans MS" pitchFamily="-107" charset="0"/>
              </a:rPr>
              <a:t>A[p . . q]</a:t>
            </a:r>
            <a:r>
              <a:rPr lang="en-US" dirty="0"/>
              <a:t> and </a:t>
            </a:r>
            <a:r>
              <a:rPr lang="en-US" dirty="0">
                <a:latin typeface="Comic Sans MS" pitchFamily="-107" charset="0"/>
              </a:rPr>
              <a:t>A[q + 1 . . r]</a:t>
            </a:r>
            <a:r>
              <a:rPr lang="en-US" dirty="0"/>
              <a:t> are sorted</a:t>
            </a:r>
          </a:p>
          <a:p>
            <a:pPr>
              <a:lnSpc>
                <a:spcPct val="120000"/>
              </a:lnSpc>
            </a:pPr>
            <a:r>
              <a:rPr lang="en-US" b="1" dirty="0"/>
              <a:t>Output: </a:t>
            </a:r>
            <a:r>
              <a:rPr lang="en-US" dirty="0"/>
              <a:t>One single sorted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>
                <a:latin typeface="Comic Sans MS" pitchFamily="-107" charset="0"/>
              </a:rPr>
              <a:t>A[p . . r]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41638" y="1317625"/>
            <a:ext cx="3098800" cy="1017588"/>
            <a:chOff x="3808" y="977"/>
            <a:chExt cx="1952" cy="641"/>
          </a:xfrm>
        </p:grpSpPr>
        <p:sp>
          <p:nvSpPr>
            <p:cNvPr id="234501" name="Text Box 5"/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4502" name="Text Box 6"/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4503" name="Text Box 7"/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4504" name="Text Box 8"/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4505" name="Text Box 9"/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4506" name="Text Box 10"/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4507" name="Text Box 11"/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4508" name="Text Box 12"/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4509" name="Rectangle 13"/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4510" name="Rectangle 14"/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4511" name="Rectangle 15"/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4512" name="Rectangle 16"/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4513" name="Rectangle 17"/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4514" name="Rectangle 18"/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4515" name="Rectangle 19"/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4516" name="Rectangle 20"/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18" name="Line 22"/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19" name="Line 23"/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0" name="Line 24"/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1" name="Line 25"/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2" name="Line 26"/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3" name="Line 27"/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4" name="Line 28"/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5" name="Line 29"/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6" name="Line 30"/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7" name="Line 31"/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8" name="Line 32"/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9" name="Text Box 33"/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-107" charset="0"/>
                </a:rPr>
                <a:t>p</a:t>
              </a:r>
            </a:p>
          </p:txBody>
        </p:sp>
        <p:sp>
          <p:nvSpPr>
            <p:cNvPr id="234530" name="Line 34"/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31" name="Text Box 35"/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-107" charset="0"/>
                </a:rPr>
                <a:t>r</a:t>
              </a:r>
            </a:p>
          </p:txBody>
        </p:sp>
        <p:sp>
          <p:nvSpPr>
            <p:cNvPr id="234532" name="Line 36"/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33" name="Text Box 37"/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-107" charset="0"/>
                </a:rPr>
                <a:t>q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9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576388"/>
            <a:ext cx="8308975" cy="38941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Idea for merging:</a:t>
            </a:r>
          </a:p>
          <a:p>
            <a:pPr lvl="1">
              <a:lnSpc>
                <a:spcPct val="130000"/>
              </a:lnSpc>
            </a:pPr>
            <a:r>
              <a:rPr lang="en-US"/>
              <a:t>Two piles of sorted cards</a:t>
            </a:r>
          </a:p>
          <a:p>
            <a:pPr lvl="2">
              <a:lnSpc>
                <a:spcPct val="130000"/>
              </a:lnSpc>
            </a:pPr>
            <a:r>
              <a:rPr lang="en-US"/>
              <a:t>Choose the smaller of the two top cards</a:t>
            </a:r>
          </a:p>
          <a:p>
            <a:pPr lvl="2">
              <a:lnSpc>
                <a:spcPct val="130000"/>
              </a:lnSpc>
            </a:pPr>
            <a:r>
              <a:rPr lang="en-US"/>
              <a:t>Remove it and place it in the output pile</a:t>
            </a:r>
          </a:p>
          <a:p>
            <a:pPr lvl="1">
              <a:lnSpc>
                <a:spcPct val="130000"/>
              </a:lnSpc>
            </a:pPr>
            <a:r>
              <a:rPr lang="en-US"/>
              <a:t>Repeat the process until one pile is empty</a:t>
            </a:r>
          </a:p>
          <a:p>
            <a:pPr lvl="1">
              <a:lnSpc>
                <a:spcPct val="130000"/>
              </a:lnSpc>
            </a:pPr>
            <a:r>
              <a:rPr lang="en-US"/>
              <a:t>Take the remaining input pile and place it face-down onto the output pile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-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4438"/>
            <a:ext cx="8699885" cy="5643562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7" charset="0"/>
              </a:rPr>
              <a:t>Alg.: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MERGE(A, p, q, r)</a:t>
            </a:r>
          </a:p>
          <a:p>
            <a:pPr marL="381000" indent="-3810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Compute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n</a:t>
            </a:r>
            <a:r>
              <a:rPr lang="en-US" sz="2400" baseline="-25000" dirty="0">
                <a:solidFill>
                  <a:schemeClr val="tx1"/>
                </a:solidFill>
                <a:latin typeface="Comic Sans MS" pitchFamily="-107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n</a:t>
            </a:r>
            <a:r>
              <a:rPr lang="en-US" sz="2400" baseline="-25000" dirty="0">
                <a:solidFill>
                  <a:schemeClr val="tx1"/>
                </a:solidFill>
                <a:latin typeface="Comic Sans MS" pitchFamily="-107" charset="0"/>
              </a:rPr>
              <a:t>2</a:t>
            </a:r>
            <a:endParaRPr lang="en-US" sz="2400" dirty="0">
              <a:solidFill>
                <a:schemeClr val="tx1"/>
              </a:solidFill>
              <a:latin typeface="Comic Sans MS" pitchFamily="-107" charset="0"/>
            </a:endParaRPr>
          </a:p>
          <a:p>
            <a:pPr marL="381000" indent="-3810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Copy the first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n</a:t>
            </a:r>
            <a:r>
              <a:rPr lang="en-US" sz="2400" baseline="-25000" dirty="0">
                <a:solidFill>
                  <a:schemeClr val="tx1"/>
                </a:solidFill>
                <a:latin typeface="Comic Sans MS" pitchFamily="-107" charset="0"/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elements into 			               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L[1 . . n</a:t>
            </a:r>
            <a:r>
              <a:rPr lang="en-US" sz="2400" baseline="-25000" dirty="0">
                <a:solidFill>
                  <a:schemeClr val="tx1"/>
                </a:solidFill>
                <a:latin typeface="Comic Sans MS" pitchFamily="-107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+ 1]</a:t>
            </a:r>
            <a:r>
              <a:rPr lang="en-US" sz="2400" dirty="0">
                <a:solidFill>
                  <a:schemeClr val="tx1"/>
                </a:solidFill>
              </a:rPr>
              <a:t> and  the next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n</a:t>
            </a:r>
            <a:r>
              <a:rPr lang="en-US" sz="2400" baseline="-25000" dirty="0">
                <a:solidFill>
                  <a:schemeClr val="tx1"/>
                </a:solidFill>
                <a:latin typeface="Comic Sans MS" pitchFamily="-107" charset="0"/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elements into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R[1 . . n</a:t>
            </a:r>
            <a:r>
              <a:rPr lang="en-US" sz="2400" baseline="-25000" dirty="0">
                <a:solidFill>
                  <a:schemeClr val="tx1"/>
                </a:solidFill>
                <a:latin typeface="Comic Sans MS" pitchFamily="-107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+ 1]</a:t>
            </a:r>
          </a:p>
          <a:p>
            <a:pPr marL="381000" indent="-3810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L[n</a:t>
            </a:r>
            <a:r>
              <a:rPr lang="en-US" sz="2400" baseline="-25000" dirty="0">
                <a:solidFill>
                  <a:schemeClr val="tx1"/>
                </a:solidFill>
                <a:latin typeface="Comic Sans MS" pitchFamily="-107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+ 1] ←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∞;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   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R[n</a:t>
            </a:r>
            <a:r>
              <a:rPr lang="en-US" sz="2400" baseline="-25000" dirty="0">
                <a:solidFill>
                  <a:schemeClr val="tx1"/>
                </a:solidFill>
                <a:latin typeface="Comic Sans MS" pitchFamily="-107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+ 1] </a:t>
            </a:r>
            <a:r>
              <a:rPr lang="en-US" sz="2400" dirty="0">
                <a:solidFill>
                  <a:schemeClr val="tx1"/>
                </a:solidFill>
              </a:rPr>
              <a:t>← 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∞</a:t>
            </a:r>
            <a:endParaRPr lang="en-US" sz="2400" dirty="0">
              <a:solidFill>
                <a:schemeClr val="tx1"/>
              </a:solidFill>
            </a:endParaRPr>
          </a:p>
          <a:p>
            <a:pPr marL="381000" indent="-3810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← 1;    j ← 1</a:t>
            </a:r>
          </a:p>
          <a:p>
            <a:pPr marL="381000" indent="-3810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k ← 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r</a:t>
            </a:r>
          </a:p>
          <a:p>
            <a:pPr marL="381000" indent="-3810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     </a:t>
            </a:r>
            <a:r>
              <a:rPr lang="en-US" sz="2400" b="1" dirty="0">
                <a:solidFill>
                  <a:schemeClr val="tx1"/>
                </a:solidFill>
              </a:rPr>
              <a:t>do if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L[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] ≤ R[ j ]</a:t>
            </a:r>
          </a:p>
          <a:p>
            <a:pPr marL="381000" indent="-3810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          </a:t>
            </a:r>
            <a:r>
              <a:rPr lang="en-US" sz="2400" b="1" dirty="0">
                <a:solidFill>
                  <a:schemeClr val="tx1"/>
                </a:solidFill>
              </a:rPr>
              <a:t> then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A[k] ← L[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]</a:t>
            </a:r>
          </a:p>
          <a:p>
            <a:pPr marL="381000" indent="-3810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                   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←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+ 1</a:t>
            </a:r>
          </a:p>
          <a:p>
            <a:pPr marL="381000" indent="-3810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  else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A[k] ← R[ j ]</a:t>
            </a:r>
          </a:p>
          <a:p>
            <a:pPr marL="381000" indent="-3810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                   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j ← j + 1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3413" y="3108325"/>
            <a:ext cx="3162300" cy="1539875"/>
            <a:chOff x="3599" y="1958"/>
            <a:chExt cx="1992" cy="970"/>
          </a:xfrm>
        </p:grpSpPr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4007" y="19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p</a:t>
              </a: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5015" y="19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q</a:t>
              </a:r>
            </a:p>
          </p:txBody>
        </p:sp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4919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  <a:endParaRPr lang="en-US" sz="2400" baseline="-25000">
                <a:solidFill>
                  <a:schemeClr val="accent2"/>
                </a:solidFill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4583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41673" name="Rectangle 9"/>
            <p:cNvSpPr>
              <a:spLocks noChangeArrowheads="1"/>
            </p:cNvSpPr>
            <p:nvPr/>
          </p:nvSpPr>
          <p:spPr bwMode="auto">
            <a:xfrm>
              <a:off x="4247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3911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  <a:endParaRPr lang="en-US" sz="2400" baseline="-25000">
                <a:solidFill>
                  <a:schemeClr val="accent2"/>
                </a:solidFill>
              </a:endParaRPr>
            </a:p>
          </p:txBody>
        </p:sp>
        <p:sp>
          <p:nvSpPr>
            <p:cNvPr id="241675" name="Line 11"/>
            <p:cNvSpPr>
              <a:spLocks noChangeShapeType="1"/>
            </p:cNvSpPr>
            <p:nvPr/>
          </p:nvSpPr>
          <p:spPr bwMode="auto">
            <a:xfrm>
              <a:off x="3911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76" name="Line 12"/>
            <p:cNvSpPr>
              <a:spLocks noChangeShapeType="1"/>
            </p:cNvSpPr>
            <p:nvPr/>
          </p:nvSpPr>
          <p:spPr bwMode="auto">
            <a:xfrm>
              <a:off x="4247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77" name="Line 13"/>
            <p:cNvSpPr>
              <a:spLocks noChangeShapeType="1"/>
            </p:cNvSpPr>
            <p:nvPr/>
          </p:nvSpPr>
          <p:spPr bwMode="auto">
            <a:xfrm>
              <a:off x="4583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78" name="Line 14"/>
            <p:cNvSpPr>
              <a:spLocks noChangeShapeType="1"/>
            </p:cNvSpPr>
            <p:nvPr/>
          </p:nvSpPr>
          <p:spPr bwMode="auto">
            <a:xfrm>
              <a:off x="4919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79" name="Line 15"/>
            <p:cNvSpPr>
              <a:spLocks noChangeShapeType="1"/>
            </p:cNvSpPr>
            <p:nvPr/>
          </p:nvSpPr>
          <p:spPr bwMode="auto">
            <a:xfrm>
              <a:off x="5255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80" name="Rectangle 16"/>
            <p:cNvSpPr>
              <a:spLocks noChangeArrowheads="1"/>
            </p:cNvSpPr>
            <p:nvPr/>
          </p:nvSpPr>
          <p:spPr bwMode="auto">
            <a:xfrm>
              <a:off x="4919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6</a:t>
              </a:r>
              <a:endParaRPr lang="en-US" sz="2400" baseline="-25000">
                <a:solidFill>
                  <a:schemeClr val="accent2"/>
                </a:solidFill>
              </a:endParaRPr>
            </a:p>
          </p:txBody>
        </p:sp>
        <p:sp>
          <p:nvSpPr>
            <p:cNvPr id="241681" name="Rectangle 17"/>
            <p:cNvSpPr>
              <a:spLocks noChangeArrowheads="1"/>
            </p:cNvSpPr>
            <p:nvPr/>
          </p:nvSpPr>
          <p:spPr bwMode="auto">
            <a:xfrm>
              <a:off x="4583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1682" name="Rectangle 18"/>
            <p:cNvSpPr>
              <a:spLocks noChangeArrowheads="1"/>
            </p:cNvSpPr>
            <p:nvPr/>
          </p:nvSpPr>
          <p:spPr bwMode="auto">
            <a:xfrm>
              <a:off x="4247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1683" name="Rectangle 19"/>
            <p:cNvSpPr>
              <a:spLocks noChangeArrowheads="1"/>
            </p:cNvSpPr>
            <p:nvPr/>
          </p:nvSpPr>
          <p:spPr bwMode="auto">
            <a:xfrm>
              <a:off x="3911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</a:t>
              </a:r>
              <a:endParaRPr lang="en-US" sz="2400" baseline="-25000">
                <a:solidFill>
                  <a:schemeClr val="accent2"/>
                </a:solidFill>
              </a:endParaRPr>
            </a:p>
          </p:txBody>
        </p:sp>
        <p:sp>
          <p:nvSpPr>
            <p:cNvPr id="241684" name="Line 20"/>
            <p:cNvSpPr>
              <a:spLocks noChangeShapeType="1"/>
            </p:cNvSpPr>
            <p:nvPr/>
          </p:nvSpPr>
          <p:spPr bwMode="auto">
            <a:xfrm>
              <a:off x="3911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85" name="Line 21"/>
            <p:cNvSpPr>
              <a:spLocks noChangeShapeType="1"/>
            </p:cNvSpPr>
            <p:nvPr/>
          </p:nvSpPr>
          <p:spPr bwMode="auto">
            <a:xfrm>
              <a:off x="4247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86" name="Line 22"/>
            <p:cNvSpPr>
              <a:spLocks noChangeShapeType="1"/>
            </p:cNvSpPr>
            <p:nvPr/>
          </p:nvSpPr>
          <p:spPr bwMode="auto">
            <a:xfrm>
              <a:off x="4583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87" name="Line 23"/>
            <p:cNvSpPr>
              <a:spLocks noChangeShapeType="1"/>
            </p:cNvSpPr>
            <p:nvPr/>
          </p:nvSpPr>
          <p:spPr bwMode="auto">
            <a:xfrm>
              <a:off x="4919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88" name="Line 24"/>
            <p:cNvSpPr>
              <a:spLocks noChangeShapeType="1"/>
            </p:cNvSpPr>
            <p:nvPr/>
          </p:nvSpPr>
          <p:spPr bwMode="auto">
            <a:xfrm>
              <a:off x="5255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89" name="Text Box 25"/>
            <p:cNvSpPr txBox="1">
              <a:spLocks noChangeArrowheads="1"/>
            </p:cNvSpPr>
            <p:nvPr/>
          </p:nvSpPr>
          <p:spPr bwMode="auto">
            <a:xfrm>
              <a:off x="5023" y="2486"/>
              <a:ext cx="1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241690" name="Text Box 26"/>
            <p:cNvSpPr txBox="1">
              <a:spLocks noChangeArrowheads="1"/>
            </p:cNvSpPr>
            <p:nvPr/>
          </p:nvSpPr>
          <p:spPr bwMode="auto">
            <a:xfrm>
              <a:off x="3957" y="2486"/>
              <a:ext cx="3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q + 1</a:t>
              </a:r>
            </a:p>
          </p:txBody>
        </p:sp>
        <p:sp>
          <p:nvSpPr>
            <p:cNvPr id="241691" name="Text Box 27"/>
            <p:cNvSpPr txBox="1">
              <a:spLocks noChangeArrowheads="1"/>
            </p:cNvSpPr>
            <p:nvPr/>
          </p:nvSpPr>
          <p:spPr bwMode="auto">
            <a:xfrm>
              <a:off x="3623" y="21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L</a:t>
              </a:r>
            </a:p>
          </p:txBody>
        </p:sp>
        <p:sp>
          <p:nvSpPr>
            <p:cNvPr id="241692" name="Text Box 28"/>
            <p:cNvSpPr txBox="1">
              <a:spLocks noChangeArrowheads="1"/>
            </p:cNvSpPr>
            <p:nvPr/>
          </p:nvSpPr>
          <p:spPr bwMode="auto">
            <a:xfrm>
              <a:off x="3599" y="267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41693" name="Rectangle 29"/>
            <p:cNvSpPr>
              <a:spLocks noChangeArrowheads="1"/>
            </p:cNvSpPr>
            <p:nvPr/>
          </p:nvSpPr>
          <p:spPr bwMode="auto">
            <a:xfrm>
              <a:off x="5255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  <a:sym typeface="Symbol" pitchFamily="-107" charset="2"/>
                </a:rPr>
                <a:t>∞</a:t>
              </a:r>
              <a:endParaRPr lang="en-US" sz="2400" baseline="-25000" dirty="0">
                <a:solidFill>
                  <a:schemeClr val="accent2"/>
                </a:solidFill>
                <a:sym typeface="Symbol" pitchFamily="-107" charset="2"/>
              </a:endParaRPr>
            </a:p>
          </p:txBody>
        </p:sp>
        <p:sp>
          <p:nvSpPr>
            <p:cNvPr id="241694" name="Rectangle 30"/>
            <p:cNvSpPr>
              <a:spLocks noChangeArrowheads="1"/>
            </p:cNvSpPr>
            <p:nvPr/>
          </p:nvSpPr>
          <p:spPr bwMode="auto">
            <a:xfrm>
              <a:off x="5255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  <a:sym typeface="Symbol" pitchFamily="-107" charset="2"/>
                </a:rPr>
                <a:t>∞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800725" y="939800"/>
            <a:ext cx="3100388" cy="1738313"/>
            <a:chOff x="3305" y="2504"/>
            <a:chExt cx="1953" cy="1095"/>
          </a:xfrm>
        </p:grpSpPr>
        <p:sp>
          <p:nvSpPr>
            <p:cNvPr id="241696" name="Text Box 32"/>
            <p:cNvSpPr txBox="1">
              <a:spLocks noChangeArrowheads="1"/>
            </p:cNvSpPr>
            <p:nvPr/>
          </p:nvSpPr>
          <p:spPr bwMode="auto">
            <a:xfrm>
              <a:off x="332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41697" name="Text Box 33"/>
            <p:cNvSpPr txBox="1">
              <a:spLocks noChangeArrowheads="1"/>
            </p:cNvSpPr>
            <p:nvPr/>
          </p:nvSpPr>
          <p:spPr bwMode="auto">
            <a:xfrm>
              <a:off x="356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41698" name="Text Box 34"/>
            <p:cNvSpPr txBox="1">
              <a:spLocks noChangeArrowheads="1"/>
            </p:cNvSpPr>
            <p:nvPr/>
          </p:nvSpPr>
          <p:spPr bwMode="auto">
            <a:xfrm>
              <a:off x="380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41699" name="Text Box 35"/>
            <p:cNvSpPr txBox="1">
              <a:spLocks noChangeArrowheads="1"/>
            </p:cNvSpPr>
            <p:nvPr/>
          </p:nvSpPr>
          <p:spPr bwMode="auto">
            <a:xfrm>
              <a:off x="404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41700" name="Text Box 36"/>
            <p:cNvSpPr txBox="1">
              <a:spLocks noChangeArrowheads="1"/>
            </p:cNvSpPr>
            <p:nvPr/>
          </p:nvSpPr>
          <p:spPr bwMode="auto">
            <a:xfrm>
              <a:off x="428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452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41702" name="Text Box 38"/>
            <p:cNvSpPr txBox="1">
              <a:spLocks noChangeArrowheads="1"/>
            </p:cNvSpPr>
            <p:nvPr/>
          </p:nvSpPr>
          <p:spPr bwMode="auto">
            <a:xfrm>
              <a:off x="476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41703" name="Text Box 39"/>
            <p:cNvSpPr txBox="1">
              <a:spLocks noChangeArrowheads="1"/>
            </p:cNvSpPr>
            <p:nvPr/>
          </p:nvSpPr>
          <p:spPr bwMode="auto">
            <a:xfrm>
              <a:off x="500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98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474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450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26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41708" name="Rectangle 44"/>
            <p:cNvSpPr>
              <a:spLocks noChangeArrowheads="1"/>
            </p:cNvSpPr>
            <p:nvPr/>
          </p:nvSpPr>
          <p:spPr bwMode="auto">
            <a:xfrm>
              <a:off x="402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1709" name="Rectangle 45"/>
            <p:cNvSpPr>
              <a:spLocks noChangeArrowheads="1"/>
            </p:cNvSpPr>
            <p:nvPr/>
          </p:nvSpPr>
          <p:spPr bwMode="auto">
            <a:xfrm>
              <a:off x="378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41710" name="Rectangle 46"/>
            <p:cNvSpPr>
              <a:spLocks noChangeArrowheads="1"/>
            </p:cNvSpPr>
            <p:nvPr/>
          </p:nvSpPr>
          <p:spPr bwMode="auto">
            <a:xfrm>
              <a:off x="354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1711" name="Rectangle 47"/>
            <p:cNvSpPr>
              <a:spLocks noChangeArrowheads="1"/>
            </p:cNvSpPr>
            <p:nvPr/>
          </p:nvSpPr>
          <p:spPr bwMode="auto">
            <a:xfrm>
              <a:off x="330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1712" name="Line 48"/>
            <p:cNvSpPr>
              <a:spLocks noChangeShapeType="1"/>
            </p:cNvSpPr>
            <p:nvPr/>
          </p:nvSpPr>
          <p:spPr bwMode="auto">
            <a:xfrm>
              <a:off x="3306" y="291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13" name="Line 49"/>
            <p:cNvSpPr>
              <a:spLocks noChangeShapeType="1"/>
            </p:cNvSpPr>
            <p:nvPr/>
          </p:nvSpPr>
          <p:spPr bwMode="auto">
            <a:xfrm>
              <a:off x="3306" y="314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14" name="Line 50"/>
            <p:cNvSpPr>
              <a:spLocks noChangeShapeType="1"/>
            </p:cNvSpPr>
            <p:nvPr/>
          </p:nvSpPr>
          <p:spPr bwMode="auto">
            <a:xfrm>
              <a:off x="330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15" name="Line 51"/>
            <p:cNvSpPr>
              <a:spLocks noChangeShapeType="1"/>
            </p:cNvSpPr>
            <p:nvPr/>
          </p:nvSpPr>
          <p:spPr bwMode="auto">
            <a:xfrm>
              <a:off x="35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16" name="Line 52"/>
            <p:cNvSpPr>
              <a:spLocks noChangeShapeType="1"/>
            </p:cNvSpPr>
            <p:nvPr/>
          </p:nvSpPr>
          <p:spPr bwMode="auto">
            <a:xfrm>
              <a:off x="37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17" name="Line 53"/>
            <p:cNvSpPr>
              <a:spLocks noChangeShapeType="1"/>
            </p:cNvSpPr>
            <p:nvPr/>
          </p:nvSpPr>
          <p:spPr bwMode="auto">
            <a:xfrm>
              <a:off x="402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18" name="Line 54"/>
            <p:cNvSpPr>
              <a:spLocks noChangeShapeType="1"/>
            </p:cNvSpPr>
            <p:nvPr/>
          </p:nvSpPr>
          <p:spPr bwMode="auto">
            <a:xfrm>
              <a:off x="426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19" name="Line 55"/>
            <p:cNvSpPr>
              <a:spLocks noChangeShapeType="1"/>
            </p:cNvSpPr>
            <p:nvPr/>
          </p:nvSpPr>
          <p:spPr bwMode="auto">
            <a:xfrm>
              <a:off x="450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20" name="Line 56"/>
            <p:cNvSpPr>
              <a:spLocks noChangeShapeType="1"/>
            </p:cNvSpPr>
            <p:nvPr/>
          </p:nvSpPr>
          <p:spPr bwMode="auto">
            <a:xfrm>
              <a:off x="47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21" name="Line 57"/>
            <p:cNvSpPr>
              <a:spLocks noChangeShapeType="1"/>
            </p:cNvSpPr>
            <p:nvPr/>
          </p:nvSpPr>
          <p:spPr bwMode="auto">
            <a:xfrm>
              <a:off x="49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22" name="Line 58"/>
            <p:cNvSpPr>
              <a:spLocks noChangeShapeType="1"/>
            </p:cNvSpPr>
            <p:nvPr/>
          </p:nvSpPr>
          <p:spPr bwMode="auto">
            <a:xfrm>
              <a:off x="522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23" name="Line 59"/>
            <p:cNvSpPr>
              <a:spLocks noChangeShapeType="1"/>
            </p:cNvSpPr>
            <p:nvPr/>
          </p:nvSpPr>
          <p:spPr bwMode="auto">
            <a:xfrm>
              <a:off x="3455" y="278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24" name="Text Box 60"/>
            <p:cNvSpPr txBox="1">
              <a:spLocks noChangeArrowheads="1"/>
            </p:cNvSpPr>
            <p:nvPr/>
          </p:nvSpPr>
          <p:spPr bwMode="auto">
            <a:xfrm>
              <a:off x="3376" y="2507"/>
              <a:ext cx="2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-107" charset="0"/>
                </a:rPr>
                <a:t>p</a:t>
              </a:r>
            </a:p>
          </p:txBody>
        </p:sp>
        <p:sp>
          <p:nvSpPr>
            <p:cNvPr id="241725" name="Line 61"/>
            <p:cNvSpPr>
              <a:spLocks noChangeShapeType="1"/>
            </p:cNvSpPr>
            <p:nvPr/>
          </p:nvSpPr>
          <p:spPr bwMode="auto">
            <a:xfrm>
              <a:off x="5144" y="2784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26" name="Text Box 62"/>
            <p:cNvSpPr txBox="1">
              <a:spLocks noChangeArrowheads="1"/>
            </p:cNvSpPr>
            <p:nvPr/>
          </p:nvSpPr>
          <p:spPr bwMode="auto">
            <a:xfrm>
              <a:off x="5065" y="2504"/>
              <a:ext cx="1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-107" charset="0"/>
                </a:rPr>
                <a:t>r</a:t>
              </a:r>
            </a:p>
          </p:txBody>
        </p:sp>
        <p:sp>
          <p:nvSpPr>
            <p:cNvPr id="241727" name="Line 63"/>
            <p:cNvSpPr>
              <a:spLocks noChangeShapeType="1"/>
            </p:cNvSpPr>
            <p:nvPr/>
          </p:nvSpPr>
          <p:spPr bwMode="auto">
            <a:xfrm>
              <a:off x="4188" y="2802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28" name="Text Box 64"/>
            <p:cNvSpPr txBox="1">
              <a:spLocks noChangeArrowheads="1"/>
            </p:cNvSpPr>
            <p:nvPr/>
          </p:nvSpPr>
          <p:spPr bwMode="auto">
            <a:xfrm>
              <a:off x="4109" y="2522"/>
              <a:ext cx="1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-107" charset="0"/>
                </a:rPr>
                <a:t>q</a:t>
              </a:r>
            </a:p>
          </p:txBody>
        </p:sp>
        <p:sp>
          <p:nvSpPr>
            <p:cNvPr id="241729" name="AutoShape 65"/>
            <p:cNvSpPr>
              <a:spLocks/>
            </p:cNvSpPr>
            <p:nvPr/>
          </p:nvSpPr>
          <p:spPr bwMode="auto">
            <a:xfrm rot="-5400000">
              <a:off x="3727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30" name="AutoShape 66"/>
            <p:cNvSpPr>
              <a:spLocks/>
            </p:cNvSpPr>
            <p:nvPr/>
          </p:nvSpPr>
          <p:spPr bwMode="auto">
            <a:xfrm rot="-5400000">
              <a:off x="4690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3678" y="3349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-107" charset="0"/>
                </a:rPr>
                <a:t>n</a:t>
              </a:r>
              <a:r>
                <a:rPr lang="en-US" sz="2000" baseline="-25000">
                  <a:solidFill>
                    <a:srgbClr val="CC0000"/>
                  </a:solidFill>
                  <a:latin typeface="Comic Sans MS" pitchFamily="-107" charset="0"/>
                </a:rPr>
                <a:t>1</a:t>
              </a:r>
              <a:endParaRPr lang="en-US" sz="2000">
                <a:solidFill>
                  <a:srgbClr val="CC0000"/>
                </a:solidFill>
                <a:latin typeface="Comic Sans MS" pitchFamily="-107" charset="0"/>
              </a:endParaRPr>
            </a:p>
          </p:txBody>
        </p:sp>
        <p:sp>
          <p:nvSpPr>
            <p:cNvPr id="241732" name="Text Box 68"/>
            <p:cNvSpPr txBox="1">
              <a:spLocks noChangeArrowheads="1"/>
            </p:cNvSpPr>
            <p:nvPr/>
          </p:nvSpPr>
          <p:spPr bwMode="auto">
            <a:xfrm>
              <a:off x="4627" y="3338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-107" charset="0"/>
                </a:rPr>
                <a:t>n</a:t>
              </a:r>
              <a:r>
                <a:rPr lang="en-US" sz="2000" baseline="-25000">
                  <a:solidFill>
                    <a:srgbClr val="CC0000"/>
                  </a:solidFill>
                  <a:latin typeface="Comic Sans MS" pitchFamily="-107" charset="0"/>
                </a:rPr>
                <a:t>2</a:t>
              </a:r>
              <a:endParaRPr lang="en-US" sz="2000">
                <a:solidFill>
                  <a:srgbClr val="CC0000"/>
                </a:solidFill>
                <a:latin typeface="Comic Sans MS" pitchFamily="-107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 of Merge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235075"/>
            <a:ext cx="8115300" cy="42592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Initialization (copying into temporary arrays):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</a:t>
            </a:r>
            <a:r>
              <a:rPr lang="en-US" baseline="-25000" dirty="0">
                <a:latin typeface="Comic Sans MS" pitchFamily="-107" charset="0"/>
                <a:sym typeface="Symbol" pitchFamily="-107" charset="2"/>
              </a:rPr>
              <a:t>1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 + n</a:t>
            </a:r>
            <a:r>
              <a:rPr lang="en-US" baseline="-25000" dirty="0"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) =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(n)</a:t>
            </a:r>
            <a:r>
              <a:rPr lang="en-US" dirty="0">
                <a:sym typeface="Symbol" pitchFamily="-107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Symbol" pitchFamily="-107" charset="2"/>
              </a:rPr>
              <a:t>Adding the elements to the final array (the </a:t>
            </a:r>
            <a:r>
              <a:rPr lang="en-US" b="1" dirty="0">
                <a:sym typeface="Symbol" pitchFamily="-107" charset="2"/>
              </a:rPr>
              <a:t>for</a:t>
            </a:r>
            <a:r>
              <a:rPr lang="en-US" dirty="0">
                <a:sym typeface="Symbol" pitchFamily="-107" charset="2"/>
              </a:rPr>
              <a:t> loop):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mic Sans MS" pitchFamily="-107" charset="0"/>
                <a:sym typeface="Symbol" pitchFamily="-107" charset="2"/>
              </a:rPr>
              <a:t>n</a:t>
            </a:r>
            <a:r>
              <a:rPr lang="en-US" dirty="0">
                <a:sym typeface="Symbol" pitchFamily="-107" charset="2"/>
              </a:rPr>
              <a:t> iterations, each taking constant time ⇒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(n)</a:t>
            </a:r>
            <a:endParaRPr lang="en-US" dirty="0">
              <a:sym typeface="Symbol" pitchFamily="-107" charset="2"/>
            </a:endParaRPr>
          </a:p>
          <a:p>
            <a:pPr>
              <a:lnSpc>
                <a:spcPct val="120000"/>
              </a:lnSpc>
            </a:pPr>
            <a:r>
              <a:rPr lang="en-US" dirty="0">
                <a:sym typeface="Symbol" pitchFamily="-107" charset="2"/>
              </a:rPr>
              <a:t>Total time for Merge: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3505200" y="63246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650287" cy="906462"/>
          </a:xfrm>
        </p:spPr>
        <p:txBody>
          <a:bodyPr/>
          <a:lstStyle/>
          <a:p>
            <a:r>
              <a:rPr lang="en-US" sz="3600"/>
              <a:t>Analyzing Divide and Conquer Algorithms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113712" cy="5610225"/>
          </a:xfrm>
        </p:spPr>
        <p:txBody>
          <a:bodyPr/>
          <a:lstStyle/>
          <a:p>
            <a:r>
              <a:rPr lang="en-US" dirty="0"/>
              <a:t>The recurrence is based on the three steps of the paradigm:</a:t>
            </a:r>
          </a:p>
          <a:p>
            <a:pPr lvl="1"/>
            <a:r>
              <a:rPr lang="en-US" dirty="0">
                <a:latin typeface="Comic Sans MS" pitchFamily="-107" charset="0"/>
              </a:rPr>
              <a:t>T(n)</a:t>
            </a:r>
            <a:r>
              <a:rPr lang="en-US" dirty="0"/>
              <a:t> – running time on a problem of size </a:t>
            </a:r>
            <a:r>
              <a:rPr lang="en-US" dirty="0">
                <a:latin typeface="Comic Sans MS" pitchFamily="-107" charset="0"/>
              </a:rPr>
              <a:t>n</a:t>
            </a:r>
          </a:p>
          <a:p>
            <a:pPr lvl="1"/>
            <a:r>
              <a:rPr lang="en-US" b="1" dirty="0">
                <a:sym typeface="Symbol" pitchFamily="-107" charset="2"/>
              </a:rPr>
              <a:t>Divide</a:t>
            </a:r>
            <a:r>
              <a:rPr lang="en-US" dirty="0">
                <a:sym typeface="Symbol" pitchFamily="-107" charset="2"/>
              </a:rPr>
              <a:t> the problem into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a</a:t>
            </a:r>
            <a:r>
              <a:rPr lang="en-US" dirty="0">
                <a:sym typeface="Symbol" pitchFamily="-107" charset="2"/>
              </a:rPr>
              <a:t> </a:t>
            </a:r>
            <a:r>
              <a:rPr lang="en-US" dirty="0" err="1">
                <a:sym typeface="Symbol" pitchFamily="-107" charset="2"/>
              </a:rPr>
              <a:t>subproblems</a:t>
            </a:r>
            <a:r>
              <a:rPr lang="en-US" dirty="0">
                <a:sym typeface="Symbol" pitchFamily="-107" charset="2"/>
              </a:rPr>
              <a:t>, each of size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n/b: </a:t>
            </a:r>
            <a:r>
              <a:rPr lang="en-US" dirty="0">
                <a:sym typeface="Symbol" pitchFamily="-107" charset="2"/>
              </a:rPr>
              <a:t>takes </a:t>
            </a:r>
            <a:r>
              <a:rPr lang="en-US" dirty="0">
                <a:solidFill>
                  <a:srgbClr val="990033"/>
                </a:solidFill>
                <a:latin typeface="Comic Sans MS" pitchFamily="-107" charset="0"/>
                <a:sym typeface="Symbol" pitchFamily="-107" charset="2"/>
              </a:rPr>
              <a:t>D(n)</a:t>
            </a:r>
            <a:endParaRPr lang="en-US" dirty="0">
              <a:solidFill>
                <a:srgbClr val="990033"/>
              </a:solidFill>
              <a:sym typeface="Symbol" pitchFamily="-107" charset="2"/>
            </a:endParaRPr>
          </a:p>
          <a:p>
            <a:pPr lvl="1"/>
            <a:r>
              <a:rPr lang="en-US" b="1" dirty="0">
                <a:sym typeface="Symbol" pitchFamily="-107" charset="2"/>
              </a:rPr>
              <a:t>Conquer</a:t>
            </a:r>
            <a:r>
              <a:rPr lang="en-US" dirty="0">
                <a:sym typeface="Symbol" pitchFamily="-107" charset="2"/>
              </a:rPr>
              <a:t> (solve) the </a:t>
            </a:r>
            <a:r>
              <a:rPr lang="en-US" dirty="0" err="1">
                <a:sym typeface="Symbol" pitchFamily="-107" charset="2"/>
              </a:rPr>
              <a:t>subproblems</a:t>
            </a:r>
            <a:r>
              <a:rPr lang="en-US" dirty="0">
                <a:sym typeface="Symbol" pitchFamily="-107" charset="2"/>
              </a:rPr>
              <a:t>: takes </a:t>
            </a:r>
            <a:r>
              <a:rPr lang="en-US" dirty="0" err="1">
                <a:solidFill>
                  <a:srgbClr val="990033"/>
                </a:solidFill>
                <a:latin typeface="Comic Sans MS" pitchFamily="-107" charset="0"/>
                <a:sym typeface="Symbol" pitchFamily="-107" charset="2"/>
              </a:rPr>
              <a:t>aT</a:t>
            </a:r>
            <a:r>
              <a:rPr lang="en-US" dirty="0">
                <a:solidFill>
                  <a:srgbClr val="990033"/>
                </a:solidFill>
                <a:latin typeface="Comic Sans MS" pitchFamily="-107" charset="0"/>
                <a:sym typeface="Symbol" pitchFamily="-107" charset="2"/>
              </a:rPr>
              <a:t>(n/b)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 </a:t>
            </a:r>
          </a:p>
          <a:p>
            <a:pPr lvl="1"/>
            <a:r>
              <a:rPr lang="en-US" b="1" dirty="0">
                <a:sym typeface="Symbol" pitchFamily="-107" charset="2"/>
              </a:rPr>
              <a:t>Combine</a:t>
            </a:r>
            <a:r>
              <a:rPr lang="en-US" dirty="0">
                <a:sym typeface="Symbol" pitchFamily="-107" charset="2"/>
              </a:rPr>
              <a:t> the solutions: takes </a:t>
            </a:r>
            <a:r>
              <a:rPr lang="en-US" dirty="0">
                <a:solidFill>
                  <a:srgbClr val="990033"/>
                </a:solidFill>
                <a:latin typeface="Comic Sans MS" pitchFamily="-107" charset="0"/>
                <a:sym typeface="Symbol" pitchFamily="-107" charset="2"/>
              </a:rPr>
              <a:t>C(n)</a:t>
            </a:r>
            <a:endParaRPr lang="en-US" dirty="0">
              <a:solidFill>
                <a:srgbClr val="990033"/>
              </a:solidFill>
              <a:sym typeface="Symbol" pitchFamily="-107" charset="2"/>
            </a:endParaRPr>
          </a:p>
          <a:p>
            <a:pPr>
              <a:buFontTx/>
              <a:buNone/>
            </a:pPr>
            <a:r>
              <a:rPr lang="en-US" dirty="0">
                <a:sym typeface="Symbol" pitchFamily="-107" charset="2"/>
              </a:rPr>
              <a:t>			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(1)				</a:t>
            </a:r>
            <a:r>
              <a:rPr lang="en-US" dirty="0">
                <a:sym typeface="Symbol" pitchFamily="-107" charset="2"/>
              </a:rPr>
              <a:t>if </a:t>
            </a:r>
            <a:r>
              <a:rPr lang="en-US" dirty="0">
                <a:latin typeface="Comic Sans MS" pitchFamily="-107" charset="0"/>
              </a:rPr>
              <a:t>n </a:t>
            </a:r>
            <a:r>
              <a:rPr lang="en-US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≤ c</a:t>
            </a:r>
            <a:r>
              <a:rPr lang="en-US" dirty="0">
                <a:sym typeface="Symbol" pitchFamily="-107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pitchFamily="-107" charset="2"/>
              </a:rPr>
              <a:t>     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T(n) = 	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aT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(n/b) + D(n) + C(n)</a:t>
            </a:r>
            <a:r>
              <a:rPr lang="en-US" dirty="0">
                <a:sym typeface="Symbol" pitchFamily="-107" charset="2"/>
              </a:rPr>
              <a:t>	otherwise</a:t>
            </a:r>
          </a:p>
        </p:txBody>
      </p:sp>
      <p:sp>
        <p:nvSpPr>
          <p:cNvPr id="243717" name="AutoShape 5"/>
          <p:cNvSpPr>
            <a:spLocks/>
          </p:cNvSpPr>
          <p:nvPr/>
        </p:nvSpPr>
        <p:spPr bwMode="auto">
          <a:xfrm>
            <a:off x="2192338" y="4178300"/>
            <a:ext cx="198437" cy="1011238"/>
          </a:xfrm>
          <a:prstGeom prst="leftBrace">
            <a:avLst>
              <a:gd name="adj1" fmla="val 42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7</a:t>
            </a:r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MERGE – SORT Running Time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06779" cy="5076825"/>
          </a:xfrm>
        </p:spPr>
        <p:txBody>
          <a:bodyPr/>
          <a:lstStyle/>
          <a:p>
            <a:r>
              <a:rPr lang="en-US" b="1" dirty="0"/>
              <a:t>Divide: </a:t>
            </a:r>
          </a:p>
          <a:p>
            <a:pPr lvl="1"/>
            <a:r>
              <a:rPr lang="en-US" dirty="0"/>
              <a:t>compute </a:t>
            </a:r>
            <a:r>
              <a:rPr lang="en-US" dirty="0">
                <a:latin typeface="Comic Sans MS" pitchFamily="-107" charset="0"/>
              </a:rPr>
              <a:t>q</a:t>
            </a:r>
            <a:r>
              <a:rPr lang="en-US" i="1" dirty="0"/>
              <a:t> </a:t>
            </a:r>
            <a:r>
              <a:rPr lang="en-US" dirty="0"/>
              <a:t>as the average of </a:t>
            </a:r>
            <a:r>
              <a:rPr lang="en-US" dirty="0">
                <a:latin typeface="Comic Sans MS" pitchFamily="-107" charset="0"/>
              </a:rPr>
              <a:t>p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dirty="0">
                <a:latin typeface="Comic Sans MS" pitchFamily="-107" charset="0"/>
              </a:rPr>
              <a:t>r:</a:t>
            </a:r>
            <a:r>
              <a:rPr lang="en-US" i="1" dirty="0"/>
              <a:t> </a:t>
            </a:r>
            <a:r>
              <a:rPr lang="en-US" dirty="0">
                <a:latin typeface="Comic Sans MS" pitchFamily="-107" charset="0"/>
              </a:rPr>
              <a:t>D(n) =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(1)</a:t>
            </a:r>
            <a:endParaRPr lang="en-US" dirty="0">
              <a:latin typeface="Comic Sans MS" pitchFamily="-107" charset="0"/>
            </a:endParaRPr>
          </a:p>
          <a:p>
            <a:r>
              <a:rPr lang="en-US" b="1" dirty="0"/>
              <a:t>Conquer: </a:t>
            </a:r>
          </a:p>
          <a:p>
            <a:pPr lvl="1"/>
            <a:r>
              <a:rPr lang="en-US" dirty="0"/>
              <a:t>recursively solve 2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dirty="0">
                <a:latin typeface="Comic Sans MS" pitchFamily="-107" charset="0"/>
              </a:rPr>
              <a:t>n/2 </a:t>
            </a:r>
            <a:r>
              <a:rPr lang="en-US" sz="2800" dirty="0">
                <a:sym typeface="Symbol" pitchFamily="-107" charset="2"/>
              </a:rPr>
              <a:t>⇒ </a:t>
            </a:r>
            <a:r>
              <a:rPr lang="en-US" dirty="0">
                <a:latin typeface="Comic Sans MS" pitchFamily="-107" charset="0"/>
              </a:rPr>
              <a:t>2T (n/2)</a:t>
            </a:r>
          </a:p>
          <a:p>
            <a:r>
              <a:rPr lang="en-US" b="1" dirty="0"/>
              <a:t>Combine: </a:t>
            </a:r>
          </a:p>
          <a:p>
            <a:pPr lvl="1"/>
            <a:r>
              <a:rPr lang="en-US" dirty="0"/>
              <a:t>MERGE on an </a:t>
            </a:r>
            <a:r>
              <a:rPr lang="en-US" dirty="0">
                <a:latin typeface="Comic Sans MS" pitchFamily="-107" charset="0"/>
              </a:rPr>
              <a:t>n</a:t>
            </a:r>
            <a:r>
              <a:rPr lang="en-US" dirty="0"/>
              <a:t>-element </a:t>
            </a:r>
            <a:r>
              <a:rPr lang="en-US" dirty="0" err="1"/>
              <a:t>subarray</a:t>
            </a:r>
            <a:r>
              <a:rPr lang="en-US" dirty="0"/>
              <a:t> takes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</a:rPr>
              <a:t>(n)</a:t>
            </a:r>
            <a:r>
              <a:rPr lang="en-US" dirty="0"/>
              <a:t> time </a:t>
            </a:r>
            <a:r>
              <a:rPr lang="en-US" sz="2800" dirty="0">
                <a:sym typeface="Symbol" pitchFamily="-107" charset="2"/>
              </a:rPr>
              <a:t>⇒ </a:t>
            </a:r>
            <a:r>
              <a:rPr lang="en-US" dirty="0">
                <a:latin typeface="Comic Sans MS" pitchFamily="-107" charset="0"/>
              </a:rPr>
              <a:t>C(n) =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</a:rPr>
              <a:t>(n)</a:t>
            </a:r>
          </a:p>
          <a:p>
            <a:pPr>
              <a:buFontTx/>
              <a:buNone/>
            </a:pPr>
            <a:r>
              <a:rPr lang="en-US" dirty="0">
                <a:sym typeface="Symbol" pitchFamily="-107" charset="2"/>
              </a:rPr>
              <a:t>	 		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(1)			</a:t>
            </a:r>
            <a:r>
              <a:rPr lang="en-US" dirty="0">
                <a:sym typeface="Symbol" pitchFamily="-107" charset="2"/>
              </a:rPr>
              <a:t>if </a:t>
            </a:r>
            <a:r>
              <a:rPr lang="en-US" dirty="0">
                <a:latin typeface="Comic Sans MS" pitchFamily="-107" charset="0"/>
              </a:rPr>
              <a:t>n </a:t>
            </a:r>
            <a:r>
              <a:rPr lang="en-US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=1</a:t>
            </a:r>
            <a:r>
              <a:rPr lang="en-US" dirty="0">
                <a:sym typeface="Symbol" pitchFamily="-107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pitchFamily="-107" charset="2"/>
              </a:rPr>
              <a:t>     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T(n) = 	 2T(n/2) +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</a:rPr>
              <a:t>(n)</a:t>
            </a:r>
            <a:r>
              <a:rPr lang="en-US" dirty="0">
                <a:sym typeface="Symbol" pitchFamily="-107" charset="2"/>
              </a:rPr>
              <a:t> 	if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n &gt; 1</a:t>
            </a:r>
            <a:endParaRPr lang="en-US" dirty="0">
              <a:latin typeface="Comic Sans MS" pitchFamily="-107" charset="0"/>
            </a:endParaRPr>
          </a:p>
        </p:txBody>
      </p:sp>
      <p:sp>
        <p:nvSpPr>
          <p:cNvPr id="244740" name="AutoShape 4"/>
          <p:cNvSpPr>
            <a:spLocks/>
          </p:cNvSpPr>
          <p:nvPr/>
        </p:nvSpPr>
        <p:spPr bwMode="auto">
          <a:xfrm>
            <a:off x="2176463" y="4913313"/>
            <a:ext cx="120650" cy="976312"/>
          </a:xfrm>
          <a:prstGeom prst="leftBrace">
            <a:avLst>
              <a:gd name="adj1" fmla="val 674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2167</Words>
  <Application>Microsoft Macintosh PowerPoint</Application>
  <PresentationFormat>On-screen Show (4:3)</PresentationFormat>
  <Paragraphs>636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Equation</vt:lpstr>
      <vt:lpstr>Paint Shop Pro Image</vt:lpstr>
      <vt:lpstr>Analysis of Algorithms CS 477/677</vt:lpstr>
      <vt:lpstr>Merge Sort Approach</vt:lpstr>
      <vt:lpstr>Merge Sort</vt:lpstr>
      <vt:lpstr>Merging</vt:lpstr>
      <vt:lpstr>Merging</vt:lpstr>
      <vt:lpstr>Merge - Pseudocode</vt:lpstr>
      <vt:lpstr>Running Time of Merge</vt:lpstr>
      <vt:lpstr>Analyzing Divide and Conquer Algorithms</vt:lpstr>
      <vt:lpstr>MERGE – SORT Running Time</vt:lpstr>
      <vt:lpstr>Solve the Recurrence</vt:lpstr>
      <vt:lpstr>Merge Sort - Discussion</vt:lpstr>
      <vt:lpstr>Quicksort</vt:lpstr>
      <vt:lpstr> QUICKSORT</vt:lpstr>
      <vt:lpstr>Partitioning the Array</vt:lpstr>
      <vt:lpstr>Example</vt:lpstr>
      <vt:lpstr>Partitioning the Array</vt:lpstr>
      <vt:lpstr>Performance of Quicksort</vt:lpstr>
      <vt:lpstr>Performance of Quicksort</vt:lpstr>
      <vt:lpstr>Performance of Quicksort</vt:lpstr>
      <vt:lpstr>Performance of Quicksort</vt:lpstr>
      <vt:lpstr>Randomizing Quicksort</vt:lpstr>
      <vt:lpstr>Randomized Algorithms</vt:lpstr>
      <vt:lpstr>Randomized PARTITION</vt:lpstr>
      <vt:lpstr>Randomized Quicksort</vt:lpstr>
      <vt:lpstr>Worst-Case Analysis of Quicksort</vt:lpstr>
      <vt:lpstr>Worst-Case Analysis of Quicksort</vt:lpstr>
      <vt:lpstr>Another Way to PARTITION</vt:lpstr>
      <vt:lpstr>Example</vt:lpstr>
      <vt:lpstr>Another Way to PARTITION</vt:lpstr>
      <vt:lpstr>Loop Invariant</vt:lpstr>
      <vt:lpstr>Loop Invariant</vt:lpstr>
      <vt:lpstr>Loop Invariant</vt:lpstr>
      <vt:lpstr>Maintenance of Loop Invariant</vt:lpstr>
      <vt:lpstr>Loop Invariant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654</cp:revision>
  <cp:lastPrinted>2018-02-13T18:33:14Z</cp:lastPrinted>
  <dcterms:created xsi:type="dcterms:W3CDTF">2011-01-18T17:28:39Z</dcterms:created>
  <dcterms:modified xsi:type="dcterms:W3CDTF">2018-09-20T17:01:22Z</dcterms:modified>
</cp:coreProperties>
</file>