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8.wmf" ContentType="image/x-wmf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1.wmf" ContentType="image/x-wmf"/>
  <Override PartName="/ppt/media/image2.png" ContentType="image/png"/>
  <Override PartName="/ppt/media/image22.wmf" ContentType="image/x-wmf"/>
  <Override PartName="/ppt/media/image3.png" ContentType="image/png"/>
  <Override PartName="/ppt/media/image4.png" ContentType="image/png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media/image16.wmf" ContentType="image/x-wmf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6AFE22-42E8-4749-939D-DE44E5581E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61580F-1A00-4167-B3DF-8D912498EDB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CB05C8-14AA-45BF-B4DB-7089197153B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5E36D8-0C63-48DB-BEBE-AA0F78BB6F5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F59D4C-D5F2-4CE9-8B64-329F5BEC4E5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C34B80-DBAA-4282-90AC-C7F9B7D8C72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44482F-5B65-468B-A1F6-483CFDE1C26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D84146-D431-4523-A911-32D026BD868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B24689-379A-4EE6-8B91-5DAAF4C6D7E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14DF71-C4E2-46FA-B184-E4D685DC5A4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430DFD-12A7-4236-88A5-84171DB3AD7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3C793F-0F38-4602-9519-1966DA3C0C6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E3BD87-85F3-460F-AABD-93BFFC9BCEC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64DDC3-1554-4A94-A85B-EBCA6101B14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51D0AC-736A-4DDB-8EC0-7A0697B17D2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14E7F2-68C0-4EBE-B8A3-9F35364BB76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EB2136-1238-4A5A-B459-44E1A2B3FDA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99840" y="4409640"/>
            <a:ext cx="5597640" cy="417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5B2894-FD3A-4CA2-AAB0-35F4231FBC8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99840" y="4409640"/>
            <a:ext cx="5597640" cy="417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24AEE1-24A8-4FE9-9ADB-05413416459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99840" y="4409640"/>
            <a:ext cx="5597640" cy="417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511843B-1B14-47BB-BCF1-24A78B24055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99840" y="4409640"/>
            <a:ext cx="5597640" cy="417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A83C2F-61B8-4245-BD8A-97A4EF216AC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99840" y="4409640"/>
            <a:ext cx="5597640" cy="417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5824F37-07DD-46B2-91EF-99B5A79CA9E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58197F-D8A8-4F28-8A34-5F970E6158A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AE3131-BCCF-4B58-90EC-00E04D4EFBE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5A3F4F-0456-4EB6-8E22-FA91CB85608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2E4A07-C38F-4C05-BBC7-D22ACBF6E74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413CD2-ED37-4602-B611-C9B3ABCEB01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1B6171-225B-44E4-AD3E-15E33487BBC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F79242-5705-4891-851F-C716E634C35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41280" y="100080"/>
            <a:ext cx="8229240" cy="42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41280" y="100080"/>
            <a:ext cx="8229240" cy="42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341280" y="100080"/>
            <a:ext cx="8229240" cy="42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341280" y="100080"/>
            <a:ext cx="8229240" cy="42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41280" y="100080"/>
            <a:ext cx="8229240" cy="42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/>
        </p:blipFill>
        <p:spPr>
          <a:xfrm>
            <a:off x="350640" y="2141280"/>
            <a:ext cx="4038120" cy="322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100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5076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420280" y="386604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100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420280" y="1214280"/>
            <a:ext cx="197028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51000" y="3866040"/>
            <a:ext cx="4038120" cy="24213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6880" y="988920"/>
            <a:ext cx="8237160" cy="175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93FDD1D-E677-4AD5-B4CB-49B1DBB8AD4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326880" y="3672000"/>
            <a:ext cx="8237160" cy="175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6880" y="988920"/>
            <a:ext cx="8237160" cy="175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8229240" cy="5076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97560"/>
            <a:ext cx="2133360" cy="3236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397560"/>
            <a:ext cx="2895120" cy="323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6397560"/>
            <a:ext cx="2133360" cy="323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23454340-62E1-4ED1-8BDC-DF0EB3B7808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26880" y="988920"/>
            <a:ext cx="8237160" cy="175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41760" y="1214280"/>
            <a:ext cx="4038120" cy="2461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41760" y="3828960"/>
            <a:ext cx="4038120" cy="2461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dt"/>
          </p:nvPr>
        </p:nvSpPr>
        <p:spPr>
          <a:xfrm>
            <a:off x="457200" y="6397560"/>
            <a:ext cx="2133360" cy="3236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ftr"/>
          </p:nvPr>
        </p:nvSpPr>
        <p:spPr>
          <a:xfrm>
            <a:off x="3124080" y="6397560"/>
            <a:ext cx="2895120" cy="323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sldNum"/>
          </p:nvPr>
        </p:nvSpPr>
        <p:spPr>
          <a:xfrm>
            <a:off x="6553080" y="6397560"/>
            <a:ext cx="2133360" cy="323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F5C8D66-0A9C-409C-93CD-8D79B914A88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6880" y="988920"/>
            <a:ext cx="8237160" cy="175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2461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41760" y="1214280"/>
            <a:ext cx="4038120" cy="2461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51000" y="3828960"/>
            <a:ext cx="4038120" cy="2461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541760" y="3828960"/>
            <a:ext cx="4038120" cy="2461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dt"/>
          </p:nvPr>
        </p:nvSpPr>
        <p:spPr>
          <a:xfrm>
            <a:off x="457200" y="6397560"/>
            <a:ext cx="2133360" cy="3236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ftr"/>
          </p:nvPr>
        </p:nvSpPr>
        <p:spPr>
          <a:xfrm>
            <a:off x="3124080" y="6397560"/>
            <a:ext cx="2895120" cy="323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9"/>
          <p:cNvSpPr>
            <a:spLocks noGrp="1"/>
          </p:cNvSpPr>
          <p:nvPr>
            <p:ph type="sldNum"/>
          </p:nvPr>
        </p:nvSpPr>
        <p:spPr>
          <a:xfrm>
            <a:off x="6553080" y="6397560"/>
            <a:ext cx="2133360" cy="323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FBC157F-F582-4DB7-82FD-DBB8CCF1777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26880" y="988920"/>
            <a:ext cx="8237160" cy="175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341280" y="100080"/>
            <a:ext cx="8229240" cy="906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51000" y="1214280"/>
            <a:ext cx="4038120" cy="5076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41760" y="1214280"/>
            <a:ext cx="4038120" cy="5076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Third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Fourth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StarSymbol"/>
              <a:buChar char="»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Fifth level</a:t>
            </a:r>
            <a:endParaRPr b="0" lang="en-US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dt"/>
          </p:nvPr>
        </p:nvSpPr>
        <p:spPr>
          <a:xfrm>
            <a:off x="457200" y="6397560"/>
            <a:ext cx="2133360" cy="3236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ftr"/>
          </p:nvPr>
        </p:nvSpPr>
        <p:spPr>
          <a:xfrm>
            <a:off x="3124080" y="6397560"/>
            <a:ext cx="2895120" cy="323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sldNum"/>
          </p:nvPr>
        </p:nvSpPr>
        <p:spPr>
          <a:xfrm>
            <a:off x="6553080" y="6397560"/>
            <a:ext cx="2133360" cy="323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2D574C3B-EE09-4131-8959-BA2797FA5C0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3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9" Type="http://schemas.openxmlformats.org/officeDocument/2006/relationships/slideLayout" Target="../slideLayouts/slideLayout4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5800" y="1101600"/>
            <a:ext cx="7772040" cy="222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Analysis of Algorithms</a:t>
            </a: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371600" y="425916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Instructor: Monica Nicolescu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Lecture 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D076DE4-B658-462F-B2F0-3EA071F09A1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More Examples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4"/>
          <p:cNvSpPr txBox="1"/>
          <p:nvPr/>
        </p:nvSpPr>
        <p:spPr>
          <a:xfrm>
            <a:off x="351000" y="1214280"/>
            <a:ext cx="8259480" cy="507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E.g: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X = lottery earnings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1/15.000.000 probability to win a 16.000.000 prize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Possible values: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Probability to win 0: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E[X] = 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3551040" y="2316600"/>
            <a:ext cx="333000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0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and </a:t>
            </a: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16.000.000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3988440" y="2842200"/>
            <a:ext cx="313452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1 - 1/15.000.000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828800" y="3759120"/>
            <a:ext cx="5486400" cy="74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D8228DF-717B-4EDA-82D0-6EC975211F3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Indicator Random Variables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351000" y="1214280"/>
            <a:ext cx="8462160" cy="5076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Given a sample space S and an event </a:t>
            </a:r>
            <a:r>
              <a:rPr b="0" i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we define the </a:t>
            </a:r>
            <a:r>
              <a:rPr b="1" i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indicator random variable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I{A} associated with A: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I{A} =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1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if A occurs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0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if A does not occur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2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The expected value of an indicator random variable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X</a:t>
            </a:r>
            <a:r>
              <a:rPr b="0" lang="en-US" sz="24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is:     </a:t>
            </a:r>
            <a:r>
              <a:rPr b="1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E[X</a:t>
            </a:r>
            <a:r>
              <a:rPr b="1" lang="en-US" sz="2400" spc="-1" strike="noStrike" baseline="-2500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</a:t>
            </a:r>
            <a:r>
              <a:rPr b="1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] = Pr {A}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2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Proof:    E[X</a:t>
            </a:r>
            <a:r>
              <a:rPr b="0" lang="en-US" sz="24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] = E[I{A}] =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2117880" y="2494080"/>
            <a:ext cx="75960" cy="914040"/>
          </a:xfrm>
          <a:prstGeom prst="leftBrace">
            <a:avLst>
              <a:gd name="adj1" fmla="val 100000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6"/>
          <p:cNvSpPr/>
          <p:nvPr/>
        </p:nvSpPr>
        <p:spPr>
          <a:xfrm>
            <a:off x="3879000" y="5204520"/>
            <a:ext cx="37184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1 × Pr{A} + 0 × Pr{Ā}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7011000" y="5204520"/>
            <a:ext cx="14324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= Pr{A}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52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29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C986BF2-878C-4960-ADB4-6DB56B4E36F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351000" y="1214280"/>
            <a:ext cx="8627400" cy="5076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1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Determine the expected number of heads obtained when flipping a coin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1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Space of possible values: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1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Random variable Y: takes on the values H and T, each with </a:t>
            </a: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probability ½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1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Indicator random variable X</a:t>
            </a:r>
            <a:r>
              <a:rPr b="0" lang="en-US" sz="20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coin coming up heads (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Y = H</a:t>
            </a:r>
            <a:r>
              <a:rPr b="0" lang="en-US" sz="20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1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Counts the number of heads obtain in the flip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1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X</a:t>
            </a:r>
            <a:r>
              <a:rPr b="0" lang="en-US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H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I {Y = H} =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1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if Y = H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0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if Y = 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1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The expected number of heads obtained in one flip of the coin is: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10000"/>
              </a:lnSpc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E[X</a:t>
            </a:r>
            <a:r>
              <a:rPr b="0" lang="en-US" sz="20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] = E [I {Y = H}] =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2971800" y="4103640"/>
            <a:ext cx="151920" cy="685440"/>
          </a:xfrm>
          <a:prstGeom prst="leftBrace">
            <a:avLst>
              <a:gd name="adj1" fmla="val 37500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"/>
          <p:cNvSpPr/>
          <p:nvPr/>
        </p:nvSpPr>
        <p:spPr>
          <a:xfrm>
            <a:off x="3980520" y="1949400"/>
            <a:ext cx="11761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= {H, T}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3278160" y="5191560"/>
            <a:ext cx="4571640" cy="85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× Pr{Y = H} + 0 × Pr{Y = T}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1 × ½ + 0 × ½ = 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9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6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32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78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08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24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90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51000" y="1179360"/>
            <a:ext cx="5711400" cy="4047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Alg.: PARTITION</a:t>
            </a:r>
            <a:r>
              <a:rPr b="0" i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(A, p, r)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x ← A[r]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 ← p - 1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for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j ← p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to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r - 1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 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do if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 j ] ≤ x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       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then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 ← i + 1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   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exchange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A[i]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↔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A[j]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exchange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A[i + 1]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↔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A[r]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return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 + 1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4807080" y="1708200"/>
            <a:ext cx="88560" cy="732960"/>
          </a:xfrm>
          <a:prstGeom prst="rightBrace">
            <a:avLst>
              <a:gd name="adj1" fmla="val 68750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"/>
          <p:cNvSpPr/>
          <p:nvPr/>
        </p:nvSpPr>
        <p:spPr>
          <a:xfrm>
            <a:off x="5116320" y="1870200"/>
            <a:ext cx="1704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 - constant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5934240" y="2593800"/>
            <a:ext cx="96480" cy="1738080"/>
          </a:xfrm>
          <a:prstGeom prst="rightBrace">
            <a:avLst>
              <a:gd name="adj1" fmla="val 149589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7"/>
          <p:cNvSpPr/>
          <p:nvPr/>
        </p:nvSpPr>
        <p:spPr>
          <a:xfrm>
            <a:off x="4853160" y="4414680"/>
            <a:ext cx="88560" cy="732960"/>
          </a:xfrm>
          <a:prstGeom prst="rightBrace">
            <a:avLst>
              <a:gd name="adj1" fmla="val 68750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8"/>
          <p:cNvSpPr/>
          <p:nvPr/>
        </p:nvSpPr>
        <p:spPr>
          <a:xfrm>
            <a:off x="5162400" y="4576680"/>
            <a:ext cx="1704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 - constant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Line 9"/>
          <p:cNvSpPr/>
          <p:nvPr/>
        </p:nvSpPr>
        <p:spPr>
          <a:xfrm>
            <a:off x="4043160" y="3166920"/>
            <a:ext cx="2220840" cy="360"/>
          </a:xfrm>
          <a:prstGeom prst="line">
            <a:avLst/>
          </a:prstGeom>
          <a:ln w="25560">
            <a:solidFill>
              <a:srgbClr val="dd011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0"/>
          <p:cNvSpPr/>
          <p:nvPr/>
        </p:nvSpPr>
        <p:spPr>
          <a:xfrm>
            <a:off x="6324840" y="2951280"/>
            <a:ext cx="291816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Number of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between the pivot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other 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582480" y="5257800"/>
            <a:ext cx="7789680" cy="96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Need to compute the 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total number of comparisons</a:t>
            </a:r>
            <a:r>
              <a:rPr b="0" lang="en-US" sz="2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performed</a:t>
            </a:r>
            <a:r>
              <a:rPr b="0" lang="en-US" sz="2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 all calls to PARTITION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1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9C11A5C-B393-4DD4-8BF7-96921CB16D7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8193707-5898-430A-A44B-4C134417400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Comparisons in 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4"/>
          <p:cNvSpPr txBox="1"/>
          <p:nvPr/>
        </p:nvSpPr>
        <p:spPr>
          <a:xfrm>
            <a:off x="351000" y="1214280"/>
            <a:ext cx="8229240" cy="524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4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Need to compute the </a:t>
            </a:r>
            <a:r>
              <a:rPr b="1" lang="en-US" sz="2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total number of comparisons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performed </a:t>
            </a:r>
            <a:r>
              <a:rPr b="1" lang="en-US" sz="2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all calls to PARTITION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4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X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ij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I {z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is compared to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}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4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For any comparison during the entire execution of the algorithm, not just during one call to PARTITION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1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81D71FA-6895-4065-B4A9-A77B7FB0DE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When Do We Compare Two Elements?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06360" y="2708280"/>
            <a:ext cx="8229240" cy="36604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Rename the elements of A as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. . . ,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with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being the i-th smallest element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Define the set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ij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{z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,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i+1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. . . ,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} the set of elements between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inclusive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588816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5473800" y="159876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7"/>
          <p:cNvSpPr/>
          <p:nvPr/>
        </p:nvSpPr>
        <p:spPr>
          <a:xfrm>
            <a:off x="506088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8"/>
          <p:cNvSpPr/>
          <p:nvPr/>
        </p:nvSpPr>
        <p:spPr>
          <a:xfrm>
            <a:off x="464832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9"/>
          <p:cNvSpPr/>
          <p:nvPr/>
        </p:nvSpPr>
        <p:spPr>
          <a:xfrm>
            <a:off x="4233960" y="159876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0"/>
          <p:cNvSpPr/>
          <p:nvPr/>
        </p:nvSpPr>
        <p:spPr>
          <a:xfrm>
            <a:off x="382104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1"/>
          <p:cNvSpPr/>
          <p:nvPr/>
        </p:nvSpPr>
        <p:spPr>
          <a:xfrm>
            <a:off x="3406680" y="159876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2"/>
          <p:cNvSpPr/>
          <p:nvPr/>
        </p:nvSpPr>
        <p:spPr>
          <a:xfrm>
            <a:off x="299412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Line 13"/>
          <p:cNvSpPr/>
          <p:nvPr/>
        </p:nvSpPr>
        <p:spPr>
          <a:xfrm>
            <a:off x="5473440" y="1598400"/>
            <a:ext cx="1800" cy="423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4"/>
          <p:cNvSpPr/>
          <p:nvPr/>
        </p:nvSpPr>
        <p:spPr>
          <a:xfrm>
            <a:off x="629748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Line 15"/>
          <p:cNvSpPr/>
          <p:nvPr/>
        </p:nvSpPr>
        <p:spPr>
          <a:xfrm>
            <a:off x="6300720" y="1492200"/>
            <a:ext cx="1440" cy="6188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6"/>
          <p:cNvSpPr/>
          <p:nvPr/>
        </p:nvSpPr>
        <p:spPr>
          <a:xfrm>
            <a:off x="257976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7"/>
          <p:cNvSpPr/>
          <p:nvPr/>
        </p:nvSpPr>
        <p:spPr>
          <a:xfrm>
            <a:off x="510264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18"/>
          <p:cNvSpPr/>
          <p:nvPr/>
        </p:nvSpPr>
        <p:spPr>
          <a:xfrm>
            <a:off x="2595960" y="122076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9"/>
          <p:cNvSpPr/>
          <p:nvPr/>
        </p:nvSpPr>
        <p:spPr>
          <a:xfrm>
            <a:off x="301356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0"/>
          <p:cNvSpPr/>
          <p:nvPr/>
        </p:nvSpPr>
        <p:spPr>
          <a:xfrm>
            <a:off x="343116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1"/>
          <p:cNvSpPr/>
          <p:nvPr/>
        </p:nvSpPr>
        <p:spPr>
          <a:xfrm>
            <a:off x="426600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2"/>
          <p:cNvSpPr/>
          <p:nvPr/>
        </p:nvSpPr>
        <p:spPr>
          <a:xfrm>
            <a:off x="3848760" y="122076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3"/>
          <p:cNvSpPr/>
          <p:nvPr/>
        </p:nvSpPr>
        <p:spPr>
          <a:xfrm>
            <a:off x="468504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4"/>
          <p:cNvSpPr/>
          <p:nvPr/>
        </p:nvSpPr>
        <p:spPr>
          <a:xfrm>
            <a:off x="552024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5"/>
          <p:cNvSpPr/>
          <p:nvPr/>
        </p:nvSpPr>
        <p:spPr>
          <a:xfrm>
            <a:off x="5854320" y="1222200"/>
            <a:ext cx="44172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6"/>
          <p:cNvSpPr/>
          <p:nvPr/>
        </p:nvSpPr>
        <p:spPr>
          <a:xfrm>
            <a:off x="6356880" y="122076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7"/>
          <p:cNvSpPr/>
          <p:nvPr/>
        </p:nvSpPr>
        <p:spPr>
          <a:xfrm>
            <a:off x="1243080" y="2104920"/>
            <a:ext cx="3895200" cy="100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1,6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= {1, 2, 3, 4, 5, 6}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8"/>
          <p:cNvSpPr/>
          <p:nvPr/>
        </p:nvSpPr>
        <p:spPr>
          <a:xfrm>
            <a:off x="5817960" y="2104920"/>
            <a:ext cx="320904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8,10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= {8, 9, 10}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9"/>
          <p:cNvSpPr/>
          <p:nvPr/>
        </p:nvSpPr>
        <p:spPr>
          <a:xfrm>
            <a:off x="4753800" y="2104920"/>
            <a:ext cx="8564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{7}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81734DB-E89B-4D14-AA71-64C6D18D43B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41280" y="100080"/>
            <a:ext cx="880236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When Do We Compare Elements z</a:t>
            </a:r>
            <a:r>
              <a:rPr b="0" lang="en-US" sz="36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z</a:t>
            </a:r>
            <a:r>
              <a:rPr b="0" lang="en-US" sz="36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4"/>
          <p:cNvSpPr txBox="1"/>
          <p:nvPr/>
        </p:nvSpPr>
        <p:spPr>
          <a:xfrm>
            <a:off x="306360" y="2708280"/>
            <a:ext cx="8229240" cy="36604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If pivot x chosen such as: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&lt; x &lt;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cc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2400" spc="-1" strike="noStrike" baseline="-2500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and z</a:t>
            </a:r>
            <a:r>
              <a:rPr b="0" lang="en-US" sz="2400" spc="-1" strike="noStrike" baseline="-2500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will never be compared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If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or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is the pivot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cc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2400" spc="-1" strike="noStrike" baseline="-2500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 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and z</a:t>
            </a:r>
            <a:r>
              <a:rPr b="0" lang="en-US" sz="2400" spc="-1" strike="noStrike" baseline="-2500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will be compared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cc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only if one of them is chosen as pivot before any other element in range z</a:t>
            </a:r>
            <a:r>
              <a:rPr b="0" lang="en-US" sz="2400" spc="-1" strike="noStrike" baseline="-2500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to z</a:t>
            </a:r>
            <a:r>
              <a:rPr b="0" lang="en-US" sz="2400" spc="-1" strike="noStrike" baseline="-2500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Only the pivot is compared with elements in both sets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588816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473800" y="159876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506088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464832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4233960" y="159876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382104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3406680" y="159876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299412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Line 13"/>
          <p:cNvSpPr/>
          <p:nvPr/>
        </p:nvSpPr>
        <p:spPr>
          <a:xfrm>
            <a:off x="5473440" y="1598400"/>
            <a:ext cx="1800" cy="423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4"/>
          <p:cNvSpPr/>
          <p:nvPr/>
        </p:nvSpPr>
        <p:spPr>
          <a:xfrm>
            <a:off x="629748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Line 15"/>
          <p:cNvSpPr/>
          <p:nvPr/>
        </p:nvSpPr>
        <p:spPr>
          <a:xfrm>
            <a:off x="6300720" y="1492200"/>
            <a:ext cx="1440" cy="6188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6"/>
          <p:cNvSpPr/>
          <p:nvPr/>
        </p:nvSpPr>
        <p:spPr>
          <a:xfrm>
            <a:off x="2579760" y="159876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7"/>
          <p:cNvSpPr/>
          <p:nvPr/>
        </p:nvSpPr>
        <p:spPr>
          <a:xfrm>
            <a:off x="510264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8"/>
          <p:cNvSpPr/>
          <p:nvPr/>
        </p:nvSpPr>
        <p:spPr>
          <a:xfrm>
            <a:off x="2595960" y="122076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9"/>
          <p:cNvSpPr/>
          <p:nvPr/>
        </p:nvSpPr>
        <p:spPr>
          <a:xfrm>
            <a:off x="301356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0"/>
          <p:cNvSpPr/>
          <p:nvPr/>
        </p:nvSpPr>
        <p:spPr>
          <a:xfrm>
            <a:off x="343116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1"/>
          <p:cNvSpPr/>
          <p:nvPr/>
        </p:nvSpPr>
        <p:spPr>
          <a:xfrm>
            <a:off x="426600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2"/>
          <p:cNvSpPr/>
          <p:nvPr/>
        </p:nvSpPr>
        <p:spPr>
          <a:xfrm>
            <a:off x="3848760" y="122076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3"/>
          <p:cNvSpPr/>
          <p:nvPr/>
        </p:nvSpPr>
        <p:spPr>
          <a:xfrm>
            <a:off x="468504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24"/>
          <p:cNvSpPr/>
          <p:nvPr/>
        </p:nvSpPr>
        <p:spPr>
          <a:xfrm>
            <a:off x="5520240" y="122220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5"/>
          <p:cNvSpPr/>
          <p:nvPr/>
        </p:nvSpPr>
        <p:spPr>
          <a:xfrm>
            <a:off x="5854320" y="1222200"/>
            <a:ext cx="44172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6"/>
          <p:cNvSpPr/>
          <p:nvPr/>
        </p:nvSpPr>
        <p:spPr>
          <a:xfrm>
            <a:off x="6356880" y="1220760"/>
            <a:ext cx="368640" cy="40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7"/>
          <p:cNvSpPr/>
          <p:nvPr/>
        </p:nvSpPr>
        <p:spPr>
          <a:xfrm>
            <a:off x="1243080" y="2104920"/>
            <a:ext cx="3895200" cy="100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1,6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= {1, 2, 3, 4, 5, 6}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28"/>
          <p:cNvSpPr/>
          <p:nvPr/>
        </p:nvSpPr>
        <p:spPr>
          <a:xfrm>
            <a:off x="5817960" y="2104920"/>
            <a:ext cx="320904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8,10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= {8, 9, 10}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9"/>
          <p:cNvSpPr/>
          <p:nvPr/>
        </p:nvSpPr>
        <p:spPr>
          <a:xfrm>
            <a:off x="4754160" y="2104920"/>
            <a:ext cx="8564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{7}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26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09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3F4002F-CCCC-40F4-8869-8A13ED611BF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Comparisons in 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4"/>
          <p:cNvSpPr txBox="1"/>
          <p:nvPr/>
        </p:nvSpPr>
        <p:spPr>
          <a:xfrm>
            <a:off x="351000" y="1214280"/>
            <a:ext cx="8229240" cy="5076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During the entire run of Quicksort each pair of elements is compared at most once 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Elements are compared only to the pivot element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Since the pivot is never included in future calls to PARTITION, it is never compared to any other element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1DE1E14-90B4-4307-B3EA-2E78424657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Comparisons in 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4"/>
          <p:cNvSpPr txBox="1"/>
          <p:nvPr/>
        </p:nvSpPr>
        <p:spPr>
          <a:xfrm>
            <a:off x="351000" y="1214280"/>
            <a:ext cx="8229240" cy="1337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pair of elements can be compared at most once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9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X</a:t>
            </a:r>
            <a:r>
              <a:rPr b="0" lang="en-US" sz="2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ij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I {z</a:t>
            </a:r>
            <a:r>
              <a:rPr b="0" lang="en-US" sz="2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is compared to z</a:t>
            </a:r>
            <a:r>
              <a:rPr b="0" lang="en-US" sz="2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j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}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5462640" y="556740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"/>
          <p:cNvSpPr/>
          <p:nvPr/>
        </p:nvSpPr>
        <p:spPr>
          <a:xfrm>
            <a:off x="5048280" y="556740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7"/>
          <p:cNvSpPr/>
          <p:nvPr/>
        </p:nvSpPr>
        <p:spPr>
          <a:xfrm>
            <a:off x="4635360" y="556740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8"/>
          <p:cNvSpPr/>
          <p:nvPr/>
        </p:nvSpPr>
        <p:spPr>
          <a:xfrm>
            <a:off x="4222800" y="556740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9"/>
          <p:cNvSpPr/>
          <p:nvPr/>
        </p:nvSpPr>
        <p:spPr>
          <a:xfrm>
            <a:off x="3808440" y="556740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0"/>
          <p:cNvSpPr/>
          <p:nvPr/>
        </p:nvSpPr>
        <p:spPr>
          <a:xfrm>
            <a:off x="3395520" y="556740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1"/>
          <p:cNvSpPr/>
          <p:nvPr/>
        </p:nvSpPr>
        <p:spPr>
          <a:xfrm>
            <a:off x="2981160" y="556740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2"/>
          <p:cNvSpPr/>
          <p:nvPr/>
        </p:nvSpPr>
        <p:spPr>
          <a:xfrm>
            <a:off x="2568600" y="556740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13"/>
          <p:cNvSpPr/>
          <p:nvPr/>
        </p:nvSpPr>
        <p:spPr>
          <a:xfrm>
            <a:off x="5047920" y="5567040"/>
            <a:ext cx="360" cy="4240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4"/>
          <p:cNvSpPr/>
          <p:nvPr/>
        </p:nvSpPr>
        <p:spPr>
          <a:xfrm>
            <a:off x="5872320" y="556740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5"/>
          <p:cNvSpPr/>
          <p:nvPr/>
        </p:nvSpPr>
        <p:spPr>
          <a:xfrm>
            <a:off x="2646720" y="5148360"/>
            <a:ext cx="2437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Line 16"/>
          <p:cNvSpPr/>
          <p:nvPr/>
        </p:nvSpPr>
        <p:spPr>
          <a:xfrm>
            <a:off x="2979720" y="5335560"/>
            <a:ext cx="24145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7"/>
          <p:cNvSpPr/>
          <p:nvPr/>
        </p:nvSpPr>
        <p:spPr>
          <a:xfrm>
            <a:off x="5374080" y="5143680"/>
            <a:ext cx="5515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8"/>
          <p:cNvSpPr/>
          <p:nvPr/>
        </p:nvSpPr>
        <p:spPr>
          <a:xfrm>
            <a:off x="2925720" y="6135840"/>
            <a:ext cx="583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Line 19"/>
          <p:cNvSpPr/>
          <p:nvPr/>
        </p:nvSpPr>
        <p:spPr>
          <a:xfrm>
            <a:off x="3503520" y="6337080"/>
            <a:ext cx="24145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0"/>
          <p:cNvSpPr/>
          <p:nvPr/>
        </p:nvSpPr>
        <p:spPr>
          <a:xfrm>
            <a:off x="5965920" y="6129360"/>
            <a:ext cx="3250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1"/>
          <p:cNvSpPr/>
          <p:nvPr/>
        </p:nvSpPr>
        <p:spPr>
          <a:xfrm>
            <a:off x="351000" y="2685960"/>
            <a:ext cx="8229240" cy="104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Define X as the total number of comparisons performed by the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4356000" y="3848040"/>
            <a:ext cx="901800" cy="1270080"/>
          </a:xfrm>
          <a:prstGeom prst="rect">
            <a:avLst/>
          </a:prstGeom>
          <a:ln>
            <a:noFill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2273400" y="4127400"/>
            <a:ext cx="1384200" cy="698400"/>
          </a:xfrm>
          <a:prstGeom prst="rect">
            <a:avLst/>
          </a:prstGeom>
          <a:ln>
            <a:noFill/>
          </a:ln>
        </p:spPr>
      </p:pic>
      <p:pic>
        <p:nvPicPr>
          <p:cNvPr id="411" name="" descr=""/>
          <p:cNvPicPr/>
          <p:nvPr/>
        </p:nvPicPr>
        <p:blipFill>
          <a:blip r:embed="rId3"/>
          <a:stretch/>
        </p:blipFill>
        <p:spPr>
          <a:xfrm>
            <a:off x="3594240" y="3860640"/>
            <a:ext cx="838080" cy="1231920"/>
          </a:xfrm>
          <a:prstGeom prst="rect">
            <a:avLst/>
          </a:prstGeom>
          <a:ln>
            <a:noFill/>
          </a:ln>
        </p:spPr>
      </p:pic>
      <p:pic>
        <p:nvPicPr>
          <p:cNvPr id="412" name="" descr=""/>
          <p:cNvPicPr/>
          <p:nvPr/>
        </p:nvPicPr>
        <p:blipFill>
          <a:blip r:embed="rId4"/>
          <a:stretch/>
        </p:blipFill>
        <p:spPr>
          <a:xfrm>
            <a:off x="5194440" y="4025880"/>
            <a:ext cx="1015920" cy="10666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DAC4C7A-02A6-4832-99C4-F018211284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Comparisons in 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TextShape 4"/>
          <p:cNvSpPr txBox="1"/>
          <p:nvPr/>
        </p:nvSpPr>
        <p:spPr>
          <a:xfrm>
            <a:off x="351000" y="1214280"/>
            <a:ext cx="8229240" cy="5076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X is an indicator random variable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Compute the </a:t>
            </a:r>
            <a:r>
              <a:rPr b="1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expected value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4311720" y="3394080"/>
            <a:ext cx="182556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by linearity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of expectation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2011320" y="4781520"/>
            <a:ext cx="3587400" cy="98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expectation of 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ij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is equal to the probability of the event </a:t>
            </a: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“z</a:t>
            </a:r>
            <a:r>
              <a:rPr b="0" lang="en-US" sz="1800" spc="-1" strike="noStrike" baseline="-25000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</a:t>
            </a: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is compared to z</a:t>
            </a:r>
            <a:r>
              <a:rPr b="0" lang="en-US" sz="1800" spc="-1" strike="noStrike" baseline="-25000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</a:t>
            </a: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507960" y="2527200"/>
            <a:ext cx="1587600" cy="647640"/>
          </a:xfrm>
          <a:prstGeom prst="rect">
            <a:avLst/>
          </a:prstGeom>
          <a:ln>
            <a:noFill/>
          </a:ln>
        </p:spPr>
      </p:pic>
      <p:pic>
        <p:nvPicPr>
          <p:cNvPr id="420" name="" descr=""/>
          <p:cNvPicPr/>
          <p:nvPr/>
        </p:nvPicPr>
        <p:blipFill>
          <a:blip r:embed="rId2"/>
          <a:stretch/>
        </p:blipFill>
        <p:spPr>
          <a:xfrm>
            <a:off x="2108160" y="2336760"/>
            <a:ext cx="2108160" cy="1028880"/>
          </a:xfrm>
          <a:prstGeom prst="rect">
            <a:avLst/>
          </a:prstGeom>
          <a:ln>
            <a:noFill/>
          </a:ln>
        </p:spPr>
      </p:pic>
      <p:pic>
        <p:nvPicPr>
          <p:cNvPr id="421" name="" descr=""/>
          <p:cNvPicPr/>
          <p:nvPr/>
        </p:nvPicPr>
        <p:blipFill>
          <a:blip r:embed="rId3"/>
          <a:stretch/>
        </p:blipFill>
        <p:spPr>
          <a:xfrm>
            <a:off x="4229280" y="2374920"/>
            <a:ext cx="2095560" cy="1003320"/>
          </a:xfrm>
          <a:prstGeom prst="rect">
            <a:avLst/>
          </a:prstGeom>
          <a:ln>
            <a:noFill/>
          </a:ln>
        </p:spPr>
      </p:pic>
      <p:pic>
        <p:nvPicPr>
          <p:cNvPr id="422" name="" descr=""/>
          <p:cNvPicPr/>
          <p:nvPr/>
        </p:nvPicPr>
        <p:blipFill>
          <a:blip r:embed="rId4"/>
          <a:stretch/>
        </p:blipFill>
        <p:spPr>
          <a:xfrm>
            <a:off x="1778040" y="3936960"/>
            <a:ext cx="3683160" cy="8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Randomizing Quicksort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51000" y="1214280"/>
            <a:ext cx="8229240" cy="5076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Randomly permute the elements of the input array before sorting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Modify the PARTITION procedure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First we exchange element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A[p]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with an element chosen at random from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A[p…r]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Now the pivot element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x = A[p]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is equally likely to be any one of the original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r – p + 1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elements of the subarray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7" name="TextShape 4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ED9801F-1B97-4BA5-9EE9-DADC549D8C4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5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7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5027FF2-43FF-40F6-B0BF-4A1AE8B6DDF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Comparisons in 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TextShape 4"/>
          <p:cNvSpPr txBox="1"/>
          <p:nvPr/>
        </p:nvSpPr>
        <p:spPr>
          <a:xfrm>
            <a:off x="343080" y="3525840"/>
            <a:ext cx="8229240" cy="655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= 1/( j -  i + 1) + 1/( j -  i + 1) = 2/( j -  i + 1)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955440" y="1308240"/>
            <a:ext cx="4030920" cy="64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32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is compared to z</a:t>
            </a:r>
            <a:r>
              <a:rPr b="0" lang="en-US" sz="32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6"/>
          <p:cNvSpPr/>
          <p:nvPr/>
        </p:nvSpPr>
        <p:spPr>
          <a:xfrm>
            <a:off x="1118160" y="2100240"/>
            <a:ext cx="6978240" cy="64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32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is the first pivot chosen from Z</a:t>
            </a:r>
            <a:r>
              <a:rPr b="0" lang="en-US" sz="32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7"/>
          <p:cNvSpPr/>
          <p:nvPr/>
        </p:nvSpPr>
        <p:spPr>
          <a:xfrm>
            <a:off x="5002920" y="1389240"/>
            <a:ext cx="4356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8"/>
          <p:cNvSpPr/>
          <p:nvPr/>
        </p:nvSpPr>
        <p:spPr>
          <a:xfrm>
            <a:off x="384120" y="1338120"/>
            <a:ext cx="7588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9"/>
          <p:cNvSpPr/>
          <p:nvPr/>
        </p:nvSpPr>
        <p:spPr>
          <a:xfrm>
            <a:off x="4751280" y="1338120"/>
            <a:ext cx="40536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0"/>
          <p:cNvSpPr/>
          <p:nvPr/>
        </p:nvSpPr>
        <p:spPr>
          <a:xfrm>
            <a:off x="819000" y="2130480"/>
            <a:ext cx="7588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1"/>
          <p:cNvSpPr/>
          <p:nvPr/>
        </p:nvSpPr>
        <p:spPr>
          <a:xfrm>
            <a:off x="1127160" y="2855880"/>
            <a:ext cx="6923160" cy="64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z</a:t>
            </a:r>
            <a:r>
              <a:rPr b="0" lang="en-US" sz="32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 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is the first pivot chosen from Z</a:t>
            </a:r>
            <a:r>
              <a:rPr b="0" lang="en-US" sz="32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12"/>
          <p:cNvSpPr/>
          <p:nvPr/>
        </p:nvSpPr>
        <p:spPr>
          <a:xfrm>
            <a:off x="812520" y="2886120"/>
            <a:ext cx="7588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3"/>
          <p:cNvSpPr/>
          <p:nvPr/>
        </p:nvSpPr>
        <p:spPr>
          <a:xfrm>
            <a:off x="7668000" y="2589120"/>
            <a:ext cx="519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4"/>
          <p:cNvSpPr/>
          <p:nvPr/>
        </p:nvSpPr>
        <p:spPr>
          <a:xfrm>
            <a:off x="7727040" y="2585160"/>
            <a:ext cx="435600" cy="4561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5"/>
          <p:cNvSpPr/>
          <p:nvPr/>
        </p:nvSpPr>
        <p:spPr>
          <a:xfrm>
            <a:off x="458640" y="4327560"/>
            <a:ext cx="8273520" cy="2620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1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There are j – i + 1 elements between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and z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10000"/>
              </a:lnSpc>
              <a:buClr>
                <a:srgbClr val="262626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Pivot is chosen randomly and independently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10000"/>
              </a:lnSpc>
              <a:buClr>
                <a:srgbClr val="262626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probability that any particular element is the first one chosen is 1/( j -  i + 1)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6"/>
          <p:cNvSpPr/>
          <p:nvPr/>
        </p:nvSpPr>
        <p:spPr>
          <a:xfrm>
            <a:off x="7602480" y="2130480"/>
            <a:ext cx="40536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7"/>
          <p:cNvSpPr/>
          <p:nvPr/>
        </p:nvSpPr>
        <p:spPr>
          <a:xfrm>
            <a:off x="7596000" y="2886120"/>
            <a:ext cx="40536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9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040B84D-9346-4AAC-A965-2FD8BB355B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Comparisons in 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4"/>
          <p:cNvSpPr/>
          <p:nvPr/>
        </p:nvSpPr>
        <p:spPr>
          <a:xfrm>
            <a:off x="3685680" y="2523960"/>
            <a:ext cx="339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Change variable: k =  j – i 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5"/>
          <p:cNvSpPr/>
          <p:nvPr/>
        </p:nvSpPr>
        <p:spPr>
          <a:xfrm>
            <a:off x="3613320" y="5769000"/>
            <a:ext cx="5244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Expected running time of Quicksort using RANDOMIZED-PARTITION is </a:t>
            </a: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O(nlgn)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6"/>
          <p:cNvSpPr/>
          <p:nvPr/>
        </p:nvSpPr>
        <p:spPr>
          <a:xfrm>
            <a:off x="363600" y="1174680"/>
            <a:ext cx="564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Expected number of comparisons in PARTITION: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7"/>
          <p:cNvSpPr/>
          <p:nvPr/>
        </p:nvSpPr>
        <p:spPr>
          <a:xfrm>
            <a:off x="3727440" y="338760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We have that: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8"/>
          <p:cNvSpPr/>
          <p:nvPr/>
        </p:nvSpPr>
        <p:spPr>
          <a:xfrm>
            <a:off x="3727440" y="424980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We have that: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1054080" y="2209680"/>
            <a:ext cx="2629080" cy="812880"/>
          </a:xfrm>
          <a:prstGeom prst="rect">
            <a:avLst/>
          </a:prstGeom>
          <a:ln>
            <a:noFill/>
          </a:ln>
        </p:spPr>
      </p:pic>
      <p:pic>
        <p:nvPicPr>
          <p:cNvPr id="449" name="" descr=""/>
          <p:cNvPicPr/>
          <p:nvPr/>
        </p:nvPicPr>
        <p:blipFill>
          <a:blip r:embed="rId2"/>
          <a:stretch/>
        </p:blipFill>
        <p:spPr>
          <a:xfrm>
            <a:off x="1066680" y="3124080"/>
            <a:ext cx="2209680" cy="800280"/>
          </a:xfrm>
          <a:prstGeom prst="rect">
            <a:avLst/>
          </a:prstGeom>
          <a:ln>
            <a:noFill/>
          </a:ln>
        </p:spPr>
      </p:pic>
      <p:pic>
        <p:nvPicPr>
          <p:cNvPr id="450" name="" descr=""/>
          <p:cNvPicPr/>
          <p:nvPr/>
        </p:nvPicPr>
        <p:blipFill>
          <a:blip r:embed="rId3"/>
          <a:stretch/>
        </p:blipFill>
        <p:spPr>
          <a:xfrm>
            <a:off x="1816200" y="4013280"/>
            <a:ext cx="1257480" cy="851040"/>
          </a:xfrm>
          <a:prstGeom prst="rect">
            <a:avLst/>
          </a:prstGeom>
          <a:ln>
            <a:noFill/>
          </a:ln>
        </p:spPr>
      </p:pic>
      <p:pic>
        <p:nvPicPr>
          <p:cNvPr id="451" name="" descr=""/>
          <p:cNvPicPr/>
          <p:nvPr/>
        </p:nvPicPr>
        <p:blipFill>
          <a:blip r:embed="rId4"/>
          <a:stretch/>
        </p:blipFill>
        <p:spPr>
          <a:xfrm>
            <a:off x="1816200" y="4978440"/>
            <a:ext cx="1498680" cy="825480"/>
          </a:xfrm>
          <a:prstGeom prst="rect">
            <a:avLst/>
          </a:prstGeom>
          <a:ln>
            <a:noFill/>
          </a:ln>
        </p:spPr>
      </p:pic>
      <p:pic>
        <p:nvPicPr>
          <p:cNvPr id="452" name="" descr=""/>
          <p:cNvPicPr/>
          <p:nvPr/>
        </p:nvPicPr>
        <p:blipFill>
          <a:blip r:embed="rId5"/>
          <a:stretch/>
        </p:blipFill>
        <p:spPr>
          <a:xfrm>
            <a:off x="1816200" y="5918040"/>
            <a:ext cx="1625760" cy="469800"/>
          </a:xfrm>
          <a:prstGeom prst="rect">
            <a:avLst/>
          </a:prstGeom>
          <a:ln>
            <a:noFill/>
          </a:ln>
        </p:spPr>
      </p:pic>
      <p:pic>
        <p:nvPicPr>
          <p:cNvPr id="453" name="" descr=""/>
          <p:cNvPicPr/>
          <p:nvPr/>
        </p:nvPicPr>
        <p:blipFill>
          <a:blip r:embed="rId6"/>
          <a:stretch/>
        </p:blipFill>
        <p:spPr>
          <a:xfrm>
            <a:off x="1054080" y="1460520"/>
            <a:ext cx="4317840" cy="787320"/>
          </a:xfrm>
          <a:prstGeom prst="rect">
            <a:avLst/>
          </a:prstGeom>
          <a:ln>
            <a:noFill/>
          </a:ln>
        </p:spPr>
      </p:pic>
      <p:pic>
        <p:nvPicPr>
          <p:cNvPr id="454" name="" descr=""/>
          <p:cNvPicPr/>
          <p:nvPr/>
        </p:nvPicPr>
        <p:blipFill>
          <a:blip r:embed="rId7"/>
          <a:stretch/>
        </p:blipFill>
        <p:spPr>
          <a:xfrm>
            <a:off x="5359320" y="3149640"/>
            <a:ext cx="1892160" cy="851040"/>
          </a:xfrm>
          <a:prstGeom prst="rect">
            <a:avLst/>
          </a:prstGeom>
          <a:ln>
            <a:noFill/>
          </a:ln>
        </p:spPr>
      </p:pic>
      <p:pic>
        <p:nvPicPr>
          <p:cNvPr id="455" name="" descr=""/>
          <p:cNvPicPr/>
          <p:nvPr/>
        </p:nvPicPr>
        <p:blipFill>
          <a:blip r:embed="rId8"/>
          <a:stretch/>
        </p:blipFill>
        <p:spPr>
          <a:xfrm>
            <a:off x="5435640" y="4013280"/>
            <a:ext cx="1816200" cy="8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3" dur="indefinite" restart="never" nodeType="tmRoot">
          <p:childTnLst>
            <p:seq>
              <p:cTn id="374" dur="indefinite" nodeType="mainSeq">
                <p:childTnLst>
                  <p:par>
                    <p:cTn id="375" nodeType="clickEffect" fill="hold">
                      <p:stCondLst>
                        <p:cond delay="indefinite"/>
                      </p:stCondLst>
                      <p:childTnLst>
                        <p:par>
                          <p:cTn id="3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nodeType="clickEffect" fill="hold">
                      <p:stCondLst>
                        <p:cond delay="indefinite"/>
                      </p:stCondLst>
                      <p:childTnLst>
                        <p:par>
                          <p:cTn id="3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nodeType="clickEffect" fill="hold">
                      <p:stCondLst>
                        <p:cond delay="indefinite"/>
                      </p:stCondLst>
                      <p:childTnLst>
                        <p:par>
                          <p:cTn id="3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nodeType="clickEffect" fill="hold">
                      <p:stCondLst>
                        <p:cond delay="indefinite"/>
                      </p:stCondLst>
                      <p:childTnLst>
                        <p:par>
                          <p:cTn id="3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nodeType="clickEffect" fill="hold">
                      <p:stCondLst>
                        <p:cond delay="indefinite"/>
                      </p:stCondLst>
                      <p:childTnLst>
                        <p:par>
                          <p:cTn id="3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nodeType="clickEffect" fill="hold">
                      <p:stCondLst>
                        <p:cond delay="indefinite"/>
                      </p:stCondLst>
                      <p:childTnLst>
                        <p:par>
                          <p:cTn id="3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nodeType="clickEffect" fill="hold">
                      <p:stCondLst>
                        <p:cond delay="indefinite"/>
                      </p:stCondLst>
                      <p:childTnLst>
                        <p:par>
                          <p:cTn id="4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nodeType="clickEffect" fill="hold">
                      <p:stCondLst>
                        <p:cond delay="indefinite"/>
                      </p:stCondLst>
                      <p:childTnLst>
                        <p:par>
                          <p:cTn id="4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Selection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351000" y="1111320"/>
            <a:ext cx="8443440" cy="4974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2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General Selection Problem: 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select the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i-th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smallest element form a set of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distinct numbers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that element is larger than exactly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 - 1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other elements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2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The selection problem can be solved in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O(nlgn)</a:t>
            </a:r>
            <a:r>
              <a:rPr b="0" i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time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Sort the numbers using an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O(nlgn)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-time algorithm, such as merge sort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Then return the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i-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 element in the sorted array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9" name="TextShape 4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1903202-D6E8-4585-8B00-DC4D9C3F381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5" dur="indefinite" restart="never" nodeType="tmRoot">
          <p:childTnLst>
            <p:seq>
              <p:cTn id="416" dur="indefinite" nodeType="mainSeq">
                <p:childTnLst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5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0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73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Medians and Order Statistics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351000" y="1214280"/>
            <a:ext cx="8488080" cy="5338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Def.: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 The i-th 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order statistic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 of a set of n elements is the i-th smallest element.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2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minimum of a set of elements: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first order statistic i = 1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2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maximum of a set of elements: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n-th order statistic i = n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2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median is the “halfway point” of the set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 = (n+1)/2, is unique when n is odd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 = ⎣(n+1)/2⎦ = n/2 (lower median) and ⎡(n+1)/2⎤ = n/2+1 (upper median), when n is even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3" name="TextShape 4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65AD272-72AA-4D13-B96C-01BA85B7813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27" dur="indefinite" restart="never" nodeType="tmRoot">
          <p:childTnLst>
            <p:seq>
              <p:cTn id="428" dur="indefinite" nodeType="mainSeq">
                <p:childTnLst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8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2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5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86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1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62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99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Finding Minimum or Maximum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51000" y="1214280"/>
            <a:ext cx="8229240" cy="5441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Alg.: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MINIMUM(A, n)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min ← A[1]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for i ← 2 to n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do if min &gt; A[i]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then min ← A[i]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return min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80000"/>
              </a:lnSpc>
            </a:pP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1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How many comparisons are needed?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1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 – 1: each element, except the minimum, must be compared to a smaller element at least once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1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same number of comparisons are needed to find the maximum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1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algorithm is </a:t>
            </a:r>
            <a:r>
              <a:rPr b="0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optimal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with respect to the number of comparisons performed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7" name="TextShape 4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76C25DE-674C-4DBA-BF59-FF4F6CB501E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49" dur="indefinite" restart="never" nodeType="tmRoot">
          <p:childTnLst>
            <p:seq>
              <p:cTn id="450" dur="indefinite" nodeType="mainSeq">
                <p:childTnLst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9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1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4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37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9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Simultaneous Min, Max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351000" y="1214280"/>
            <a:ext cx="8433000" cy="5414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2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Find min and max independently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Use n – 1 comparisons for each ⇒ total of 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2n – 2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2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However, we can do better: at most 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3n/2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comparisons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Process elements in pairs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Maintain the minimum and maximum of elements seen so far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Don’t compare each element to the minimum and maximum separately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Compare the elements of a pair to each other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Compare the larger element to the maximum so far, and compare the smaller element to the minimum so far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This leads to only 3 comparisons for every 2 elements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1" name="TextShape 4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D840D32-82AD-49BD-A851-EA5038A3799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9" dur="indefinite" restart="never" nodeType="tmRoot">
          <p:childTnLst>
            <p:seq>
              <p:cTn id="480" dur="indefinite" nodeType="mainSeq">
                <p:childTnLst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8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3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5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15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80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25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29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341280" y="100080"/>
            <a:ext cx="850068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Analysis of Simultaneous Min, Max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TextShape 3"/>
          <p:cNvSpPr txBox="1"/>
          <p:nvPr/>
        </p:nvSpPr>
        <p:spPr>
          <a:xfrm>
            <a:off x="351000" y="1214280"/>
            <a:ext cx="8229240" cy="5076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Setting up initial values: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is odd: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is even: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Total number of comparisons: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is odd: we do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3(n-1)/2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comparisons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</a:t>
            </a:r>
            <a:r>
              <a:rPr b="0" i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is even: we do 1 initial comparison +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3(n-2)/2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more comparisons =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3n/2 - 2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comparisons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2119320" y="1827360"/>
            <a:ext cx="56250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set both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min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to the first 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5"/>
          <p:cNvSpPr/>
          <p:nvPr/>
        </p:nvSpPr>
        <p:spPr>
          <a:xfrm>
            <a:off x="2394000" y="2444760"/>
            <a:ext cx="6216120" cy="100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compare the first two elements, assign the smallest one to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min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and the largest one to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TextShape 6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74B65DA-E377-42A3-9D4A-D2CE1FB4775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07" dur="indefinite" restart="never" nodeType="tmRoot">
          <p:childTnLst>
            <p:seq>
              <p:cTn id="508" dur="indefinite" nodeType="mainSeq">
                <p:childTnLst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4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7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15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Example: Simultaneous Min, Max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TextShape 3"/>
          <p:cNvSpPr txBox="1"/>
          <p:nvPr/>
        </p:nvSpPr>
        <p:spPr>
          <a:xfrm>
            <a:off x="351000" y="1214280"/>
            <a:ext cx="8229240" cy="4584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2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 = 5 (odd), array A = {2, 7, 1, 3, 4}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14400" indent="-456840">
              <a:lnSpc>
                <a:spcPct val="200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Set 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2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14400" indent="-456840">
              <a:lnSpc>
                <a:spcPct val="200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Compare elements in pairs: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5280" indent="-380520">
              <a:lnSpc>
                <a:spcPct val="2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1 &lt; 7 ⇒ compare 1 with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and 7 with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⇒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1,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7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5280" indent="-380520">
              <a:lnSpc>
                <a:spcPct val="2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3 &lt; 4 ⇒ compare 3 with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and 4 with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⇒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1,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7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450800" y="5899320"/>
            <a:ext cx="52732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We performed: 3(n-1)/2 = 6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6653880" y="3594240"/>
            <a:ext cx="124920" cy="941040"/>
          </a:xfrm>
          <a:prstGeom prst="rightBrace">
            <a:avLst>
              <a:gd name="adj1" fmla="val 62553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6"/>
          <p:cNvSpPr/>
          <p:nvPr/>
        </p:nvSpPr>
        <p:spPr>
          <a:xfrm>
            <a:off x="6848640" y="3819600"/>
            <a:ext cx="1851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3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7"/>
          <p:cNvSpPr/>
          <p:nvPr/>
        </p:nvSpPr>
        <p:spPr>
          <a:xfrm>
            <a:off x="6680880" y="4791240"/>
            <a:ext cx="124920" cy="941040"/>
          </a:xfrm>
          <a:prstGeom prst="rightBrace">
            <a:avLst>
              <a:gd name="adj1" fmla="val 62553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8"/>
          <p:cNvSpPr/>
          <p:nvPr/>
        </p:nvSpPr>
        <p:spPr>
          <a:xfrm>
            <a:off x="6848640" y="5048280"/>
            <a:ext cx="1851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3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TextShape 9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A36F92E-1AD0-44DC-92C3-9EA1FC332F0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29" dur="indefinite" restart="never" nodeType="tmRoot">
          <p:childTnLst>
            <p:seq>
              <p:cTn id="530" dur="indefinite" nodeType="mainSeq">
                <p:childTnLst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8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50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Example: Simultaneous Min, Max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TextShape 3"/>
          <p:cNvSpPr txBox="1"/>
          <p:nvPr/>
        </p:nvSpPr>
        <p:spPr>
          <a:xfrm>
            <a:off x="351000" y="1214280"/>
            <a:ext cx="8229240" cy="5076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2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 = 6 (even), array A = {2, 5, 3, 7, 1, 4}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14400" indent="-456840">
              <a:lnSpc>
                <a:spcPct val="200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Compare 2 with 5: 2 &lt; 5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14400" indent="-456840">
              <a:lnSpc>
                <a:spcPct val="200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Set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 =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2,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5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914400" indent="-456840">
              <a:lnSpc>
                <a:spcPct val="200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Compare elements in pairs: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5280" indent="-380520">
              <a:lnSpc>
                <a:spcPct val="2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3 &lt; 7 ⇒ compare 3 with </a:t>
            </a: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and 7 with </a:t>
            </a: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          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⇒ </a:t>
            </a: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2, </a:t>
            </a: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7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5280" indent="-380520">
              <a:lnSpc>
                <a:spcPct val="20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1 &lt; 4 ⇒ compare 1 with </a:t>
            </a: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and 4 with </a:t>
            </a: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⇒ </a:t>
            </a: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min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1, </a:t>
            </a:r>
            <a:r>
              <a:rPr b="1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max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= 7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1450800" y="5899320"/>
            <a:ext cx="52732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We performed: 3n/2 - 2 = 7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6146640" y="3765600"/>
            <a:ext cx="124920" cy="941040"/>
          </a:xfrm>
          <a:prstGeom prst="rightBrace">
            <a:avLst>
              <a:gd name="adj1" fmla="val 62553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6"/>
          <p:cNvSpPr/>
          <p:nvPr/>
        </p:nvSpPr>
        <p:spPr>
          <a:xfrm>
            <a:off x="6341760" y="3990960"/>
            <a:ext cx="1851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3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7"/>
          <p:cNvSpPr/>
          <p:nvPr/>
        </p:nvSpPr>
        <p:spPr>
          <a:xfrm>
            <a:off x="6173640" y="4962600"/>
            <a:ext cx="124920" cy="941040"/>
          </a:xfrm>
          <a:prstGeom prst="rightBrace">
            <a:avLst>
              <a:gd name="adj1" fmla="val 62553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8"/>
          <p:cNvSpPr/>
          <p:nvPr/>
        </p:nvSpPr>
        <p:spPr>
          <a:xfrm>
            <a:off x="6341760" y="5219640"/>
            <a:ext cx="1851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3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9"/>
          <p:cNvSpPr/>
          <p:nvPr/>
        </p:nvSpPr>
        <p:spPr>
          <a:xfrm>
            <a:off x="6332760" y="2133720"/>
            <a:ext cx="1732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1 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0"/>
          <p:cNvSpPr/>
          <p:nvPr/>
        </p:nvSpPr>
        <p:spPr>
          <a:xfrm>
            <a:off x="6042240" y="2124000"/>
            <a:ext cx="88560" cy="350640"/>
          </a:xfrm>
          <a:prstGeom prst="rightBrace">
            <a:avLst>
              <a:gd name="adj1" fmla="val 32887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TextShape 11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56432D9-7B37-4CD8-962E-C05498C34FF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9" dur="indefinite" restart="never" nodeType="tmRoot">
          <p:childTnLst>
            <p:seq>
              <p:cTn id="560" dur="indefinite" nodeType="mainSeq">
                <p:childTnLst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6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8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1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97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Readings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4208400" y="2776680"/>
            <a:ext cx="4331880" cy="203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Chapter 6, 7, 8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501" name="Picture 4" descr=""/>
          <p:cNvPicPr/>
          <p:nvPr/>
        </p:nvPicPr>
        <p:blipFill>
          <a:blip r:embed="rId1"/>
          <a:stretch/>
        </p:blipFill>
        <p:spPr>
          <a:xfrm>
            <a:off x="1271520" y="2141640"/>
            <a:ext cx="3095280" cy="2707920"/>
          </a:xfrm>
          <a:prstGeom prst="rect">
            <a:avLst/>
          </a:prstGeom>
          <a:ln>
            <a:noFill/>
          </a:ln>
        </p:spPr>
      </p:pic>
      <p:sp>
        <p:nvSpPr>
          <p:cNvPr id="502" name="TextShape 4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F5254E9-DE28-4E01-B4B5-6DCE8720052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Another Way to 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16560" y="1143000"/>
            <a:ext cx="8416440" cy="5076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Given an array 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partition the 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array into the following subarrays: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A pivot element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x = A[q]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Subarray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A[p..q-1]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such that each element of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A[p..q-1]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is smaller than or equal to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x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(the pivot)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Subarray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A[q+1..r]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, such that each element of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A[p..q+1]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is strictly greater than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x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(the pivot)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Note: the pivot element is not included in any of the two subarrays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207280" y="202572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7792920" y="2025720"/>
            <a:ext cx="41400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6"/>
          <p:cNvSpPr/>
          <p:nvPr/>
        </p:nvSpPr>
        <p:spPr>
          <a:xfrm>
            <a:off x="7380360" y="2025720"/>
            <a:ext cx="412560" cy="423360"/>
          </a:xfrm>
          <a:prstGeom prst="rect">
            <a:avLst/>
          </a:prstGeom>
          <a:solidFill>
            <a:srgbClr val="969696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"/>
          <p:cNvSpPr/>
          <p:nvPr/>
        </p:nvSpPr>
        <p:spPr>
          <a:xfrm>
            <a:off x="6967440" y="2025720"/>
            <a:ext cx="412560" cy="423360"/>
          </a:xfrm>
          <a:prstGeom prst="rect">
            <a:avLst/>
          </a:prstGeom>
          <a:solidFill>
            <a:srgbClr val="969696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8"/>
          <p:cNvSpPr/>
          <p:nvPr/>
        </p:nvSpPr>
        <p:spPr>
          <a:xfrm>
            <a:off x="6553080" y="2025720"/>
            <a:ext cx="414000" cy="423360"/>
          </a:xfrm>
          <a:prstGeom prst="rect">
            <a:avLst/>
          </a:prstGeom>
          <a:solidFill>
            <a:srgbClr val="969696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9"/>
          <p:cNvSpPr/>
          <p:nvPr/>
        </p:nvSpPr>
        <p:spPr>
          <a:xfrm>
            <a:off x="6140520" y="2025720"/>
            <a:ext cx="412560" cy="423360"/>
          </a:xfrm>
          <a:prstGeom prst="rect">
            <a:avLst/>
          </a:prstGeom>
          <a:solidFill>
            <a:srgbClr val="eaeaea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0"/>
          <p:cNvSpPr/>
          <p:nvPr/>
        </p:nvSpPr>
        <p:spPr>
          <a:xfrm>
            <a:off x="5726160" y="2025720"/>
            <a:ext cx="414000" cy="423360"/>
          </a:xfrm>
          <a:prstGeom prst="rect">
            <a:avLst/>
          </a:prstGeom>
          <a:solidFill>
            <a:srgbClr val="eaeaea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1"/>
          <p:cNvSpPr/>
          <p:nvPr/>
        </p:nvSpPr>
        <p:spPr>
          <a:xfrm>
            <a:off x="5313240" y="2025720"/>
            <a:ext cx="412560" cy="423360"/>
          </a:xfrm>
          <a:prstGeom prst="rect">
            <a:avLst/>
          </a:prstGeom>
          <a:solidFill>
            <a:srgbClr val="eaeaea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2"/>
          <p:cNvSpPr/>
          <p:nvPr/>
        </p:nvSpPr>
        <p:spPr>
          <a:xfrm>
            <a:off x="7792920" y="2025360"/>
            <a:ext cx="360" cy="4240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3"/>
          <p:cNvSpPr/>
          <p:nvPr/>
        </p:nvSpPr>
        <p:spPr>
          <a:xfrm rot="5400000">
            <a:off x="5820120" y="939600"/>
            <a:ext cx="169560" cy="1275840"/>
          </a:xfrm>
          <a:prstGeom prst="leftBrace">
            <a:avLst>
              <a:gd name="adj1" fmla="val 62617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4"/>
          <p:cNvSpPr/>
          <p:nvPr/>
        </p:nvSpPr>
        <p:spPr>
          <a:xfrm rot="5400000">
            <a:off x="7096320" y="958320"/>
            <a:ext cx="151920" cy="1218960"/>
          </a:xfrm>
          <a:prstGeom prst="leftBrace">
            <a:avLst>
              <a:gd name="adj1" fmla="val 66667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5"/>
          <p:cNvSpPr/>
          <p:nvPr/>
        </p:nvSpPr>
        <p:spPr>
          <a:xfrm>
            <a:off x="5238720" y="1111320"/>
            <a:ext cx="1331640" cy="63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A[p…i] ≤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>
            <a:off x="6600960" y="1111320"/>
            <a:ext cx="1788840" cy="63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A[i+1…j-1] &gt;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>
            <a:off x="5341680" y="1592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05320" y="1592280"/>
            <a:ext cx="231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9"/>
          <p:cNvSpPr/>
          <p:nvPr/>
        </p:nvSpPr>
        <p:spPr>
          <a:xfrm>
            <a:off x="6554520" y="1592280"/>
            <a:ext cx="4921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0"/>
          <p:cNvSpPr/>
          <p:nvPr/>
        </p:nvSpPr>
        <p:spPr>
          <a:xfrm>
            <a:off x="8678520" y="15778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1"/>
          <p:cNvSpPr/>
          <p:nvPr/>
        </p:nvSpPr>
        <p:spPr>
          <a:xfrm>
            <a:off x="7285320" y="1577880"/>
            <a:ext cx="4341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22"/>
          <p:cNvSpPr/>
          <p:nvPr/>
        </p:nvSpPr>
        <p:spPr>
          <a:xfrm>
            <a:off x="6553080" y="1909440"/>
            <a:ext cx="360" cy="6192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23"/>
          <p:cNvSpPr/>
          <p:nvPr/>
        </p:nvSpPr>
        <p:spPr>
          <a:xfrm>
            <a:off x="7791120" y="1919160"/>
            <a:ext cx="360" cy="6192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4"/>
          <p:cNvSpPr/>
          <p:nvPr/>
        </p:nvSpPr>
        <p:spPr>
          <a:xfrm>
            <a:off x="8616960" y="2025720"/>
            <a:ext cx="412560" cy="4233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25"/>
          <p:cNvSpPr/>
          <p:nvPr/>
        </p:nvSpPr>
        <p:spPr>
          <a:xfrm>
            <a:off x="8619840" y="1919160"/>
            <a:ext cx="360" cy="6192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6"/>
          <p:cNvSpPr/>
          <p:nvPr/>
        </p:nvSpPr>
        <p:spPr>
          <a:xfrm rot="16200000">
            <a:off x="8115120" y="2311560"/>
            <a:ext cx="151920" cy="837720"/>
          </a:xfrm>
          <a:prstGeom prst="leftBrace">
            <a:avLst>
              <a:gd name="adj1" fmla="val 45833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7"/>
          <p:cNvSpPr/>
          <p:nvPr/>
        </p:nvSpPr>
        <p:spPr>
          <a:xfrm>
            <a:off x="7698960" y="2806560"/>
            <a:ext cx="10926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unknown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8"/>
          <p:cNvSpPr/>
          <p:nvPr/>
        </p:nvSpPr>
        <p:spPr>
          <a:xfrm>
            <a:off x="8479080" y="3187800"/>
            <a:ext cx="6627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pivot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29"/>
          <p:cNvSpPr/>
          <p:nvPr/>
        </p:nvSpPr>
        <p:spPr>
          <a:xfrm flipV="1">
            <a:off x="8839080" y="2577960"/>
            <a:ext cx="360" cy="60948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0"/>
          <p:cNvSpPr/>
          <p:nvPr/>
        </p:nvSpPr>
        <p:spPr>
          <a:xfrm>
            <a:off x="7880040" y="1557360"/>
            <a:ext cx="231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31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90CB0EB-869D-44CF-ABAA-ACB5440D76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Randomized Quicksort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216000" y="1139760"/>
            <a:ext cx="8564040" cy="423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Alg. :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RANDOMIZED-QUICKSORT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(A, p, r)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200000"/>
              </a:lnSpc>
            </a:pP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 &lt; r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200000"/>
              </a:lnSpc>
            </a:pP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then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 ←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RANDOMIZED-PARTITION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(A, p, r)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200000"/>
              </a:lnSpc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RANDOMIZED-QUICKSORT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(A, p, </a:t>
            </a:r>
            <a:r>
              <a:rPr b="0" lang="en-US" sz="2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 - 1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200000"/>
              </a:lnSpc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RANDOMIZED-QUICKSORT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(A, </a:t>
            </a:r>
            <a:r>
              <a:rPr b="0" lang="en-US" sz="2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 + 1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r)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639720" y="5583240"/>
            <a:ext cx="8019720" cy="89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The pivot is no longer included in any of the subarrays!!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5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2EDD284-E0C4-4264-B3D0-CE0735AA241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073160" y="2921040"/>
            <a:ext cx="7579800" cy="596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3"/>
          <p:cNvSpPr txBox="1"/>
          <p:nvPr/>
        </p:nvSpPr>
        <p:spPr>
          <a:xfrm>
            <a:off x="341280" y="100080"/>
            <a:ext cx="855936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Analysis of Randomized Quicksort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4"/>
          <p:cNvSpPr txBox="1"/>
          <p:nvPr/>
        </p:nvSpPr>
        <p:spPr>
          <a:xfrm>
            <a:off x="216000" y="1306440"/>
            <a:ext cx="8564040" cy="4916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5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Alg. :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RANDOMIZED-QUICKSORT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(A, p, r)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</a:pP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 &lt; r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</a:pP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then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 ←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RANDOMIZED-PARTITION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(A, p, r)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RANDOMIZED-QUICKSORT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(A, p, q - 1)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50000"/>
              </a:lnSpc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RANDOMIZED-QUICKSORT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(A, q + 1, r)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3881520" y="1919160"/>
            <a:ext cx="5019480" cy="894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running time of Quicksort is dominated by PARTITION 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466560" y="4946760"/>
            <a:ext cx="4017600" cy="94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PARTITION is called at most n 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685800" y="3597120"/>
            <a:ext cx="463320" cy="1299960"/>
          </a:xfrm>
          <a:custGeom>
            <a:avLst/>
            <a:gdLst/>
            <a:ahLst/>
            <a:rect l="l" t="t" r="r" b="b"/>
            <a:pathLst>
              <a:path w="292" h="819">
                <a:moveTo>
                  <a:pt x="111" y="819"/>
                </a:moveTo>
                <a:cubicBezTo>
                  <a:pt x="55" y="687"/>
                  <a:pt x="0" y="555"/>
                  <a:pt x="30" y="419"/>
                </a:cubicBezTo>
                <a:cubicBezTo>
                  <a:pt x="60" y="283"/>
                  <a:pt x="176" y="141"/>
                  <a:pt x="292" y="0"/>
                </a:cubicBezTo>
              </a:path>
            </a:pathLst>
          </a:custGeom>
          <a:noFill/>
          <a:ln w="38160">
            <a:solidFill>
              <a:srgbClr val="dd0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8"/>
          <p:cNvSpPr/>
          <p:nvPr/>
        </p:nvSpPr>
        <p:spPr>
          <a:xfrm>
            <a:off x="536400" y="5838840"/>
            <a:ext cx="49795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(at each call a pivot is selected and never again included in future calls)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9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04A4157-B055-43FE-9C44-4AD77758C29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PARTITION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51000" y="1179360"/>
            <a:ext cx="5711400" cy="4047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Alg.: PARTITION</a:t>
            </a:r>
            <a:r>
              <a:rPr b="0" i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(A, p, r)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x ← A[r]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 ← p - 1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for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j ← p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to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r - 1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 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do if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 j ] ≤ x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       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then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 ← i + 1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   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exchange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A[i]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↔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A[j]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exchange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A[i + 1]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↔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A[r]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return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 + 1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807080" y="1708200"/>
            <a:ext cx="88560" cy="732960"/>
          </a:xfrm>
          <a:prstGeom prst="rightBrace">
            <a:avLst>
              <a:gd name="adj1" fmla="val 68750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>
            <a:off x="5116320" y="1870200"/>
            <a:ext cx="1704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 - constant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934240" y="2593800"/>
            <a:ext cx="96480" cy="1738080"/>
          </a:xfrm>
          <a:prstGeom prst="rightBrace">
            <a:avLst>
              <a:gd name="adj1" fmla="val 149589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7"/>
          <p:cNvSpPr/>
          <p:nvPr/>
        </p:nvSpPr>
        <p:spPr>
          <a:xfrm>
            <a:off x="4853160" y="4414680"/>
            <a:ext cx="88560" cy="732960"/>
          </a:xfrm>
          <a:prstGeom prst="rightBrace">
            <a:avLst>
              <a:gd name="adj1" fmla="val 68750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8"/>
          <p:cNvSpPr/>
          <p:nvPr/>
        </p:nvSpPr>
        <p:spPr>
          <a:xfrm>
            <a:off x="5162400" y="4576680"/>
            <a:ext cx="1704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 - constant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Line 9"/>
          <p:cNvSpPr/>
          <p:nvPr/>
        </p:nvSpPr>
        <p:spPr>
          <a:xfrm>
            <a:off x="4043160" y="3166920"/>
            <a:ext cx="2220840" cy="360"/>
          </a:xfrm>
          <a:prstGeom prst="line">
            <a:avLst/>
          </a:prstGeom>
          <a:ln w="25560">
            <a:solidFill>
              <a:srgbClr val="dd011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0"/>
          <p:cNvSpPr/>
          <p:nvPr/>
        </p:nvSpPr>
        <p:spPr>
          <a:xfrm>
            <a:off x="6324840" y="2951280"/>
            <a:ext cx="291816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Number of comparisons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between the pivot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the other 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1"/>
          <p:cNvSpPr/>
          <p:nvPr/>
        </p:nvSpPr>
        <p:spPr>
          <a:xfrm>
            <a:off x="582480" y="5257800"/>
            <a:ext cx="7789680" cy="96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Need to compute the 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total number of comparisons</a:t>
            </a:r>
            <a:r>
              <a:rPr b="0" lang="en-US" sz="2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performed</a:t>
            </a:r>
            <a:r>
              <a:rPr b="0" lang="en-US" sz="2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b="0" lang="en-US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 all calls to PARTITION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1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3A95214-87F7-4AB2-BB4E-7E6D100469C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C010CD1-CEE6-459A-A15F-4FADD2ADEAD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0" y="100080"/>
            <a:ext cx="94064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 Variables and Expectation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351000" y="1214280"/>
            <a:ext cx="8442000" cy="4916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3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Def.: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 </a:t>
            </a:r>
            <a:r>
              <a:rPr b="1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(Discrete) random variable X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Monotype Corsiva"/>
              </a:rPr>
              <a:t>: a function from a sample space S to the real numbers.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3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It associates a real number with each possible outcome of an experiment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28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Monotype Corsiva"/>
                <a:ea typeface="ＭＳ Ｐゴシック"/>
              </a:rPr>
              <a:t>E.g.: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X = face of one fair dice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Possible values: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2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Probability to take any of the values: 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3514680" y="5051160"/>
            <a:ext cx="27032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{1, 2, 3, 4, 5, 6}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6548040" y="5091120"/>
            <a:ext cx="668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1/6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6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9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1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6513FDD-7D2E-4B2D-B654-7B8509AC1EE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0" y="100080"/>
            <a:ext cx="92408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 Variables and Expectation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351000" y="1214280"/>
            <a:ext cx="8442000" cy="5303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3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Expected value (expectation, mean) of a discrete random variable X is: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30000"/>
              </a:lnSpc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E[X] = Σ</a:t>
            </a:r>
            <a:r>
              <a:rPr b="0" lang="en-US" sz="2800" spc="-1" strike="noStrike" baseline="-2500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x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x Pr{X = x}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3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Average” over all possible values of random variable X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20000"/>
              </a:lnSpc>
            </a:pPr>
            <a:r>
              <a:rPr b="0" lang="en-US" sz="32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Monotype Corsiva"/>
                <a:ea typeface="ＭＳ Ｐゴシック"/>
              </a:rPr>
              <a:t>E.g.: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 X = face of one fair dice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ＭＳ Ｐゴシック"/>
              </a:rPr>
              <a:t>E[X] = 1×1/6 + 2×1/6 + 3×1/6 + 4×1/6 + 5×1/6 + 6×1/6 = 3.5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30000"/>
              </a:lnSpc>
            </a:pP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7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9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5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87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124080" y="6397560"/>
            <a:ext cx="289512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CS 477/677 - Lecture 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553080" y="6397560"/>
            <a:ext cx="2133360" cy="32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1ACE06A-86E2-47E8-A934-8CB600825D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341280" y="100080"/>
            <a:ext cx="8229240" cy="906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351000" y="1214280"/>
            <a:ext cx="8229240" cy="5414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50000"/>
              </a:lnSpc>
            </a:pPr>
            <a:r>
              <a:rPr b="0" lang="en-US" sz="2400" spc="-1" strike="noStrike">
                <a:solidFill>
                  <a:srgbClr val="dd0111"/>
                </a:solidFill>
                <a:uFill>
                  <a:solidFill>
                    <a:srgbClr val="ffffff"/>
                  </a:solidFill>
                </a:uFill>
                <a:latin typeface="Monotype Corsiva"/>
                <a:ea typeface="Arial"/>
              </a:rPr>
              <a:t>E.g.: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 flipping two coins: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Earn $3 for each head, lose $2 for each tail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X: random variable representing your earnings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Three possible values for variable X: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5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2 heads ⇒ x = $3 + $3 = $6, Pr{2 H’s} = ¼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5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2 tails ⇒ x = -$2 - $2 = -$4, Pr{2 T’s} = ¼ 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50000"/>
              </a:lnSpc>
              <a:buClr>
                <a:srgbClr val="595959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1 head, 1 tail ⇒ x = $3 - $2 = $1, Pr{1 H, 1 T} = ½ </a:t>
            </a:r>
            <a:endParaRPr b="0" lang="en-US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50000"/>
              </a:lnSpc>
              <a:buClr>
                <a:srgbClr val="59595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The expected value of X is: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E[X] = 6 × Pr{2 H’s} + 1× Pr{1 H, 1 T} – 4 × Pr{2 T’s} 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= 6 × ¼ + 1 × ½ - 4 × ¼ = 1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1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5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98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43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96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24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80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Application>LibreOffice/5.1.6.2$Linux_X86_64 LibreOffice_project/10m0$Build-2</Application>
  <Words>1898</Words>
  <Paragraphs>387</Paragraphs>
  <Company>University of Nevada, Reno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2011-01-18T17:28:39Z</dcterms:created>
  <dc:creator> Monica Nicolescu</dc:creator>
  <dc:description/>
  <dc:language>en-US</dc:language>
  <cp:lastModifiedBy/>
  <cp:lastPrinted>2018-09-20T17:12:33Z</cp:lastPrinted>
  <dcterms:modified xsi:type="dcterms:W3CDTF">2018-09-27T09:14:40Z</dcterms:modified>
  <cp:revision>671</cp:revision>
  <dc:subject/>
  <dc:title>Analysis of Algorithms CS 465/665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Company">
    <vt:lpwstr>University of Nevada, Reno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28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