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49" r:id="rId3"/>
    <p:sldId id="456" r:id="rId4"/>
    <p:sldId id="457" r:id="rId5"/>
    <p:sldId id="458" r:id="rId6"/>
    <p:sldId id="459" r:id="rId7"/>
    <p:sldId id="460" r:id="rId8"/>
    <p:sldId id="461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25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pn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24E76-E281-4043-90B5-2F59CC9DBE43}" type="slidenum">
              <a:rPr lang="en-US"/>
              <a:pPr/>
              <a:t>10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8EED3-4051-8441-A8B5-B7CA63CD5D4B}" type="slidenum">
              <a:rPr lang="en-US"/>
              <a:pPr/>
              <a:t>11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D06B2-FE35-F344-B841-C4EEC5D8F32D}" type="slidenum">
              <a:rPr lang="en-US"/>
              <a:pPr/>
              <a:t>12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B7538-0B48-2A4A-8801-5479EE4A005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B1E71-EBC5-D24D-A20A-5E61592D0001}" type="slidenum">
              <a:rPr lang="en-US"/>
              <a:pPr/>
              <a:t>14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65F16-DA17-344C-B7D5-2BF915805919}" type="slidenum">
              <a:rPr lang="en-US"/>
              <a:pPr/>
              <a:t>15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F20C0-8214-1043-9AF7-DC9AE9B1E00E}" type="slidenum">
              <a:rPr lang="en-US"/>
              <a:pPr/>
              <a:t>16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AD59C-BE65-5348-A187-22782D079D91}" type="slidenum">
              <a:rPr lang="en-US"/>
              <a:pPr/>
              <a:t>17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4DD46-5F6E-EE42-8BBE-868CFF104FA9}" type="slidenum">
              <a:rPr lang="en-US"/>
              <a:pPr/>
              <a:t>18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CAF56-9D3B-914B-B03C-C62402C97BDB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81797-F46E-0543-AF65-CC428F382B26}" type="slidenum">
              <a:rPr lang="en-US"/>
              <a:pPr/>
              <a:t>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0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AC37E-93C5-714B-92BD-081117493E6F}" type="slidenum">
              <a:rPr lang="en-US"/>
              <a:pPr/>
              <a:t>20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8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21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70AFA-4CED-6949-900B-8920F49DECA5}" type="slidenum">
              <a:rPr lang="en-US"/>
              <a:pPr/>
              <a:t>3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C1864-5886-924C-9495-B46BECE84C95}" type="slidenum">
              <a:rPr lang="en-US"/>
              <a:pPr/>
              <a:t>4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2EEB4-4447-184E-8C90-9F16B7EEDBCF}" type="slidenum">
              <a:rPr lang="en-US"/>
              <a:pPr/>
              <a:t>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D2E84-15EE-F849-86D0-E2B26DA3139C}" type="slidenum">
              <a:rPr lang="en-US"/>
              <a:pPr/>
              <a:t>6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694EA-D3B9-E14C-9309-D65818152882}" type="slidenum">
              <a:rPr lang="en-US"/>
              <a:pPr/>
              <a:t>7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84582-9735-0D42-881A-9D1220FB551F}" type="slidenum">
              <a:rPr lang="en-US"/>
              <a:pPr/>
              <a:t>8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82832-B9E8-CA4B-B8CA-63ADDD55B00E}" type="slidenum">
              <a:rPr lang="en-US"/>
              <a:pPr/>
              <a:t>9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in </a:t>
            </a:r>
            <a:r>
              <a:rPr lang="en-US">
                <a:latin typeface="Comic Sans MS" pitchFamily="-107" charset="0"/>
              </a:rPr>
              <a:t>O(n)</a:t>
            </a:r>
            <a:r>
              <a:rPr lang="en-US"/>
              <a:t> Worst Case</a:t>
            </a:r>
            <a:endParaRPr lang="en-US">
              <a:latin typeface="Comic Sans MS" pitchFamily="-107" charset="0"/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657475"/>
            <a:ext cx="8558212" cy="3987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000" dirty="0"/>
              <a:t>Divide the </a:t>
            </a:r>
            <a:r>
              <a:rPr lang="en-US" sz="2000" dirty="0">
                <a:latin typeface="Comic Sans MS" pitchFamily="-107" charset="0"/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elements into groups of 5 </a:t>
            </a:r>
            <a:r>
              <a:rPr lang="en-US" sz="2000" dirty="0">
                <a:sym typeface="Symbol" pitchFamily="-107" charset="2"/>
              </a:rPr>
              <a:t>⇒⎡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>
                <a:sym typeface="Symbol" pitchFamily="-107" charset="2"/>
              </a:rPr>
              <a:t>⎤ groups </a:t>
            </a:r>
          </a:p>
          <a:p>
            <a:pPr marL="533400" indent="-533400">
              <a:buFontTx/>
              <a:buAutoNum type="arabicPeriod"/>
            </a:pPr>
            <a:r>
              <a:rPr lang="en-US" sz="2000" dirty="0"/>
              <a:t>Find the median of each of the </a:t>
            </a:r>
            <a:r>
              <a:rPr lang="en-US" sz="2000" dirty="0">
                <a:sym typeface="Symbol" pitchFamily="-107" charset="2"/>
              </a:rPr>
              <a:t>⎡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>
                <a:sym typeface="Symbol" pitchFamily="-107" charset="2"/>
              </a:rPr>
              <a:t>⎤ groups</a:t>
            </a:r>
          </a:p>
          <a:p>
            <a:pPr marL="914400" lvl="1" indent="-457200">
              <a:buFontTx/>
              <a:buChar char="•"/>
            </a:pPr>
            <a:r>
              <a:rPr lang="en-US" sz="1800" dirty="0">
                <a:sym typeface="Symbol" pitchFamily="-107" charset="2"/>
              </a:rPr>
              <a:t>Use insertion sort, then pick the median</a:t>
            </a:r>
          </a:p>
          <a:p>
            <a:pPr marL="533400" indent="-533400">
              <a:buFontTx/>
              <a:buAutoNum type="arabicPeriod"/>
            </a:pPr>
            <a:r>
              <a:rPr lang="en-US" sz="2000" dirty="0">
                <a:sym typeface="Symbol" pitchFamily="-107" charset="2"/>
              </a:rPr>
              <a:t>Use SELECT recursively to find the median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x</a:t>
            </a:r>
            <a:r>
              <a:rPr lang="en-US" sz="2000" dirty="0">
                <a:sym typeface="Symbol" pitchFamily="-107" charset="2"/>
              </a:rPr>
              <a:t> of the ⎡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>
                <a:sym typeface="Symbol" pitchFamily="-107" charset="2"/>
              </a:rPr>
              <a:t>⎤ medians</a:t>
            </a:r>
          </a:p>
          <a:p>
            <a:pPr marL="533400" indent="-533400">
              <a:buFontTx/>
              <a:buAutoNum type="arabicPeriod"/>
            </a:pPr>
            <a:r>
              <a:rPr lang="en-US" sz="2000" dirty="0">
                <a:sym typeface="Symbol" pitchFamily="-107" charset="2"/>
              </a:rPr>
              <a:t>Partition the input array around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x</a:t>
            </a:r>
            <a:r>
              <a:rPr lang="en-US" sz="2000" dirty="0">
                <a:sym typeface="Symbol" pitchFamily="-107" charset="2"/>
              </a:rPr>
              <a:t>, using the modified version of PARTITION</a:t>
            </a:r>
          </a:p>
          <a:p>
            <a:pPr marL="914400" lvl="1" indent="-457200">
              <a:buFontTx/>
              <a:buChar char="•"/>
            </a:pPr>
            <a:r>
              <a:rPr lang="en-US" sz="1800" dirty="0">
                <a:sym typeface="Symbol" pitchFamily="-107" charset="2"/>
              </a:rPr>
              <a:t>There are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 k-1</a:t>
            </a:r>
            <a:r>
              <a:rPr lang="en-US" sz="1800" dirty="0">
                <a:sym typeface="Symbol" pitchFamily="-107" charset="2"/>
              </a:rPr>
              <a:t> elements on the low side of the partition and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n-k</a:t>
            </a:r>
            <a:r>
              <a:rPr lang="en-US" sz="1800" dirty="0">
                <a:sym typeface="Symbol" pitchFamily="-107" charset="2"/>
              </a:rPr>
              <a:t> on the high side</a:t>
            </a:r>
          </a:p>
          <a:p>
            <a:pPr marL="533400" indent="-533400">
              <a:buFontTx/>
              <a:buAutoNum type="arabicPeriod"/>
            </a:pPr>
            <a:r>
              <a:rPr lang="en-US" sz="2000" dirty="0">
                <a:sym typeface="Symbol" pitchFamily="-107" charset="2"/>
              </a:rPr>
              <a:t>If 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 = k</a:t>
            </a:r>
            <a:r>
              <a:rPr lang="en-US" sz="2000" dirty="0">
                <a:sym typeface="Symbol" pitchFamily="-107" charset="2"/>
              </a:rPr>
              <a:t> then return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x</a:t>
            </a:r>
            <a:r>
              <a:rPr lang="en-US" sz="2000" dirty="0">
                <a:sym typeface="Symbol" pitchFamily="-107" charset="2"/>
              </a:rPr>
              <a:t>. Otherwise, use SELECT recursively:</a:t>
            </a:r>
          </a:p>
          <a:p>
            <a:pPr marL="914400" lvl="1" indent="-457200">
              <a:buFontTx/>
              <a:buChar char="•"/>
            </a:pPr>
            <a:r>
              <a:rPr lang="en-US" sz="1800" dirty="0">
                <a:sym typeface="Symbol" pitchFamily="-107" charset="2"/>
              </a:rPr>
              <a:t>Find the </a:t>
            </a:r>
            <a:r>
              <a:rPr lang="en-US" sz="18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1800" dirty="0" err="1">
                <a:sym typeface="Symbol" pitchFamily="-107" charset="2"/>
              </a:rPr>
              <a:t>-th</a:t>
            </a:r>
            <a:r>
              <a:rPr lang="en-US" sz="1800" dirty="0">
                <a:sym typeface="Symbol" pitchFamily="-107" charset="2"/>
              </a:rPr>
              <a:t> smallest element on the low side if </a:t>
            </a:r>
            <a:r>
              <a:rPr lang="en-US" sz="18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 &lt; k</a:t>
            </a:r>
          </a:p>
          <a:p>
            <a:pPr marL="914400" lvl="1" indent="-457200">
              <a:buFontTx/>
              <a:buChar char="•"/>
            </a:pPr>
            <a:r>
              <a:rPr lang="en-US" sz="1800" dirty="0">
                <a:sym typeface="Symbol" pitchFamily="-107" charset="2"/>
              </a:rPr>
              <a:t>Find the 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18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-k)</a:t>
            </a:r>
            <a:r>
              <a:rPr lang="en-US" sz="1800" dirty="0">
                <a:sym typeface="Symbol" pitchFamily="-107" charset="2"/>
              </a:rPr>
              <a:t>-</a:t>
            </a:r>
            <a:r>
              <a:rPr lang="en-US" sz="1800" dirty="0" err="1">
                <a:sym typeface="Symbol" pitchFamily="-107" charset="2"/>
              </a:rPr>
              <a:t>th</a:t>
            </a:r>
            <a:r>
              <a:rPr lang="en-US" sz="1800" dirty="0">
                <a:sym typeface="Symbol" pitchFamily="-107" charset="2"/>
              </a:rPr>
              <a:t> smallest element on the high side if </a:t>
            </a:r>
            <a:r>
              <a:rPr lang="en-US" sz="18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1800" dirty="0">
                <a:latin typeface="Comic Sans MS" pitchFamily="-107" charset="0"/>
                <a:sym typeface="Symbol" pitchFamily="-107" charset="2"/>
              </a:rPr>
              <a:t> &gt; k</a:t>
            </a: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717550" y="1263650"/>
            <a:ext cx="7600950" cy="3286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200025" y="124618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A:</a:t>
            </a:r>
          </a:p>
        </p:txBody>
      </p:sp>
      <p:grpSp>
        <p:nvGrpSpPr>
          <p:cNvPr id="465926" name="Group 6"/>
          <p:cNvGrpSpPr>
            <a:grpSpLocks/>
          </p:cNvGrpSpPr>
          <p:nvPr/>
        </p:nvGrpSpPr>
        <p:grpSpPr bwMode="auto">
          <a:xfrm>
            <a:off x="965200" y="1181100"/>
            <a:ext cx="7116763" cy="490538"/>
            <a:chOff x="608" y="744"/>
            <a:chExt cx="4483" cy="309"/>
          </a:xfrm>
        </p:grpSpPr>
        <p:sp>
          <p:nvSpPr>
            <p:cNvPr id="465927" name="Line 7"/>
            <p:cNvSpPr>
              <a:spLocks noChangeShapeType="1"/>
            </p:cNvSpPr>
            <p:nvPr/>
          </p:nvSpPr>
          <p:spPr bwMode="auto">
            <a:xfrm>
              <a:off x="1229" y="747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28" name="Line 8"/>
            <p:cNvSpPr>
              <a:spLocks noChangeShapeType="1"/>
            </p:cNvSpPr>
            <p:nvPr/>
          </p:nvSpPr>
          <p:spPr bwMode="auto">
            <a:xfrm>
              <a:off x="2040" y="752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29" name="Line 9"/>
            <p:cNvSpPr>
              <a:spLocks noChangeShapeType="1"/>
            </p:cNvSpPr>
            <p:nvPr/>
          </p:nvSpPr>
          <p:spPr bwMode="auto">
            <a:xfrm>
              <a:off x="2852" y="74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0" name="Line 10"/>
            <p:cNvSpPr>
              <a:spLocks noChangeShapeType="1"/>
            </p:cNvSpPr>
            <p:nvPr/>
          </p:nvSpPr>
          <p:spPr bwMode="auto">
            <a:xfrm>
              <a:off x="3267" y="891"/>
              <a:ext cx="2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1" name="Line 11"/>
            <p:cNvSpPr>
              <a:spLocks noChangeShapeType="1"/>
            </p:cNvSpPr>
            <p:nvPr/>
          </p:nvSpPr>
          <p:spPr bwMode="auto">
            <a:xfrm>
              <a:off x="4450" y="750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2" name="Line 12"/>
            <p:cNvSpPr>
              <a:spLocks noChangeShapeType="1"/>
            </p:cNvSpPr>
            <p:nvPr/>
          </p:nvSpPr>
          <p:spPr bwMode="auto">
            <a:xfrm>
              <a:off x="608" y="796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3" name="Line 13"/>
            <p:cNvSpPr>
              <a:spLocks noChangeShapeType="1"/>
            </p:cNvSpPr>
            <p:nvPr/>
          </p:nvSpPr>
          <p:spPr bwMode="auto">
            <a:xfrm>
              <a:off x="761" y="796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4" name="Line 14"/>
            <p:cNvSpPr>
              <a:spLocks noChangeShapeType="1"/>
            </p:cNvSpPr>
            <p:nvPr/>
          </p:nvSpPr>
          <p:spPr bwMode="auto">
            <a:xfrm>
              <a:off x="914" y="796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>
              <a:off x="1068" y="796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6" name="Line 16"/>
            <p:cNvSpPr>
              <a:spLocks noChangeShapeType="1"/>
            </p:cNvSpPr>
            <p:nvPr/>
          </p:nvSpPr>
          <p:spPr bwMode="auto">
            <a:xfrm>
              <a:off x="1411" y="797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>
              <a:off x="1564" y="797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8" name="Line 18"/>
            <p:cNvSpPr>
              <a:spLocks noChangeShapeType="1"/>
            </p:cNvSpPr>
            <p:nvPr/>
          </p:nvSpPr>
          <p:spPr bwMode="auto">
            <a:xfrm>
              <a:off x="1717" y="797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39" name="Line 19"/>
            <p:cNvSpPr>
              <a:spLocks noChangeShapeType="1"/>
            </p:cNvSpPr>
            <p:nvPr/>
          </p:nvSpPr>
          <p:spPr bwMode="auto">
            <a:xfrm>
              <a:off x="1871" y="797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2222" y="799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1" name="Line 21"/>
            <p:cNvSpPr>
              <a:spLocks noChangeShapeType="1"/>
            </p:cNvSpPr>
            <p:nvPr/>
          </p:nvSpPr>
          <p:spPr bwMode="auto">
            <a:xfrm>
              <a:off x="2375" y="799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2" name="Line 22"/>
            <p:cNvSpPr>
              <a:spLocks noChangeShapeType="1"/>
            </p:cNvSpPr>
            <p:nvPr/>
          </p:nvSpPr>
          <p:spPr bwMode="auto">
            <a:xfrm>
              <a:off x="2528" y="799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3" name="Line 23"/>
            <p:cNvSpPr>
              <a:spLocks noChangeShapeType="1"/>
            </p:cNvSpPr>
            <p:nvPr/>
          </p:nvSpPr>
          <p:spPr bwMode="auto">
            <a:xfrm>
              <a:off x="2682" y="799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4" name="Line 24"/>
            <p:cNvSpPr>
              <a:spLocks noChangeShapeType="1"/>
            </p:cNvSpPr>
            <p:nvPr/>
          </p:nvSpPr>
          <p:spPr bwMode="auto">
            <a:xfrm>
              <a:off x="4631" y="80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5" name="Line 25"/>
            <p:cNvSpPr>
              <a:spLocks noChangeShapeType="1"/>
            </p:cNvSpPr>
            <p:nvPr/>
          </p:nvSpPr>
          <p:spPr bwMode="auto">
            <a:xfrm>
              <a:off x="4784" y="80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6" name="Line 26"/>
            <p:cNvSpPr>
              <a:spLocks noChangeShapeType="1"/>
            </p:cNvSpPr>
            <p:nvPr/>
          </p:nvSpPr>
          <p:spPr bwMode="auto">
            <a:xfrm>
              <a:off x="4937" y="80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47" name="Line 27"/>
            <p:cNvSpPr>
              <a:spLocks noChangeShapeType="1"/>
            </p:cNvSpPr>
            <p:nvPr/>
          </p:nvSpPr>
          <p:spPr bwMode="auto">
            <a:xfrm>
              <a:off x="5091" y="80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5948" name="Group 28"/>
          <p:cNvGrpSpPr>
            <a:grpSpLocks/>
          </p:cNvGrpSpPr>
          <p:nvPr/>
        </p:nvGrpSpPr>
        <p:grpSpPr bwMode="auto">
          <a:xfrm>
            <a:off x="1171575" y="1239838"/>
            <a:ext cx="6902450" cy="347662"/>
            <a:chOff x="738" y="781"/>
            <a:chExt cx="4348" cy="219"/>
          </a:xfrm>
        </p:grpSpPr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738" y="781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x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465950" name="Text Box 30"/>
            <p:cNvSpPr txBox="1">
              <a:spLocks noChangeArrowheads="1"/>
            </p:cNvSpPr>
            <p:nvPr/>
          </p:nvSpPr>
          <p:spPr bwMode="auto">
            <a:xfrm>
              <a:off x="1543" y="787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x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465951" name="Text Box 31"/>
            <p:cNvSpPr txBox="1">
              <a:spLocks noChangeArrowheads="1"/>
            </p:cNvSpPr>
            <p:nvPr/>
          </p:nvSpPr>
          <p:spPr bwMode="auto">
            <a:xfrm>
              <a:off x="2343" y="786"/>
              <a:ext cx="2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x</a:t>
              </a:r>
              <a:r>
                <a:rPr lang="en-US" sz="1600" baseline="-25000"/>
                <a:t>3</a:t>
              </a:r>
              <a:endParaRPr lang="en-US" sz="1600"/>
            </a:p>
          </p:txBody>
        </p:sp>
        <p:sp>
          <p:nvSpPr>
            <p:cNvPr id="465952" name="Text Box 32"/>
            <p:cNvSpPr txBox="1">
              <a:spLocks noChangeArrowheads="1"/>
            </p:cNvSpPr>
            <p:nvPr/>
          </p:nvSpPr>
          <p:spPr bwMode="auto">
            <a:xfrm>
              <a:off x="4707" y="788"/>
              <a:ext cx="379" cy="21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x</a:t>
              </a:r>
              <a:r>
                <a:rPr lang="en-US" sz="1600" baseline="-25000">
                  <a:sym typeface="Symbol" pitchFamily="-107" charset="2"/>
                </a:rPr>
                <a:t>n/5</a:t>
              </a:r>
              <a:endParaRPr lang="en-US" sz="1600">
                <a:sym typeface="Symbol" pitchFamily="-107" charset="2"/>
              </a:endParaRPr>
            </a:p>
          </p:txBody>
        </p:sp>
      </p:grpSp>
      <p:grpSp>
        <p:nvGrpSpPr>
          <p:cNvPr id="465953" name="Group 33"/>
          <p:cNvGrpSpPr>
            <a:grpSpLocks/>
          </p:cNvGrpSpPr>
          <p:nvPr/>
        </p:nvGrpSpPr>
        <p:grpSpPr bwMode="auto">
          <a:xfrm>
            <a:off x="4602163" y="1665288"/>
            <a:ext cx="369887" cy="569912"/>
            <a:chOff x="2899" y="1049"/>
            <a:chExt cx="233" cy="359"/>
          </a:xfrm>
        </p:grpSpPr>
        <p:sp>
          <p:nvSpPr>
            <p:cNvPr id="465954" name="Text Box 34"/>
            <p:cNvSpPr txBox="1">
              <a:spLocks noChangeArrowheads="1"/>
            </p:cNvSpPr>
            <p:nvPr/>
          </p:nvSpPr>
          <p:spPr bwMode="auto">
            <a:xfrm>
              <a:off x="2899" y="1177"/>
              <a:ext cx="2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465955" name="AutoShape 35"/>
            <p:cNvSpPr>
              <a:spLocks noChangeArrowheads="1"/>
            </p:cNvSpPr>
            <p:nvPr/>
          </p:nvSpPr>
          <p:spPr bwMode="auto">
            <a:xfrm>
              <a:off x="2970" y="1049"/>
              <a:ext cx="90" cy="153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5956" name="Group 36"/>
          <p:cNvGrpSpPr>
            <a:grpSpLocks/>
          </p:cNvGrpSpPr>
          <p:nvPr/>
        </p:nvGrpSpPr>
        <p:grpSpPr bwMode="auto">
          <a:xfrm>
            <a:off x="717550" y="2085975"/>
            <a:ext cx="7600950" cy="496888"/>
            <a:chOff x="452" y="1314"/>
            <a:chExt cx="4788" cy="313"/>
          </a:xfrm>
        </p:grpSpPr>
        <p:sp>
          <p:nvSpPr>
            <p:cNvPr id="465957" name="Rectangle 37"/>
            <p:cNvSpPr>
              <a:spLocks noChangeArrowheads="1"/>
            </p:cNvSpPr>
            <p:nvPr/>
          </p:nvSpPr>
          <p:spPr bwMode="auto">
            <a:xfrm>
              <a:off x="452" y="1369"/>
              <a:ext cx="4788" cy="2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58" name="Line 38"/>
            <p:cNvSpPr>
              <a:spLocks noChangeShapeType="1"/>
            </p:cNvSpPr>
            <p:nvPr/>
          </p:nvSpPr>
          <p:spPr bwMode="auto">
            <a:xfrm>
              <a:off x="2615" y="1314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59" name="Line 39"/>
            <p:cNvSpPr>
              <a:spLocks noChangeShapeType="1"/>
            </p:cNvSpPr>
            <p:nvPr/>
          </p:nvSpPr>
          <p:spPr bwMode="auto">
            <a:xfrm>
              <a:off x="2855" y="1316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60" name="Text Box 40"/>
            <p:cNvSpPr txBox="1">
              <a:spLocks noChangeArrowheads="1"/>
            </p:cNvSpPr>
            <p:nvPr/>
          </p:nvSpPr>
          <p:spPr bwMode="auto">
            <a:xfrm>
              <a:off x="2636" y="136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465961" name="Text Box 41"/>
            <p:cNvSpPr txBox="1">
              <a:spLocks noChangeArrowheads="1"/>
            </p:cNvSpPr>
            <p:nvPr/>
          </p:nvSpPr>
          <p:spPr bwMode="auto">
            <a:xfrm>
              <a:off x="870" y="1358"/>
              <a:ext cx="10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k – 1</a:t>
              </a:r>
              <a:r>
                <a:rPr lang="en-US"/>
                <a:t> elements</a:t>
              </a:r>
            </a:p>
          </p:txBody>
        </p:sp>
        <p:sp>
          <p:nvSpPr>
            <p:cNvPr id="465962" name="Text Box 42"/>
            <p:cNvSpPr txBox="1">
              <a:spLocks noChangeArrowheads="1"/>
            </p:cNvSpPr>
            <p:nvPr/>
          </p:nvSpPr>
          <p:spPr bwMode="auto">
            <a:xfrm>
              <a:off x="3493" y="1351"/>
              <a:ext cx="10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n - k</a:t>
              </a:r>
              <a:r>
                <a:rPr lang="en-US"/>
                <a:t> elements</a:t>
              </a: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Find the 11th smallest element in the array:</a:t>
            </a:r>
          </a:p>
          <a:p>
            <a:pPr marL="533400" indent="-533400">
              <a:buFontTx/>
              <a:buNone/>
            </a:pPr>
            <a:r>
              <a:rPr lang="en-US" sz="2400"/>
              <a:t>	A = {12, 34, 0, 3, 22, 4, 17, 32, 3, 28, 43, 82, 25, 27, 34, 	 2 ,19 ,12 ,5 ,18 ,20 ,33, 16, 33, 21, 30, 3, 47} 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AutoNum type="arabicPeriod"/>
            </a:pPr>
            <a:r>
              <a:rPr lang="en-US" sz="2400"/>
              <a:t>Divide the array into groups of 5 elements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9725" y="3686175"/>
            <a:ext cx="6156325" cy="2239963"/>
            <a:chOff x="1014" y="2322"/>
            <a:chExt cx="3878" cy="1411"/>
          </a:xfrm>
        </p:grpSpPr>
        <p:sp>
          <p:nvSpPr>
            <p:cNvPr id="319493" name="Rectangle 5"/>
            <p:cNvSpPr>
              <a:spLocks noChangeArrowheads="1"/>
            </p:cNvSpPr>
            <p:nvPr/>
          </p:nvSpPr>
          <p:spPr bwMode="auto">
            <a:xfrm>
              <a:off x="1686" y="2322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4</a:t>
              </a:r>
            </a:p>
            <a:p>
              <a:pPr algn="r" eaLnBrk="0" hangingPunct="0"/>
              <a:r>
                <a:rPr lang="en-US" sz="2800"/>
                <a:t>17</a:t>
              </a:r>
            </a:p>
            <a:p>
              <a:pPr algn="r" eaLnBrk="0" hangingPunct="0"/>
              <a:r>
                <a:rPr lang="en-US" sz="2800"/>
                <a:t>32</a:t>
              </a:r>
            </a:p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/>
                <a:t>28</a:t>
              </a:r>
            </a:p>
          </p:txBody>
        </p:sp>
        <p:sp>
          <p:nvSpPr>
            <p:cNvPr id="319494" name="Rectangle 6"/>
            <p:cNvSpPr>
              <a:spLocks noChangeArrowheads="1"/>
            </p:cNvSpPr>
            <p:nvPr/>
          </p:nvSpPr>
          <p:spPr bwMode="auto">
            <a:xfrm>
              <a:off x="1014" y="2322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12</a:t>
              </a:r>
            </a:p>
            <a:p>
              <a:pPr algn="r" eaLnBrk="0" hangingPunct="0"/>
              <a:r>
                <a:rPr lang="en-US" sz="2800"/>
                <a:t>34</a:t>
              </a:r>
            </a:p>
            <a:p>
              <a:pPr algn="r" eaLnBrk="0" hangingPunct="0"/>
              <a:r>
                <a:rPr lang="en-US" sz="2800"/>
                <a:t>0</a:t>
              </a:r>
            </a:p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/>
                <a:t>22</a:t>
              </a:r>
            </a:p>
          </p:txBody>
        </p:sp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2358" y="2322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/>
                <a:t>43</a:t>
              </a:r>
            </a:p>
            <a:p>
              <a:pPr eaLnBrk="0" hangingPunct="0"/>
              <a:r>
                <a:rPr lang="en-US" sz="2800"/>
                <a:t>82</a:t>
              </a:r>
            </a:p>
            <a:p>
              <a:pPr eaLnBrk="0" hangingPunct="0"/>
              <a:r>
                <a:rPr lang="en-US" sz="2800"/>
                <a:t>25</a:t>
              </a:r>
            </a:p>
            <a:p>
              <a:pPr eaLnBrk="0" hangingPunct="0"/>
              <a:r>
                <a:rPr lang="en-US" sz="2800"/>
                <a:t>27</a:t>
              </a:r>
            </a:p>
            <a:p>
              <a:pPr eaLnBrk="0" hangingPunct="0"/>
              <a:r>
                <a:rPr lang="en-US" sz="2800"/>
                <a:t>34</a:t>
              </a:r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3088" y="2322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2</a:t>
              </a:r>
            </a:p>
            <a:p>
              <a:pPr algn="r" eaLnBrk="0" hangingPunct="0"/>
              <a:r>
                <a:rPr lang="en-US" sz="2800"/>
                <a:t>19</a:t>
              </a:r>
            </a:p>
            <a:p>
              <a:pPr algn="r" eaLnBrk="0" hangingPunct="0"/>
              <a:r>
                <a:rPr lang="en-US" sz="2800"/>
                <a:t>12</a:t>
              </a:r>
            </a:p>
            <a:p>
              <a:pPr algn="r" eaLnBrk="0" hangingPunct="0"/>
              <a:r>
                <a:rPr lang="en-US" sz="2800"/>
                <a:t>5</a:t>
              </a:r>
            </a:p>
            <a:p>
              <a:pPr algn="r" eaLnBrk="0" hangingPunct="0"/>
              <a:r>
                <a:rPr lang="en-US" sz="2800"/>
                <a:t>18</a:t>
              </a:r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3798" y="2322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/>
                <a:t>20</a:t>
              </a:r>
            </a:p>
            <a:p>
              <a:pPr eaLnBrk="0" hangingPunct="0"/>
              <a:r>
                <a:rPr lang="en-US" sz="2800"/>
                <a:t>33</a:t>
              </a:r>
            </a:p>
            <a:p>
              <a:pPr eaLnBrk="0" hangingPunct="0"/>
              <a:r>
                <a:rPr lang="en-US" sz="2800"/>
                <a:t>16</a:t>
              </a:r>
            </a:p>
            <a:p>
              <a:pPr eaLnBrk="0" hangingPunct="0"/>
              <a:r>
                <a:rPr lang="en-US" sz="2800"/>
                <a:t>33</a:t>
              </a:r>
            </a:p>
            <a:p>
              <a:pPr eaLnBrk="0" hangingPunct="0"/>
              <a:r>
                <a:rPr lang="en-US" sz="2800"/>
                <a:t>21</a:t>
              </a:r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4518" y="2322"/>
              <a:ext cx="374" cy="8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30</a:t>
              </a:r>
            </a:p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/>
                <a:t>47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US" sz="2400"/>
              <a:t>Sort the groups and find their medians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>
              <a:buFontTx/>
              <a:buAutoNum type="arabicPeriod" startAt="3"/>
            </a:pPr>
            <a:r>
              <a:rPr lang="en-US" sz="2400"/>
              <a:t>Find the median of the medians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				</a:t>
            </a:r>
            <a:r>
              <a:rPr lang="en-US"/>
              <a:t>12, 12, </a:t>
            </a:r>
            <a:r>
              <a:rPr lang="en-US">
                <a:solidFill>
                  <a:srgbClr val="DD0111"/>
                </a:solidFill>
              </a:rPr>
              <a:t>17</a:t>
            </a:r>
            <a:r>
              <a:rPr lang="en-US"/>
              <a:t>, 21, 34, 30</a:t>
            </a: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5875" y="1990725"/>
            <a:ext cx="6156325" cy="2239963"/>
            <a:chOff x="810" y="1254"/>
            <a:chExt cx="3878" cy="1411"/>
          </a:xfrm>
        </p:grpSpPr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1482" y="1254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4</a:t>
              </a:r>
            </a:p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>
                  <a:solidFill>
                    <a:srgbClr val="DD0111"/>
                  </a:solidFill>
                </a:rPr>
                <a:t>17</a:t>
              </a:r>
            </a:p>
            <a:p>
              <a:pPr algn="r" eaLnBrk="0" hangingPunct="0"/>
              <a:r>
                <a:rPr lang="en-US" sz="2800"/>
                <a:t>32</a:t>
              </a:r>
            </a:p>
            <a:p>
              <a:pPr algn="r" eaLnBrk="0" hangingPunct="0"/>
              <a:r>
                <a:rPr lang="en-US" sz="2800"/>
                <a:t>28</a:t>
              </a:r>
            </a:p>
          </p:txBody>
        </p:sp>
        <p:sp>
          <p:nvSpPr>
            <p:cNvPr id="320518" name="Rectangle 6"/>
            <p:cNvSpPr>
              <a:spLocks noChangeArrowheads="1"/>
            </p:cNvSpPr>
            <p:nvPr/>
          </p:nvSpPr>
          <p:spPr bwMode="auto">
            <a:xfrm>
              <a:off x="810" y="1254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0</a:t>
              </a:r>
            </a:p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>
                  <a:solidFill>
                    <a:srgbClr val="DD0111"/>
                  </a:solidFill>
                </a:rPr>
                <a:t>12</a:t>
              </a:r>
            </a:p>
            <a:p>
              <a:pPr algn="r" eaLnBrk="0" hangingPunct="0"/>
              <a:r>
                <a:rPr lang="en-US" sz="2800"/>
                <a:t>34</a:t>
              </a:r>
            </a:p>
            <a:p>
              <a:pPr algn="r" eaLnBrk="0" hangingPunct="0"/>
              <a:r>
                <a:rPr lang="en-US" sz="2800"/>
                <a:t>22</a:t>
              </a:r>
            </a:p>
          </p:txBody>
        </p:sp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2154" y="1254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/>
                <a:t>25</a:t>
              </a:r>
            </a:p>
            <a:p>
              <a:pPr eaLnBrk="0" hangingPunct="0"/>
              <a:r>
                <a:rPr lang="en-US" sz="2800"/>
                <a:t>27</a:t>
              </a:r>
            </a:p>
            <a:p>
              <a:pPr eaLnBrk="0" hangingPunct="0"/>
              <a:r>
                <a:rPr lang="en-US" sz="2800">
                  <a:solidFill>
                    <a:srgbClr val="DD0111"/>
                  </a:solidFill>
                </a:rPr>
                <a:t>34</a:t>
              </a:r>
            </a:p>
            <a:p>
              <a:pPr eaLnBrk="0" hangingPunct="0"/>
              <a:r>
                <a:rPr lang="en-US" sz="2800"/>
                <a:t>43</a:t>
              </a:r>
            </a:p>
            <a:p>
              <a:pPr eaLnBrk="0" hangingPunct="0"/>
              <a:r>
                <a:rPr lang="en-US" sz="2800"/>
                <a:t>82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2884" y="1254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2</a:t>
              </a:r>
            </a:p>
            <a:p>
              <a:pPr algn="r" eaLnBrk="0" hangingPunct="0"/>
              <a:r>
                <a:rPr lang="en-US" sz="2800"/>
                <a:t>5</a:t>
              </a:r>
            </a:p>
            <a:p>
              <a:pPr algn="r" eaLnBrk="0" hangingPunct="0"/>
              <a:r>
                <a:rPr lang="en-US" sz="2800">
                  <a:solidFill>
                    <a:srgbClr val="DD0111"/>
                  </a:solidFill>
                </a:rPr>
                <a:t>12</a:t>
              </a:r>
            </a:p>
            <a:p>
              <a:pPr algn="r" eaLnBrk="0" hangingPunct="0"/>
              <a:r>
                <a:rPr lang="en-US" sz="2800"/>
                <a:t>19</a:t>
              </a:r>
            </a:p>
            <a:p>
              <a:pPr algn="r" eaLnBrk="0" hangingPunct="0"/>
              <a:r>
                <a:rPr lang="en-US" sz="2800"/>
                <a:t>18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3594" y="1254"/>
              <a:ext cx="374" cy="1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800"/>
                <a:t>20</a:t>
              </a:r>
            </a:p>
            <a:p>
              <a:pPr eaLnBrk="0" hangingPunct="0"/>
              <a:r>
                <a:rPr lang="en-US" sz="2800"/>
                <a:t>16</a:t>
              </a:r>
            </a:p>
            <a:p>
              <a:pPr eaLnBrk="0" hangingPunct="0"/>
              <a:r>
                <a:rPr lang="en-US" sz="2800">
                  <a:solidFill>
                    <a:srgbClr val="DD0111"/>
                  </a:solidFill>
                </a:rPr>
                <a:t>21</a:t>
              </a:r>
            </a:p>
            <a:p>
              <a:pPr eaLnBrk="0" hangingPunct="0"/>
              <a:r>
                <a:rPr lang="en-US" sz="2800"/>
                <a:t>33</a:t>
              </a:r>
            </a:p>
            <a:p>
              <a:pPr eaLnBrk="0" hangingPunct="0"/>
              <a:r>
                <a:rPr lang="en-US" sz="2800"/>
                <a:t>33</a:t>
              </a: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4314" y="1254"/>
              <a:ext cx="374" cy="8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2800"/>
                <a:t>3</a:t>
              </a:r>
            </a:p>
            <a:p>
              <a:pPr algn="r" eaLnBrk="0" hangingPunct="0"/>
              <a:r>
                <a:rPr lang="en-US" sz="2800">
                  <a:solidFill>
                    <a:srgbClr val="DD0111"/>
                  </a:solidFill>
                </a:rPr>
                <a:t>30</a:t>
              </a:r>
            </a:p>
            <a:p>
              <a:pPr algn="r" eaLnBrk="0" hangingPunct="0"/>
              <a:r>
                <a:rPr lang="en-US" sz="2800"/>
                <a:t>47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354745" cy="5462587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FontTx/>
              <a:buAutoNum type="arabicPeriod" startAt="4"/>
            </a:pPr>
            <a:r>
              <a:rPr lang="en-US" sz="2400" dirty="0"/>
              <a:t>Partition the array around the median of medians (17)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endParaRPr lang="en-US" sz="1000" dirty="0"/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sz="2400" dirty="0"/>
              <a:t>	First partition: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dirty="0"/>
              <a:t>		{12, 0, 3, 4, 3, 2, 12, 5, 16, 3}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endParaRPr lang="en-US" sz="1000" dirty="0"/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sz="2400" dirty="0"/>
              <a:t>	Pivot: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dirty="0"/>
              <a:t>		17 </a:t>
            </a:r>
            <a:r>
              <a:rPr lang="en-US" sz="2400" dirty="0"/>
              <a:t>(position of the pivot is q = 11)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endParaRPr lang="en-US" sz="1000" dirty="0"/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sz="2400" dirty="0"/>
              <a:t>	Second partition: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dirty="0"/>
              <a:t>		{34, 22, 32, 28, 43, 82, 25, 27, 34, 19, 18, 	 20, 33, 33, 21, 30, 47}</a:t>
            </a:r>
          </a:p>
          <a:p>
            <a:pPr marL="533400" indent="-533400">
              <a:spcBef>
                <a:spcPts val="200"/>
              </a:spcBef>
              <a:buFontTx/>
              <a:buNone/>
            </a:pPr>
            <a:endParaRPr lang="en-US" sz="1000" dirty="0"/>
          </a:p>
          <a:p>
            <a:pPr marL="533400" indent="-533400">
              <a:spcBef>
                <a:spcPts val="20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  <a:sym typeface="Symbol" pitchFamily="-105" charset="2"/>
              </a:rPr>
              <a:t>To find the 6-th smallest element we would have to </a:t>
            </a:r>
            <a:r>
              <a:rPr lang="en-US" sz="2400" dirty="0" err="1">
                <a:solidFill>
                  <a:schemeClr val="tx1"/>
                </a:solidFill>
                <a:sym typeface="Symbol" pitchFamily="-105" charset="2"/>
              </a:rPr>
              <a:t>recurse</a:t>
            </a:r>
            <a:r>
              <a:rPr lang="en-US" sz="2400" dirty="0">
                <a:solidFill>
                  <a:schemeClr val="tx1"/>
                </a:solidFill>
                <a:sym typeface="Symbol" pitchFamily="-105" charset="2"/>
              </a:rPr>
              <a:t> our search in the first partition.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1088"/>
            <a:ext cx="8229600" cy="55483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Step 1: making groups of 5 elements takes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Step 2: sorting </a:t>
            </a:r>
            <a:r>
              <a:rPr lang="en-US" sz="2400" dirty="0">
                <a:latin typeface="Comic Sans MS" pitchFamily="-107" charset="0"/>
              </a:rPr>
              <a:t>n/5</a:t>
            </a:r>
            <a:r>
              <a:rPr lang="en-US" sz="2400" dirty="0"/>
              <a:t> groups in </a:t>
            </a:r>
            <a:r>
              <a:rPr lang="en-US" sz="2400" dirty="0">
                <a:latin typeface="Comic Sans MS" pitchFamily="-107" charset="0"/>
              </a:rPr>
              <a:t>O(1)</a:t>
            </a:r>
            <a:r>
              <a:rPr lang="en-US" sz="2400" dirty="0"/>
              <a:t> time each takes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Step 3: calling SELECT on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400" dirty="0">
                <a:latin typeface="Comic Sans MS" pitchFamily="-107" charset="0"/>
              </a:rPr>
              <a:t>n/5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⎤ </a:t>
            </a:r>
            <a:r>
              <a:rPr lang="en-US" sz="2400" dirty="0"/>
              <a:t>medians takes time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Step 4: partitioning the n-element array around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 takes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Step 5: recursion on one partition takes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7084398" y="1425575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O(n)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7989492" y="1977952"/>
            <a:ext cx="708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O(n)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8049294" y="2789238"/>
            <a:ext cx="115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T(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n/5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⎤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)</a:t>
            </a: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8192980" y="4348956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-107" charset="0"/>
              </a:rPr>
              <a:t>O(n)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3593679" y="5754023"/>
            <a:ext cx="47252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D0111"/>
                </a:solidFill>
                <a:latin typeface="Century Gothic"/>
                <a:cs typeface="Century Gothic"/>
              </a:rPr>
              <a:t>depends on the size of the partition!!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/>
      <p:bldP spid="467973" grpId="0"/>
      <p:bldP spid="467974" grpId="0"/>
      <p:bldP spid="467975" grpId="0"/>
      <p:bldP spid="4679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60463"/>
            <a:ext cx="5740400" cy="529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First determine an upper bound for the sizes of the partitions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See how bad the split can be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Consider the following representation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Each column represents one group of 5 (elements in columns are sorted)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Columns are sorted by their medians</a:t>
            </a:r>
          </a:p>
        </p:txBody>
      </p:sp>
      <p:graphicFrame>
        <p:nvGraphicFramePr>
          <p:cNvPr id="4700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81688" y="2297113"/>
          <a:ext cx="3068637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6" name="Paint Shop Pro Image" r:id="rId4" imgW="6312195" imgH="5063415" progId="">
                  <p:embed/>
                </p:oleObj>
              </mc:Choice>
              <mc:Fallback>
                <p:oleObj name="Paint Shop Pro Image" r:id="rId4" imgW="6312195" imgH="50634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2297113"/>
                        <a:ext cx="3068637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3454" y="1500215"/>
            <a:ext cx="5440362" cy="2289175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en-US" sz="2000" dirty="0"/>
              <a:t>At least half of the medians found in step 2 are ≥ </a:t>
            </a:r>
            <a:r>
              <a:rPr lang="en-US" sz="2000" dirty="0">
                <a:latin typeface="Comic Sans MS" pitchFamily="-107" charset="0"/>
              </a:rPr>
              <a:t>x: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All but two of these groups contribute 3 elements &gt; </a:t>
            </a:r>
            <a:r>
              <a:rPr lang="en-US" sz="2000" dirty="0">
                <a:latin typeface="Comic Sans MS" pitchFamily="-107" charset="0"/>
              </a:rPr>
              <a:t>x</a:t>
            </a:r>
            <a:endParaRPr lang="en-US" sz="2000" dirty="0"/>
          </a:p>
          <a:p>
            <a:pPr>
              <a:lnSpc>
                <a:spcPct val="170000"/>
              </a:lnSpc>
              <a:buFontTx/>
              <a:buNone/>
            </a:pPr>
            <a:r>
              <a:rPr lang="en-US" sz="2000" dirty="0"/>
              <a:t>		       groups with 3 elements &gt; </a:t>
            </a:r>
            <a:r>
              <a:rPr lang="en-US" sz="2000" dirty="0">
                <a:latin typeface="Comic Sans MS" pitchFamily="-107" charset="0"/>
              </a:rPr>
              <a:t>x</a:t>
            </a:r>
          </a:p>
        </p:txBody>
      </p:sp>
      <p:graphicFrame>
        <p:nvGraphicFramePr>
          <p:cNvPr id="4720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46763" y="1760538"/>
          <a:ext cx="3068637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4" name="Paint Shop Pro Image" r:id="rId4" imgW="6312195" imgH="5063415" progId="">
                  <p:embed/>
                </p:oleObj>
              </mc:Choice>
              <mc:Fallback>
                <p:oleObj name="Paint Shop Pro Image" r:id="rId4" imgW="6312195" imgH="50634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760538"/>
                        <a:ext cx="3068637" cy="24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631971" y="3771118"/>
          <a:ext cx="11430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Equation" r:id="rId6" imgW="749160" imgH="457200" progId="Equation.3">
                  <p:embed/>
                </p:oleObj>
              </mc:Choice>
              <mc:Fallback>
                <p:oleObj name="Equation" r:id="rId6" imgW="749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71" y="3771118"/>
                        <a:ext cx="1143000" cy="696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>
            <p:extLst/>
          </p:nvPr>
        </p:nvGraphicFramePr>
        <p:xfrm>
          <a:off x="1873104" y="4613119"/>
          <a:ext cx="2286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6" name="Equation" r:id="rId8" imgW="1498320" imgH="482400" progId="Equation.3">
                  <p:embed/>
                </p:oleObj>
              </mc:Choice>
              <mc:Fallback>
                <p:oleObj name="Equation" r:id="rId8" imgW="1498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104" y="4613119"/>
                        <a:ext cx="22860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Rectangle 7"/>
          <p:cNvSpPr>
            <a:spLocks noChangeArrowheads="1"/>
          </p:cNvSpPr>
          <p:nvPr/>
        </p:nvSpPr>
        <p:spPr bwMode="auto">
          <a:xfrm>
            <a:off x="380374" y="4765519"/>
            <a:ext cx="8229600" cy="145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At least			  elements greater than x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SELECT is called on at most 	  	       elements</a:t>
            </a:r>
          </a:p>
        </p:txBody>
      </p:sp>
      <p:graphicFrame>
        <p:nvGraphicFramePr>
          <p:cNvPr id="472072" name="Object 8"/>
          <p:cNvGraphicFramePr>
            <a:graphicFrameLocks noChangeAspect="1"/>
          </p:cNvGraphicFramePr>
          <p:nvPr>
            <p:extLst/>
          </p:nvPr>
        </p:nvGraphicFramePr>
        <p:xfrm>
          <a:off x="4269529" y="5378920"/>
          <a:ext cx="2052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7" name="Equation" r:id="rId10" imgW="1346040" imgH="431640" progId="Equation.3">
                  <p:embed/>
                </p:oleObj>
              </mc:Choice>
              <mc:Fallback>
                <p:oleObj name="Equation" r:id="rId10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529" y="5378920"/>
                        <a:ext cx="205263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3" name="Object 9"/>
          <p:cNvGraphicFramePr>
            <a:graphicFrameLocks noChangeAspect="1"/>
          </p:cNvGraphicFramePr>
          <p:nvPr>
            <p:extLst/>
          </p:nvPr>
        </p:nvGraphicFramePr>
        <p:xfrm>
          <a:off x="2596650" y="1968500"/>
          <a:ext cx="8143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8" name="Equation" r:id="rId12" imgW="533160" imgH="457200" progId="Equation.3">
                  <p:embed/>
                </p:oleObj>
              </mc:Choice>
              <mc:Fallback>
                <p:oleObj name="Equation" r:id="rId12" imgW="533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650" y="1968500"/>
                        <a:ext cx="81438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6950-B5BC-4046-A49E-2D335087A4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Recurrence for the Running Time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1088"/>
            <a:ext cx="8229600" cy="55483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Step 1: making groups of 5 elements takes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Step 2: sorting 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/>
              <a:t> groups in </a:t>
            </a:r>
            <a:r>
              <a:rPr lang="en-US" sz="2000" dirty="0">
                <a:latin typeface="Comic Sans MS" pitchFamily="-107" charset="0"/>
              </a:rPr>
              <a:t>O(1)</a:t>
            </a:r>
            <a:r>
              <a:rPr lang="en-US" sz="2000" dirty="0"/>
              <a:t> time each takes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Step 3: calling SELECT on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⎤ </a:t>
            </a:r>
            <a:r>
              <a:rPr lang="en-US" sz="2000" dirty="0"/>
              <a:t>medians takes time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Step 4: partitioning the n-element array around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takes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Step 5: recursion on one partition takes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Comic Sans MS" pitchFamily="-107" charset="0"/>
              </a:rPr>
              <a:t>T(n) = T(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000" dirty="0">
                <a:latin typeface="Comic Sans MS" pitchFamily="-107" charset="0"/>
              </a:rPr>
              <a:t>n/5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⎤</a:t>
            </a:r>
            <a:r>
              <a:rPr lang="en-US" sz="2000" dirty="0">
                <a:latin typeface="Comic Sans MS" pitchFamily="-107" charset="0"/>
              </a:rPr>
              <a:t>) + T(7n/10 + 6) + O(n)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will show that </a:t>
            </a:r>
            <a:r>
              <a:rPr lang="en-US" sz="2000" dirty="0">
                <a:latin typeface="Comic Sans MS" pitchFamily="-107" charset="0"/>
              </a:rPr>
              <a:t>T(n) = O(n)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6235347" y="1346200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-107" charset="0"/>
              </a:rPr>
              <a:t>O(n)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7183085" y="1706563"/>
            <a:ext cx="708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-107" charset="0"/>
              </a:rPr>
              <a:t>O(n)</a:t>
            </a: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7270397" y="2430463"/>
            <a:ext cx="115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T(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n/5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  <a:sym typeface="Symbol" pitchFamily="-107" charset="2"/>
              </a:rPr>
              <a:t>⎤</a:t>
            </a:r>
            <a:r>
              <a:rPr lang="en-US" sz="2000" dirty="0">
                <a:solidFill>
                  <a:schemeClr val="accent2"/>
                </a:solidFill>
                <a:latin typeface="Comic Sans MS" pitchFamily="-107" charset="0"/>
              </a:rPr>
              <a:t>)</a:t>
            </a: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7516460" y="3330575"/>
            <a:ext cx="70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-107" charset="0"/>
              </a:rPr>
              <a:t>O(n)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auto">
          <a:xfrm>
            <a:off x="5573873" y="4015340"/>
            <a:ext cx="2502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time ≤ </a:t>
            </a:r>
            <a:r>
              <a:rPr lang="en-US" sz="2000" dirty="0">
                <a:solidFill>
                  <a:srgbClr val="DD0111"/>
                </a:solidFill>
                <a:latin typeface="Comic Sans MS" pitchFamily="-107" charset="0"/>
              </a:rPr>
              <a:t>T(7n/10 + 6)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37983" cy="5076825"/>
          </a:xfrm>
        </p:spPr>
        <p:txBody>
          <a:bodyPr/>
          <a:lstStyle/>
          <a:p>
            <a:r>
              <a:rPr lang="en-US" sz="2400" dirty="0">
                <a:latin typeface="Comic Sans MS" pitchFamily="-107" charset="0"/>
              </a:rPr>
              <a:t>T(n) = T(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400" dirty="0">
                <a:latin typeface="Comic Sans MS" pitchFamily="-107" charset="0"/>
              </a:rPr>
              <a:t>n/5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⎤</a:t>
            </a:r>
            <a:r>
              <a:rPr lang="en-US" sz="2400" dirty="0">
                <a:latin typeface="Comic Sans MS" pitchFamily="-107" charset="0"/>
              </a:rPr>
              <a:t>) + T(7n/10 + 6) + O(n)</a:t>
            </a:r>
          </a:p>
          <a:p>
            <a:pPr>
              <a:buFontTx/>
              <a:buNone/>
            </a:pPr>
            <a:r>
              <a:rPr lang="en-US" sz="2400" dirty="0"/>
              <a:t>	Show that </a:t>
            </a:r>
            <a:r>
              <a:rPr lang="en-US" sz="2400" dirty="0">
                <a:latin typeface="Comic Sans MS" pitchFamily="-107" charset="0"/>
              </a:rPr>
              <a:t>T(n)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≤ 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for some constant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c &gt; 0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 and all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n ≥ n</a:t>
            </a:r>
            <a:r>
              <a:rPr lang="en-US" sz="2400" baseline="-25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0</a:t>
            </a:r>
            <a:endParaRPr lang="en-US" sz="2400" dirty="0">
              <a:latin typeface="Comic Sans MS" pitchFamily="-107" charset="0"/>
              <a:ea typeface="Arial" pitchFamily="-107" charset="0"/>
              <a:cs typeface="Arial" pitchFamily="-107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</a:rPr>
              <a:t>	T(n)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≤ c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⎡</a:t>
            </a:r>
            <a:r>
              <a:rPr lang="en-US" sz="2400" dirty="0">
                <a:latin typeface="Comic Sans MS" pitchFamily="-107" charset="0"/>
              </a:rPr>
              <a:t>n/5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⎤ + c (7n/10 + 6) + an</a:t>
            </a: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  <a:sym typeface="Symbol" pitchFamily="-107" charset="2"/>
              </a:rPr>
              <a:t>		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≤ 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/5 + c + 7cn/10 + 6c + an</a:t>
            </a: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		 = 9cn/10 + 7c + an</a:t>
            </a: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		 = 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 + (-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/10 + 7c + an)</a:t>
            </a:r>
          </a:p>
          <a:p>
            <a:pPr>
              <a:buFontTx/>
              <a:buNone/>
            </a:pP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		 ≤ 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 		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if: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-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cn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/10 + 7c + an ≤ 0</a:t>
            </a:r>
          </a:p>
          <a:p>
            <a:pPr>
              <a:buFontTx/>
              <a:buNone/>
            </a:pPr>
            <a:endParaRPr lang="en-US" sz="2400" dirty="0">
              <a:latin typeface="Comic Sans MS" pitchFamily="-107" charset="0"/>
              <a:ea typeface="Arial" pitchFamily="-107" charset="0"/>
              <a:cs typeface="Arial" pitchFamily="-107" charset="0"/>
            </a:endParaRPr>
          </a:p>
          <a:p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c ≥ 10a(n/(n-70))	</a:t>
            </a:r>
          </a:p>
          <a:p>
            <a:pPr lvl="1"/>
            <a:r>
              <a:rPr lang="en-US" sz="2000" dirty="0">
                <a:ea typeface="Arial" pitchFamily="-107" charset="0"/>
                <a:cs typeface="Arial" pitchFamily="-107" charset="0"/>
              </a:rPr>
              <a:t>choose</a:t>
            </a:r>
            <a:r>
              <a:rPr lang="en-US" sz="2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 n</a:t>
            </a:r>
            <a:r>
              <a:rPr lang="en-US" sz="2000" baseline="-25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0</a:t>
            </a:r>
            <a:r>
              <a:rPr lang="en-US" sz="2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 &gt; 70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 and obtain the value of </a:t>
            </a:r>
            <a:r>
              <a:rPr lang="en-US" sz="20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Fast Can We Sort?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7" y="1214438"/>
            <a:ext cx="8469969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Insertion sort, Bubble Sort, Selection Sort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Merge sort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Quicksort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What is common to all these algorithms?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These algorithms sort by making comparisons between the input elements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sort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comparison sorts must make         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𝝮(</a:t>
            </a:r>
            <a:r>
              <a:rPr lang="en-US" sz="2400" dirty="0" err="1">
                <a:latin typeface="Comic Sans MS" pitchFamily="-107" charset="0"/>
              </a:rPr>
              <a:t>nlgn</a:t>
            </a:r>
            <a:r>
              <a:rPr lang="en-US" sz="2400" dirty="0">
                <a:latin typeface="Comic Sans MS" pitchFamily="-107" charset="0"/>
              </a:rPr>
              <a:t>)</a:t>
            </a:r>
            <a:r>
              <a:rPr lang="en-US" sz="2400" dirty="0"/>
              <a:t> comparisons in the worst case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6611938" y="1338263"/>
            <a:ext cx="941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(n</a:t>
            </a:r>
            <a:r>
              <a:rPr lang="en-US" sz="2400" baseline="30000" dirty="0">
                <a:latin typeface="Comic Sans MS" pitchFamily="-107" charset="0"/>
                <a:sym typeface="Symbol" pitchFamily="-107" charset="2"/>
              </a:rPr>
              <a:t>2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3200400" y="1981200"/>
            <a:ext cx="1226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3200400" y="2590800"/>
            <a:ext cx="1226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nlgn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5" grpId="0"/>
      <p:bldP spid="4249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443912" cy="4975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General Selection Problem: 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-107" charset="2"/>
              </a:rPr>
              <a:t>select the </a:t>
            </a:r>
            <a:r>
              <a:rPr lang="en-US">
                <a:latin typeface="Comic Sans MS" pitchFamily="-107" charset="0"/>
                <a:sym typeface="Symbol" pitchFamily="-107" charset="2"/>
              </a:rPr>
              <a:t>i-th</a:t>
            </a:r>
            <a:r>
              <a:rPr lang="en-US">
                <a:sym typeface="Symbol" pitchFamily="-107" charset="2"/>
              </a:rPr>
              <a:t> smallest element form a set of </a:t>
            </a:r>
            <a:r>
              <a:rPr lang="en-US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>
                <a:sym typeface="Symbol" pitchFamily="-107" charset="2"/>
              </a:rPr>
              <a:t> distinct numbers</a:t>
            </a:r>
          </a:p>
          <a:p>
            <a:pPr lvl="1">
              <a:lnSpc>
                <a:spcPct val="120000"/>
              </a:lnSpc>
            </a:pPr>
            <a:r>
              <a:rPr lang="en-US"/>
              <a:t>that element is larger than exactly </a:t>
            </a:r>
            <a:r>
              <a:rPr lang="en-US">
                <a:latin typeface="Comic Sans MS" pitchFamily="-107" charset="0"/>
              </a:rPr>
              <a:t>i - 1</a:t>
            </a:r>
            <a:r>
              <a:rPr lang="en-US"/>
              <a:t> other elements </a:t>
            </a:r>
          </a:p>
          <a:p>
            <a:pPr>
              <a:lnSpc>
                <a:spcPct val="120000"/>
              </a:lnSpc>
            </a:pPr>
            <a:r>
              <a:rPr lang="en-US"/>
              <a:t>The selection problem can be solved in </a:t>
            </a:r>
            <a:r>
              <a:rPr lang="en-US">
                <a:latin typeface="Comic Sans MS" pitchFamily="-107" charset="0"/>
              </a:rPr>
              <a:t>O(nlgn)</a:t>
            </a:r>
            <a:r>
              <a:rPr lang="en-US" i="1"/>
              <a:t> </a:t>
            </a:r>
            <a:r>
              <a:rPr lang="en-US"/>
              <a:t>time</a:t>
            </a:r>
          </a:p>
          <a:p>
            <a:pPr lvl="1">
              <a:lnSpc>
                <a:spcPct val="120000"/>
              </a:lnSpc>
            </a:pPr>
            <a:r>
              <a:rPr lang="en-US"/>
              <a:t>Sort the numbers using an </a:t>
            </a:r>
            <a:r>
              <a:rPr lang="en-US">
                <a:latin typeface="Comic Sans MS" pitchFamily="-107" charset="0"/>
              </a:rPr>
              <a:t>O(nlgn)</a:t>
            </a:r>
            <a:r>
              <a:rPr lang="en-US"/>
              <a:t>-time algorithm, such as merge sort</a:t>
            </a:r>
          </a:p>
          <a:p>
            <a:pPr lvl="1">
              <a:lnSpc>
                <a:spcPct val="120000"/>
              </a:lnSpc>
            </a:pPr>
            <a:r>
              <a:rPr lang="en-US"/>
              <a:t>Then return the </a:t>
            </a:r>
            <a:r>
              <a:rPr lang="en-US">
                <a:latin typeface="Comic Sans MS" pitchFamily="-107" charset="0"/>
              </a:rPr>
              <a:t>i-</a:t>
            </a:r>
            <a:r>
              <a:rPr lang="en-US"/>
              <a:t>th element in the sorted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pic>
        <p:nvPicPr>
          <p:cNvPr id="4802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46188" y="3530600"/>
            <a:ext cx="6827837" cy="2895600"/>
          </a:xfrm>
          <a:noFill/>
          <a:ln/>
        </p:spPr>
      </p:pic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7925"/>
            <a:ext cx="8301037" cy="49260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Represents the comparisons made by a sorting algorithm on an input of a given size: models all possible execution traces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Control, data movement, other operations are ignored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Count only the comparisons</a:t>
            </a:r>
          </a:p>
          <a:p>
            <a:pPr>
              <a:lnSpc>
                <a:spcPct val="120000"/>
              </a:lnSpc>
            </a:pPr>
            <a:r>
              <a:rPr lang="en-US" sz="2000">
                <a:sym typeface="Symbol" pitchFamily="-107" charset="2"/>
              </a:rPr>
              <a:t>Decision tree for insertion sort on three elements:</a:t>
            </a:r>
          </a:p>
        </p:txBody>
      </p:sp>
      <p:grpSp>
        <p:nvGrpSpPr>
          <p:cNvPr id="480261" name="Group 5"/>
          <p:cNvGrpSpPr>
            <a:grpSpLocks/>
          </p:cNvGrpSpPr>
          <p:nvPr/>
        </p:nvGrpSpPr>
        <p:grpSpPr bwMode="auto">
          <a:xfrm>
            <a:off x="5149851" y="3568700"/>
            <a:ext cx="2660651" cy="369888"/>
            <a:chOff x="3244" y="2248"/>
            <a:chExt cx="1676" cy="233"/>
          </a:xfrm>
        </p:grpSpPr>
        <p:sp>
          <p:nvSpPr>
            <p:cNvPr id="480262" name="Rectangle 6"/>
            <p:cNvSpPr>
              <a:spLocks noChangeArrowheads="1"/>
            </p:cNvSpPr>
            <p:nvPr/>
          </p:nvSpPr>
          <p:spPr bwMode="auto">
            <a:xfrm>
              <a:off x="3244" y="2255"/>
              <a:ext cx="1166" cy="211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4411" y="2248"/>
              <a:ext cx="5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node</a:t>
              </a:r>
            </a:p>
          </p:txBody>
        </p:sp>
      </p:grpSp>
      <p:grpSp>
        <p:nvGrpSpPr>
          <p:cNvPr id="480264" name="Group 8"/>
          <p:cNvGrpSpPr>
            <a:grpSpLocks/>
          </p:cNvGrpSpPr>
          <p:nvPr/>
        </p:nvGrpSpPr>
        <p:grpSpPr bwMode="auto">
          <a:xfrm>
            <a:off x="704850" y="5649913"/>
            <a:ext cx="2298700" cy="369887"/>
            <a:chOff x="444" y="3559"/>
            <a:chExt cx="1448" cy="233"/>
          </a:xfrm>
        </p:grpSpPr>
        <p:sp>
          <p:nvSpPr>
            <p:cNvPr id="480265" name="Text Box 9"/>
            <p:cNvSpPr txBox="1">
              <a:spLocks noChangeArrowheads="1"/>
            </p:cNvSpPr>
            <p:nvPr/>
          </p:nvSpPr>
          <p:spPr bwMode="auto">
            <a:xfrm>
              <a:off x="444" y="3559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leaf:</a:t>
              </a:r>
            </a:p>
          </p:txBody>
        </p:sp>
        <p:sp>
          <p:nvSpPr>
            <p:cNvPr id="480266" name="Rectangle 10"/>
            <p:cNvSpPr>
              <a:spLocks noChangeArrowheads="1"/>
            </p:cNvSpPr>
            <p:nvPr/>
          </p:nvSpPr>
          <p:spPr bwMode="auto">
            <a:xfrm>
              <a:off x="825" y="3593"/>
              <a:ext cx="1067" cy="158"/>
            </a:xfrm>
            <a:prstGeom prst="rect">
              <a:avLst/>
            </a:prstGeom>
            <a:noFill/>
            <a:ln w="25400">
              <a:solidFill>
                <a:srgbClr val="DD011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0267" name="Group 11"/>
          <p:cNvGrpSpPr>
            <a:grpSpLocks/>
          </p:cNvGrpSpPr>
          <p:nvPr/>
        </p:nvGrpSpPr>
        <p:grpSpPr bwMode="auto">
          <a:xfrm>
            <a:off x="2393950" y="3532188"/>
            <a:ext cx="2476500" cy="2454275"/>
            <a:chOff x="1508" y="2225"/>
            <a:chExt cx="1560" cy="1546"/>
          </a:xfrm>
        </p:grpSpPr>
        <p:sp>
          <p:nvSpPr>
            <p:cNvPr id="480268" name="Line 12"/>
            <p:cNvSpPr>
              <a:spLocks noChangeShapeType="1"/>
            </p:cNvSpPr>
            <p:nvPr/>
          </p:nvSpPr>
          <p:spPr bwMode="auto">
            <a:xfrm flipH="1">
              <a:off x="2244" y="2777"/>
              <a:ext cx="491" cy="252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69" name="Line 13"/>
            <p:cNvSpPr>
              <a:spLocks noChangeShapeType="1"/>
            </p:cNvSpPr>
            <p:nvPr/>
          </p:nvSpPr>
          <p:spPr bwMode="auto">
            <a:xfrm>
              <a:off x="2201" y="3173"/>
              <a:ext cx="229" cy="22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0" name="Line 14"/>
            <p:cNvSpPr>
              <a:spLocks noChangeShapeType="1"/>
            </p:cNvSpPr>
            <p:nvPr/>
          </p:nvSpPr>
          <p:spPr bwMode="auto">
            <a:xfrm>
              <a:off x="2579" y="3560"/>
              <a:ext cx="216" cy="211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1" name="Line 15"/>
            <p:cNvSpPr>
              <a:spLocks noChangeShapeType="1"/>
            </p:cNvSpPr>
            <p:nvPr/>
          </p:nvSpPr>
          <p:spPr bwMode="auto">
            <a:xfrm>
              <a:off x="2399" y="2466"/>
              <a:ext cx="22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72" name="Text Box 16"/>
            <p:cNvSpPr txBox="1">
              <a:spLocks noChangeArrowheads="1"/>
            </p:cNvSpPr>
            <p:nvPr/>
          </p:nvSpPr>
          <p:spPr bwMode="auto">
            <a:xfrm>
              <a:off x="1508" y="2225"/>
              <a:ext cx="15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DD0111"/>
                  </a:solidFill>
                  <a:latin typeface="Century Gothic"/>
                  <a:cs typeface="Century Gothic"/>
                </a:rPr>
                <a:t>one execution trace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 6, 7, 8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Selection Problem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ym typeface="Symbol" pitchFamily="-107" charset="2"/>
              </a:rPr>
              <a:t>Select the </a:t>
            </a:r>
            <a:r>
              <a:rPr lang="en-US" sz="2400" dirty="0" err="1">
                <a:sym typeface="Symbol" pitchFamily="-107" charset="2"/>
              </a:rPr>
              <a:t>i-th</a:t>
            </a:r>
            <a:r>
              <a:rPr lang="en-US" sz="2400" dirty="0">
                <a:sym typeface="Symbol" pitchFamily="-107" charset="2"/>
              </a:rPr>
              <a:t> order statistic (</a:t>
            </a:r>
            <a:r>
              <a:rPr lang="en-US" sz="2400" dirty="0" err="1">
                <a:sym typeface="Symbol" pitchFamily="-107" charset="2"/>
              </a:rPr>
              <a:t>i-th</a:t>
            </a:r>
            <a:r>
              <a:rPr lang="en-US" sz="2400" dirty="0">
                <a:sym typeface="Symbol" pitchFamily="-107" charset="2"/>
              </a:rPr>
              <a:t> smallest element) form a set of n distinct numbers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Idea:</a:t>
            </a:r>
          </a:p>
          <a:p>
            <a:pPr lvl="1"/>
            <a:r>
              <a:rPr lang="en-US" sz="2000" dirty="0"/>
              <a:t>Partition the input array similarly with the approach used for Quicksort (use RANDOMIZED-PARTITION)</a:t>
            </a:r>
          </a:p>
          <a:p>
            <a:pPr lvl="1"/>
            <a:r>
              <a:rPr lang="en-US" sz="2000" dirty="0" err="1"/>
              <a:t>Recurse</a:t>
            </a:r>
            <a:r>
              <a:rPr lang="en-US" sz="2000" dirty="0"/>
              <a:t> on one side of the partition to look for the </a:t>
            </a:r>
            <a:r>
              <a:rPr lang="en-US" sz="2000" dirty="0" err="1"/>
              <a:t>i-th</a:t>
            </a:r>
            <a:r>
              <a:rPr lang="en-US" sz="2000" dirty="0"/>
              <a:t> element depending on where </a:t>
            </a:r>
            <a:r>
              <a:rPr lang="en-US" sz="2000" dirty="0" err="1"/>
              <a:t>i</a:t>
            </a:r>
            <a:r>
              <a:rPr lang="en-US" sz="2000" dirty="0"/>
              <a:t> is with respect to the pivot</a:t>
            </a:r>
          </a:p>
          <a:p>
            <a:pPr lvl="1">
              <a:buFontTx/>
              <a:buNone/>
            </a:pPr>
            <a:endParaRPr lang="en-US" sz="2000" dirty="0"/>
          </a:p>
          <a:p>
            <a:r>
              <a:rPr lang="en-US" sz="2400" dirty="0"/>
              <a:t>We will show that selection of the </a:t>
            </a:r>
            <a:r>
              <a:rPr lang="en-US" sz="2400" dirty="0" err="1">
                <a:latin typeface="Comic Sans MS" pitchFamily="-107" charset="0"/>
              </a:rPr>
              <a:t>i-</a:t>
            </a:r>
            <a:r>
              <a:rPr lang="en-US" sz="2400" dirty="0" err="1"/>
              <a:t>th</a:t>
            </a:r>
            <a:r>
              <a:rPr lang="en-US" sz="2400" dirty="0"/>
              <a:t> smallest element of the array </a:t>
            </a:r>
            <a:r>
              <a:rPr lang="en-US" sz="2400" i="1" dirty="0"/>
              <a:t>A </a:t>
            </a:r>
            <a:r>
              <a:rPr lang="en-US" sz="2400" dirty="0"/>
              <a:t>can be done in </a:t>
            </a:r>
            <a:r>
              <a:rPr lang="en-US" sz="2400" i="1" dirty="0" err="1">
                <a:latin typeface="Palatino Linotype" charset="0"/>
                <a:ea typeface="Palatino Linotype" charset="0"/>
                <a:cs typeface="Palatino Linotype" charset="0"/>
                <a:sym typeface="Symbol" pitchFamily="-107" charset="2"/>
              </a:rPr>
              <a:t>Θ</a:t>
            </a:r>
            <a:r>
              <a:rPr lang="en-US" sz="2400" i="1" dirty="0">
                <a:latin typeface="Palatino Linotype" charset="0"/>
                <a:ea typeface="Palatino Linotype" charset="0"/>
                <a:cs typeface="Palatino Linotype" charset="0"/>
              </a:rPr>
              <a:t>(n)</a:t>
            </a:r>
            <a:r>
              <a:rPr lang="en-US" sz="2400" i="1" dirty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sz="2400" dirty="0"/>
              <a:t>time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7380288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965950" y="2325688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6553200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6140450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726113" y="2325688"/>
            <a:ext cx="414337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5313363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4899025" y="2325688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4486275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6965950" y="2325688"/>
            <a:ext cx="0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7789863" y="232568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  <a:latin typeface="Comic Sans MS" pitchFamily="-107" charset="0"/>
            </a:endParaRP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6188075" y="1927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4540250" y="1927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7851775" y="192722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11675" y="2860677"/>
            <a:ext cx="3852863" cy="673101"/>
            <a:chOff x="2842" y="1802"/>
            <a:chExt cx="2427" cy="424"/>
          </a:xfrm>
        </p:grpSpPr>
        <p:sp>
          <p:nvSpPr>
            <p:cNvPr id="311314" name="AutoShape 18"/>
            <p:cNvSpPr>
              <a:spLocks/>
            </p:cNvSpPr>
            <p:nvPr/>
          </p:nvSpPr>
          <p:spPr bwMode="auto">
            <a:xfrm rot="-5400000">
              <a:off x="3329" y="1315"/>
              <a:ext cx="51" cy="1026"/>
            </a:xfrm>
            <a:prstGeom prst="leftBrace">
              <a:avLst>
                <a:gd name="adj1" fmla="val 1676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11315" name="AutoShape 19"/>
            <p:cNvSpPr>
              <a:spLocks/>
            </p:cNvSpPr>
            <p:nvPr/>
          </p:nvSpPr>
          <p:spPr bwMode="auto">
            <a:xfrm rot="-5400000">
              <a:off x="4636" y="1315"/>
              <a:ext cx="51" cy="1026"/>
            </a:xfrm>
            <a:prstGeom prst="leftBrace">
              <a:avLst>
                <a:gd name="adj1" fmla="val 1676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2860" y="1819"/>
              <a:ext cx="11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&lt; k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7" charset="2"/>
                </a:rPr>
                <a:t>⇒ search </a:t>
              </a:r>
            </a:p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7" charset="2"/>
                </a:rPr>
                <a:t>in this partition</a:t>
              </a:r>
            </a:p>
          </p:txBody>
        </p:sp>
        <p:sp>
          <p:nvSpPr>
            <p:cNvPr id="311317" name="Text Box 21"/>
            <p:cNvSpPr txBox="1">
              <a:spLocks noChangeArrowheads="1"/>
            </p:cNvSpPr>
            <p:nvPr/>
          </p:nvSpPr>
          <p:spPr bwMode="auto">
            <a:xfrm>
              <a:off x="4139" y="1819"/>
              <a:ext cx="11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i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&gt; k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7" charset="2"/>
                </a:rPr>
                <a:t>⇒ search </a:t>
              </a:r>
            </a:p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7" charset="2"/>
                </a:rPr>
                <a:t>in this partition</a:t>
              </a:r>
            </a:p>
          </p:txBody>
        </p:sp>
      </p:grp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4062413" y="23749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1709365" y="2381250"/>
            <a:ext cx="1521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k = q – p + 1</a:t>
            </a:r>
            <a:endParaRPr lang="en-US" dirty="0">
              <a:latin typeface="Century Gothic" charset="0"/>
              <a:ea typeface="Century Gothic" charset="0"/>
              <a:cs typeface="Century Gothic" charset="0"/>
              <a:sym typeface="Symbol" pitchFamily="-107" charset="2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0" grpId="0"/>
      <p:bldP spid="3113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Select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85888"/>
            <a:ext cx="8229600" cy="46275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>
              <a:solidFill>
                <a:srgbClr val="DD0111"/>
              </a:solidFill>
              <a:latin typeface="Monotype Corsiva" pitchFamily="-107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>
                <a:solidFill>
                  <a:srgbClr val="DD0111"/>
                </a:solidFill>
                <a:latin typeface="Monotype Corsiva" pitchFamily="-107" charset="0"/>
              </a:rPr>
              <a:t>Alg.: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RANDOMIZED-SELECT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(A, p, r, i 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if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p = 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    then return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A[p]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q</a:t>
            </a:r>
            <a:r>
              <a:rPr lang="en-US" sz="2000">
                <a:solidFill>
                  <a:schemeClr val="tx1"/>
                </a:solidFill>
              </a:rPr>
              <a:t> ←RANDOMIZED-PARTITION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(A, p, r)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k ← q - p + 1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if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i = k</a:t>
            </a:r>
            <a:r>
              <a:rPr lang="en-US" sz="2000">
                <a:solidFill>
                  <a:schemeClr val="tx1"/>
                </a:solidFill>
              </a:rPr>
              <a:t> 		 		pivot value is the answer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   then return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A[q]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elseif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i &lt; k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	   then return </a:t>
            </a:r>
            <a:r>
              <a:rPr lang="en-US" sz="2000">
                <a:solidFill>
                  <a:schemeClr val="tx1"/>
                </a:solidFill>
              </a:rPr>
              <a:t>RANDOMIZED-SELECT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(A, p, q-1, i 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	else return </a:t>
            </a:r>
            <a:r>
              <a:rPr lang="en-US" sz="2000">
                <a:solidFill>
                  <a:schemeClr val="tx1"/>
                </a:solidFill>
              </a:rPr>
              <a:t>RANDOMIZED-SELECT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(A, q + 1, r, i-k)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 rot="-8014074">
            <a:off x="4760119" y="40552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8123238" y="16621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7708900" y="16621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7296150" y="16621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6883400" y="1662113"/>
            <a:ext cx="412750" cy="4238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29" name="Rectangle 9"/>
          <p:cNvSpPr>
            <a:spLocks noChangeArrowheads="1"/>
          </p:cNvSpPr>
          <p:nvPr/>
        </p:nvSpPr>
        <p:spPr bwMode="auto">
          <a:xfrm>
            <a:off x="6469063" y="1662113"/>
            <a:ext cx="414337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6056313" y="16621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5641975" y="1662113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5229225" y="16621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7708900" y="1662113"/>
            <a:ext cx="0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>
            <a:off x="8532813" y="1662113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  <a:latin typeface="Comic Sans MS" pitchFamily="-107" charset="0"/>
            </a:endParaRP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15539" y="1263650"/>
            <a:ext cx="342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q</a:t>
            </a:r>
          </a:p>
        </p:txBody>
      </p:sp>
      <p:sp>
        <p:nvSpPr>
          <p:cNvPr id="312336" name="Text Box 16"/>
          <p:cNvSpPr txBox="1">
            <a:spLocks noChangeArrowheads="1"/>
          </p:cNvSpPr>
          <p:nvPr/>
        </p:nvSpPr>
        <p:spPr bwMode="auto">
          <a:xfrm>
            <a:off x="5267714" y="1263650"/>
            <a:ext cx="342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p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8597852" y="1263650"/>
            <a:ext cx="25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r</a:t>
            </a:r>
          </a:p>
        </p:txBody>
      </p:sp>
      <p:sp>
        <p:nvSpPr>
          <p:cNvPr id="312338" name="AutoShape 18"/>
          <p:cNvSpPr>
            <a:spLocks/>
          </p:cNvSpPr>
          <p:nvPr/>
        </p:nvSpPr>
        <p:spPr bwMode="auto">
          <a:xfrm rot="-5400000">
            <a:off x="6028531" y="1423194"/>
            <a:ext cx="80963" cy="1628775"/>
          </a:xfrm>
          <a:prstGeom prst="leftBrace">
            <a:avLst>
              <a:gd name="adj1" fmla="val 1676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39" name="AutoShape 19"/>
          <p:cNvSpPr>
            <a:spLocks/>
          </p:cNvSpPr>
          <p:nvPr/>
        </p:nvSpPr>
        <p:spPr bwMode="auto">
          <a:xfrm rot="-5400000">
            <a:off x="8103394" y="1423194"/>
            <a:ext cx="80963" cy="1628775"/>
          </a:xfrm>
          <a:prstGeom prst="leftBrace">
            <a:avLst>
              <a:gd name="adj1" fmla="val 1676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40" name="Text Box 20"/>
          <p:cNvSpPr txBox="1">
            <a:spLocks noChangeArrowheads="1"/>
          </p:cNvSpPr>
          <p:nvPr/>
        </p:nvSpPr>
        <p:spPr bwMode="auto">
          <a:xfrm>
            <a:off x="5268158" y="2224088"/>
            <a:ext cx="18239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entury Gothic"/>
                <a:cs typeface="Century Gothic"/>
              </a:rPr>
              <a:t>i</a:t>
            </a:r>
            <a:r>
              <a:rPr lang="en-US" dirty="0">
                <a:latin typeface="Century Gothic"/>
                <a:cs typeface="Century Gothic"/>
              </a:rPr>
              <a:t> &lt; k </a:t>
            </a:r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⇒ search </a:t>
            </a:r>
          </a:p>
          <a:p>
            <a:pPr algn="ctr"/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in this partition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7263646" y="2224088"/>
            <a:ext cx="18239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Century Gothic"/>
                <a:cs typeface="Century Gothic"/>
              </a:rPr>
              <a:t>i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>
                <a:latin typeface="Century Gothic"/>
                <a:ea typeface="Arial" pitchFamily="-107" charset="0"/>
                <a:cs typeface="Century Gothic"/>
              </a:rPr>
              <a:t>&gt;</a:t>
            </a:r>
            <a:r>
              <a:rPr lang="en-US" dirty="0">
                <a:latin typeface="Century Gothic"/>
                <a:cs typeface="Century Gothic"/>
              </a:rPr>
              <a:t> k </a:t>
            </a:r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⇒ search </a:t>
            </a:r>
          </a:p>
          <a:p>
            <a:pPr algn="ctr"/>
            <a:r>
              <a:rPr lang="en-US" dirty="0">
                <a:latin typeface="Century Gothic"/>
                <a:cs typeface="Century Gothic"/>
                <a:sym typeface="Symbol" pitchFamily="-107" charset="2"/>
              </a:rPr>
              <a:t>in this partition</a:t>
            </a: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6283325" y="1263650"/>
            <a:ext cx="79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q-1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7172325" y="1263650"/>
            <a:ext cx="79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q+1</a:t>
            </a:r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 flipV="1">
            <a:off x="7137400" y="2200275"/>
            <a:ext cx="0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6783577" y="2860675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/>
                <a:cs typeface="Century Gothic"/>
              </a:rPr>
              <a:t>pivot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07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Worst case</a:t>
            </a:r>
            <a:r>
              <a:rPr lang="en-US" dirty="0"/>
              <a:t> running time:</a:t>
            </a:r>
            <a:endParaRPr lang="en-US" dirty="0">
              <a:sym typeface="Symbol" pitchFamily="-107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If we always partition around the largest/smallest remaining element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Partition takes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  <a:r>
              <a:rPr lang="en-US" dirty="0">
                <a:sym typeface="Symbol" pitchFamily="-107" charset="2"/>
              </a:rPr>
              <a:t> time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Symbol" pitchFamily="-107" charset="2"/>
              </a:rPr>
              <a:t>T(n) =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(1) (compute k) +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(n) (partition) + T(n-1)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7" charset="2"/>
              </a:rPr>
              <a:t>		      = 1 + n + T(n-1) = </a:t>
            </a:r>
            <a:r>
              <a:rPr lang="en-US" dirty="0" err="1">
                <a:sym typeface="Symbol" pitchFamily="-107" charset="2"/>
              </a:rPr>
              <a:t>Θ</a:t>
            </a:r>
            <a:r>
              <a:rPr lang="en-US" dirty="0">
                <a:sym typeface="Symbol" pitchFamily="-107" charset="2"/>
              </a:rPr>
              <a:t>(n</a:t>
            </a:r>
            <a:r>
              <a:rPr lang="en-US" baseline="30000" dirty="0">
                <a:sym typeface="Symbol" pitchFamily="-107" charset="2"/>
              </a:rPr>
              <a:t>2</a:t>
            </a:r>
            <a:r>
              <a:rPr lang="en-US" dirty="0">
                <a:sym typeface="Symbol" pitchFamily="-107" charset="2"/>
              </a:rPr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0600" y="4806950"/>
            <a:ext cx="3727450" cy="1574800"/>
            <a:chOff x="1424" y="3028"/>
            <a:chExt cx="2348" cy="992"/>
          </a:xfrm>
        </p:grpSpPr>
        <p:sp>
          <p:nvSpPr>
            <p:cNvPr id="313349" name="Rectangle 5"/>
            <p:cNvSpPr>
              <a:spLocks noChangeArrowheads="1"/>
            </p:cNvSpPr>
            <p:nvPr/>
          </p:nvSpPr>
          <p:spPr bwMode="auto">
            <a:xfrm>
              <a:off x="3247" y="3293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0" name="Rectangle 6"/>
            <p:cNvSpPr>
              <a:spLocks noChangeArrowheads="1"/>
            </p:cNvSpPr>
            <p:nvPr/>
          </p:nvSpPr>
          <p:spPr bwMode="auto">
            <a:xfrm>
              <a:off x="2986" y="3293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1" name="Rectangle 7"/>
            <p:cNvSpPr>
              <a:spLocks noChangeArrowheads="1"/>
            </p:cNvSpPr>
            <p:nvPr/>
          </p:nvSpPr>
          <p:spPr bwMode="auto">
            <a:xfrm>
              <a:off x="2726" y="3293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2" name="Rectangle 8"/>
            <p:cNvSpPr>
              <a:spLocks noChangeArrowheads="1"/>
            </p:cNvSpPr>
            <p:nvPr/>
          </p:nvSpPr>
          <p:spPr bwMode="auto">
            <a:xfrm>
              <a:off x="2466" y="3293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3" name="Rectangle 9"/>
            <p:cNvSpPr>
              <a:spLocks noChangeArrowheads="1"/>
            </p:cNvSpPr>
            <p:nvPr/>
          </p:nvSpPr>
          <p:spPr bwMode="auto">
            <a:xfrm>
              <a:off x="2205" y="3293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4" name="Rectangle 10"/>
            <p:cNvSpPr>
              <a:spLocks noChangeArrowheads="1"/>
            </p:cNvSpPr>
            <p:nvPr/>
          </p:nvSpPr>
          <p:spPr bwMode="auto">
            <a:xfrm>
              <a:off x="1945" y="3293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5" name="Rectangle 11"/>
            <p:cNvSpPr>
              <a:spLocks noChangeArrowheads="1"/>
            </p:cNvSpPr>
            <p:nvPr/>
          </p:nvSpPr>
          <p:spPr bwMode="auto">
            <a:xfrm>
              <a:off x="1684" y="3293"/>
              <a:ext cx="261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6" name="Rectangle 12"/>
            <p:cNvSpPr>
              <a:spLocks noChangeArrowheads="1"/>
            </p:cNvSpPr>
            <p:nvPr/>
          </p:nvSpPr>
          <p:spPr bwMode="auto">
            <a:xfrm>
              <a:off x="1424" y="3293"/>
              <a:ext cx="260" cy="26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3357" name="Line 13"/>
            <p:cNvSpPr>
              <a:spLocks noChangeShapeType="1"/>
            </p:cNvSpPr>
            <p:nvPr/>
          </p:nvSpPr>
          <p:spPr bwMode="auto">
            <a:xfrm>
              <a:off x="2986" y="3293"/>
              <a:ext cx="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58" name="Rectangle 14"/>
            <p:cNvSpPr>
              <a:spLocks noChangeArrowheads="1"/>
            </p:cNvSpPr>
            <p:nvPr/>
          </p:nvSpPr>
          <p:spPr bwMode="auto">
            <a:xfrm>
              <a:off x="3505" y="3293"/>
              <a:ext cx="260" cy="2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>
                <a:spcBef>
                  <a:spcPct val="20000"/>
                </a:spcBef>
              </a:pPr>
              <a:endParaRPr lang="en-US">
                <a:solidFill>
                  <a:schemeClr val="accent2"/>
                </a:solidFill>
                <a:latin typeface="Comic Sans MS" pitchFamily="-107" charset="0"/>
              </a:endParaRPr>
            </a:p>
          </p:txBody>
        </p:sp>
        <p:sp>
          <p:nvSpPr>
            <p:cNvPr id="313359" name="AutoShape 15"/>
            <p:cNvSpPr>
              <a:spLocks/>
            </p:cNvSpPr>
            <p:nvPr/>
          </p:nvSpPr>
          <p:spPr bwMode="auto">
            <a:xfrm rot="-5400000">
              <a:off x="2690" y="2576"/>
              <a:ext cx="64" cy="2101"/>
            </a:xfrm>
            <a:prstGeom prst="leftBrace">
              <a:avLst>
                <a:gd name="adj1" fmla="val 2735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60" name="Text Box 16"/>
            <p:cNvSpPr txBox="1">
              <a:spLocks noChangeArrowheads="1"/>
            </p:cNvSpPr>
            <p:nvPr/>
          </p:nvSpPr>
          <p:spPr bwMode="auto">
            <a:xfrm>
              <a:off x="1429" y="37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13361" name="Line 17"/>
            <p:cNvSpPr>
              <a:spLocks noChangeShapeType="1"/>
            </p:cNvSpPr>
            <p:nvPr/>
          </p:nvSpPr>
          <p:spPr bwMode="auto">
            <a:xfrm flipV="1">
              <a:off x="1523" y="3615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62" name="Text Box 18"/>
            <p:cNvSpPr txBox="1">
              <a:spLocks noChangeArrowheads="1"/>
            </p:cNvSpPr>
            <p:nvPr/>
          </p:nvSpPr>
          <p:spPr bwMode="auto">
            <a:xfrm>
              <a:off x="1466" y="30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313363" name="Text Box 19"/>
            <p:cNvSpPr txBox="1">
              <a:spLocks noChangeArrowheads="1"/>
            </p:cNvSpPr>
            <p:nvPr/>
          </p:nvSpPr>
          <p:spPr bwMode="auto">
            <a:xfrm>
              <a:off x="3552" y="3028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2260" y="3718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n-1 elements</a:t>
              </a:r>
            </a:p>
          </p:txBody>
        </p:sp>
      </p:grpSp>
      <p:sp>
        <p:nvSpPr>
          <p:cNvPr id="313365" name="Rectangle 21"/>
          <p:cNvSpPr>
            <a:spLocks noChangeArrowheads="1"/>
          </p:cNvSpPr>
          <p:nvPr/>
        </p:nvSpPr>
        <p:spPr bwMode="auto">
          <a:xfrm>
            <a:off x="4965700" y="1374775"/>
            <a:ext cx="11079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Θ</a:t>
            </a:r>
            <a:r>
              <a:rPr lang="en-US" sz="2800" b="1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(n</a:t>
            </a:r>
            <a:r>
              <a:rPr lang="en-US" sz="2800" b="1" baseline="30000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2</a:t>
            </a:r>
            <a:r>
              <a:rPr lang="en-US" sz="2800" b="1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0762" cy="5448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sym typeface="Symbol" pitchFamily="-107" charset="2"/>
              </a:rPr>
              <a:t>Expected</a:t>
            </a:r>
            <a:r>
              <a:rPr lang="en-US" dirty="0">
                <a:sym typeface="Symbol" pitchFamily="-107" charset="2"/>
              </a:rPr>
              <a:t> running time (on </a:t>
            </a:r>
            <a:r>
              <a:rPr lang="en-US" b="1" dirty="0">
                <a:sym typeface="Symbol" pitchFamily="-107" charset="2"/>
              </a:rPr>
              <a:t>average</a:t>
            </a:r>
            <a:r>
              <a:rPr lang="en-US" dirty="0">
                <a:sym typeface="Symbol" pitchFamily="-107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Let T(n) be a random variable denoting the running time of RANDOMIZED-SELECT</a:t>
            </a:r>
          </a:p>
          <a:p>
            <a:pPr lvl="1">
              <a:lnSpc>
                <a:spcPct val="120000"/>
              </a:lnSpc>
            </a:pPr>
            <a:endParaRPr lang="en-US" dirty="0"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endParaRPr lang="en-US" dirty="0"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endParaRPr lang="en-US" dirty="0">
              <a:sym typeface="Symbol" pitchFamily="-107" charset="2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RANDOMIZED-PARTITION is equally likely to return any element of </a:t>
            </a:r>
            <a:r>
              <a:rPr lang="en-US" i="1" dirty="0">
                <a:sym typeface="Symbol" pitchFamily="-107" charset="2"/>
              </a:rPr>
              <a:t>A </a:t>
            </a:r>
            <a:r>
              <a:rPr lang="en-US" dirty="0">
                <a:sym typeface="Symbol" pitchFamily="-107" charset="2"/>
              </a:rPr>
              <a:t>as the pivot ⇒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7" charset="2"/>
              </a:rPr>
              <a:t>For each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k</a:t>
            </a:r>
            <a:r>
              <a:rPr lang="en-US" i="1" dirty="0">
                <a:sym typeface="Symbol" pitchFamily="-107" charset="2"/>
              </a:rPr>
              <a:t> </a:t>
            </a:r>
            <a:r>
              <a:rPr lang="en-US" dirty="0">
                <a:sym typeface="Symbol" pitchFamily="-107" charset="2"/>
              </a:rPr>
              <a:t>such that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1 ≤ k ≤ n</a:t>
            </a:r>
            <a:r>
              <a:rPr lang="en-US" dirty="0">
                <a:sym typeface="Symbol" pitchFamily="-107" charset="2"/>
              </a:rPr>
              <a:t>, the </a:t>
            </a:r>
            <a:r>
              <a:rPr lang="en-US" dirty="0" err="1">
                <a:sym typeface="Symbol" pitchFamily="-107" charset="2"/>
              </a:rPr>
              <a:t>subarray</a:t>
            </a:r>
            <a:r>
              <a:rPr lang="en-US" dirty="0">
                <a:sym typeface="Symbol" pitchFamily="-107" charset="2"/>
              </a:rPr>
              <a:t>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A[p . . q]</a:t>
            </a:r>
            <a:r>
              <a:rPr lang="en-US" dirty="0">
                <a:sym typeface="Symbol" pitchFamily="-107" charset="2"/>
              </a:rPr>
              <a:t> has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k</a:t>
            </a:r>
            <a:r>
              <a:rPr lang="en-US" i="1" dirty="0">
                <a:sym typeface="Symbol" pitchFamily="-107" charset="2"/>
              </a:rPr>
              <a:t> </a:t>
            </a:r>
            <a:r>
              <a:rPr lang="en-US" dirty="0">
                <a:sym typeface="Symbol" pitchFamily="-107" charset="2"/>
              </a:rPr>
              <a:t>elements (all ≤ pivot) with probability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1/n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211763" y="32464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797425" y="3246438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4384675" y="32464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3971925" y="3246438"/>
            <a:ext cx="412750" cy="4238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3557588" y="3246438"/>
            <a:ext cx="414337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3144838" y="32464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2730500" y="3246438"/>
            <a:ext cx="414338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2317750" y="32464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4797425" y="3246438"/>
            <a:ext cx="0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5621338" y="3246438"/>
            <a:ext cx="412750" cy="4238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endParaRPr lang="en-US">
              <a:solidFill>
                <a:schemeClr val="accent2"/>
              </a:solidFill>
              <a:latin typeface="Comic Sans MS" pitchFamily="-107" charset="0"/>
            </a:endParaRPr>
          </a:p>
        </p:txBody>
      </p:sp>
      <p:sp>
        <p:nvSpPr>
          <p:cNvPr id="314382" name="Text Box 14"/>
          <p:cNvSpPr txBox="1">
            <a:spLocks noChangeArrowheads="1"/>
          </p:cNvSpPr>
          <p:nvPr/>
        </p:nvSpPr>
        <p:spPr bwMode="auto">
          <a:xfrm>
            <a:off x="4019550" y="2847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2371725" y="2847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14384" name="Text Box 16"/>
          <p:cNvSpPr txBox="1">
            <a:spLocks noChangeArrowheads="1"/>
          </p:cNvSpPr>
          <p:nvPr/>
        </p:nvSpPr>
        <p:spPr bwMode="auto">
          <a:xfrm>
            <a:off x="5683250" y="28479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14385" name="AutoShape 17"/>
          <p:cNvSpPr>
            <a:spLocks/>
          </p:cNvSpPr>
          <p:nvPr/>
        </p:nvSpPr>
        <p:spPr bwMode="auto">
          <a:xfrm rot="-5400000">
            <a:off x="3312319" y="2747169"/>
            <a:ext cx="80962" cy="2108200"/>
          </a:xfrm>
          <a:prstGeom prst="leftBrace">
            <a:avLst>
              <a:gd name="adj1" fmla="val 2169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386" name="Text Box 18"/>
          <p:cNvSpPr txBox="1">
            <a:spLocks noChangeArrowheads="1"/>
          </p:cNvSpPr>
          <p:nvPr/>
        </p:nvSpPr>
        <p:spPr bwMode="auto">
          <a:xfrm>
            <a:off x="2609850" y="381158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 elements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400">
                <a:sym typeface="Symbol" pitchFamily="-107" charset="2"/>
              </a:rPr>
              <a:t>When we call RANDOMIZED-SELECT we could have three situations: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-107" charset="2"/>
              </a:rPr>
              <a:t>The algorithm terminates with the answer (</a:t>
            </a:r>
            <a:r>
              <a:rPr lang="en-US" sz="2000">
                <a:latin typeface="Comic Sans MS" pitchFamily="-107" charset="0"/>
                <a:sym typeface="Symbol" pitchFamily="-107" charset="2"/>
              </a:rPr>
              <a:t>i = k</a:t>
            </a:r>
            <a:r>
              <a:rPr lang="en-US" sz="2000">
                <a:sym typeface="Symbol" pitchFamily="-107" charset="2"/>
              </a:rPr>
              <a:t>), or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-107" charset="2"/>
              </a:rPr>
              <a:t>The algorithm recurses on the subarray </a:t>
            </a:r>
            <a:r>
              <a:rPr lang="en-US" sz="2000">
                <a:latin typeface="Comic Sans MS" pitchFamily="-107" charset="0"/>
                <a:sym typeface="Symbol" pitchFamily="-107" charset="2"/>
              </a:rPr>
              <a:t>A[p..q-1],</a:t>
            </a:r>
            <a:r>
              <a:rPr lang="en-US" sz="2000">
                <a:sym typeface="Symbol" pitchFamily="-107" charset="2"/>
              </a:rPr>
              <a:t> or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-107" charset="2"/>
              </a:rPr>
              <a:t>The algorithm recurses on the subarray </a:t>
            </a:r>
            <a:r>
              <a:rPr lang="en-US" sz="2000">
                <a:latin typeface="Comic Sans MS" pitchFamily="-107" charset="0"/>
                <a:sym typeface="Symbol" pitchFamily="-107" charset="2"/>
              </a:rPr>
              <a:t>A[q+1..r]</a:t>
            </a:r>
          </a:p>
          <a:p>
            <a:pPr>
              <a:lnSpc>
                <a:spcPct val="140000"/>
              </a:lnSpc>
            </a:pPr>
            <a:r>
              <a:rPr lang="en-US" sz="2400">
                <a:sym typeface="Symbol" pitchFamily="-107" charset="2"/>
              </a:rPr>
              <a:t>The decision depends on where the </a:t>
            </a:r>
            <a:r>
              <a:rPr lang="en-US" sz="2400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>
                <a:sym typeface="Symbol" pitchFamily="-107" charset="2"/>
              </a:rPr>
              <a:t>-th smallest element falls relative to </a:t>
            </a:r>
            <a:r>
              <a:rPr lang="en-US" sz="2400">
                <a:latin typeface="Comic Sans MS" pitchFamily="-107" charset="0"/>
                <a:sym typeface="Symbol" pitchFamily="-107" charset="2"/>
              </a:rPr>
              <a:t>A[q]</a:t>
            </a:r>
          </a:p>
          <a:p>
            <a:pPr>
              <a:lnSpc>
                <a:spcPct val="140000"/>
              </a:lnSpc>
            </a:pPr>
            <a:r>
              <a:rPr lang="en-US" sz="2400">
                <a:sym typeface="Symbol" pitchFamily="-107" charset="2"/>
              </a:rPr>
              <a:t>To obtain an upper bound for the running time </a:t>
            </a:r>
            <a:r>
              <a:rPr lang="en-US" sz="2400">
                <a:latin typeface="Comic Sans MS" pitchFamily="-107" charset="0"/>
                <a:sym typeface="Symbol" pitchFamily="-107" charset="2"/>
              </a:rPr>
              <a:t>T(n):</a:t>
            </a:r>
            <a:r>
              <a:rPr lang="en-US" sz="2400">
                <a:sym typeface="Symbol" pitchFamily="-107" charset="2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ym typeface="Symbol" pitchFamily="-107" charset="2"/>
              </a:rPr>
              <a:t>assume the </a:t>
            </a:r>
            <a:r>
              <a:rPr lang="en-US" sz="2000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000">
                <a:sym typeface="Symbol" pitchFamily="-107" charset="2"/>
              </a:rPr>
              <a:t>-th smallest element is always in the larger subarray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9</a:t>
            </a:r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Running Time (cont.)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309812" y="1243013"/>
            <a:ext cx="2135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entury Gothic"/>
                <a:cs typeface="Century Gothic"/>
              </a:rPr>
              <a:t>Probability that T(n)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Century Gothic"/>
                <a:cs typeface="Century Gothic"/>
              </a:rPr>
              <a:t>takes a value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4706937" y="1243013"/>
            <a:ext cx="2300355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1600" dirty="0">
                <a:latin typeface="Century Gothic"/>
                <a:cs typeface="Century Gothic"/>
              </a:rPr>
              <a:t>The value of the random variable T(n)</a:t>
            </a:r>
          </a:p>
        </p:txBody>
      </p:sp>
      <p:sp>
        <p:nvSpPr>
          <p:cNvPr id="316421" name="AutoShape 5"/>
          <p:cNvSpPr>
            <a:spLocks/>
          </p:cNvSpPr>
          <p:nvPr/>
        </p:nvSpPr>
        <p:spPr bwMode="auto">
          <a:xfrm rot="-5400000">
            <a:off x="4533900" y="-150812"/>
            <a:ext cx="84137" cy="4300538"/>
          </a:xfrm>
          <a:prstGeom prst="leftBrace">
            <a:avLst>
              <a:gd name="adj1" fmla="val 4259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919413" y="2043113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entury Gothic"/>
                <a:cs typeface="Century Gothic"/>
              </a:rPr>
              <a:t>Summed over all possible values</a:t>
            </a:r>
          </a:p>
        </p:txBody>
      </p:sp>
      <p:graphicFrame>
        <p:nvGraphicFramePr>
          <p:cNvPr id="31642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2398713"/>
          <a:ext cx="853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3" name="Equation" r:id="rId4" imgW="4991040" imgH="393480" progId="Equation.3">
                  <p:embed/>
                </p:oleObj>
              </mc:Choice>
              <mc:Fallback>
                <p:oleObj name="Equation" r:id="rId4" imgW="4991040" imgH="393480" progId="Equation.3">
                  <p:embed/>
                  <p:pic>
                    <p:nvPicPr>
                      <p:cNvPr id="316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98713"/>
                        <a:ext cx="8534400" cy="673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7664450" y="33797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PARTITION</a:t>
            </a:r>
          </a:p>
        </p:txBody>
      </p:sp>
      <p:sp>
        <p:nvSpPr>
          <p:cNvPr id="316425" name="Line 9"/>
          <p:cNvSpPr>
            <a:spLocks noChangeShapeType="1"/>
          </p:cNvSpPr>
          <p:nvPr/>
        </p:nvSpPr>
        <p:spPr bwMode="auto">
          <a:xfrm flipV="1">
            <a:off x="8534400" y="2921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1371600" y="3284538"/>
            <a:ext cx="29225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since select recurses only on the larger partition</a:t>
            </a:r>
          </a:p>
        </p:txBody>
      </p:sp>
      <p:sp>
        <p:nvSpPr>
          <p:cNvPr id="316427" name="Line 11"/>
          <p:cNvSpPr>
            <a:spLocks noChangeShapeType="1"/>
          </p:cNvSpPr>
          <p:nvPr/>
        </p:nvSpPr>
        <p:spPr bwMode="auto">
          <a:xfrm flipV="1">
            <a:off x="2241550" y="28892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16428" name="Object 12"/>
          <p:cNvGraphicFramePr>
            <a:graphicFrameLocks noChangeAspect="1"/>
          </p:cNvGraphicFramePr>
          <p:nvPr/>
        </p:nvGraphicFramePr>
        <p:xfrm>
          <a:off x="733425" y="1357313"/>
          <a:ext cx="1460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4" name="Equation" r:id="rId6" imgW="660240" imgH="203040" progId="Equation.3">
                  <p:embed/>
                </p:oleObj>
              </mc:Choice>
              <mc:Fallback>
                <p:oleObj name="Equation" r:id="rId6" imgW="660240" imgH="203040" progId="Equation.3">
                  <p:embed/>
                  <p:pic>
                    <p:nvPicPr>
                      <p:cNvPr id="3164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357313"/>
                        <a:ext cx="14605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4306888" y="142240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7" charset="2"/>
              </a:rPr>
              <a:t>×</a:t>
            </a:r>
          </a:p>
        </p:txBody>
      </p:sp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812800" y="5205413"/>
          <a:ext cx="3521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5" name="Equation" r:id="rId8" imgW="1892160" imgH="457200" progId="Equation.3">
                  <p:embed/>
                </p:oleObj>
              </mc:Choice>
              <mc:Fallback>
                <p:oleObj name="Equation" r:id="rId8" imgW="1892160" imgH="457200" progId="Equation.3">
                  <p:embed/>
                  <p:pic>
                    <p:nvPicPr>
                      <p:cNvPr id="3164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205413"/>
                        <a:ext cx="35210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4500563" y="5288036"/>
            <a:ext cx="4370021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Century Gothic"/>
                <a:cs typeface="Century Gothic"/>
                <a:sym typeface="Symbol" pitchFamily="-107" charset="2"/>
              </a:rPr>
              <a:t>T(n) = O(n) (prove by substitution)</a:t>
            </a:r>
          </a:p>
        </p:txBody>
      </p:sp>
      <p:graphicFrame>
        <p:nvGraphicFramePr>
          <p:cNvPr id="316432" name="Object 16"/>
          <p:cNvGraphicFramePr>
            <a:graphicFrameLocks noChangeAspect="1"/>
          </p:cNvGraphicFramePr>
          <p:nvPr/>
        </p:nvGraphicFramePr>
        <p:xfrm>
          <a:off x="795338" y="4308475"/>
          <a:ext cx="10207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6" name="Equation" r:id="rId10" imgW="622080" imgH="215640" progId="Equation.3">
                  <p:embed/>
                </p:oleObj>
              </mc:Choice>
              <mc:Fallback>
                <p:oleObj name="Equation" r:id="rId10" imgW="622080" imgH="215640" progId="Equation.3">
                  <p:embed/>
                  <p:pic>
                    <p:nvPicPr>
                      <p:cNvPr id="316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308475"/>
                        <a:ext cx="102076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/>
          <p:cNvGraphicFramePr>
            <a:graphicFrameLocks noChangeAspect="1"/>
          </p:cNvGraphicFramePr>
          <p:nvPr/>
        </p:nvGraphicFramePr>
        <p:xfrm>
          <a:off x="1812925" y="4308475"/>
          <a:ext cx="10636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7" name="Equation" r:id="rId12" imgW="647640" imgH="215640" progId="Equation.3">
                  <p:embed/>
                </p:oleObj>
              </mc:Choice>
              <mc:Fallback>
                <p:oleObj name="Equation" r:id="rId12" imgW="647640" imgH="215640" progId="Equation.3">
                  <p:embed/>
                  <p:pic>
                    <p:nvPicPr>
                      <p:cNvPr id="316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308475"/>
                        <a:ext cx="10636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/>
          <p:cNvGraphicFramePr>
            <a:graphicFrameLocks noChangeAspect="1"/>
          </p:cNvGraphicFramePr>
          <p:nvPr/>
        </p:nvGraphicFramePr>
        <p:xfrm>
          <a:off x="2871788" y="4308475"/>
          <a:ext cx="1041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8" name="Equation" r:id="rId14" imgW="634680" imgH="215640" progId="Equation.3">
                  <p:embed/>
                </p:oleObj>
              </mc:Choice>
              <mc:Fallback>
                <p:oleObj name="Equation" r:id="rId14" imgW="634680" imgH="215640" progId="Equation.3">
                  <p:embed/>
                  <p:pic>
                    <p:nvPicPr>
                      <p:cNvPr id="316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308475"/>
                        <a:ext cx="1041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/>
          <p:cNvGraphicFramePr>
            <a:graphicFrameLocks noChangeAspect="1"/>
          </p:cNvGraphicFramePr>
          <p:nvPr/>
        </p:nvGraphicFramePr>
        <p:xfrm>
          <a:off x="3910013" y="4308475"/>
          <a:ext cx="1104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9" name="Equation" r:id="rId16" imgW="672840" imgH="215640" progId="Equation.3">
                  <p:embed/>
                </p:oleObj>
              </mc:Choice>
              <mc:Fallback>
                <p:oleObj name="Equation" r:id="rId16" imgW="672840" imgH="215640" progId="Equation.3">
                  <p:embed/>
                  <p:pic>
                    <p:nvPicPr>
                      <p:cNvPr id="3164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308475"/>
                        <a:ext cx="11049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6" name="Object 20"/>
          <p:cNvGraphicFramePr>
            <a:graphicFrameLocks noChangeAspect="1"/>
          </p:cNvGraphicFramePr>
          <p:nvPr/>
        </p:nvGraphicFramePr>
        <p:xfrm>
          <a:off x="193675" y="4119563"/>
          <a:ext cx="5175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0" name="Equation" r:id="rId18" imgW="279360" imgH="393480" progId="Equation.3">
                  <p:embed/>
                </p:oleObj>
              </mc:Choice>
              <mc:Fallback>
                <p:oleObj name="Equation" r:id="rId18" imgW="279360" imgH="393480" progId="Equation.3">
                  <p:embed/>
                  <p:pic>
                    <p:nvPicPr>
                      <p:cNvPr id="3164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119563"/>
                        <a:ext cx="5175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37" name="AutoShape 21"/>
          <p:cNvSpPr>
            <a:spLocks/>
          </p:cNvSpPr>
          <p:nvPr/>
        </p:nvSpPr>
        <p:spPr bwMode="auto">
          <a:xfrm>
            <a:off x="708025" y="4152900"/>
            <a:ext cx="92075" cy="665163"/>
          </a:xfrm>
          <a:prstGeom prst="leftBracket">
            <a:avLst>
              <a:gd name="adj" fmla="val 6020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38" name="AutoShape 22"/>
          <p:cNvSpPr>
            <a:spLocks/>
          </p:cNvSpPr>
          <p:nvPr/>
        </p:nvSpPr>
        <p:spPr bwMode="auto">
          <a:xfrm>
            <a:off x="8145463" y="4156075"/>
            <a:ext cx="88900" cy="657225"/>
          </a:xfrm>
          <a:prstGeom prst="rightBracket">
            <a:avLst>
              <a:gd name="adj" fmla="val 616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16439" name="Object 23"/>
          <p:cNvGraphicFramePr>
            <a:graphicFrameLocks noChangeAspect="1"/>
          </p:cNvGraphicFramePr>
          <p:nvPr/>
        </p:nvGraphicFramePr>
        <p:xfrm>
          <a:off x="8229600" y="4316413"/>
          <a:ext cx="758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1" name="Equation" r:id="rId20" imgW="457200" imgH="203040" progId="Equation.3">
                  <p:embed/>
                </p:oleObj>
              </mc:Choice>
              <mc:Fallback>
                <p:oleObj name="Equation" r:id="rId20" imgW="457200" imgH="203040" progId="Equation.3">
                  <p:embed/>
                  <p:pic>
                    <p:nvPicPr>
                      <p:cNvPr id="3164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316413"/>
                        <a:ext cx="758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0" name="Object 24"/>
          <p:cNvGraphicFramePr>
            <a:graphicFrameLocks noChangeAspect="1"/>
          </p:cNvGraphicFramePr>
          <p:nvPr/>
        </p:nvGraphicFramePr>
        <p:xfrm>
          <a:off x="7315200" y="4308475"/>
          <a:ext cx="8334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2" name="Equation" r:id="rId22" imgW="507960" imgH="215640" progId="Equation.3">
                  <p:embed/>
                </p:oleObj>
              </mc:Choice>
              <mc:Fallback>
                <p:oleObj name="Equation" r:id="rId22" imgW="507960" imgH="215640" progId="Equation.3">
                  <p:embed/>
                  <p:pic>
                    <p:nvPicPr>
                      <p:cNvPr id="3164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308475"/>
                        <a:ext cx="8334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1" name="Object 25"/>
          <p:cNvGraphicFramePr>
            <a:graphicFrameLocks noChangeAspect="1"/>
          </p:cNvGraphicFramePr>
          <p:nvPr/>
        </p:nvGraphicFramePr>
        <p:xfrm>
          <a:off x="5010150" y="4308475"/>
          <a:ext cx="12509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3" name="Equation" r:id="rId24" imgW="761760" imgH="215640" progId="Equation.3">
                  <p:embed/>
                </p:oleObj>
              </mc:Choice>
              <mc:Fallback>
                <p:oleObj name="Equation" r:id="rId24" imgW="761760" imgH="215640" progId="Equation.3">
                  <p:embed/>
                  <p:pic>
                    <p:nvPicPr>
                      <p:cNvPr id="3164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4308475"/>
                        <a:ext cx="12509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2" name="Object 26"/>
          <p:cNvGraphicFramePr>
            <a:graphicFrameLocks noChangeAspect="1"/>
          </p:cNvGraphicFramePr>
          <p:nvPr/>
        </p:nvGraphicFramePr>
        <p:xfrm>
          <a:off x="6257925" y="4308475"/>
          <a:ext cx="10620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4" name="Equation" r:id="rId26" imgW="647640" imgH="215640" progId="Equation.3">
                  <p:embed/>
                </p:oleObj>
              </mc:Choice>
              <mc:Fallback>
                <p:oleObj name="Equation" r:id="rId26" imgW="647640" imgH="215640" progId="Equation.3">
                  <p:embed/>
                  <p:pic>
                    <p:nvPicPr>
                      <p:cNvPr id="316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308475"/>
                        <a:ext cx="10620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F22C-61EC-3A4B-8BFA-1CEBFB5B19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/>
      <p:bldP spid="316420" grpId="0"/>
      <p:bldP spid="316421" grpId="0" animBg="1"/>
      <p:bldP spid="316422" grpId="0"/>
      <p:bldP spid="316424" grpId="0"/>
      <p:bldP spid="316425" grpId="0" animBg="1"/>
      <p:bldP spid="316426" grpId="0"/>
      <p:bldP spid="316427" grpId="0" animBg="1"/>
      <p:bldP spid="316429" grpId="0"/>
      <p:bldP spid="316431" grpId="0"/>
      <p:bldP spid="316437" grpId="0" animBg="1"/>
      <p:bldP spid="3164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9</a:t>
            </a:r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Better Selection Algorithm</a:t>
            </a:r>
            <a:endParaRPr lang="en-US">
              <a:latin typeface="Comic Sans MS" pitchFamily="-107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7288"/>
            <a:ext cx="8229600" cy="5257800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dirty="0"/>
              <a:t>Can perform Selection in </a:t>
            </a:r>
            <a:r>
              <a:rPr lang="en-US" dirty="0">
                <a:latin typeface="Comic Sans MS" pitchFamily="-107" charset="0"/>
              </a:rPr>
              <a:t>O(n)</a:t>
            </a:r>
            <a:r>
              <a:rPr lang="en-US" dirty="0"/>
              <a:t> Worst Case</a:t>
            </a:r>
          </a:p>
          <a:p>
            <a:pPr marL="533400" indent="-533400"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</a:rPr>
              <a:t>Idea: guarantee a good split on partitioning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Running time is influenced by how “balanced” are the resulting partitions</a:t>
            </a:r>
          </a:p>
          <a:p>
            <a:pPr marL="533400" indent="-533400">
              <a:lnSpc>
                <a:spcPct val="150000"/>
              </a:lnSpc>
            </a:pPr>
            <a:r>
              <a:rPr lang="en-US" dirty="0"/>
              <a:t>Use a modified version of PARTITION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Takes as input the element around which to partition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1402</Words>
  <Application>Microsoft Macintosh PowerPoint</Application>
  <PresentationFormat>On-screen Show (4:3)</PresentationFormat>
  <Paragraphs>332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Century Gothic</vt:lpstr>
      <vt:lpstr>Comic Sans MS</vt:lpstr>
      <vt:lpstr>Monotype Corsiva</vt:lpstr>
      <vt:lpstr>Palatino</vt:lpstr>
      <vt:lpstr>Palatino Linotype</vt:lpstr>
      <vt:lpstr>Symbol</vt:lpstr>
      <vt:lpstr>Default Design</vt:lpstr>
      <vt:lpstr>Paint Shop Pro Image</vt:lpstr>
      <vt:lpstr>Equation</vt:lpstr>
      <vt:lpstr>Analysis of Algorithms CS 477/677</vt:lpstr>
      <vt:lpstr>Selection</vt:lpstr>
      <vt:lpstr>General Selection Problem</vt:lpstr>
      <vt:lpstr>Randomized Select</vt:lpstr>
      <vt:lpstr>Analysis of Running Time</vt:lpstr>
      <vt:lpstr>Analysis of Running Time</vt:lpstr>
      <vt:lpstr>Analysis of Running Time</vt:lpstr>
      <vt:lpstr>Analysis of Running Time (cont.)</vt:lpstr>
      <vt:lpstr>A Better Selection Algorithm</vt:lpstr>
      <vt:lpstr>Selection in O(n) Worst Case</vt:lpstr>
      <vt:lpstr>Example</vt:lpstr>
      <vt:lpstr>Example (cont.)</vt:lpstr>
      <vt:lpstr>Example (cont.)</vt:lpstr>
      <vt:lpstr>Analysis of Running Time</vt:lpstr>
      <vt:lpstr>Analysis of Running Time</vt:lpstr>
      <vt:lpstr>Analysis of Running Time</vt:lpstr>
      <vt:lpstr>Recurrence for the Running Time</vt:lpstr>
      <vt:lpstr>Substitution</vt:lpstr>
      <vt:lpstr>How Fast Can We Sort?</vt:lpstr>
      <vt:lpstr>Decision Tree Model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676</cp:revision>
  <cp:lastPrinted>2018-09-25T16:55:41Z</cp:lastPrinted>
  <dcterms:created xsi:type="dcterms:W3CDTF">2011-01-18T17:28:39Z</dcterms:created>
  <dcterms:modified xsi:type="dcterms:W3CDTF">2018-09-25T22:01:46Z</dcterms:modified>
</cp:coreProperties>
</file>