
<file path=[Content_Types].xml><?xml version="1.0" encoding="utf-8"?>
<Types xmlns="http://schemas.openxmlformats.org/package/2006/content-types">
  <Default Extension="png" ContentType="image/png"/>
  <Default Extension="svg" ContentType="image/svg+xml"/>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p:cViewPr>
        <p:scale>
          <a:sx n="100" d="100"/>
          <a:sy n="100" d="100"/>
        </p:scale>
        <p:origin x="792" y="16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3/16/2023</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3/16/2023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410631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2314490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3226769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366948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418551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155801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33716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116902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326775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419598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25018437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3/16/2023</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smtClean="0"/>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smtClean="0"/>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web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p5js.org/reference/#/p5/draw" TargetMode="External"/><Relationship Id="rId4" Type="http://schemas.openxmlformats.org/officeDocument/2006/relationships/hyperlink" Target="https://p5js.org/reference/#/p5/setu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p5js.org/reference/#/p5/keyPresse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916832"/>
            <a:ext cx="5326856" cy="1425577"/>
          </a:xfrm>
        </p:spPr>
        <p:txBody>
          <a:bodyPr/>
          <a:lstStyle/>
          <a:p>
            <a:r>
              <a:rPr lang="en-US" dirty="0" smtClean="0"/>
              <a:t>CASE-STUDY</a:t>
            </a:r>
            <a:r>
              <a:rPr lang="en-US" dirty="0"/>
              <a:t/>
            </a:r>
            <a:br>
              <a:rPr lang="en-US" dirty="0"/>
            </a:br>
            <a:r>
              <a:rPr lang="en-US" b="0" dirty="0" smtClean="0"/>
              <a:t>SNAKE GAME</a:t>
            </a:r>
            <a:endParaRPr lang="en-US" b="0" dirty="0"/>
          </a:p>
        </p:txBody>
      </p:sp>
      <p:sp>
        <p:nvSpPr>
          <p:cNvPr id="3" name="Rectangle 2"/>
          <p:cNvSpPr>
            <a:spLocks noGrp="1"/>
          </p:cNvSpPr>
          <p:nvPr>
            <p:ph type="subTitle" idx="1"/>
          </p:nvPr>
        </p:nvSpPr>
        <p:spPr/>
        <p:txBody>
          <a:bodyPr>
            <a:noAutofit/>
          </a:bodyPr>
          <a:lstStyle/>
          <a:p>
            <a:pPr algn="r"/>
            <a:r>
              <a:rPr lang="en-US" sz="2400" dirty="0" err="1" smtClean="0"/>
              <a:t>Người</a:t>
            </a:r>
            <a:r>
              <a:rPr lang="en-US" sz="2400" dirty="0" smtClean="0"/>
              <a:t> </a:t>
            </a:r>
            <a:r>
              <a:rPr lang="en-US" sz="2400" dirty="0" err="1" smtClean="0"/>
              <a:t>thực</a:t>
            </a:r>
            <a:r>
              <a:rPr lang="en-US" sz="2400" dirty="0" smtClean="0"/>
              <a:t> </a:t>
            </a:r>
            <a:r>
              <a:rPr lang="en-US" sz="2400" dirty="0" err="1" smtClean="0"/>
              <a:t>hiện</a:t>
            </a:r>
            <a:r>
              <a:rPr lang="en-US" sz="2400" dirty="0" smtClean="0"/>
              <a:t>:</a:t>
            </a:r>
            <a:endParaRPr lang="en-US" sz="2400" dirty="0"/>
          </a:p>
          <a:p>
            <a:pPr algn="r"/>
            <a:r>
              <a:rPr lang="en-US" sz="2400" dirty="0" err="1" smtClean="0"/>
              <a:t>Đỗ</a:t>
            </a:r>
            <a:r>
              <a:rPr lang="en-US" sz="2400" dirty="0" smtClean="0"/>
              <a:t> </a:t>
            </a:r>
            <a:r>
              <a:rPr lang="en-US" sz="2400" dirty="0" err="1" smtClean="0"/>
              <a:t>Trọng</a:t>
            </a:r>
            <a:r>
              <a:rPr lang="en-US" sz="2400" dirty="0" smtClean="0"/>
              <a:t> </a:t>
            </a:r>
            <a:r>
              <a:rPr lang="en-US" sz="2400" dirty="0" err="1" smtClean="0"/>
              <a:t>Hải</a:t>
            </a:r>
            <a:r>
              <a:rPr lang="en-US" sz="2400" dirty="0" smtClean="0"/>
              <a:t> – C0223G1</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2.4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Xử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lí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khi</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rắn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thức</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6" name="Rectangle 1"/>
          <p:cNvSpPr>
            <a:spLocks noChangeArrowheads="1"/>
          </p:cNvSpPr>
          <p:nvPr/>
        </p:nvSpPr>
        <p:spPr bwMode="auto">
          <a:xfrm rot="10800000" flipV="1">
            <a:off x="254529" y="1881850"/>
            <a:ext cx="3594760" cy="230832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vi-VN" altLang="vi-VN" dirty="0">
                <a:solidFill>
                  <a:srgbClr val="333333"/>
                </a:solidFill>
                <a:latin typeface="Times New Roman" panose="02020603050405020304" pitchFamily="18" charset="0"/>
                <a:cs typeface="Times New Roman" panose="02020603050405020304" pitchFamily="18" charset="0"/>
              </a:rPr>
              <a:t>Để biết được khi nào rắn đã ăn mồi, ta chỉ cần kiểm tra xem tọa độ của phần head có trùng với tọa độ của food </a:t>
            </a:r>
            <a:r>
              <a:rPr lang="vi-VN" altLang="vi-VN" dirty="0" smtClean="0">
                <a:solidFill>
                  <a:srgbClr val="333333"/>
                </a:solidFill>
                <a:latin typeface="Times New Roman" panose="02020603050405020304" pitchFamily="18" charset="0"/>
                <a:cs typeface="Times New Roman" panose="02020603050405020304" pitchFamily="18" charset="0"/>
              </a:rPr>
              <a:t>không, </a:t>
            </a:r>
            <a:r>
              <a:rPr lang="vi-VN" altLang="vi-VN" dirty="0">
                <a:solidFill>
                  <a:srgbClr val="333333"/>
                </a:solidFill>
                <a:latin typeface="Times New Roman" panose="02020603050405020304" pitchFamily="18" charset="0"/>
                <a:cs typeface="Times New Roman" panose="02020603050405020304" pitchFamily="18" charset="0"/>
              </a:rPr>
              <a:t>đồng thời cũng tạo thêm 1 biến </a:t>
            </a:r>
            <a:r>
              <a:rPr lang="vi-VN" altLang="vi-VN" dirty="0">
                <a:solidFill>
                  <a:srgbClr val="C7254E"/>
                </a:solidFill>
                <a:latin typeface="Times New Roman" panose="02020603050405020304" pitchFamily="18" charset="0"/>
                <a:cs typeface="Times New Roman" panose="02020603050405020304" pitchFamily="18" charset="0"/>
              </a:rPr>
              <a:t>length</a:t>
            </a:r>
            <a:r>
              <a:rPr lang="vi-VN" altLang="vi-VN" dirty="0">
                <a:solidFill>
                  <a:srgbClr val="333333"/>
                </a:solidFill>
                <a:latin typeface="Times New Roman" panose="02020603050405020304" pitchFamily="18" charset="0"/>
                <a:cs typeface="Times New Roman" panose="02020603050405020304" pitchFamily="18" charset="0"/>
              </a:rPr>
              <a:t> ở bên snake - đây sẽ là chiều dài của con rắn, mỗi khi ăn mồi sẽ tăng thêm 1. Ta viết thêm vào file </a:t>
            </a:r>
            <a:r>
              <a:rPr lang="vi-VN" altLang="vi-VN" dirty="0">
                <a:solidFill>
                  <a:srgbClr val="C7254E"/>
                </a:solidFill>
                <a:latin typeface="Times New Roman" panose="02020603050405020304" pitchFamily="18" charset="0"/>
                <a:cs typeface="Times New Roman" panose="02020603050405020304" pitchFamily="18" charset="0"/>
              </a:rPr>
              <a:t>game.js</a:t>
            </a:r>
            <a:r>
              <a:rPr lang="vi-VN" altLang="vi-VN" dirty="0">
                <a:solidFill>
                  <a:srgbClr val="333333"/>
                </a:solidFill>
                <a:latin typeface="Times New Roman" panose="02020603050405020304" pitchFamily="18" charset="0"/>
                <a:cs typeface="Times New Roman" panose="02020603050405020304" pitchFamily="18" charset="0"/>
              </a:rPr>
              <a:t> như sau:</a:t>
            </a:r>
            <a:r>
              <a:rPr lang="vi-VN" altLang="vi-VN" dirty="0">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3"/>
          <a:stretch>
            <a:fillRect/>
          </a:stretch>
        </p:blipFill>
        <p:spPr>
          <a:xfrm>
            <a:off x="4469622" y="1216506"/>
            <a:ext cx="4108072" cy="3833348"/>
          </a:xfrm>
          <a:prstGeom prst="rect">
            <a:avLst/>
          </a:prstGeom>
        </p:spPr>
      </p:pic>
    </p:spTree>
    <p:extLst>
      <p:ext uri="{BB962C8B-B14F-4D97-AF65-F5344CB8AC3E}">
        <p14:creationId xmlns:p14="http://schemas.microsoft.com/office/powerpoint/2010/main" val="2037751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11</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2.4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Xử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lí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khi</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rắn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thức</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6" name="Rectangle 1"/>
          <p:cNvSpPr>
            <a:spLocks noChangeArrowheads="1"/>
          </p:cNvSpPr>
          <p:nvPr/>
        </p:nvSpPr>
        <p:spPr bwMode="auto">
          <a:xfrm rot="10800000" flipV="1">
            <a:off x="254529" y="1881852"/>
            <a:ext cx="3594760" cy="230832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vi-VN" altLang="vi-VN" dirty="0">
                <a:solidFill>
                  <a:srgbClr val="333333"/>
                </a:solidFill>
                <a:latin typeface="Times New Roman" panose="02020603050405020304" pitchFamily="18" charset="0"/>
                <a:cs typeface="Times New Roman" panose="02020603050405020304" pitchFamily="18" charset="0"/>
              </a:rPr>
              <a:t>Như vậy là ta đã hoàn thành phần ăn thức ăn. Tiếp theo sẽ đến việc xử lý phần thân của con rắn, làm sao để mỗi khi ăn thức ăn thì nó sẽ dài ra.</a:t>
            </a:r>
            <a:endParaRPr lang="vi-VN" altLang="vi-VN" dirty="0">
              <a:latin typeface="Times New Roman" panose="02020603050405020304" pitchFamily="18" charset="0"/>
              <a:cs typeface="Times New Roman" panose="02020603050405020304" pitchFamily="18" charset="0"/>
            </a:endParaRPr>
          </a:p>
          <a:p>
            <a:pPr lvl="0" algn="just"/>
            <a:r>
              <a:rPr lang="vi-VN" altLang="vi-VN" dirty="0">
                <a:solidFill>
                  <a:srgbClr val="333333"/>
                </a:solidFill>
                <a:latin typeface="Times New Roman" panose="02020603050405020304" pitchFamily="18" charset="0"/>
                <a:cs typeface="Times New Roman" panose="02020603050405020304" pitchFamily="18" charset="0"/>
              </a:rPr>
              <a:t>Chúng ta sẽ thêm đoạn code sau vào hàm </a:t>
            </a:r>
            <a:r>
              <a:rPr lang="vi-VN" altLang="vi-VN" dirty="0">
                <a:solidFill>
                  <a:srgbClr val="C7254E"/>
                </a:solidFill>
                <a:latin typeface="Times New Roman" panose="02020603050405020304" pitchFamily="18" charset="0"/>
                <a:cs typeface="Times New Roman" panose="02020603050405020304" pitchFamily="18" charset="0"/>
              </a:rPr>
              <a:t>update()</a:t>
            </a:r>
            <a:r>
              <a:rPr lang="vi-VN" altLang="vi-VN" dirty="0">
                <a:solidFill>
                  <a:srgbClr val="333333"/>
                </a:solidFill>
                <a:latin typeface="Times New Roman" panose="02020603050405020304" pitchFamily="18" charset="0"/>
                <a:cs typeface="Times New Roman" panose="02020603050405020304" pitchFamily="18" charset="0"/>
              </a:rPr>
              <a:t> và </a:t>
            </a:r>
            <a:r>
              <a:rPr lang="vi-VN" altLang="vi-VN" dirty="0">
                <a:solidFill>
                  <a:srgbClr val="C7254E"/>
                </a:solidFill>
                <a:latin typeface="Times New Roman" panose="02020603050405020304" pitchFamily="18" charset="0"/>
                <a:cs typeface="Times New Roman" panose="02020603050405020304" pitchFamily="18" charset="0"/>
              </a:rPr>
              <a:t>show()</a:t>
            </a:r>
            <a:r>
              <a:rPr lang="vi-VN" altLang="vi-VN" dirty="0">
                <a:solidFill>
                  <a:srgbClr val="333333"/>
                </a:solidFill>
                <a:latin typeface="Times New Roman" panose="02020603050405020304" pitchFamily="18" charset="0"/>
                <a:cs typeface="Times New Roman" panose="02020603050405020304" pitchFamily="18" charset="0"/>
              </a:rPr>
              <a:t> của con rắn, đoạn code này sẽ update lại vị trí của phần thân rắn, dựa theo biến length.</a:t>
            </a:r>
            <a:endParaRPr lang="vi-VN" alt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505636" y="1196752"/>
            <a:ext cx="4387026" cy="5397371"/>
          </a:xfrm>
          <a:prstGeom prst="rect">
            <a:avLst/>
          </a:prstGeom>
        </p:spPr>
      </p:pic>
    </p:spTree>
    <p:extLst>
      <p:ext uri="{BB962C8B-B14F-4D97-AF65-F5344CB8AC3E}">
        <p14:creationId xmlns:p14="http://schemas.microsoft.com/office/powerpoint/2010/main" val="143181365"/>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12</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2.4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Xử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lí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khi</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game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kết</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thúc</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8" name="Rectangle 7"/>
          <p:cNvSpPr/>
          <p:nvPr/>
        </p:nvSpPr>
        <p:spPr>
          <a:xfrm>
            <a:off x="257160" y="1671189"/>
            <a:ext cx="4674880" cy="2246769"/>
          </a:xfrm>
          <a:prstGeom prst="rect">
            <a:avLst/>
          </a:prstGeom>
        </p:spPr>
        <p:txBody>
          <a:bodyPr wrap="square">
            <a:spAutoFit/>
          </a:bodyPr>
          <a:lstStyle/>
          <a:p>
            <a:pPr lvl="0" algn="just" eaLnBrk="0" fontAlgn="base" hangingPunct="0">
              <a:spcBef>
                <a:spcPct val="0"/>
              </a:spcBef>
              <a:spcAft>
                <a:spcPct val="0"/>
              </a:spcAft>
            </a:pPr>
            <a:r>
              <a:rPr lang="vi-VN" altLang="vi-VN" sz="2000" dirty="0">
                <a:solidFill>
                  <a:srgbClr val="333333"/>
                </a:solidFill>
                <a:latin typeface="Times New Roman" panose="02020603050405020304" pitchFamily="18" charset="0"/>
                <a:cs typeface="Times New Roman" panose="02020603050405020304" pitchFamily="18" charset="0"/>
              </a:rPr>
              <a:t>Trò chơi kết thúc khi con rắn cắn vào thân của nó, tương tự như phần ăn thức ăn, ta chỉ cần kiểm tra xem có phần thần nào trùng tọa độ với head hay không là được. Ta tạo thêm 1 biến </a:t>
            </a:r>
            <a:r>
              <a:rPr lang="vi-VN" altLang="vi-VN" sz="2000" dirty="0">
                <a:solidFill>
                  <a:srgbClr val="C7254E"/>
                </a:solidFill>
                <a:latin typeface="Times New Roman" panose="02020603050405020304" pitchFamily="18" charset="0"/>
                <a:cs typeface="Times New Roman" panose="02020603050405020304" pitchFamily="18" charset="0"/>
              </a:rPr>
              <a:t>isDead</a:t>
            </a:r>
            <a:r>
              <a:rPr lang="vi-VN" altLang="vi-VN" sz="2000" dirty="0">
                <a:solidFill>
                  <a:srgbClr val="333333"/>
                </a:solidFill>
                <a:latin typeface="Times New Roman" panose="02020603050405020304" pitchFamily="18" charset="0"/>
                <a:cs typeface="Times New Roman" panose="02020603050405020304" pitchFamily="18" charset="0"/>
              </a:rPr>
              <a:t> tượng trưng cho trạng thái của con rắn và thêm đoạn code sau vào hàm </a:t>
            </a:r>
            <a:r>
              <a:rPr lang="vi-VN" altLang="vi-VN" sz="2000" dirty="0">
                <a:solidFill>
                  <a:srgbClr val="C7254E"/>
                </a:solidFill>
                <a:latin typeface="Times New Roman" panose="02020603050405020304" pitchFamily="18" charset="0"/>
                <a:cs typeface="Times New Roman" panose="02020603050405020304" pitchFamily="18" charset="0"/>
              </a:rPr>
              <a:t>update</a:t>
            </a:r>
            <a:r>
              <a:rPr lang="vi-VN" altLang="vi-VN" sz="2000" dirty="0" smtClean="0">
                <a:solidFill>
                  <a:srgbClr val="C7254E"/>
                </a:solidFill>
                <a:latin typeface="Times New Roman" panose="02020603050405020304" pitchFamily="18" charset="0"/>
                <a:cs typeface="Times New Roman" panose="02020603050405020304" pitchFamily="18" charset="0"/>
              </a:rPr>
              <a:t>()</a:t>
            </a:r>
            <a:r>
              <a:rPr lang="vi-VN" altLang="vi-VN" sz="2000" dirty="0">
                <a:solidFill>
                  <a:schemeClr val="bg1"/>
                </a:solidFill>
                <a:latin typeface="Times New Roman" panose="02020603050405020304" pitchFamily="18" charset="0"/>
                <a:cs typeface="Times New Roman" panose="02020603050405020304" pitchFamily="18" charset="0"/>
              </a:rPr>
              <a:t>.</a:t>
            </a:r>
          </a:p>
        </p:txBody>
      </p:sp>
      <p:pic>
        <p:nvPicPr>
          <p:cNvPr id="9" name="Picture 8"/>
          <p:cNvPicPr>
            <a:picLocks noChangeAspect="1"/>
          </p:cNvPicPr>
          <p:nvPr/>
        </p:nvPicPr>
        <p:blipFill>
          <a:blip r:embed="rId3"/>
          <a:stretch>
            <a:fillRect/>
          </a:stretch>
        </p:blipFill>
        <p:spPr>
          <a:xfrm>
            <a:off x="5114396" y="1412776"/>
            <a:ext cx="3706076" cy="2348515"/>
          </a:xfrm>
          <a:prstGeom prst="rect">
            <a:avLst/>
          </a:prstGeom>
        </p:spPr>
      </p:pic>
      <p:sp>
        <p:nvSpPr>
          <p:cNvPr id="11" name="Rectangle 10"/>
          <p:cNvSpPr/>
          <p:nvPr/>
        </p:nvSpPr>
        <p:spPr>
          <a:xfrm>
            <a:off x="358911" y="4058772"/>
            <a:ext cx="4471378" cy="1015663"/>
          </a:xfrm>
          <a:prstGeom prst="rect">
            <a:avLst/>
          </a:prstGeom>
        </p:spPr>
        <p:txBody>
          <a:bodyPr wrap="square">
            <a:spAutoFit/>
          </a:bodyPr>
          <a:lstStyle/>
          <a:p>
            <a:pPr lvl="0" algn="just" eaLnBrk="0" fontAlgn="base" hangingPunct="0">
              <a:spcBef>
                <a:spcPct val="0"/>
              </a:spcBef>
              <a:spcAft>
                <a:spcPct val="0"/>
              </a:spcAft>
            </a:pPr>
            <a:r>
              <a:rPr lang="vi-VN" altLang="vi-VN" sz="2000" dirty="0">
                <a:solidFill>
                  <a:srgbClr val="333333"/>
                </a:solidFill>
                <a:latin typeface="Times New Roman" panose="02020603050405020304" pitchFamily="18" charset="0"/>
                <a:cs typeface="Times New Roman" panose="02020603050405020304" pitchFamily="18" charset="0"/>
              </a:rPr>
              <a:t>Và hàm </a:t>
            </a:r>
            <a:r>
              <a:rPr lang="vi-VN" altLang="vi-VN" sz="2000" dirty="0">
                <a:solidFill>
                  <a:srgbClr val="C7254E"/>
                </a:solidFill>
                <a:latin typeface="Times New Roman" panose="02020603050405020304" pitchFamily="18" charset="0"/>
                <a:cs typeface="Times New Roman" panose="02020603050405020304" pitchFamily="18" charset="0"/>
              </a:rPr>
              <a:t>draw()</a:t>
            </a:r>
            <a:r>
              <a:rPr lang="vi-VN" altLang="vi-VN" sz="2000" dirty="0">
                <a:solidFill>
                  <a:srgbClr val="333333"/>
                </a:solidFill>
                <a:latin typeface="Times New Roman" panose="02020603050405020304" pitchFamily="18" charset="0"/>
                <a:cs typeface="Times New Roman" panose="02020603050405020304" pitchFamily="18" charset="0"/>
              </a:rPr>
              <a:t> cũng sẽ được chỉnh lại, để mỗi khi</a:t>
            </a:r>
            <a:r>
              <a:rPr lang="vi-VN" altLang="vi-VN" sz="2000" dirty="0">
                <a:solidFill>
                  <a:srgbClr val="C7254E"/>
                </a:solidFill>
                <a:latin typeface="Times New Roman" panose="02020603050405020304" pitchFamily="18" charset="0"/>
                <a:cs typeface="Times New Roman" panose="02020603050405020304" pitchFamily="18" charset="0"/>
              </a:rPr>
              <a:t> isDead == true</a:t>
            </a:r>
            <a:r>
              <a:rPr lang="vi-VN" altLang="vi-VN" sz="2000" dirty="0">
                <a:solidFill>
                  <a:srgbClr val="333333"/>
                </a:solidFill>
                <a:latin typeface="Times New Roman" panose="02020603050405020304" pitchFamily="18" charset="0"/>
                <a:cs typeface="Times New Roman" panose="02020603050405020304" pitchFamily="18" charset="0"/>
              </a:rPr>
              <a:t> thì sẽ tạo lại 1 game mới.</a:t>
            </a:r>
            <a:r>
              <a:rPr lang="vi-VN" altLang="vi-VN" sz="2000" dirty="0">
                <a:latin typeface="Times New Roman" panose="02020603050405020304" pitchFamily="18" charset="0"/>
                <a:cs typeface="Times New Roman" panose="02020603050405020304" pitchFamily="18" charset="0"/>
              </a:rPr>
              <a:t> </a:t>
            </a:r>
          </a:p>
        </p:txBody>
      </p:sp>
      <p:pic>
        <p:nvPicPr>
          <p:cNvPr id="12" name="Picture 11"/>
          <p:cNvPicPr>
            <a:picLocks noChangeAspect="1"/>
          </p:cNvPicPr>
          <p:nvPr/>
        </p:nvPicPr>
        <p:blipFill>
          <a:blip r:embed="rId4"/>
          <a:stretch>
            <a:fillRect/>
          </a:stretch>
        </p:blipFill>
        <p:spPr>
          <a:xfrm>
            <a:off x="5117929" y="4566603"/>
            <a:ext cx="2423370" cy="2126164"/>
          </a:xfrm>
          <a:prstGeom prst="rect">
            <a:avLst/>
          </a:prstGeom>
        </p:spPr>
      </p:pic>
    </p:spTree>
    <p:extLst>
      <p:ext uri="{BB962C8B-B14F-4D97-AF65-F5344CB8AC3E}">
        <p14:creationId xmlns:p14="http://schemas.microsoft.com/office/powerpoint/2010/main" val="23555887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13</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7389440"/>
          </a:xfrm>
          <a:prstGeom prst="rect">
            <a:avLst/>
          </a:prstGeom>
        </p:spPr>
      </p:pic>
    </p:spTree>
    <p:extLst>
      <p:ext uri="{BB962C8B-B14F-4D97-AF65-F5344CB8AC3E}">
        <p14:creationId xmlns:p14="http://schemas.microsoft.com/office/powerpoint/2010/main" val="331208117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STATUS</a:t>
            </a:r>
            <a:r>
              <a:rPr lang="en-US" dirty="0"/>
              <a:t> SUMMARY</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grpSp>
        <p:nvGrpSpPr>
          <p:cNvPr id="17" name="Group 16">
            <a:extLst>
              <a:ext uri="{FF2B5EF4-FFF2-40B4-BE49-F238E27FC236}">
                <a16:creationId xmlns:a16="http://schemas.microsoft.com/office/drawing/2014/main" id="{1D227B02-3746-4E15-9429-D3DBB15D0457}"/>
              </a:ext>
              <a:ext uri="{C183D7F6-B498-43B3-948B-1728B52AA6E4}">
                <adec:decorative xmlns="" xmlns:adec="http://schemas.microsoft.com/office/drawing/2017/decorative" val="1"/>
              </a:ext>
            </a:extLst>
          </p:cNvPr>
          <p:cNvGrpSpPr/>
          <p:nvPr/>
        </p:nvGrpSpPr>
        <p:grpSpPr>
          <a:xfrm>
            <a:off x="2514600" y="2057400"/>
            <a:ext cx="3939540" cy="653752"/>
            <a:chOff x="0" y="1554"/>
            <a:chExt cx="8229600" cy="1261798"/>
          </a:xfrm>
          <a:solidFill>
            <a:schemeClr val="accent4"/>
          </a:solidFill>
        </p:grpSpPr>
        <p:sp>
          <p:nvSpPr>
            <p:cNvPr id="18" name="Callout: Up Arrow 17">
              <a:extLst>
                <a:ext uri="{FF2B5EF4-FFF2-40B4-BE49-F238E27FC236}">
                  <a16:creationId xmlns:a16="http://schemas.microsoft.com/office/drawing/2014/main" id="{E7529413-DDD1-4DC1-B8ED-E3450F631ED9}"/>
                </a:ext>
                <a:ext uri="{C183D7F6-B498-43B3-948B-1728B52AA6E4}">
                  <adec:decorative xmlns="" xmlns:adec="http://schemas.microsoft.com/office/drawing/2017/decorative" val="1"/>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err="1" smtClean="0">
                  <a:solidFill>
                    <a:schemeClr val="bg1"/>
                  </a:solidFill>
                </a:rPr>
                <a:t>Lập</a:t>
              </a:r>
              <a:r>
                <a:rPr lang="en-US" sz="1500" dirty="0" smtClean="0">
                  <a:solidFill>
                    <a:schemeClr val="bg1"/>
                  </a:solidFill>
                </a:rPr>
                <a:t> </a:t>
              </a:r>
              <a:r>
                <a:rPr lang="en-US" sz="1500" dirty="0" err="1" smtClean="0">
                  <a:solidFill>
                    <a:schemeClr val="bg1"/>
                  </a:solidFill>
                </a:rPr>
                <a:t>trình</a:t>
              </a:r>
              <a:r>
                <a:rPr lang="en-US" sz="1500" dirty="0" smtClean="0">
                  <a:solidFill>
                    <a:schemeClr val="bg1"/>
                  </a:solidFill>
                </a:rPr>
                <a:t> </a:t>
              </a:r>
              <a:r>
                <a:rPr lang="en-US" sz="1500" dirty="0" err="1" smtClean="0">
                  <a:solidFill>
                    <a:schemeClr val="bg1"/>
                  </a:solidFill>
                </a:rPr>
                <a:t>trò</a:t>
              </a:r>
              <a:r>
                <a:rPr lang="en-US" sz="1500" dirty="0" smtClean="0">
                  <a:solidFill>
                    <a:schemeClr val="bg1"/>
                  </a:solidFill>
                </a:rPr>
                <a:t> </a:t>
              </a:r>
              <a:r>
                <a:rPr lang="en-US" sz="1500" dirty="0" err="1" smtClean="0">
                  <a:solidFill>
                    <a:schemeClr val="bg1"/>
                  </a:solidFill>
                </a:rPr>
                <a:t>chơi</a:t>
              </a:r>
              <a:r>
                <a:rPr lang="en-US" sz="1500" dirty="0" smtClean="0">
                  <a:solidFill>
                    <a:schemeClr val="bg1"/>
                  </a:solidFill>
                </a:rPr>
                <a:t> </a:t>
              </a:r>
              <a:r>
                <a:rPr lang="en-US" sz="1500" dirty="0" err="1" smtClean="0">
                  <a:solidFill>
                    <a:schemeClr val="bg1"/>
                  </a:solidFill>
                </a:rPr>
                <a:t>rắn</a:t>
              </a:r>
              <a:r>
                <a:rPr lang="en-US" sz="1500" dirty="0" smtClean="0">
                  <a:solidFill>
                    <a:schemeClr val="bg1"/>
                  </a:solidFill>
                </a:rPr>
                <a:t> </a:t>
              </a:r>
              <a:r>
                <a:rPr lang="en-US" sz="1500" dirty="0" err="1" smtClean="0">
                  <a:solidFill>
                    <a:schemeClr val="bg1"/>
                  </a:solidFill>
                </a:rPr>
                <a:t>săn</a:t>
              </a:r>
              <a:r>
                <a:rPr lang="en-US" sz="1500" dirty="0" smtClean="0">
                  <a:solidFill>
                    <a:schemeClr val="bg1"/>
                  </a:solidFill>
                </a:rPr>
                <a:t> </a:t>
              </a:r>
              <a:r>
                <a:rPr lang="en-US" sz="1500" dirty="0" err="1" smtClean="0">
                  <a:solidFill>
                    <a:schemeClr val="bg1"/>
                  </a:solidFill>
                </a:rPr>
                <a:t>mồi</a:t>
              </a:r>
              <a:endParaRPr lang="en-US" sz="1500" kern="1200" dirty="0">
                <a:solidFill>
                  <a:schemeClr val="bg1"/>
                </a:solidFill>
              </a:endParaRPr>
            </a:p>
          </p:txBody>
        </p:sp>
      </p:grpSp>
      <p:grpSp>
        <p:nvGrpSpPr>
          <p:cNvPr id="16" name="Group 15">
            <a:extLst>
              <a:ext uri="{FF2B5EF4-FFF2-40B4-BE49-F238E27FC236}">
                <a16:creationId xmlns:a16="http://schemas.microsoft.com/office/drawing/2014/main" id="{CBE9B9A0-2E55-404A-BA78-59DB18604AD2}"/>
              </a:ext>
              <a:ext uri="{C183D7F6-B498-43B3-948B-1728B52AA6E4}">
                <adec:decorative xmlns="" xmlns:adec="http://schemas.microsoft.com/office/drawing/2017/decorative" val="1"/>
              </a:ext>
            </a:extLst>
          </p:cNvPr>
          <p:cNvGrpSpPr/>
          <p:nvPr/>
        </p:nvGrpSpPr>
        <p:grpSpPr>
          <a:xfrm>
            <a:off x="2998470" y="2868044"/>
            <a:ext cx="2971800" cy="653752"/>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 uri="{C183D7F6-B498-43B3-948B-1728B52AA6E4}">
                  <adec:decorative xmlns=""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err="1" smtClean="0">
                  <a:solidFill>
                    <a:schemeClr val="bg1"/>
                  </a:solidFill>
                </a:rPr>
                <a:t>Sử</a:t>
              </a:r>
              <a:r>
                <a:rPr lang="en-US" sz="1500" kern="1200" dirty="0" smtClean="0">
                  <a:solidFill>
                    <a:schemeClr val="bg1"/>
                  </a:solidFill>
                </a:rPr>
                <a:t> </a:t>
              </a:r>
              <a:r>
                <a:rPr lang="en-US" sz="1500" kern="1200" dirty="0" err="1" smtClean="0">
                  <a:solidFill>
                    <a:schemeClr val="bg1"/>
                  </a:solidFill>
                </a:rPr>
                <a:t>dụng</a:t>
              </a:r>
              <a:r>
                <a:rPr lang="en-US" sz="1500" kern="1200" dirty="0" smtClean="0">
                  <a:solidFill>
                    <a:schemeClr val="bg1"/>
                  </a:solidFill>
                </a:rPr>
                <a:t> </a:t>
              </a:r>
              <a:r>
                <a:rPr lang="en-US" sz="1500" kern="1200" dirty="0" err="1" smtClean="0">
                  <a:solidFill>
                    <a:schemeClr val="bg1"/>
                  </a:solidFill>
                </a:rPr>
                <a:t>các</a:t>
              </a:r>
              <a:r>
                <a:rPr lang="en-US" sz="1500" kern="1200" dirty="0" smtClean="0">
                  <a:solidFill>
                    <a:schemeClr val="bg1"/>
                  </a:solidFill>
                </a:rPr>
                <a:t> </a:t>
              </a:r>
              <a:r>
                <a:rPr lang="en-US" sz="1500" kern="1200" dirty="0" err="1" smtClean="0">
                  <a:solidFill>
                    <a:schemeClr val="bg1"/>
                  </a:solidFill>
                </a:rPr>
                <a:t>kiến</a:t>
              </a:r>
              <a:r>
                <a:rPr lang="en-US" sz="1500" kern="1200" dirty="0" smtClean="0">
                  <a:solidFill>
                    <a:schemeClr val="bg1"/>
                  </a:solidFill>
                </a:rPr>
                <a:t> </a:t>
              </a:r>
              <a:r>
                <a:rPr lang="en-US" sz="1500" kern="1200" dirty="0" err="1" smtClean="0">
                  <a:solidFill>
                    <a:schemeClr val="bg1"/>
                  </a:solidFill>
                </a:rPr>
                <a:t>thức</a:t>
              </a:r>
              <a:r>
                <a:rPr lang="en-US" sz="1500" kern="1200" dirty="0" smtClean="0">
                  <a:solidFill>
                    <a:schemeClr val="bg1"/>
                  </a:solidFill>
                </a:rPr>
                <a:t> </a:t>
              </a:r>
              <a:r>
                <a:rPr lang="en-US" sz="1500" kern="1200" dirty="0" err="1" smtClean="0">
                  <a:solidFill>
                    <a:schemeClr val="bg1"/>
                  </a:solidFill>
                </a:rPr>
                <a:t>đã</a:t>
              </a:r>
              <a:r>
                <a:rPr lang="en-US" sz="1500" kern="1200" dirty="0" smtClean="0">
                  <a:solidFill>
                    <a:schemeClr val="bg1"/>
                  </a:solidFill>
                </a:rPr>
                <a:t> </a:t>
              </a:r>
              <a:r>
                <a:rPr lang="en-US" sz="1500" kern="1200" dirty="0" err="1" smtClean="0">
                  <a:solidFill>
                    <a:schemeClr val="bg1"/>
                  </a:solidFill>
                </a:rPr>
                <a:t>học</a:t>
              </a:r>
              <a:r>
                <a:rPr lang="en-US" sz="1500" kern="1200" dirty="0" smtClean="0">
                  <a:solidFill>
                    <a:schemeClr val="bg1"/>
                  </a:solidFill>
                </a:rPr>
                <a:t> </a:t>
              </a:r>
              <a:r>
                <a:rPr lang="en-US" sz="1500" kern="1200" dirty="0" err="1" smtClean="0">
                  <a:solidFill>
                    <a:schemeClr val="bg1"/>
                  </a:solidFill>
                </a:rPr>
                <a:t>trong</a:t>
              </a:r>
              <a:r>
                <a:rPr lang="en-US" sz="1500" kern="1200" dirty="0" smtClean="0">
                  <a:solidFill>
                    <a:schemeClr val="bg1"/>
                  </a:solidFill>
                </a:rPr>
                <a:t> MD1</a:t>
              </a:r>
              <a:endParaRPr lang="en-US" sz="1500" kern="1200" dirty="0">
                <a:solidFill>
                  <a:schemeClr val="bg1"/>
                </a:solidFill>
              </a:endParaRPr>
            </a:p>
          </p:txBody>
        </p:sp>
      </p:grpSp>
      <p:grpSp>
        <p:nvGrpSpPr>
          <p:cNvPr id="15" name="Group 14">
            <a:extLst>
              <a:ext uri="{FF2B5EF4-FFF2-40B4-BE49-F238E27FC236}">
                <a16:creationId xmlns:a16="http://schemas.microsoft.com/office/drawing/2014/main" id="{E62F7363-23DF-4B13-B949-1B67E5B9A4DB}"/>
              </a:ext>
              <a:ext uri="{C183D7F6-B498-43B3-948B-1728B52AA6E4}">
                <adec:decorative xmlns="" xmlns:adec="http://schemas.microsoft.com/office/drawing/2017/decorative" val="1"/>
              </a:ext>
            </a:extLst>
          </p:cNvPr>
          <p:cNvGrpSpPr/>
          <p:nvPr/>
        </p:nvGrpSpPr>
        <p:grpSpPr>
          <a:xfrm>
            <a:off x="2998470" y="3678687"/>
            <a:ext cx="2971800" cy="653752"/>
            <a:chOff x="0" y="2500538"/>
            <a:chExt cx="8229600" cy="1261798"/>
          </a:xfrm>
          <a:solidFill>
            <a:schemeClr val="accent4">
              <a:lumMod val="50000"/>
            </a:schemeClr>
          </a:solidFill>
        </p:grpSpPr>
        <p:sp>
          <p:nvSpPr>
            <p:cNvPr id="22" name="Callout: Up Arrow 21">
              <a:extLst>
                <a:ext uri="{FF2B5EF4-FFF2-40B4-BE49-F238E27FC236}">
                  <a16:creationId xmlns:a16="http://schemas.microsoft.com/office/drawing/2014/main" id="{2115AB7A-4DE5-418F-94E6-BB81DDC828B3}"/>
                </a:ext>
                <a:ext uri="{C183D7F6-B498-43B3-948B-1728B52AA6E4}">
                  <adec:decorative xmlns=""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err="1" smtClean="0">
                  <a:ea typeface="+mn-ea"/>
                  <a:cs typeface="+mn-cs"/>
                </a:rPr>
                <a:t>Hiện</a:t>
              </a:r>
              <a:r>
                <a:rPr lang="en-US" sz="1500" kern="1200" dirty="0" smtClean="0">
                  <a:ea typeface="+mn-ea"/>
                  <a:cs typeface="+mn-cs"/>
                </a:rPr>
                <a:t> </a:t>
              </a:r>
              <a:r>
                <a:rPr lang="en-US" sz="1500" kern="1200" dirty="0" err="1" smtClean="0">
                  <a:ea typeface="+mn-ea"/>
                  <a:cs typeface="+mn-cs"/>
                </a:rPr>
                <a:t>thị</a:t>
              </a:r>
              <a:r>
                <a:rPr lang="en-US" sz="1500" dirty="0"/>
                <a:t> </a:t>
              </a:r>
              <a:r>
                <a:rPr lang="en-US" sz="1500" dirty="0" err="1" smtClean="0"/>
                <a:t>các</a:t>
              </a:r>
              <a:r>
                <a:rPr lang="en-US" sz="1500" dirty="0" smtClean="0"/>
                <a:t> </a:t>
              </a:r>
              <a:r>
                <a:rPr lang="en-US" sz="1500" dirty="0" err="1" smtClean="0"/>
                <a:t>chức</a:t>
              </a:r>
              <a:r>
                <a:rPr lang="en-US" sz="1500" dirty="0" smtClean="0"/>
                <a:t> </a:t>
              </a:r>
              <a:r>
                <a:rPr lang="en-US" sz="1500" dirty="0" err="1" smtClean="0"/>
                <a:t>năng</a:t>
              </a:r>
              <a:r>
                <a:rPr lang="en-US" sz="1500" dirty="0" smtClean="0"/>
                <a:t> </a:t>
              </a:r>
              <a:r>
                <a:rPr lang="en-US" sz="1500" dirty="0" err="1" smtClean="0"/>
                <a:t>của</a:t>
              </a:r>
              <a:r>
                <a:rPr lang="en-US" sz="1500" dirty="0" smtClean="0"/>
                <a:t> </a:t>
              </a:r>
              <a:r>
                <a:rPr lang="en-US" sz="1500" dirty="0" err="1" smtClean="0"/>
                <a:t>rắn</a:t>
              </a:r>
              <a:r>
                <a:rPr lang="en-US" sz="1500" kern="1200" dirty="0" smtClean="0">
                  <a:ea typeface="+mn-ea"/>
                  <a:cs typeface="+mn-cs"/>
                </a:rPr>
                <a:t> </a:t>
              </a:r>
              <a:endParaRPr lang="en-US" sz="1500" kern="1200" dirty="0"/>
            </a:p>
          </p:txBody>
        </p:sp>
      </p:grpSp>
      <p:grpSp>
        <p:nvGrpSpPr>
          <p:cNvPr id="11" name="Group 10">
            <a:extLst>
              <a:ext uri="{FF2B5EF4-FFF2-40B4-BE49-F238E27FC236}">
                <a16:creationId xmlns:a16="http://schemas.microsoft.com/office/drawing/2014/main" id="{D8BE7A4D-0952-4CCE-B4D5-5EA8630027CD}"/>
              </a:ext>
              <a:ext uri="{C183D7F6-B498-43B3-948B-1728B52AA6E4}">
                <adec:decorative xmlns="" xmlns:adec="http://schemas.microsoft.com/office/drawing/2017/decorative" val="1"/>
              </a:ext>
            </a:extLst>
          </p:cNvPr>
          <p:cNvGrpSpPr/>
          <p:nvPr/>
        </p:nvGrpSpPr>
        <p:grpSpPr>
          <a:xfrm>
            <a:off x="2106930" y="4486681"/>
            <a:ext cx="4754880" cy="425066"/>
            <a:chOff x="0" y="3750030"/>
            <a:chExt cx="8229600" cy="820415"/>
          </a:xfrm>
          <a:solidFill>
            <a:schemeClr val="accent1"/>
          </a:solidFill>
        </p:grpSpPr>
        <p:sp>
          <p:nvSpPr>
            <p:cNvPr id="30" name="Rectangle 29">
              <a:extLst>
                <a:ext uri="{FF2B5EF4-FFF2-40B4-BE49-F238E27FC236}">
                  <a16:creationId xmlns:a16="http://schemas.microsoft.com/office/drawing/2014/main" id="{27D052D3-5943-4CCA-A968-24C63DF3001D}"/>
                </a:ext>
                <a:ext uri="{C183D7F6-B498-43B3-948B-1728B52AA6E4}">
                  <adec:decorative xmlns="" xmlns:adec="http://schemas.microsoft.com/office/drawing/2017/decorative" val="1"/>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581D9412-6870-452F-A54C-AFA568D05E5F}"/>
                </a:ext>
              </a:extLst>
            </p:cNvPr>
            <p:cNvSpPr txBox="1"/>
            <p:nvPr/>
          </p:nvSpPr>
          <p:spPr>
            <a:xfrm>
              <a:off x="153703" y="3932321"/>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err="1" smtClean="0"/>
                <a:t>Gồm</a:t>
              </a:r>
              <a:r>
                <a:rPr lang="en-US" sz="1500" dirty="0" smtClean="0"/>
                <a:t>: </a:t>
              </a:r>
              <a:r>
                <a:rPr lang="en-US" sz="1500" dirty="0" err="1" smtClean="0"/>
                <a:t>rắn</a:t>
              </a:r>
              <a:r>
                <a:rPr lang="en-US" sz="1500" dirty="0" smtClean="0"/>
                <a:t> , </a:t>
              </a:r>
              <a:r>
                <a:rPr lang="en-US" sz="1500" dirty="0" err="1" smtClean="0"/>
                <a:t>đồ</a:t>
              </a:r>
              <a:r>
                <a:rPr lang="en-US" sz="1500" dirty="0" smtClean="0"/>
                <a:t> </a:t>
              </a:r>
              <a:r>
                <a:rPr lang="en-US" sz="1500" dirty="0" err="1" smtClean="0"/>
                <a:t>ăn</a:t>
              </a:r>
              <a:r>
                <a:rPr lang="en-US" sz="1500" dirty="0" smtClean="0"/>
                <a:t> , </a:t>
              </a:r>
              <a:r>
                <a:rPr lang="en-US" sz="1500" dirty="0" err="1" smtClean="0"/>
                <a:t>thân</a:t>
              </a:r>
              <a:r>
                <a:rPr lang="en-US" sz="1500" dirty="0" smtClean="0"/>
                <a:t> </a:t>
              </a:r>
              <a:r>
                <a:rPr lang="en-US" sz="1500" dirty="0" err="1" smtClean="0"/>
                <a:t>rắn</a:t>
              </a:r>
              <a:r>
                <a:rPr lang="en-US" sz="1500" dirty="0" smtClean="0"/>
                <a:t> </a:t>
              </a:r>
              <a:r>
                <a:rPr lang="en-US" sz="1500" dirty="0" err="1" smtClean="0"/>
                <a:t>và</a:t>
              </a:r>
              <a:r>
                <a:rPr lang="en-US" sz="1500" dirty="0" smtClean="0"/>
                <a:t> game play.</a:t>
              </a:r>
              <a:endParaRPr lang="en-US" sz="1500" kern="1200" dirty="0"/>
            </a:p>
          </p:txBody>
        </p:sp>
      </p:gr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173195"/>
            <a:ext cx="4876800" cy="799306"/>
          </a:xfrm>
        </p:spPr>
        <p:txBody>
          <a:bodyPr/>
          <a:lstStyle/>
          <a:p>
            <a:r>
              <a:rPr lang="en-US" dirty="0" smtClean="0"/>
              <a:t>I. Ý TƯỞNG</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3</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Rounded Rectangle 8"/>
          <p:cNvSpPr/>
          <p:nvPr/>
        </p:nvSpPr>
        <p:spPr>
          <a:xfrm>
            <a:off x="802492" y="1556792"/>
            <a:ext cx="7632848" cy="38164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85750" indent="-28575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rắn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javascpirt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Index: file html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game.</a:t>
            </a:r>
          </a:p>
          <a:p>
            <a:pPr marL="800100" lvl="1" indent="-342900">
              <a:buFont typeface="+mj-lt"/>
              <a:buAutoNum type="arabicPeriod"/>
            </a:pPr>
            <a:r>
              <a:rPr lang="en-US" sz="2400" dirty="0" err="1" smtClean="0">
                <a:latin typeface="Times New Roman" panose="02020603050405020304" pitchFamily="18" charset="0"/>
                <a:cs typeface="Times New Roman" panose="02020603050405020304" pitchFamily="18" charset="0"/>
              </a:rPr>
              <a:t>Config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game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cao</a:t>
            </a:r>
            <a:r>
              <a:rPr lang="en-US" sz="2400" dirty="0" smtClean="0">
                <a:latin typeface="Times New Roman" panose="02020603050405020304" pitchFamily="18" charset="0"/>
                <a:cs typeface="Times New Roman" panose="02020603050405020304" pitchFamily="18" charset="0"/>
              </a:rPr>
              <a:t>, …).</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Snake: class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khiển</a:t>
            </a:r>
            <a:r>
              <a:rPr lang="en-US" sz="2400" dirty="0" smtClean="0">
                <a:latin typeface="Times New Roman" panose="02020603050405020304" pitchFamily="18" charset="0"/>
                <a:cs typeface="Times New Roman" panose="02020603050405020304" pitchFamily="18" charset="0"/>
              </a:rPr>
              <a:t> con </a:t>
            </a:r>
            <a:r>
              <a:rPr lang="en-US" sz="2400" dirty="0" err="1" smtClean="0">
                <a:latin typeface="Times New Roman" panose="02020603050405020304" pitchFamily="18" charset="0"/>
                <a:cs typeface="Times New Roman" panose="02020603050405020304" pitchFamily="18" charset="0"/>
              </a:rPr>
              <a:t>rắn</a:t>
            </a:r>
            <a:r>
              <a:rPr lang="en-US" sz="2400" dirty="0" smtClean="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Game: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game.</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Food: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 con </a:t>
            </a:r>
            <a:r>
              <a:rPr lang="en-US" sz="2400" dirty="0" err="1" smtClean="0">
                <a:latin typeface="Times New Roman" panose="02020603050405020304" pitchFamily="18" charset="0"/>
                <a:cs typeface="Times New Roman" panose="02020603050405020304" pitchFamily="18" charset="0"/>
              </a:rPr>
              <a:t>rắn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 </a:t>
            </a:r>
          </a:p>
          <a:p>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97455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4</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id="3" name="Picture 2"/>
          <p:cNvPicPr>
            <a:picLocks noChangeAspect="1"/>
          </p:cNvPicPr>
          <p:nvPr/>
        </p:nvPicPr>
        <p:blipFill>
          <a:blip r:embed="rId3"/>
          <a:stretch>
            <a:fillRect/>
          </a:stretch>
        </p:blipFill>
        <p:spPr>
          <a:xfrm>
            <a:off x="5314707" y="2852936"/>
            <a:ext cx="3542625" cy="3312368"/>
          </a:xfrm>
          <a:prstGeom prst="rect">
            <a:avLst/>
          </a:prstGeom>
        </p:spPr>
      </p:pic>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2.1 </a:t>
            </a:r>
            <a:r>
              <a:rPr lang="vi-VN" b="1" dirty="0">
                <a:solidFill>
                  <a:schemeClr val="accent4">
                    <a:lumMod val="75000"/>
                  </a:schemeClr>
                </a:solidFill>
              </a:rPr>
              <a:t>Thiết kế giao diện và Hiển thị rắn</a:t>
            </a:r>
          </a:p>
        </p:txBody>
      </p:sp>
      <p:sp>
        <p:nvSpPr>
          <p:cNvPr id="5" name="TextBox 4"/>
          <p:cNvSpPr txBox="1"/>
          <p:nvPr/>
        </p:nvSpPr>
        <p:spPr>
          <a:xfrm>
            <a:off x="755576" y="3370117"/>
            <a:ext cx="4032448" cy="378565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indent="-342900">
              <a:buFont typeface="Wingdings" panose="05000000000000000000" pitchFamily="2" charset="2"/>
              <a:buChar char="ü"/>
            </a:pPr>
            <a:r>
              <a:rPr lang="vi-VN" sz="2000" dirty="0" smtClean="0">
                <a:latin typeface="Times New Roman" panose="02020603050405020304" pitchFamily="18" charset="0"/>
                <a:cs typeface="Times New Roman" panose="02020603050405020304" pitchFamily="18" charset="0"/>
              </a:rPr>
              <a:t>Mượ</a:t>
            </a:r>
            <a:r>
              <a:rPr lang="en-US" sz="2000" dirty="0" smtClean="0">
                <a:latin typeface="Times New Roman" panose="02020603050405020304" pitchFamily="18" charset="0"/>
                <a:cs typeface="Times New Roman" panose="02020603050405020304" pitchFamily="18" charset="0"/>
              </a:rPr>
              <a:t>n </a:t>
            </a:r>
            <a:r>
              <a:rPr lang="en-US" sz="2000" dirty="0" err="1" smtClean="0">
                <a:latin typeface="Times New Roman" panose="02020603050405020304" pitchFamily="18" charset="0"/>
                <a:cs typeface="Times New Roman" panose="02020603050405020304" pitchFamily="18" charset="0"/>
              </a:rPr>
              <a:t>thự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sẵn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p5.js:</a:t>
            </a:r>
          </a:p>
          <a:p>
            <a:pPr marL="342900" lvl="0" indent="-342900">
              <a:buFont typeface="Wingdings" panose="05000000000000000000" pitchFamily="2" charset="2"/>
              <a:buChar char="ü"/>
            </a:pPr>
            <a:r>
              <a:rPr lang="vi-VN" altLang="vi-VN" sz="2000" dirty="0">
                <a:solidFill>
                  <a:schemeClr val="accent2">
                    <a:lumMod val="75000"/>
                  </a:schemeClr>
                </a:solidFill>
                <a:latin typeface="Times New Roman" panose="02020603050405020304" pitchFamily="18" charset="0"/>
                <a:cs typeface="Times New Roman" panose="02020603050405020304" pitchFamily="18" charset="0"/>
                <a:hlinkClick r:id="rId4"/>
              </a:rPr>
              <a:t>setup()</a:t>
            </a:r>
            <a:r>
              <a:rPr lang="vi-VN" altLang="vi-VN" sz="2000" dirty="0">
                <a:solidFill>
                  <a:schemeClr val="accent2">
                    <a:lumMod val="75000"/>
                  </a:schemeClr>
                </a:solidFill>
                <a:latin typeface="Times New Roman" panose="02020603050405020304" pitchFamily="18" charset="0"/>
                <a:cs typeface="Times New Roman" panose="02020603050405020304" pitchFamily="18" charset="0"/>
              </a:rPr>
              <a:t>:</a:t>
            </a:r>
            <a:r>
              <a:rPr lang="vi-VN" altLang="vi-VN" sz="2000" dirty="0">
                <a:solidFill>
                  <a:srgbClr val="333333"/>
                </a:solidFill>
                <a:latin typeface="Times New Roman" panose="02020603050405020304" pitchFamily="18" charset="0"/>
                <a:cs typeface="Times New Roman" panose="02020603050405020304" pitchFamily="18" charset="0"/>
              </a:rPr>
              <a:t> Đây là function sẽ chạy ngay lập tức khi mở chương trình. Thường thì hay dùng để config cho chương trình</a:t>
            </a:r>
            <a:r>
              <a:rPr lang="vi-VN" altLang="vi-VN" sz="2000" dirty="0" smtClean="0">
                <a:solidFill>
                  <a:srgbClr val="333333"/>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vi-VN" altLang="vi-VN" sz="2000" dirty="0">
                <a:solidFill>
                  <a:srgbClr val="337AB7"/>
                </a:solidFill>
                <a:latin typeface="Times New Roman" panose="02020603050405020304" pitchFamily="18" charset="0"/>
                <a:cs typeface="Times New Roman" panose="02020603050405020304" pitchFamily="18" charset="0"/>
                <a:hlinkClick r:id="rId5"/>
              </a:rPr>
              <a:t>draw()</a:t>
            </a:r>
            <a:r>
              <a:rPr lang="vi-VN" altLang="vi-VN" sz="2000" dirty="0">
                <a:solidFill>
                  <a:srgbClr val="C7254E"/>
                </a:solidFill>
                <a:latin typeface="Times New Roman" panose="02020603050405020304" pitchFamily="18" charset="0"/>
                <a:cs typeface="Times New Roman" panose="02020603050405020304" pitchFamily="18" charset="0"/>
              </a:rPr>
              <a:t>:</a:t>
            </a:r>
            <a:r>
              <a:rPr lang="vi-VN" altLang="vi-VN" sz="2000" dirty="0">
                <a:solidFill>
                  <a:srgbClr val="333333"/>
                </a:solidFill>
                <a:latin typeface="Times New Roman" panose="02020603050405020304" pitchFamily="18" charset="0"/>
                <a:cs typeface="Times New Roman" panose="02020603050405020304" pitchFamily="18" charset="0"/>
              </a:rPr>
              <a:t> Function này sẽ chạy ngay </a:t>
            </a:r>
            <a:r>
              <a:rPr lang="vi-VN" altLang="vi-VN" sz="2000" dirty="0" smtClean="0">
                <a:solidFill>
                  <a:srgbClr val="333333"/>
                </a:solidFill>
                <a:latin typeface="Times New Roman" panose="02020603050405020304" pitchFamily="18" charset="0"/>
                <a:cs typeface="Times New Roman" panose="02020603050405020304" pitchFamily="18" charset="0"/>
              </a:rPr>
              <a:t>sau</a:t>
            </a:r>
            <a:r>
              <a:rPr lang="vi-VN" altLang="vi-VN" sz="2000" dirty="0">
                <a:solidFill>
                  <a:srgbClr val="333333"/>
                </a:solidFill>
                <a:latin typeface="Times New Roman" panose="02020603050405020304" pitchFamily="18" charset="0"/>
                <a:cs typeface="Times New Roman" panose="02020603050405020304" pitchFamily="18" charset="0"/>
              </a:rPr>
              <a:t> </a:t>
            </a:r>
            <a:r>
              <a:rPr lang="vi-VN" altLang="vi-VN" sz="2000" dirty="0">
                <a:solidFill>
                  <a:srgbClr val="C7254E"/>
                </a:solidFill>
                <a:latin typeface="Times New Roman" panose="02020603050405020304" pitchFamily="18" charset="0"/>
                <a:cs typeface="Times New Roman" panose="02020603050405020304" pitchFamily="18" charset="0"/>
              </a:rPr>
              <a:t>setup()</a:t>
            </a:r>
            <a:r>
              <a:rPr lang="vi-VN" altLang="vi-VN" sz="2000" dirty="0">
                <a:solidFill>
                  <a:srgbClr val="333333"/>
                </a:solidFill>
                <a:latin typeface="Times New Roman" panose="02020603050405020304" pitchFamily="18" charset="0"/>
                <a:cs typeface="Times New Roman" panose="02020603050405020304" pitchFamily="18" charset="0"/>
              </a:rPr>
              <a:t> ở trên. Đây là function chính của p5.js và sẽ được lặp đi lặp lại đến khi kết thúc chương trình.</a:t>
            </a:r>
          </a:p>
          <a:p>
            <a:pPr marL="342900" lvl="0" indent="-342900">
              <a:buFont typeface="Wingdings" panose="05000000000000000000" pitchFamily="2" charset="2"/>
              <a:buChar char="ü"/>
            </a:pPr>
            <a:endParaRPr lang="vi-VN" altLang="vi-VN" sz="2000" dirty="0">
              <a:solidFill>
                <a:srgbClr val="33333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vi-V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539552" y="1616655"/>
            <a:ext cx="7200800" cy="1015663"/>
          </a:xfrm>
          <a:prstGeom prst="rect">
            <a:avLst/>
          </a:prstGeom>
        </p:spPr>
        <p:txBody>
          <a:bodyPr wrap="square">
            <a:spAutoFit/>
          </a:bodyPr>
          <a:lstStyle/>
          <a:p>
            <a:r>
              <a:rPr lang="vi-VN" sz="2000" dirty="0">
                <a:solidFill>
                  <a:srgbClr val="333333"/>
                </a:solidFill>
                <a:latin typeface="Times New Roman" panose="02020603050405020304" pitchFamily="18" charset="0"/>
                <a:cs typeface="Times New Roman" panose="02020603050405020304" pitchFamily="18" charset="0"/>
              </a:rPr>
              <a:t>Phần giao diện khá đơn giản, sẽ gồm một lưới các ô vuông. Mỗi ô vuông sẽ hiển thị một phần thân con rắn, hoặc là mồi. Chúng ta tạo ra 4 file:</a:t>
            </a:r>
            <a:endParaRPr lang="vi-V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27584" y="2852936"/>
            <a:ext cx="39604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smtClean="0"/>
              <a:t>1. Index.html</a:t>
            </a:r>
            <a:endParaRPr lang="vi-VN" dirty="0"/>
          </a:p>
        </p:txBody>
      </p:sp>
    </p:spTree>
    <p:extLst>
      <p:ext uri="{BB962C8B-B14F-4D97-AF65-F5344CB8AC3E}">
        <p14:creationId xmlns:p14="http://schemas.microsoft.com/office/powerpoint/2010/main" val="36525368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5</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2.1 </a:t>
            </a:r>
            <a:r>
              <a:rPr lang="vi-VN" b="1" dirty="0">
                <a:solidFill>
                  <a:schemeClr val="accent4">
                    <a:lumMod val="75000"/>
                  </a:schemeClr>
                </a:solidFill>
              </a:rPr>
              <a:t>Thiết kế giao diện và Hiển thị rắn</a:t>
            </a:r>
          </a:p>
        </p:txBody>
      </p:sp>
      <p:sp>
        <p:nvSpPr>
          <p:cNvPr id="5" name="TextBox 4"/>
          <p:cNvSpPr txBox="1"/>
          <p:nvPr/>
        </p:nvSpPr>
        <p:spPr>
          <a:xfrm>
            <a:off x="755576" y="2242402"/>
            <a:ext cx="4032448" cy="101566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lvl="0" indent="-342900">
              <a:buFont typeface="Wingdings" panose="05000000000000000000" pitchFamily="2" charset="2"/>
              <a:buChar char="ü"/>
            </a:pPr>
            <a:r>
              <a:rPr lang="vi-VN" altLang="vi-VN" sz="2000" dirty="0" smtClean="0">
                <a:solidFill>
                  <a:srgbClr val="333333"/>
                </a:solidFill>
                <a:latin typeface="Times New Roman" panose="02020603050405020304" pitchFamily="18" charset="0"/>
                <a:cs typeface="Times New Roman" panose="02020603050405020304" pitchFamily="18" charset="0"/>
              </a:rPr>
              <a:t>Ta gọi các hằng số đơn vị, độ cao, độ rộng, tốc độ game</a:t>
            </a:r>
            <a:endParaRPr lang="vi-VN" altLang="vi-VN" sz="2000" dirty="0">
              <a:solidFill>
                <a:srgbClr val="33333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vi-V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27584" y="1712235"/>
            <a:ext cx="39604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smtClean="0"/>
              <a:t>2. Config.js</a:t>
            </a:r>
            <a:endParaRPr lang="vi-VN" dirty="0"/>
          </a:p>
        </p:txBody>
      </p:sp>
      <p:pic>
        <p:nvPicPr>
          <p:cNvPr id="10" name="Picture 9"/>
          <p:cNvPicPr>
            <a:picLocks noChangeAspect="1"/>
          </p:cNvPicPr>
          <p:nvPr/>
        </p:nvPicPr>
        <p:blipFill>
          <a:blip r:embed="rId3"/>
          <a:stretch>
            <a:fillRect/>
          </a:stretch>
        </p:blipFill>
        <p:spPr>
          <a:xfrm>
            <a:off x="5868144" y="1712235"/>
            <a:ext cx="2667231" cy="1447925"/>
          </a:xfrm>
          <a:prstGeom prst="rect">
            <a:avLst/>
          </a:prstGeom>
        </p:spPr>
      </p:pic>
      <p:sp>
        <p:nvSpPr>
          <p:cNvPr id="13" name="TextBox 12"/>
          <p:cNvSpPr txBox="1"/>
          <p:nvPr/>
        </p:nvSpPr>
        <p:spPr>
          <a:xfrm>
            <a:off x="833623" y="3139285"/>
            <a:ext cx="39604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smtClean="0"/>
              <a:t>3. Snake.js</a:t>
            </a:r>
            <a:endParaRPr lang="vi-VN" dirty="0"/>
          </a:p>
        </p:txBody>
      </p:sp>
      <p:pic>
        <p:nvPicPr>
          <p:cNvPr id="12" name="Picture 11"/>
          <p:cNvPicPr>
            <a:picLocks noChangeAspect="1"/>
          </p:cNvPicPr>
          <p:nvPr/>
        </p:nvPicPr>
        <p:blipFill>
          <a:blip r:embed="rId4"/>
          <a:stretch>
            <a:fillRect/>
          </a:stretch>
        </p:blipFill>
        <p:spPr>
          <a:xfrm>
            <a:off x="5322460" y="3789040"/>
            <a:ext cx="3675343" cy="2880320"/>
          </a:xfrm>
          <a:prstGeom prst="rect">
            <a:avLst/>
          </a:prstGeom>
        </p:spPr>
      </p:pic>
      <p:sp>
        <p:nvSpPr>
          <p:cNvPr id="14" name="Rectangle 1"/>
          <p:cNvSpPr>
            <a:spLocks noChangeArrowheads="1"/>
          </p:cNvSpPr>
          <p:nvPr/>
        </p:nvSpPr>
        <p:spPr bwMode="auto">
          <a:xfrm>
            <a:off x="755576" y="3864841"/>
            <a:ext cx="4383500" cy="132343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Đầu tiên, ta tạo ra một con rắn với phần đầu ở tọa độ (0,0) trên màn hình.</a:t>
            </a:r>
            <a:endParaRPr kumimoji="0" lang="vi-VN" altLang="vi-V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Class này sẽ có một hàm </a:t>
            </a:r>
            <a:r>
              <a:rPr kumimoji="0" lang="vi-VN" altLang="vi-VN" sz="20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show()</a:t>
            </a: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giúp hiển thị con rắn lên màn hình.</a:t>
            </a:r>
            <a:endParaRPr kumimoji="0" lang="vi-VN" altLang="vi-V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691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6</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2.1 </a:t>
            </a:r>
            <a:r>
              <a:rPr lang="vi-VN" b="1" dirty="0">
                <a:solidFill>
                  <a:schemeClr val="accent4">
                    <a:lumMod val="75000"/>
                  </a:schemeClr>
                </a:solidFill>
              </a:rPr>
              <a:t>Thiết kế giao diện và Hiển thị rắn</a:t>
            </a:r>
          </a:p>
        </p:txBody>
      </p:sp>
      <p:sp>
        <p:nvSpPr>
          <p:cNvPr id="8" name="TextBox 7"/>
          <p:cNvSpPr txBox="1"/>
          <p:nvPr/>
        </p:nvSpPr>
        <p:spPr>
          <a:xfrm>
            <a:off x="827584" y="1712235"/>
            <a:ext cx="39604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a:t>4</a:t>
            </a:r>
            <a:r>
              <a:rPr lang="vi-VN" dirty="0" smtClean="0"/>
              <a:t>. Gameplay.js</a:t>
            </a:r>
          </a:p>
        </p:txBody>
      </p:sp>
      <p:pic>
        <p:nvPicPr>
          <p:cNvPr id="3" name="Picture 2"/>
          <p:cNvPicPr>
            <a:picLocks noChangeAspect="1"/>
          </p:cNvPicPr>
          <p:nvPr/>
        </p:nvPicPr>
        <p:blipFill>
          <a:blip r:embed="rId3"/>
          <a:stretch>
            <a:fillRect/>
          </a:stretch>
        </p:blipFill>
        <p:spPr>
          <a:xfrm>
            <a:off x="5652120" y="1862542"/>
            <a:ext cx="3312368" cy="4446778"/>
          </a:xfrm>
          <a:prstGeom prst="rect">
            <a:avLst/>
          </a:prstGeom>
        </p:spPr>
      </p:pic>
      <p:sp>
        <p:nvSpPr>
          <p:cNvPr id="6" name="Rectangle 5"/>
          <p:cNvSpPr/>
          <p:nvPr/>
        </p:nvSpPr>
        <p:spPr>
          <a:xfrm>
            <a:off x="750460" y="2205499"/>
            <a:ext cx="4572000" cy="1200329"/>
          </a:xfrm>
          <a:prstGeom prst="rect">
            <a:avLst/>
          </a:prstGeom>
        </p:spPr>
        <p:txBody>
          <a:bodyPr>
            <a:spAutoFit/>
          </a:bodyPr>
          <a:lstStyle/>
          <a:p>
            <a:r>
              <a:rPr lang="vi-VN" dirty="0">
                <a:solidFill>
                  <a:srgbClr val="333333"/>
                </a:solidFill>
                <a:latin typeface="Muli"/>
              </a:rPr>
              <a:t>Sau khi chạy code, bạn sẽ được một màn hình kết quả: Bạn sẽ thấy một ô vuông màu trắng được vẽ ở tọa độ (0,0), đó chính là đầu của con </a:t>
            </a:r>
            <a:r>
              <a:rPr lang="vi-VN" dirty="0" smtClean="0">
                <a:solidFill>
                  <a:srgbClr val="333333"/>
                </a:solidFill>
                <a:latin typeface="Muli"/>
              </a:rPr>
              <a:t>rắn.</a:t>
            </a:r>
            <a:endParaRPr lang="vi-VN" dirty="0"/>
          </a:p>
        </p:txBody>
      </p:sp>
      <p:pic>
        <p:nvPicPr>
          <p:cNvPr id="11" name="Picture 10"/>
          <p:cNvPicPr>
            <a:picLocks noChangeAspect="1"/>
          </p:cNvPicPr>
          <p:nvPr/>
        </p:nvPicPr>
        <p:blipFill>
          <a:blip r:embed="rId4"/>
          <a:stretch>
            <a:fillRect/>
          </a:stretch>
        </p:blipFill>
        <p:spPr>
          <a:xfrm>
            <a:off x="1801258" y="3546869"/>
            <a:ext cx="2774083" cy="2762451"/>
          </a:xfrm>
          <a:prstGeom prst="rect">
            <a:avLst/>
          </a:prstGeom>
        </p:spPr>
      </p:pic>
    </p:spTree>
    <p:extLst>
      <p:ext uri="{BB962C8B-B14F-4D97-AF65-F5344CB8AC3E}">
        <p14:creationId xmlns:p14="http://schemas.microsoft.com/office/powerpoint/2010/main" val="219810661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7</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2.2 </a:t>
            </a:r>
            <a:r>
              <a:rPr lang="vi-VN" sz="2400" dirty="0" smtClean="0">
                <a:solidFill>
                  <a:schemeClr val="accent2">
                    <a:lumMod val="75000"/>
                  </a:schemeClr>
                </a:solidFill>
                <a:latin typeface="Times New Roman" panose="02020603050405020304" pitchFamily="18" charset="0"/>
                <a:cs typeface="Times New Roman" panose="02020603050405020304" pitchFamily="18" charset="0"/>
              </a:rPr>
              <a:t>Tạo chuyển động cho rắn</a:t>
            </a:r>
            <a:endParaRPr lang="vi-VN" b="1" dirty="0">
              <a:solidFill>
                <a:schemeClr val="accent4">
                  <a:lumMod val="75000"/>
                </a:schemeClr>
              </a:solidFill>
            </a:endParaRPr>
          </a:p>
        </p:txBody>
      </p:sp>
      <p:sp>
        <p:nvSpPr>
          <p:cNvPr id="9" name="TextBox 8"/>
          <p:cNvSpPr txBox="1"/>
          <p:nvPr/>
        </p:nvSpPr>
        <p:spPr>
          <a:xfrm>
            <a:off x="4644008" y="1772816"/>
            <a:ext cx="4176464" cy="4770537"/>
          </a:xfrm>
          <a:prstGeom prst="rect">
            <a:avLst/>
          </a:prstGeom>
          <a:noFill/>
        </p:spPr>
        <p:txBody>
          <a:bodyPr wrap="square" rtlCol="0">
            <a:spAutoFit/>
          </a:bodyPr>
          <a:lstStyle/>
          <a:p>
            <a:pPr lvl="0" algn="just" eaLnBrk="0" fontAlgn="base" hangingPunct="0">
              <a:spcBef>
                <a:spcPct val="0"/>
              </a:spcBef>
              <a:spcAft>
                <a:spcPct val="0"/>
              </a:spcAft>
            </a:pPr>
            <a:r>
              <a:rPr lang="vi-VN" altLang="vi-VN" sz="1600" dirty="0">
                <a:solidFill>
                  <a:srgbClr val="333333"/>
                </a:solidFill>
                <a:latin typeface="Times New Roman" panose="02020603050405020304" pitchFamily="18" charset="0"/>
                <a:cs typeface="Times New Roman" panose="02020603050405020304" pitchFamily="18" charset="0"/>
              </a:rPr>
              <a:t>Để xử lý chuyển động, ta sẽ tăng hoặc giảm tọa độ x,y của phần đầu rắn. Vậy ta sẽ có 4 trường hợp như sau:</a:t>
            </a:r>
            <a:endParaRPr lang="vi-VN" altLang="vi-VN"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Đi </a:t>
            </a:r>
            <a:r>
              <a:rPr lang="vi-VN" altLang="vi-VN" sz="1600" dirty="0">
                <a:solidFill>
                  <a:srgbClr val="333333"/>
                </a:solidFill>
                <a:latin typeface="Times New Roman" panose="02020603050405020304" pitchFamily="18" charset="0"/>
                <a:cs typeface="Times New Roman" panose="02020603050405020304" pitchFamily="18" charset="0"/>
              </a:rPr>
              <a:t>lên:</a:t>
            </a:r>
            <a:r>
              <a:rPr lang="vi-VN" altLang="vi-VN" sz="1600" b="1" dirty="0">
                <a:solidFill>
                  <a:srgbClr val="333333"/>
                </a:solidFill>
                <a:latin typeface="Times New Roman" panose="02020603050405020304" pitchFamily="18" charset="0"/>
                <a:cs typeface="Times New Roman" panose="02020603050405020304" pitchFamily="18" charset="0"/>
              </a:rPr>
              <a:t> y +=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Đi </a:t>
            </a:r>
            <a:r>
              <a:rPr lang="vi-VN" altLang="vi-VN" sz="1600" dirty="0">
                <a:solidFill>
                  <a:srgbClr val="333333"/>
                </a:solidFill>
                <a:latin typeface="Times New Roman" panose="02020603050405020304" pitchFamily="18" charset="0"/>
                <a:cs typeface="Times New Roman" panose="02020603050405020304" pitchFamily="18" charset="0"/>
              </a:rPr>
              <a:t>xuống: </a:t>
            </a:r>
            <a:r>
              <a:rPr lang="vi-VN" altLang="vi-VN" sz="1600" b="1" dirty="0">
                <a:solidFill>
                  <a:srgbClr val="333333"/>
                </a:solidFill>
                <a:latin typeface="Times New Roman" panose="02020603050405020304" pitchFamily="18" charset="0"/>
                <a:cs typeface="Times New Roman" panose="02020603050405020304" pitchFamily="18" charset="0"/>
              </a:rPr>
              <a:t>y -=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Sang </a:t>
            </a:r>
            <a:r>
              <a:rPr lang="vi-VN" altLang="vi-VN" sz="1600" dirty="0">
                <a:solidFill>
                  <a:srgbClr val="333333"/>
                </a:solidFill>
                <a:latin typeface="Times New Roman" panose="02020603050405020304" pitchFamily="18" charset="0"/>
                <a:cs typeface="Times New Roman" panose="02020603050405020304" pitchFamily="18" charset="0"/>
              </a:rPr>
              <a:t>trái: </a:t>
            </a:r>
            <a:r>
              <a:rPr lang="vi-VN" altLang="vi-VN" sz="1600" b="1" dirty="0">
                <a:solidFill>
                  <a:srgbClr val="333333"/>
                </a:solidFill>
                <a:latin typeface="Times New Roman" panose="02020603050405020304" pitchFamily="18" charset="0"/>
                <a:cs typeface="Times New Roman" panose="02020603050405020304" pitchFamily="18" charset="0"/>
              </a:rPr>
              <a:t>x -=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Sang phải: </a:t>
            </a:r>
            <a:r>
              <a:rPr lang="vi-VN" altLang="vi-VN" sz="1600" b="1" dirty="0" smtClean="0">
                <a:solidFill>
                  <a:srgbClr val="333333"/>
                </a:solidFill>
                <a:latin typeface="Times New Roman" panose="02020603050405020304" pitchFamily="18" charset="0"/>
                <a:cs typeface="Times New Roman" panose="02020603050405020304" pitchFamily="18" charset="0"/>
              </a:rPr>
              <a:t>x +=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vi-VN" altLang="vi-VN" sz="1600" dirty="0">
                <a:solidFill>
                  <a:srgbClr val="333333"/>
                </a:solidFill>
                <a:latin typeface="Times New Roman" panose="02020603050405020304" pitchFamily="18" charset="0"/>
                <a:cs typeface="Times New Roman" panose="02020603050405020304" pitchFamily="18" charset="0"/>
              </a:rPr>
              <a:t>Nhưng như vậy sẽ phải xử lý 4 trường hợp rất dài dòng. Vậy nên ta sẽ dùng một Vector khác, gọi là Vector vel dùng để xác định phương hướng đang đi.</a:t>
            </a:r>
            <a:endParaRPr lang="vi-VN" altLang="vi-VN"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Đi </a:t>
            </a:r>
            <a:r>
              <a:rPr lang="vi-VN" altLang="vi-VN" sz="1600" dirty="0">
                <a:solidFill>
                  <a:srgbClr val="333333"/>
                </a:solidFill>
                <a:latin typeface="Times New Roman" panose="02020603050405020304" pitchFamily="18" charset="0"/>
                <a:cs typeface="Times New Roman" panose="02020603050405020304" pitchFamily="18" charset="0"/>
              </a:rPr>
              <a:t>lên:</a:t>
            </a:r>
            <a:r>
              <a:rPr lang="vi-VN" altLang="vi-VN" sz="1600" b="1" dirty="0">
                <a:solidFill>
                  <a:srgbClr val="333333"/>
                </a:solidFill>
                <a:latin typeface="Times New Roman" panose="02020603050405020304" pitchFamily="18" charset="0"/>
                <a:cs typeface="Times New Roman" panose="02020603050405020304" pitchFamily="18" charset="0"/>
              </a:rPr>
              <a:t> vel = (0,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Đi </a:t>
            </a:r>
            <a:r>
              <a:rPr lang="vi-VN" altLang="vi-VN" sz="1600" dirty="0">
                <a:solidFill>
                  <a:srgbClr val="333333"/>
                </a:solidFill>
                <a:latin typeface="Times New Roman" panose="02020603050405020304" pitchFamily="18" charset="0"/>
                <a:cs typeface="Times New Roman" panose="02020603050405020304" pitchFamily="18" charset="0"/>
              </a:rPr>
              <a:t>xuống: </a:t>
            </a:r>
            <a:r>
              <a:rPr lang="vi-VN" altLang="vi-VN" sz="1600" b="1" dirty="0">
                <a:solidFill>
                  <a:srgbClr val="333333"/>
                </a:solidFill>
                <a:latin typeface="Times New Roman" panose="02020603050405020304" pitchFamily="18" charset="0"/>
                <a:cs typeface="Times New Roman" panose="02020603050405020304" pitchFamily="18" charset="0"/>
              </a:rPr>
              <a:t>vel = (0,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Sang </a:t>
            </a:r>
            <a:r>
              <a:rPr lang="vi-VN" altLang="vi-VN" sz="1600" dirty="0">
                <a:solidFill>
                  <a:srgbClr val="333333"/>
                </a:solidFill>
                <a:latin typeface="Times New Roman" panose="02020603050405020304" pitchFamily="18" charset="0"/>
                <a:cs typeface="Times New Roman" panose="02020603050405020304" pitchFamily="18" charset="0"/>
              </a:rPr>
              <a:t>trái: </a:t>
            </a:r>
            <a:r>
              <a:rPr lang="vi-VN" altLang="vi-VN" sz="1600" b="1" dirty="0">
                <a:solidFill>
                  <a:srgbClr val="333333"/>
                </a:solidFill>
                <a:latin typeface="Times New Roman" panose="02020603050405020304" pitchFamily="18" charset="0"/>
                <a:cs typeface="Times New Roman" panose="02020603050405020304" pitchFamily="18" charset="0"/>
              </a:rPr>
              <a:t>vel = (-1, 0);</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Sang </a:t>
            </a:r>
            <a:r>
              <a:rPr lang="vi-VN" altLang="vi-VN" sz="1600" dirty="0">
                <a:solidFill>
                  <a:srgbClr val="333333"/>
                </a:solidFill>
                <a:latin typeface="Times New Roman" panose="02020603050405020304" pitchFamily="18" charset="0"/>
                <a:cs typeface="Times New Roman" panose="02020603050405020304" pitchFamily="18" charset="0"/>
              </a:rPr>
              <a:t>phải: </a:t>
            </a:r>
            <a:r>
              <a:rPr lang="vi-VN" altLang="vi-VN" sz="1600" b="1" dirty="0">
                <a:solidFill>
                  <a:srgbClr val="333333"/>
                </a:solidFill>
                <a:latin typeface="Times New Roman" panose="02020603050405020304" pitchFamily="18" charset="0"/>
                <a:cs typeface="Times New Roman" panose="02020603050405020304" pitchFamily="18" charset="0"/>
              </a:rPr>
              <a:t>vel = (-1, 0);</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vi-VN" altLang="vi-VN" sz="1600" dirty="0">
                <a:solidFill>
                  <a:srgbClr val="333333"/>
                </a:solidFill>
                <a:latin typeface="Times New Roman" panose="02020603050405020304" pitchFamily="18" charset="0"/>
                <a:cs typeface="Times New Roman" panose="02020603050405020304" pitchFamily="18" charset="0"/>
              </a:rPr>
              <a:t>Để thay đổi giá trị cho vel mỗi khi người chơi nhấn các phím mũi tên, ta sẽ viết thêm 1 hàm là </a:t>
            </a:r>
            <a:r>
              <a:rPr lang="vi-VN" altLang="vi-VN" sz="1600" dirty="0">
                <a:solidFill>
                  <a:srgbClr val="C7254E"/>
                </a:solidFill>
                <a:latin typeface="Times New Roman" panose="02020603050405020304" pitchFamily="18" charset="0"/>
                <a:cs typeface="Times New Roman" panose="02020603050405020304" pitchFamily="18" charset="0"/>
                <a:hlinkClick r:id="rId3"/>
              </a:rPr>
              <a:t>keyPressed()</a:t>
            </a:r>
            <a:r>
              <a:rPr lang="vi-VN" altLang="vi-VN" sz="1600" dirty="0">
                <a:solidFill>
                  <a:srgbClr val="333333"/>
                </a:solidFill>
                <a:latin typeface="Times New Roman" panose="02020603050405020304" pitchFamily="18" charset="0"/>
                <a:cs typeface="Times New Roman" panose="02020603050405020304" pitchFamily="18" charset="0"/>
              </a:rPr>
              <a:t> trong file </a:t>
            </a:r>
            <a:r>
              <a:rPr lang="vi-VN" altLang="vi-VN" sz="1600" dirty="0">
                <a:solidFill>
                  <a:srgbClr val="C7254E"/>
                </a:solidFill>
                <a:latin typeface="Times New Roman" panose="02020603050405020304" pitchFamily="18" charset="0"/>
                <a:cs typeface="Times New Roman" panose="02020603050405020304" pitchFamily="18" charset="0"/>
              </a:rPr>
              <a:t>game.js</a:t>
            </a:r>
            <a:endParaRPr lang="vi-VN" altLang="vi-VN" sz="1600" dirty="0">
              <a:latin typeface="Times New Roman" panose="02020603050405020304" pitchFamily="18" charset="0"/>
              <a:cs typeface="Times New Roman" panose="02020603050405020304" pitchFamily="18" charset="0"/>
            </a:endParaRPr>
          </a:p>
          <a:p>
            <a:endParaRPr lang="vi-VN" sz="1600" dirty="0"/>
          </a:p>
        </p:txBody>
      </p:sp>
      <p:pic>
        <p:nvPicPr>
          <p:cNvPr id="12" name="Picture 11"/>
          <p:cNvPicPr>
            <a:picLocks noChangeAspect="1"/>
          </p:cNvPicPr>
          <p:nvPr/>
        </p:nvPicPr>
        <p:blipFill>
          <a:blip r:embed="rId4"/>
          <a:stretch>
            <a:fillRect/>
          </a:stretch>
        </p:blipFill>
        <p:spPr>
          <a:xfrm>
            <a:off x="228992" y="1791856"/>
            <a:ext cx="4235178" cy="4931881"/>
          </a:xfrm>
          <a:prstGeom prst="rect">
            <a:avLst/>
          </a:prstGeom>
        </p:spPr>
      </p:pic>
    </p:spTree>
    <p:extLst>
      <p:ext uri="{BB962C8B-B14F-4D97-AF65-F5344CB8AC3E}">
        <p14:creationId xmlns:p14="http://schemas.microsoft.com/office/powerpoint/2010/main" val="185556573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2.2 </a:t>
            </a:r>
            <a:r>
              <a:rPr lang="vi-VN" sz="2400" dirty="0" smtClean="0">
                <a:solidFill>
                  <a:schemeClr val="accent2">
                    <a:lumMod val="75000"/>
                  </a:schemeClr>
                </a:solidFill>
                <a:latin typeface="Times New Roman" panose="02020603050405020304" pitchFamily="18" charset="0"/>
                <a:cs typeface="Times New Roman" panose="02020603050405020304" pitchFamily="18" charset="0"/>
              </a:rPr>
              <a:t>Tạo chuyển động cho rắn</a:t>
            </a:r>
            <a:endParaRPr lang="vi-VN" b="1" dirty="0">
              <a:solidFill>
                <a:schemeClr val="accent4">
                  <a:lumMod val="75000"/>
                </a:schemeClr>
              </a:solidFill>
            </a:endParaRPr>
          </a:p>
        </p:txBody>
      </p:sp>
      <p:sp>
        <p:nvSpPr>
          <p:cNvPr id="3" name="Rectangle 1"/>
          <p:cNvSpPr>
            <a:spLocks noChangeArrowheads="1"/>
          </p:cNvSpPr>
          <p:nvPr/>
        </p:nvSpPr>
        <p:spPr bwMode="auto">
          <a:xfrm>
            <a:off x="467544" y="2067591"/>
            <a:ext cx="4176464" cy="101566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Ta cũng sẽ viết thêm một hàm vào class Snake là </a:t>
            </a:r>
            <a:r>
              <a:rPr kumimoji="0" lang="vi-VN" altLang="vi-VN" sz="20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update()</a:t>
            </a: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để cập nhật lại vị trí của con rắn</a:t>
            </a:r>
            <a:r>
              <a:rPr kumimoji="0" lang="vi-VN" altLang="vi-V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5004048" y="1577607"/>
            <a:ext cx="3610744" cy="2019818"/>
          </a:xfrm>
          <a:prstGeom prst="rect">
            <a:avLst/>
          </a:prstGeom>
        </p:spPr>
      </p:pic>
      <p:sp>
        <p:nvSpPr>
          <p:cNvPr id="6" name="Rectangle 2"/>
          <p:cNvSpPr>
            <a:spLocks noChangeArrowheads="1"/>
          </p:cNvSpPr>
          <p:nvPr/>
        </p:nvSpPr>
        <p:spPr bwMode="auto">
          <a:xfrm>
            <a:off x="467544" y="4409937"/>
            <a:ext cx="4176464" cy="70788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Hàm </a:t>
            </a:r>
            <a:r>
              <a:rPr kumimoji="0" lang="vi-VN" altLang="vi-VN" sz="20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drawSnake()</a:t>
            </a: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cũng sẽ được viết thêm để cập nhật lại vị trí</a:t>
            </a:r>
            <a:r>
              <a:rPr kumimoji="0" lang="vi-VN" altLang="vi-V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4"/>
          <a:stretch>
            <a:fillRect/>
          </a:stretch>
        </p:blipFill>
        <p:spPr>
          <a:xfrm>
            <a:off x="5004048" y="4149080"/>
            <a:ext cx="3610744" cy="2232248"/>
          </a:xfrm>
          <a:prstGeom prst="rect">
            <a:avLst/>
          </a:prstGeom>
        </p:spPr>
      </p:pic>
    </p:spTree>
    <p:extLst>
      <p:ext uri="{BB962C8B-B14F-4D97-AF65-F5344CB8AC3E}">
        <p14:creationId xmlns:p14="http://schemas.microsoft.com/office/powerpoint/2010/main" val="154822532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2.3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Hiện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thị</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thức</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3"/>
          <a:stretch>
            <a:fillRect/>
          </a:stretch>
        </p:blipFill>
        <p:spPr>
          <a:xfrm>
            <a:off x="4145852" y="1268760"/>
            <a:ext cx="4038028" cy="3387479"/>
          </a:xfrm>
          <a:prstGeom prst="rect">
            <a:avLst/>
          </a:prstGeom>
        </p:spPr>
      </p:pic>
      <p:sp>
        <p:nvSpPr>
          <p:cNvPr id="6" name="Rectangle 1"/>
          <p:cNvSpPr>
            <a:spLocks noChangeArrowheads="1"/>
          </p:cNvSpPr>
          <p:nvPr/>
        </p:nvSpPr>
        <p:spPr bwMode="auto">
          <a:xfrm rot="10800000" flipV="1">
            <a:off x="254529" y="2020350"/>
            <a:ext cx="3594760" cy="203132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vi-VN" altLang="vi-VN" dirty="0">
                <a:solidFill>
                  <a:srgbClr val="333333"/>
                </a:solidFill>
                <a:latin typeface="Times New Roman" panose="02020603050405020304" pitchFamily="18" charset="0"/>
                <a:cs typeface="Times New Roman" panose="02020603050405020304" pitchFamily="18" charset="0"/>
              </a:rPr>
              <a:t> </a:t>
            </a:r>
            <a:r>
              <a:rPr lang="vi-VN" altLang="vi-VN" dirty="0" smtClean="0">
                <a:solidFill>
                  <a:srgbClr val="333333"/>
                </a:solidFill>
                <a:latin typeface="Times New Roman" panose="02020603050405020304" pitchFamily="18" charset="0"/>
                <a:cs typeface="Times New Roman" panose="02020603050405020304" pitchFamily="18" charset="0"/>
              </a:rPr>
              <a:t>Ta sẽ </a:t>
            </a:r>
            <a:r>
              <a:rPr lang="vi-VN" altLang="vi-VN" dirty="0">
                <a:solidFill>
                  <a:srgbClr val="333333"/>
                </a:solidFill>
                <a:latin typeface="Times New Roman" panose="02020603050405020304" pitchFamily="18" charset="0"/>
                <a:cs typeface="Times New Roman" panose="02020603050405020304" pitchFamily="18" charset="0"/>
              </a:rPr>
              <a:t>hiển thị ra thức ăn để rắn có thể ăn. Tạo thêm một file </a:t>
            </a:r>
            <a:r>
              <a:rPr lang="vi-VN" altLang="vi-VN" dirty="0">
                <a:solidFill>
                  <a:srgbClr val="C7254E"/>
                </a:solidFill>
                <a:latin typeface="Times New Roman" panose="02020603050405020304" pitchFamily="18" charset="0"/>
                <a:cs typeface="Times New Roman" panose="02020603050405020304" pitchFamily="18" charset="0"/>
              </a:rPr>
              <a:t>food.js</a:t>
            </a:r>
            <a:r>
              <a:rPr lang="vi-VN" altLang="vi-VN" dirty="0">
                <a:solidFill>
                  <a:srgbClr val="333333"/>
                </a:solidFill>
                <a:latin typeface="Times New Roman" panose="02020603050405020304" pitchFamily="18" charset="0"/>
                <a:cs typeface="Times New Roman" panose="02020603050405020304" pitchFamily="18" charset="0"/>
              </a:rPr>
              <a:t> nữa để xử lý phần </a:t>
            </a:r>
            <a:r>
              <a:rPr lang="vi-VN" altLang="vi-VN" dirty="0" smtClean="0">
                <a:solidFill>
                  <a:srgbClr val="333333"/>
                </a:solidFill>
                <a:latin typeface="Times New Roman" panose="02020603050405020304" pitchFamily="18" charset="0"/>
                <a:cs typeface="Times New Roman" panose="02020603050405020304" pitchFamily="18" charset="0"/>
              </a:rPr>
              <a:t>này</a:t>
            </a:r>
            <a:r>
              <a:rPr kumimoji="0" lang="vi-VN" altLang="vi-VN"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Sẽ có hàm newFood() để tạo lại tọa độ của thức ăn một cách ngẫu nhiên và một hàm</a:t>
            </a:r>
            <a:r>
              <a:rPr kumimoji="0" lang="vi-VN" altLang="vi-VN"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 show()</a:t>
            </a:r>
            <a:r>
              <a:rPr kumimoji="0" lang="vi-VN" altLang="vi-VN"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để hiển thi lên màn hình game.</a:t>
            </a:r>
            <a:endParaRPr kumimoji="0" lang="vi-VN" altLang="vi-V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p:cNvSpPr/>
          <p:nvPr/>
        </p:nvSpPr>
        <p:spPr>
          <a:xfrm>
            <a:off x="1475656" y="5246597"/>
            <a:ext cx="2013516" cy="923330"/>
          </a:xfrm>
          <a:prstGeom prst="rect">
            <a:avLst/>
          </a:prstGeom>
        </p:spPr>
        <p:txBody>
          <a:bodyPr wrap="square">
            <a:spAutoFit/>
          </a:bodyPr>
          <a:lstStyle/>
          <a:p>
            <a:r>
              <a:rPr lang="vi-VN" altLang="vi-VN" dirty="0" smtClean="0">
                <a:solidFill>
                  <a:srgbClr val="333333"/>
                </a:solidFill>
                <a:latin typeface="Times New Roman" panose="02020603050405020304" pitchFamily="18" charset="0"/>
                <a:cs typeface="Times New Roman" panose="02020603050405020304" pitchFamily="18" charset="0"/>
              </a:rPr>
              <a:t>Sau </a:t>
            </a:r>
            <a:r>
              <a:rPr lang="vi-VN" altLang="vi-VN" dirty="0">
                <a:solidFill>
                  <a:srgbClr val="333333"/>
                </a:solidFill>
                <a:latin typeface="Times New Roman" panose="02020603050405020304" pitchFamily="18" charset="0"/>
                <a:cs typeface="Times New Roman" panose="02020603050405020304" pitchFamily="18" charset="0"/>
              </a:rPr>
              <a:t>đó </a:t>
            </a:r>
            <a:r>
              <a:rPr lang="vi-VN" altLang="vi-VN" dirty="0" smtClean="0">
                <a:solidFill>
                  <a:srgbClr val="333333"/>
                </a:solidFill>
                <a:latin typeface="Times New Roman" panose="02020603050405020304" pitchFamily="18" charset="0"/>
                <a:cs typeface="Times New Roman" panose="02020603050405020304" pitchFamily="18" charset="0"/>
              </a:rPr>
              <a:t>trong hàm   </a:t>
            </a:r>
            <a:r>
              <a:rPr lang="vi-VN" altLang="vi-VN" dirty="0" smtClean="0">
                <a:solidFill>
                  <a:srgbClr val="C7254E"/>
                </a:solidFill>
                <a:latin typeface="Times New Roman" panose="02020603050405020304" pitchFamily="18" charset="0"/>
                <a:cs typeface="Times New Roman" panose="02020603050405020304" pitchFamily="18" charset="0"/>
              </a:rPr>
              <a:t>drawSnake</a:t>
            </a:r>
            <a:r>
              <a:rPr lang="vi-VN" altLang="vi-VN" dirty="0">
                <a:solidFill>
                  <a:srgbClr val="C7254E"/>
                </a:solidFill>
                <a:latin typeface="Times New Roman" panose="02020603050405020304" pitchFamily="18" charset="0"/>
                <a:cs typeface="Times New Roman" panose="02020603050405020304" pitchFamily="18" charset="0"/>
              </a:rPr>
              <a:t>()</a:t>
            </a:r>
            <a:r>
              <a:rPr lang="vi-VN" altLang="vi-VN" dirty="0">
                <a:solidFill>
                  <a:srgbClr val="333333"/>
                </a:solidFill>
                <a:latin typeface="Times New Roman" panose="02020603050405020304" pitchFamily="18" charset="0"/>
                <a:cs typeface="Times New Roman" panose="02020603050405020304" pitchFamily="18" charset="0"/>
              </a:rPr>
              <a:t> chỉ cần gọi thêm </a:t>
            </a:r>
            <a:endParaRPr lang="vi-VN" dirty="0"/>
          </a:p>
        </p:txBody>
      </p:sp>
      <p:pic>
        <p:nvPicPr>
          <p:cNvPr id="10" name="Picture 9"/>
          <p:cNvPicPr>
            <a:picLocks noChangeAspect="1"/>
          </p:cNvPicPr>
          <p:nvPr/>
        </p:nvPicPr>
        <p:blipFill>
          <a:blip r:embed="rId4"/>
          <a:stretch>
            <a:fillRect/>
          </a:stretch>
        </p:blipFill>
        <p:spPr>
          <a:xfrm>
            <a:off x="3995936" y="5557563"/>
            <a:ext cx="1394581" cy="464860"/>
          </a:xfrm>
          <a:prstGeom prst="rect">
            <a:avLst/>
          </a:prstGeom>
        </p:spPr>
      </p:pic>
    </p:spTree>
    <p:extLst>
      <p:ext uri="{BB962C8B-B14F-4D97-AF65-F5344CB8AC3E}">
        <p14:creationId xmlns:p14="http://schemas.microsoft.com/office/powerpoint/2010/main" val="240484999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B47EFB-BDBB-4CE5-A848-1507BE3B7989}">
  <ds:schemaRefs>
    <ds:schemaRef ds:uri="http://schemas.microsoft.com/office/infopath/2007/PartnerControls"/>
    <ds:schemaRef ds:uri="http://schemas.microsoft.com/office/2006/documentManagement/types"/>
    <ds:schemaRef ds:uri="http://schemas.microsoft.com/office/2006/metadata/properties"/>
    <ds:schemaRef ds:uri="16c05727-aa75-4e4a-9b5f-8a80a1165891"/>
    <ds:schemaRef ds:uri="http://purl.org/dc/elements/1.1/"/>
    <ds:schemaRef ds:uri="71af3243-3dd4-4a8d-8c0d-dd76da1f02a5"/>
    <ds:schemaRef ds:uri="http://purl.org/dc/dcmitype/"/>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0</TotalTime>
  <Words>595</Words>
  <Application>Microsoft Office PowerPoint</Application>
  <PresentationFormat>On-screen Show (4:3)</PresentationFormat>
  <Paragraphs>91</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Muli</vt:lpstr>
      <vt:lpstr>Segoe UI</vt:lpstr>
      <vt:lpstr>Times New Roman</vt:lpstr>
      <vt:lpstr>Wingdings</vt:lpstr>
      <vt:lpstr>Wingdings 2</vt:lpstr>
      <vt:lpstr>Verve</vt:lpstr>
      <vt:lpstr>CASE-STUDY SNAKE GAME</vt:lpstr>
      <vt:lpstr>STATUS SUMMARY</vt:lpstr>
      <vt:lpstr>I. Ý TƯỞNG</vt:lpstr>
      <vt:lpstr>II. THỰC HIỆN</vt:lpstr>
      <vt:lpstr>II. THỰC HIỆN</vt:lpstr>
      <vt:lpstr>II. THỰC HIỆN</vt:lpstr>
      <vt:lpstr>II. THỰC HIỆN</vt:lpstr>
      <vt:lpstr>II. THỰC HIỆN</vt:lpstr>
      <vt:lpstr>II. THỰC HIỆN</vt:lpstr>
      <vt:lpstr>II. THỰC HIỆN</vt:lpstr>
      <vt:lpstr>II. THỰC HIỆN</vt:lpstr>
      <vt:lpstr>II. THỰC HIỆN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2023-03-15T07:08:15Z</dcterms:created>
  <dcterms:modified xsi:type="dcterms:W3CDTF">2023-03-16T03:04:35Z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