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32918400" cy="21945600"/>
  <p:notesSz cx="6858000" cy="9144000"/>
  <p:embeddedFontLst>
    <p:embeddedFont>
      <p:font typeface="Be Vietnam Pro" panose="020B0604020202020204" charset="0"/>
      <p:regular r:id="rId4"/>
      <p:bold r:id="rId5"/>
      <p:italic r:id="rId6"/>
      <p:boldItalic r:id="rId7"/>
    </p:embeddedFont>
    <p:embeddedFont>
      <p:font typeface="Be Vietnam Pro Black" panose="020B0604020202020204" charset="0"/>
      <p:bold r:id="rId8"/>
      <p:boldItalic r:id="rId9"/>
    </p:embeddedFont>
  </p:embeddedFontLst>
  <p:custDataLst>
    <p:tags r:id="rId10"/>
  </p:custDataLst>
  <p:defaultTextStyle>
    <a:defPPr>
      <a:defRPr lang="en-US"/>
    </a:defPPr>
    <a:lvl1pPr algn="l" rtl="0" fontAlgn="base">
      <a:spcBef>
        <a:spcPct val="0"/>
      </a:spcBef>
      <a:spcAft>
        <a:spcPct val="0"/>
      </a:spcAft>
      <a:defRPr sz="2714" kern="1200">
        <a:solidFill>
          <a:schemeClr val="tx1"/>
        </a:solidFill>
        <a:latin typeface="Arial"/>
        <a:ea typeface="+mn-ea"/>
        <a:cs typeface="+mn-cs"/>
      </a:defRPr>
    </a:lvl1pPr>
    <a:lvl2pPr marL="326532" algn="l" rtl="0" fontAlgn="base">
      <a:spcBef>
        <a:spcPct val="0"/>
      </a:spcBef>
      <a:spcAft>
        <a:spcPct val="0"/>
      </a:spcAft>
      <a:defRPr sz="2714" kern="1200">
        <a:solidFill>
          <a:schemeClr val="tx1"/>
        </a:solidFill>
        <a:latin typeface="Arial"/>
        <a:ea typeface="+mn-ea"/>
        <a:cs typeface="+mn-cs"/>
      </a:defRPr>
    </a:lvl2pPr>
    <a:lvl3pPr marL="653064" algn="l" rtl="0" fontAlgn="base">
      <a:spcBef>
        <a:spcPct val="0"/>
      </a:spcBef>
      <a:spcAft>
        <a:spcPct val="0"/>
      </a:spcAft>
      <a:defRPr sz="2714" kern="1200">
        <a:solidFill>
          <a:schemeClr val="tx1"/>
        </a:solidFill>
        <a:latin typeface="Arial"/>
        <a:ea typeface="+mn-ea"/>
        <a:cs typeface="+mn-cs"/>
      </a:defRPr>
    </a:lvl3pPr>
    <a:lvl4pPr marL="979597" algn="l" rtl="0" fontAlgn="base">
      <a:spcBef>
        <a:spcPct val="0"/>
      </a:spcBef>
      <a:spcAft>
        <a:spcPct val="0"/>
      </a:spcAft>
      <a:defRPr sz="2714" kern="1200">
        <a:solidFill>
          <a:schemeClr val="tx1"/>
        </a:solidFill>
        <a:latin typeface="Arial"/>
        <a:ea typeface="+mn-ea"/>
        <a:cs typeface="+mn-cs"/>
      </a:defRPr>
    </a:lvl4pPr>
    <a:lvl5pPr marL="1306129" algn="l" rtl="0" fontAlgn="base">
      <a:spcBef>
        <a:spcPct val="0"/>
      </a:spcBef>
      <a:spcAft>
        <a:spcPct val="0"/>
      </a:spcAft>
      <a:defRPr sz="2714" kern="1200">
        <a:solidFill>
          <a:schemeClr val="tx1"/>
        </a:solidFill>
        <a:latin typeface="Arial"/>
        <a:ea typeface="+mn-ea"/>
        <a:cs typeface="+mn-cs"/>
      </a:defRPr>
    </a:lvl5pPr>
    <a:lvl6pPr marL="1632661" algn="l" defTabSz="653064" rtl="0" eaLnBrk="1" latinLnBrk="0" hangingPunct="1">
      <a:defRPr sz="2714" kern="1200">
        <a:solidFill>
          <a:schemeClr val="tx1"/>
        </a:solidFill>
        <a:latin typeface="Arial"/>
        <a:ea typeface="+mn-ea"/>
        <a:cs typeface="+mn-cs"/>
      </a:defRPr>
    </a:lvl6pPr>
    <a:lvl7pPr marL="1959193" algn="l" defTabSz="653064" rtl="0" eaLnBrk="1" latinLnBrk="0" hangingPunct="1">
      <a:defRPr sz="2714" kern="1200">
        <a:solidFill>
          <a:schemeClr val="tx1"/>
        </a:solidFill>
        <a:latin typeface="Arial"/>
        <a:ea typeface="+mn-ea"/>
        <a:cs typeface="+mn-cs"/>
      </a:defRPr>
    </a:lvl7pPr>
    <a:lvl8pPr marL="2285726" algn="l" defTabSz="653064" rtl="0" eaLnBrk="1" latinLnBrk="0" hangingPunct="1">
      <a:defRPr sz="2714" kern="1200">
        <a:solidFill>
          <a:schemeClr val="tx1"/>
        </a:solidFill>
        <a:latin typeface="Arial"/>
        <a:ea typeface="+mn-ea"/>
        <a:cs typeface="+mn-cs"/>
      </a:defRPr>
    </a:lvl8pPr>
    <a:lvl9pPr marL="2612258" algn="l" defTabSz="653064" rtl="0" eaLnBrk="1" latinLnBrk="0" hangingPunct="1">
      <a:defRPr sz="2714"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5033" autoAdjust="0"/>
  </p:normalViewPr>
  <p:slideViewPr>
    <p:cSldViewPr>
      <p:cViewPr>
        <p:scale>
          <a:sx n="25" d="100"/>
          <a:sy n="25" d="100"/>
        </p:scale>
        <p:origin x="1651" y="432"/>
      </p:cViewPr>
      <p:guideLst>
        <p:guide orient="horz" pos="6912"/>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857250" y="685800"/>
            <a:ext cx="51435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57" kern="1200">
        <a:solidFill>
          <a:schemeClr val="tx1"/>
        </a:solidFill>
        <a:latin typeface="Arial"/>
        <a:ea typeface="+mn-ea"/>
        <a:cs typeface="+mn-cs"/>
      </a:defRPr>
    </a:lvl1pPr>
    <a:lvl2pPr marL="326532" algn="l" rtl="0" eaLnBrk="0" fontAlgn="base" hangingPunct="0">
      <a:spcBef>
        <a:spcPct val="30000"/>
      </a:spcBef>
      <a:spcAft>
        <a:spcPct val="0"/>
      </a:spcAft>
      <a:defRPr sz="857" kern="1200">
        <a:solidFill>
          <a:schemeClr val="tx1"/>
        </a:solidFill>
        <a:latin typeface="Arial"/>
        <a:ea typeface="+mn-ea"/>
        <a:cs typeface="+mn-cs"/>
      </a:defRPr>
    </a:lvl2pPr>
    <a:lvl3pPr marL="653064" algn="l" rtl="0" eaLnBrk="0" fontAlgn="base" hangingPunct="0">
      <a:spcBef>
        <a:spcPct val="30000"/>
      </a:spcBef>
      <a:spcAft>
        <a:spcPct val="0"/>
      </a:spcAft>
      <a:defRPr sz="857" kern="1200">
        <a:solidFill>
          <a:schemeClr val="tx1"/>
        </a:solidFill>
        <a:latin typeface="Arial"/>
        <a:ea typeface="+mn-ea"/>
        <a:cs typeface="+mn-cs"/>
      </a:defRPr>
    </a:lvl3pPr>
    <a:lvl4pPr marL="979597" algn="l" rtl="0" eaLnBrk="0" fontAlgn="base" hangingPunct="0">
      <a:spcBef>
        <a:spcPct val="30000"/>
      </a:spcBef>
      <a:spcAft>
        <a:spcPct val="0"/>
      </a:spcAft>
      <a:defRPr sz="857" kern="1200">
        <a:solidFill>
          <a:schemeClr val="tx1"/>
        </a:solidFill>
        <a:latin typeface="Arial"/>
        <a:ea typeface="+mn-ea"/>
        <a:cs typeface="+mn-cs"/>
      </a:defRPr>
    </a:lvl4pPr>
    <a:lvl5pPr marL="1306129" algn="l" rtl="0" eaLnBrk="0" fontAlgn="base" hangingPunct="0">
      <a:spcBef>
        <a:spcPct val="30000"/>
      </a:spcBef>
      <a:spcAft>
        <a:spcPct val="0"/>
      </a:spcAft>
      <a:defRPr sz="857" kern="1200">
        <a:solidFill>
          <a:schemeClr val="tx1"/>
        </a:solidFill>
        <a:latin typeface="Arial"/>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857250" y="685800"/>
            <a:ext cx="5143500" cy="3429000"/>
          </a:xfrm>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6817784"/>
            <a:ext cx="27979688" cy="4703233"/>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7523" y="12435417"/>
            <a:ext cx="23043356" cy="5609167"/>
          </a:xfrm>
        </p:spPr>
        <p:txBody>
          <a:bodyPr/>
          <a:lstStyle>
            <a:defPPr>
              <a:defRPr kern="1200"/>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80" y="878417"/>
            <a:ext cx="7406878" cy="18726150"/>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444" y="878417"/>
            <a:ext cx="22106334" cy="18726150"/>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45444" y="878417"/>
            <a:ext cx="29627512" cy="36576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1645444" y="5120217"/>
            <a:ext cx="14756606" cy="14484350"/>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16516352" y="5120217"/>
            <a:ext cx="14756606" cy="14484350"/>
          </a:xfrm>
        </p:spPr>
        <p:txBody>
          <a:bodyPr/>
          <a:lstStyle>
            <a:defPPr>
              <a:defRPr kern="1200"/>
            </a:defPPr>
          </a:lstStyle>
          <a:p>
            <a:pPr lvl="0"/>
            <a:endParaRPr lang="en-US" noProof="0"/>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293"/>
            <a:ext cx="27980878" cy="4358217"/>
          </a:xfrm>
        </p:spPr>
        <p:txBody>
          <a:bodyPr anchor="t"/>
          <a:lstStyle>
            <a:defPPr>
              <a:defRPr kern="1200"/>
            </a:defPPr>
            <a:lvl1pPr algn="l">
              <a:defRPr sz="2667" b="1" cap="all"/>
            </a:lvl1pPr>
          </a:lstStyle>
          <a:p>
            <a:r>
              <a:rPr lang="en-US"/>
              <a:t>Click to edit Master title style</a:t>
            </a:r>
          </a:p>
        </p:txBody>
      </p:sp>
      <p:sp>
        <p:nvSpPr>
          <p:cNvPr id="3" name="Text Placeholder 2"/>
          <p:cNvSpPr>
            <a:spLocks noGrp="1"/>
          </p:cNvSpPr>
          <p:nvPr>
            <p:ph type="body" idx="1"/>
          </p:nvPr>
        </p:nvSpPr>
        <p:spPr>
          <a:xfrm>
            <a:off x="2600325" y="9301692"/>
            <a:ext cx="27980878" cy="4800600"/>
          </a:xfrm>
        </p:spPr>
        <p:txBody>
          <a:bodyPr anchor="b"/>
          <a:lstStyle>
            <a:defPPr>
              <a:defRPr kern="1200"/>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5444" y="5120217"/>
            <a:ext cx="14756606" cy="14484350"/>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5120217"/>
            <a:ext cx="14756606" cy="14484350"/>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444" y="4912784"/>
            <a:ext cx="14544675"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1645444" y="6959600"/>
            <a:ext cx="14544675"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4912784"/>
            <a:ext cx="14550630"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16722328" y="6959600"/>
            <a:ext cx="14550630"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4184"/>
            <a:ext cx="10829925" cy="3717925"/>
          </a:xfrm>
        </p:spPr>
        <p:txBody>
          <a:bodyPr anchor="b"/>
          <a:lstStyle>
            <a:defPPr>
              <a:defRPr kern="1200"/>
            </a:defPPr>
            <a:lvl1pPr algn="l">
              <a:defRPr sz="1333" b="1"/>
            </a:lvl1pPr>
          </a:lstStyle>
          <a:p>
            <a:r>
              <a:rPr lang="en-US"/>
              <a:t>Click to edit Master title style</a:t>
            </a:r>
          </a:p>
        </p:txBody>
      </p:sp>
      <p:sp>
        <p:nvSpPr>
          <p:cNvPr id="3" name="Content Placeholder 2"/>
          <p:cNvSpPr>
            <a:spLocks noGrp="1"/>
          </p:cNvSpPr>
          <p:nvPr>
            <p:ph idx="1"/>
          </p:nvPr>
        </p:nvSpPr>
        <p:spPr>
          <a:xfrm>
            <a:off x="12870656" y="874184"/>
            <a:ext cx="18402300" cy="18729325"/>
          </a:xfrm>
        </p:spPr>
        <p:txBody>
          <a:bodyPr/>
          <a:lstStyle>
            <a:defPPr>
              <a:defRPr kern="1200"/>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2109"/>
            <a:ext cx="10829925" cy="15011400"/>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15361709"/>
            <a:ext cx="19751280" cy="1813983"/>
          </a:xfrm>
        </p:spPr>
        <p:txBody>
          <a:bodyPr anchor="b"/>
          <a:lstStyle>
            <a:defPPr>
              <a:defRPr kern="1200"/>
            </a:defPPr>
            <a:lvl1pPr algn="l">
              <a:defRPr sz="1333" b="1"/>
            </a:lvl1pPr>
          </a:lstStyle>
          <a:p>
            <a:r>
              <a:rPr lang="en-US"/>
              <a:t>Click to edit Master title style</a:t>
            </a:r>
          </a:p>
        </p:txBody>
      </p:sp>
      <p:sp>
        <p:nvSpPr>
          <p:cNvPr id="3" name="Picture Placeholder 2"/>
          <p:cNvSpPr>
            <a:spLocks noGrp="1"/>
          </p:cNvSpPr>
          <p:nvPr>
            <p:ph type="pic" idx="1"/>
          </p:nvPr>
        </p:nvSpPr>
        <p:spPr>
          <a:xfrm>
            <a:off x="6451997" y="1961092"/>
            <a:ext cx="19751280" cy="13166725"/>
          </a:xfrm>
        </p:spPr>
        <p:txBody>
          <a:bodyPr/>
          <a:lstStyle>
            <a:defPPr>
              <a:defRPr kern="1200"/>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6451997" y="17175693"/>
            <a:ext cx="19751280" cy="2574925"/>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5444" y="878417"/>
            <a:ext cx="29627512"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645444" y="5120217"/>
            <a:ext cx="29627512" cy="144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444" y="19985568"/>
            <a:ext cx="7681913" cy="1524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defRPr sz="4734" smtClean="0"/>
            </a:lvl1pPr>
          </a:lstStyle>
          <a:p>
            <a:pPr>
              <a:defRPr/>
            </a:pPr>
            <a:endParaRPr lang="en-US"/>
          </a:p>
        </p:txBody>
      </p:sp>
      <p:sp>
        <p:nvSpPr>
          <p:cNvPr id="1029" name="Rectangle 5"/>
          <p:cNvSpPr>
            <a:spLocks noGrp="1" noChangeArrowheads="1"/>
          </p:cNvSpPr>
          <p:nvPr>
            <p:ph type="ftr" sz="quarter" idx="3"/>
          </p:nvPr>
        </p:nvSpPr>
        <p:spPr bwMode="auto">
          <a:xfrm>
            <a:off x="11246644" y="19985568"/>
            <a:ext cx="10425113" cy="1524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ctr">
              <a:defRPr sz="4734" smtClean="0"/>
            </a:lvl1pPr>
          </a:lstStyle>
          <a:p>
            <a:pPr>
              <a:defRPr/>
            </a:pPr>
            <a:endParaRPr lang="en-US"/>
          </a:p>
        </p:txBody>
      </p:sp>
      <p:sp>
        <p:nvSpPr>
          <p:cNvPr id="1030" name="Rectangle 6"/>
          <p:cNvSpPr>
            <a:spLocks noGrp="1" noChangeArrowheads="1"/>
          </p:cNvSpPr>
          <p:nvPr>
            <p:ph type="sldNum" sz="quarter" idx="4"/>
          </p:nvPr>
        </p:nvSpPr>
        <p:spPr bwMode="auto">
          <a:xfrm>
            <a:off x="23591044" y="19985568"/>
            <a:ext cx="7681913" cy="1524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r">
              <a:defRPr sz="4734" smtClean="0"/>
            </a:lvl1pPr>
          </a:lstStyle>
          <a:p>
            <a:pPr>
              <a:defRPr/>
            </a:pPr>
            <a:fld id="{2839560C-692A-406E-AC47-35009443A5A0}" type="slidenum">
              <a:rPr lang="en-US"/>
              <a:pPr>
                <a:defRPr/>
              </a:pPr>
              <a:t>‹#›</a:t>
            </a:fld>
            <a:endParaRPr lang="en-US"/>
          </a:p>
        </p:txBody>
      </p:sp>
      <p:pic>
        <p:nvPicPr>
          <p:cNvPr id="1031" name="New picture"/>
          <p:cNvPicPr/>
          <p:nvPr/>
        </p:nvPicPr>
        <p:blipFill>
          <a:blip r:embed="rId14"/>
          <a:stretch>
            <a:fillRect/>
          </a:stretch>
        </p:blipFill>
        <p:spPr>
          <a:xfrm rot="16200000">
            <a:off x="-11074400" y="10972800"/>
            <a:ext cx="14274800" cy="3937000"/>
          </a:xfrm>
          <a:prstGeom prst="rect">
            <a:avLst/>
          </a:prstGeom>
        </p:spPr>
      </p:pic>
      <p:pic>
        <p:nvPicPr>
          <p:cNvPr id="1032" name="New picture"/>
          <p:cNvPicPr/>
          <p:nvPr/>
        </p:nvPicPr>
        <p:blipFill>
          <a:blip r:embed="rId14"/>
          <a:stretch>
            <a:fillRect/>
          </a:stretch>
        </p:blipFill>
        <p:spPr>
          <a:xfrm rot="5400000">
            <a:off x="29718000" y="10972800"/>
            <a:ext cx="14274800" cy="3937000"/>
          </a:xfrm>
          <a:prstGeom prst="rect">
            <a:avLst/>
          </a:prstGeom>
        </p:spPr>
      </p:pic>
      <p:pic>
        <p:nvPicPr>
          <p:cNvPr id="1033" name="New picture"/>
          <p:cNvPicPr/>
          <p:nvPr/>
        </p:nvPicPr>
        <p:blipFill>
          <a:blip r:embed="rId15"/>
          <a:stretch>
            <a:fillRect/>
          </a:stretch>
        </p:blipFill>
        <p:spPr>
          <a:xfrm>
            <a:off x="1460500" y="22453600"/>
            <a:ext cx="29997400" cy="1447800"/>
          </a:xfrm>
          <a:prstGeom prst="rect">
            <a:avLst/>
          </a:prstGeom>
        </p:spPr>
      </p:pic>
      <p:sp>
        <p:nvSpPr>
          <p:cNvPr id="1034"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philosophicalseafoam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3135999" rtl="0" eaLnBrk="0" fontAlgn="base" hangingPunct="0">
        <a:spcBef>
          <a:spcPct val="0"/>
        </a:spcBef>
        <a:spcAft>
          <a:spcPct val="0"/>
        </a:spcAft>
        <a:defRPr sz="15134">
          <a:solidFill>
            <a:schemeClr val="tx2"/>
          </a:solidFill>
          <a:latin typeface="+mj-lt"/>
          <a:ea typeface="+mj-ea"/>
          <a:cs typeface="+mj-cs"/>
        </a:defRPr>
      </a:lvl1pPr>
      <a:lvl2pPr algn="ctr" defTabSz="3135999" rtl="0" eaLnBrk="0" fontAlgn="base" hangingPunct="0">
        <a:spcBef>
          <a:spcPct val="0"/>
        </a:spcBef>
        <a:spcAft>
          <a:spcPct val="0"/>
        </a:spcAft>
        <a:defRPr sz="15134">
          <a:solidFill>
            <a:schemeClr val="tx2"/>
          </a:solidFill>
          <a:latin typeface="Arial"/>
        </a:defRPr>
      </a:lvl2pPr>
      <a:lvl3pPr algn="ctr" defTabSz="3135999" rtl="0" eaLnBrk="0" fontAlgn="base" hangingPunct="0">
        <a:spcBef>
          <a:spcPct val="0"/>
        </a:spcBef>
        <a:spcAft>
          <a:spcPct val="0"/>
        </a:spcAft>
        <a:defRPr sz="15134">
          <a:solidFill>
            <a:schemeClr val="tx2"/>
          </a:solidFill>
          <a:latin typeface="Arial"/>
        </a:defRPr>
      </a:lvl3pPr>
      <a:lvl4pPr algn="ctr" defTabSz="3135999" rtl="0" eaLnBrk="0" fontAlgn="base" hangingPunct="0">
        <a:spcBef>
          <a:spcPct val="0"/>
        </a:spcBef>
        <a:spcAft>
          <a:spcPct val="0"/>
        </a:spcAft>
        <a:defRPr sz="15134">
          <a:solidFill>
            <a:schemeClr val="tx2"/>
          </a:solidFill>
          <a:latin typeface="Arial"/>
        </a:defRPr>
      </a:lvl4pPr>
      <a:lvl5pPr algn="ctr" defTabSz="3135999" rtl="0" eaLnBrk="0" fontAlgn="base" hangingPunct="0">
        <a:spcBef>
          <a:spcPct val="0"/>
        </a:spcBef>
        <a:spcAft>
          <a:spcPct val="0"/>
        </a:spcAft>
        <a:defRPr sz="15134">
          <a:solidFill>
            <a:schemeClr val="tx2"/>
          </a:solidFill>
          <a:latin typeface="Arial"/>
        </a:defRPr>
      </a:lvl5pPr>
      <a:lvl6pPr marL="304815" algn="ctr" defTabSz="3135999" rtl="0" fontAlgn="base">
        <a:spcBef>
          <a:spcPct val="0"/>
        </a:spcBef>
        <a:spcAft>
          <a:spcPct val="0"/>
        </a:spcAft>
        <a:defRPr sz="15134">
          <a:solidFill>
            <a:schemeClr val="tx2"/>
          </a:solidFill>
          <a:latin typeface="Arial"/>
        </a:defRPr>
      </a:lvl6pPr>
      <a:lvl7pPr marL="609630" algn="ctr" defTabSz="3135999" rtl="0" fontAlgn="base">
        <a:spcBef>
          <a:spcPct val="0"/>
        </a:spcBef>
        <a:spcAft>
          <a:spcPct val="0"/>
        </a:spcAft>
        <a:defRPr sz="15134">
          <a:solidFill>
            <a:schemeClr val="tx2"/>
          </a:solidFill>
          <a:latin typeface="Arial"/>
        </a:defRPr>
      </a:lvl7pPr>
      <a:lvl8pPr marL="914446" algn="ctr" defTabSz="3135999" rtl="0" fontAlgn="base">
        <a:spcBef>
          <a:spcPct val="0"/>
        </a:spcBef>
        <a:spcAft>
          <a:spcPct val="0"/>
        </a:spcAft>
        <a:defRPr sz="15134">
          <a:solidFill>
            <a:schemeClr val="tx2"/>
          </a:solidFill>
          <a:latin typeface="Arial"/>
        </a:defRPr>
      </a:lvl8pPr>
      <a:lvl9pPr marL="1219261" algn="ctr" defTabSz="3135999" rtl="0" fontAlgn="base">
        <a:spcBef>
          <a:spcPct val="0"/>
        </a:spcBef>
        <a:spcAft>
          <a:spcPct val="0"/>
        </a:spcAft>
        <a:defRPr sz="15134">
          <a:solidFill>
            <a:schemeClr val="tx2"/>
          </a:solidFill>
          <a:latin typeface="Arial"/>
        </a:defRPr>
      </a:lvl9pPr>
    </p:titleStyle>
    <p:bodyStyle>
      <a:defPPr>
        <a:defRPr kern="1200"/>
      </a:defPPr>
      <a:lvl1pPr marL="1174809" indent="-1174809" algn="l" defTabSz="3135999" rtl="0" eaLnBrk="0" fontAlgn="base" hangingPunct="0">
        <a:spcBef>
          <a:spcPct val="20000"/>
        </a:spcBef>
        <a:spcAft>
          <a:spcPct val="0"/>
        </a:spcAft>
        <a:buChar char="•"/>
        <a:defRPr sz="11001">
          <a:solidFill>
            <a:schemeClr val="tx1"/>
          </a:solidFill>
          <a:latin typeface="+mn-lt"/>
          <a:ea typeface="+mn-ea"/>
          <a:cs typeface="+mn-cs"/>
        </a:defRPr>
      </a:lvl1pPr>
      <a:lvl2pPr marL="2548594" indent="-981124" algn="l" defTabSz="3135999" rtl="0" eaLnBrk="0" fontAlgn="base" hangingPunct="0">
        <a:spcBef>
          <a:spcPct val="20000"/>
        </a:spcBef>
        <a:spcAft>
          <a:spcPct val="0"/>
        </a:spcAft>
        <a:buChar char="–"/>
        <a:defRPr sz="9600">
          <a:solidFill>
            <a:schemeClr val="tx1"/>
          </a:solidFill>
          <a:latin typeface="+mn-lt"/>
        </a:defRPr>
      </a:lvl2pPr>
      <a:lvl3pPr marL="3917088" indent="-781089" algn="l" defTabSz="3135999" rtl="0" eaLnBrk="0" fontAlgn="base" hangingPunct="0">
        <a:spcBef>
          <a:spcPct val="20000"/>
        </a:spcBef>
        <a:spcAft>
          <a:spcPct val="0"/>
        </a:spcAft>
        <a:buChar char="•"/>
        <a:defRPr sz="8267">
          <a:solidFill>
            <a:schemeClr val="tx1"/>
          </a:solidFill>
          <a:latin typeface="+mn-lt"/>
        </a:defRPr>
      </a:lvl3pPr>
      <a:lvl4pPr marL="5485616" indent="-782148" algn="l" defTabSz="3135999" rtl="0" eaLnBrk="0" fontAlgn="base" hangingPunct="0">
        <a:spcBef>
          <a:spcPct val="20000"/>
        </a:spcBef>
        <a:spcAft>
          <a:spcPct val="0"/>
        </a:spcAft>
        <a:buChar char="–"/>
        <a:defRPr sz="6867">
          <a:solidFill>
            <a:schemeClr val="tx1"/>
          </a:solidFill>
          <a:latin typeface="+mn-lt"/>
        </a:defRPr>
      </a:lvl4pPr>
      <a:lvl5pPr marL="7055203" indent="-784265" algn="l" defTabSz="3135999" rtl="0" eaLnBrk="0" fontAlgn="base" hangingPunct="0">
        <a:spcBef>
          <a:spcPct val="20000"/>
        </a:spcBef>
        <a:spcAft>
          <a:spcPct val="0"/>
        </a:spcAft>
        <a:buChar char="»"/>
        <a:defRPr sz="6867">
          <a:solidFill>
            <a:schemeClr val="tx1"/>
          </a:solidFill>
          <a:latin typeface="+mn-lt"/>
        </a:defRPr>
      </a:lvl5pPr>
      <a:lvl6pPr marL="7360018" indent="-784265" algn="l" defTabSz="3135999" rtl="0" fontAlgn="base">
        <a:spcBef>
          <a:spcPct val="20000"/>
        </a:spcBef>
        <a:spcAft>
          <a:spcPct val="0"/>
        </a:spcAft>
        <a:buChar char="»"/>
        <a:defRPr sz="6867">
          <a:solidFill>
            <a:schemeClr val="tx1"/>
          </a:solidFill>
          <a:latin typeface="+mn-lt"/>
        </a:defRPr>
      </a:lvl6pPr>
      <a:lvl7pPr marL="7664833" indent="-784265" algn="l" defTabSz="3135999" rtl="0" fontAlgn="base">
        <a:spcBef>
          <a:spcPct val="20000"/>
        </a:spcBef>
        <a:spcAft>
          <a:spcPct val="0"/>
        </a:spcAft>
        <a:buChar char="»"/>
        <a:defRPr sz="6867">
          <a:solidFill>
            <a:schemeClr val="tx1"/>
          </a:solidFill>
          <a:latin typeface="+mn-lt"/>
        </a:defRPr>
      </a:lvl7pPr>
      <a:lvl8pPr marL="7969648" indent="-784265" algn="l" defTabSz="3135999" rtl="0" fontAlgn="base">
        <a:spcBef>
          <a:spcPct val="20000"/>
        </a:spcBef>
        <a:spcAft>
          <a:spcPct val="0"/>
        </a:spcAft>
        <a:buChar char="»"/>
        <a:defRPr sz="6867">
          <a:solidFill>
            <a:schemeClr val="tx1"/>
          </a:solidFill>
          <a:latin typeface="+mn-lt"/>
        </a:defRPr>
      </a:lvl8pPr>
      <a:lvl9pPr marL="8274464" indent="-784265" algn="l" defTabSz="3135999" rtl="0" fontAlgn="base">
        <a:spcBef>
          <a:spcPct val="20000"/>
        </a:spcBef>
        <a:spcAft>
          <a:spcPct val="0"/>
        </a:spcAft>
        <a:buChar char="»"/>
        <a:defRPr sz="6867">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s://github.com/zacharykzhao/AndroidHIV/tree/main" TargetMode="External"/><Relationship Id="rId1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hyperlink" Target="https://bitbucket.org/gianluca_students/mamadroid_code/src/master/" TargetMode="External"/><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hyperlink" Target="https://github.com/hai2036/NT522.O21.ATCL-Machine-Learning-in-Android-Malware-Evasion" TargetMode="Externa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hyperlink" Target="https://www.kaggle.com/datasets/shashwatwork/android-malware-dataset-for-machine-learning" TargetMode="External"/><Relationship Id="rId5" Type="http://schemas.openxmlformats.org/officeDocument/2006/relationships/image" Target="../media/image5.png"/><Relationship Id="rId15" Type="http://schemas.openxmlformats.org/officeDocument/2006/relationships/image" Target="../media/image12.png"/><Relationship Id="rId10" Type="http://schemas.openxmlformats.org/officeDocument/2006/relationships/image" Target="../media/image10.png"/><Relationship Id="rId19" Type="http://schemas.openxmlformats.org/officeDocument/2006/relationships/hyperlink" Target="https://github.com/annamalai-nr/drebin" TargetMode="External"/><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5D5CD"/>
        </a:solidFill>
        <a:effectLst/>
      </p:bgPr>
    </p:bg>
    <p:spTree>
      <p:nvGrpSpPr>
        <p:cNvPr id="1" name=""/>
        <p:cNvGrpSpPr/>
        <p:nvPr/>
      </p:nvGrpSpPr>
      <p:grpSpPr>
        <a:xfrm>
          <a:off x="0" y="0"/>
          <a:ext cx="0" cy="0"/>
          <a:chOff x="0" y="0"/>
          <a:chExt cx="0" cy="0"/>
        </a:xfrm>
      </p:grpSpPr>
      <p:sp>
        <p:nvSpPr>
          <p:cNvPr id="36" name="Rectangle 13"/>
          <p:cNvSpPr txBox="1">
            <a:spLocks noGrp="1" noRot="1" noMove="1" noResize="1" noEditPoints="1" noAdjustHandles="1" noChangeArrowheads="1" noChangeShapeType="1"/>
          </p:cNvSpPr>
          <p:nvPr/>
        </p:nvSpPr>
        <p:spPr bwMode="auto">
          <a:xfrm>
            <a:off x="-1639" y="406401"/>
            <a:ext cx="32920040" cy="4112371"/>
          </a:xfrm>
          <a:prstGeom prst="rect">
            <a:avLst/>
          </a:prstGeom>
          <a:solidFill>
            <a:schemeClr val="bg1"/>
          </a:solidFill>
          <a:ln w="60325" cap="flat">
            <a:solidFill>
              <a:schemeClr val="accent6">
                <a:lumMod val="75000"/>
              </a:schemeClr>
            </a:solidFill>
            <a:miter lim="800000"/>
          </a:ln>
        </p:spPr>
        <p:txBody>
          <a:bodyPr vert="horz" wrap="square" lIns="250802" tIns="125401" rIns="250802" bIns="125401" anchor="ctr" anchorCtr="0" compatLnSpc="1">
            <a:prstTxWarp prst="textNoShape">
              <a:avLst/>
            </a:prstTxWarp>
          </a:bodyPr>
          <a:lstStyle>
            <a:defPPr>
              <a:defRPr kern="1200"/>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400" i="1" dirty="0">
              <a:solidFill>
                <a:schemeClr val="bg1"/>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p:nvPr/>
        </p:nvSpPr>
        <p:spPr>
          <a:xfrm>
            <a:off x="2743200" y="631296"/>
            <a:ext cx="27432000" cy="1831290"/>
          </a:xfrm>
          <a:prstGeom prst="rect">
            <a:avLst/>
          </a:prstGeom>
        </p:spPr>
        <p:txBody>
          <a:bodyPr lIns="85344" tIns="42672" rIns="85344" bIns="42672" anchor="ct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7200" dirty="0">
                <a:solidFill>
                  <a:schemeClr val="accent6">
                    <a:lumMod val="75000"/>
                  </a:schemeClr>
                </a:solidFill>
                <a:latin typeface="Be Vietnam Pro Black" pitchFamily="2" charset="0"/>
              </a:rPr>
              <a:t>MACHINE LEARNING IN ANDROID MALWARE EVASION</a:t>
            </a:r>
          </a:p>
        </p:txBody>
      </p:sp>
      <p:sp>
        <p:nvSpPr>
          <p:cNvPr id="61" name="Text Placeholder 16">
            <a:extLst>
              <a:ext uri="{FF2B5EF4-FFF2-40B4-BE49-F238E27FC236}">
                <a16:creationId xmlns:a16="http://schemas.microsoft.com/office/drawing/2014/main" id="{1F3AA395-C058-4F87-B3A3-A8A8BC543EF9}"/>
              </a:ext>
            </a:extLst>
          </p:cNvPr>
          <p:cNvSpPr txBox="1"/>
          <p:nvPr/>
        </p:nvSpPr>
        <p:spPr>
          <a:xfrm>
            <a:off x="2734709" y="2153893"/>
            <a:ext cx="27432000" cy="1224951"/>
          </a:xfrm>
          <a:prstGeom prst="rect">
            <a:avLst/>
          </a:prstGeom>
        </p:spPr>
        <p:txBody>
          <a:bodyPr lIns="85344" tIns="42672" rIns="85344" bIns="42672" numCol="3" anchor="ctr">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3700" dirty="0" err="1">
                <a:solidFill>
                  <a:schemeClr val="accent6">
                    <a:lumMod val="75000"/>
                  </a:schemeClr>
                </a:solidFill>
                <a:latin typeface="Be Vietnam Pro Black" pitchFamily="2" charset="0"/>
              </a:rPr>
              <a:t>Trần</a:t>
            </a:r>
            <a:r>
              <a:rPr lang="en-US" sz="3700" dirty="0">
                <a:solidFill>
                  <a:schemeClr val="accent6">
                    <a:lumMod val="75000"/>
                  </a:schemeClr>
                </a:solidFill>
                <a:latin typeface="Be Vietnam Pro Black" pitchFamily="2" charset="0"/>
              </a:rPr>
              <a:t> </a:t>
            </a:r>
            <a:r>
              <a:rPr lang="en-US" sz="3700" dirty="0" err="1">
                <a:solidFill>
                  <a:schemeClr val="accent6">
                    <a:lumMod val="75000"/>
                  </a:schemeClr>
                </a:solidFill>
                <a:latin typeface="Be Vietnam Pro Black" pitchFamily="2" charset="0"/>
              </a:rPr>
              <a:t>Tấn</a:t>
            </a:r>
            <a:r>
              <a:rPr lang="en-US" sz="3700" dirty="0">
                <a:solidFill>
                  <a:schemeClr val="accent6">
                    <a:lumMod val="75000"/>
                  </a:schemeClr>
                </a:solidFill>
                <a:latin typeface="Be Vietnam Pro Black" pitchFamily="2" charset="0"/>
              </a:rPr>
              <a:t> </a:t>
            </a:r>
            <a:r>
              <a:rPr lang="en-US" sz="3700" dirty="0" err="1">
                <a:solidFill>
                  <a:schemeClr val="accent6">
                    <a:lumMod val="75000"/>
                  </a:schemeClr>
                </a:solidFill>
                <a:latin typeface="Be Vietnam Pro Black" pitchFamily="2" charset="0"/>
              </a:rPr>
              <a:t>Hải</a:t>
            </a:r>
            <a:endParaRPr lang="en-US" sz="3700" dirty="0">
              <a:solidFill>
                <a:schemeClr val="accent6">
                  <a:lumMod val="75000"/>
                </a:schemeClr>
              </a:solidFill>
              <a:latin typeface="Be Vietnam Pro Black" pitchFamily="2" charset="0"/>
            </a:endParaRPr>
          </a:p>
          <a:p>
            <a:pPr algn="ctr"/>
            <a:r>
              <a:rPr lang="en-US" sz="3700" dirty="0">
                <a:solidFill>
                  <a:schemeClr val="accent6">
                    <a:lumMod val="75000"/>
                  </a:schemeClr>
                </a:solidFill>
                <a:latin typeface="Be Vietnam Pro" pitchFamily="2" charset="0"/>
              </a:rPr>
              <a:t>21522036</a:t>
            </a:r>
          </a:p>
          <a:p>
            <a:pPr algn="ctr"/>
            <a:r>
              <a:rPr lang="en-US" sz="3700" dirty="0">
                <a:solidFill>
                  <a:schemeClr val="accent6">
                    <a:lumMod val="75000"/>
                  </a:schemeClr>
                </a:solidFill>
                <a:latin typeface="Be Vietnam Pro Black" pitchFamily="2" charset="0"/>
              </a:rPr>
              <a:t>Bùi </a:t>
            </a:r>
            <a:r>
              <a:rPr lang="en-US" sz="3700" dirty="0" err="1">
                <a:solidFill>
                  <a:schemeClr val="accent6">
                    <a:lumMod val="75000"/>
                  </a:schemeClr>
                </a:solidFill>
                <a:latin typeface="Be Vietnam Pro Black" pitchFamily="2" charset="0"/>
              </a:rPr>
              <a:t>Nguyên</a:t>
            </a:r>
            <a:r>
              <a:rPr lang="en-US" sz="3700" dirty="0">
                <a:solidFill>
                  <a:schemeClr val="accent6">
                    <a:lumMod val="75000"/>
                  </a:schemeClr>
                </a:solidFill>
                <a:latin typeface="Be Vietnam Pro Black" pitchFamily="2" charset="0"/>
              </a:rPr>
              <a:t> </a:t>
            </a:r>
            <a:r>
              <a:rPr lang="en-US" sz="3700" dirty="0" err="1">
                <a:solidFill>
                  <a:schemeClr val="accent6">
                    <a:lumMod val="75000"/>
                  </a:schemeClr>
                </a:solidFill>
                <a:latin typeface="Be Vietnam Pro Black" pitchFamily="2" charset="0"/>
              </a:rPr>
              <a:t>Phúc</a:t>
            </a:r>
            <a:endParaRPr lang="en-US" sz="3700" dirty="0">
              <a:solidFill>
                <a:schemeClr val="accent6">
                  <a:lumMod val="75000"/>
                </a:schemeClr>
              </a:solidFill>
              <a:latin typeface="Be Vietnam Pro Black" pitchFamily="2" charset="0"/>
            </a:endParaRPr>
          </a:p>
          <a:p>
            <a:pPr algn="ctr"/>
            <a:r>
              <a:rPr lang="en-US" sz="3700" dirty="0">
                <a:solidFill>
                  <a:schemeClr val="accent6">
                    <a:lumMod val="75000"/>
                  </a:schemeClr>
                </a:solidFill>
                <a:latin typeface="Be Vietnam Pro" pitchFamily="2" charset="0"/>
              </a:rPr>
              <a:t>21522469</a:t>
            </a:r>
          </a:p>
          <a:p>
            <a:pPr algn="ctr"/>
            <a:r>
              <a:rPr lang="en-US" sz="3700" dirty="0">
                <a:solidFill>
                  <a:schemeClr val="accent6">
                    <a:lumMod val="75000"/>
                  </a:schemeClr>
                </a:solidFill>
                <a:latin typeface="Be Vietnam Pro Black" pitchFamily="2" charset="0"/>
              </a:rPr>
              <a:t>Huỳnh Anh Nguyễn</a:t>
            </a:r>
          </a:p>
          <a:p>
            <a:pPr algn="ctr"/>
            <a:r>
              <a:rPr lang="en-US" sz="3700" dirty="0">
                <a:solidFill>
                  <a:schemeClr val="accent6">
                    <a:lumMod val="75000"/>
                  </a:schemeClr>
                </a:solidFill>
                <a:latin typeface="Be Vietnam Pro" pitchFamily="2" charset="0"/>
              </a:rPr>
              <a:t>21522388</a:t>
            </a:r>
          </a:p>
        </p:txBody>
      </p:sp>
      <p:sp>
        <p:nvSpPr>
          <p:cNvPr id="41" name="Rectangle 40">
            <a:extLst>
              <a:ext uri="{FF2B5EF4-FFF2-40B4-BE49-F238E27FC236}">
                <a16:creationId xmlns:a16="http://schemas.microsoft.com/office/drawing/2014/main" id="{C24D4BC5-5256-4C2E-B3FB-87EA69B63AF3}"/>
              </a:ext>
            </a:extLst>
          </p:cNvPr>
          <p:cNvSpPr>
            <a:spLocks noGrp="1" noRot="1" noMove="1" noResize="1" noEditPoints="1" noAdjustHandles="1" noChangeArrowheads="1" noChangeShapeType="1"/>
          </p:cNvSpPr>
          <p:nvPr/>
        </p:nvSpPr>
        <p:spPr>
          <a:xfrm>
            <a:off x="531761" y="5008921"/>
            <a:ext cx="7530691" cy="4798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3600" dirty="0">
              <a:effectLst/>
              <a:latin typeface="+mj-lt"/>
            </a:endParaRPr>
          </a:p>
        </p:txBody>
      </p:sp>
      <p:sp>
        <p:nvSpPr>
          <p:cNvPr id="45" name="Rectangle 44">
            <a:extLst>
              <a:ext uri="{FF2B5EF4-FFF2-40B4-BE49-F238E27FC236}">
                <a16:creationId xmlns:a16="http://schemas.microsoft.com/office/drawing/2014/main" id="{0F831EE1-8866-4A3E-8CAB-8624A11FF145}"/>
              </a:ext>
            </a:extLst>
          </p:cNvPr>
          <p:cNvSpPr/>
          <p:nvPr/>
        </p:nvSpPr>
        <p:spPr>
          <a:xfrm>
            <a:off x="8638664" y="5008919"/>
            <a:ext cx="17497936" cy="84034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3600">
              <a:effectLst/>
              <a:latin typeface="+mj-lt"/>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8616505" y="13998306"/>
            <a:ext cx="17497936" cy="7478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3600">
              <a:effectLst/>
              <a:latin typeface="+mj-lt"/>
            </a:endParaRPr>
          </a:p>
        </p:txBody>
      </p:sp>
      <p:sp>
        <p:nvSpPr>
          <p:cNvPr id="51" name="Rectangle 50">
            <a:extLst>
              <a:ext uri="{FF2B5EF4-FFF2-40B4-BE49-F238E27FC236}">
                <a16:creationId xmlns:a16="http://schemas.microsoft.com/office/drawing/2014/main" id="{19BFD724-D51D-4DD6-A93A-40ABEA405C90}"/>
              </a:ext>
            </a:extLst>
          </p:cNvPr>
          <p:cNvSpPr/>
          <p:nvPr/>
        </p:nvSpPr>
        <p:spPr>
          <a:xfrm>
            <a:off x="26734271" y="5011345"/>
            <a:ext cx="5648889" cy="9929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3600">
              <a:effectLst/>
              <a:latin typeface="+mj-lt"/>
            </a:endParaRPr>
          </a:p>
        </p:txBody>
      </p:sp>
      <p:sp>
        <p:nvSpPr>
          <p:cNvPr id="54" name="Rectangle 53">
            <a:extLst>
              <a:ext uri="{FF2B5EF4-FFF2-40B4-BE49-F238E27FC236}">
                <a16:creationId xmlns:a16="http://schemas.microsoft.com/office/drawing/2014/main" id="{236036AE-C83F-4AC9-800C-C6574727635F}"/>
              </a:ext>
            </a:extLst>
          </p:cNvPr>
          <p:cNvSpPr>
            <a:spLocks noGrp="1" noRot="1" noMove="1" noResize="1" noEditPoints="1" noAdjustHandles="1" noChangeArrowheads="1" noChangeShapeType="1"/>
          </p:cNvSpPr>
          <p:nvPr/>
        </p:nvSpPr>
        <p:spPr>
          <a:xfrm>
            <a:off x="529922" y="10586317"/>
            <a:ext cx="7530691" cy="10876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3600" dirty="0">
              <a:effectLst/>
              <a:latin typeface="+mj-lt"/>
            </a:endParaRPr>
          </a:p>
        </p:txBody>
      </p:sp>
      <p:sp>
        <p:nvSpPr>
          <p:cNvPr id="57" name="Rectangle 56">
            <a:extLst>
              <a:ext uri="{FF2B5EF4-FFF2-40B4-BE49-F238E27FC236}">
                <a16:creationId xmlns:a16="http://schemas.microsoft.com/office/drawing/2014/main" id="{65D5CB20-8752-4D75-A601-0EEB3443D27F}"/>
              </a:ext>
            </a:extLst>
          </p:cNvPr>
          <p:cNvSpPr/>
          <p:nvPr/>
        </p:nvSpPr>
        <p:spPr>
          <a:xfrm>
            <a:off x="26751480" y="15468600"/>
            <a:ext cx="5650730" cy="60225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3600">
              <a:effectLst/>
              <a:latin typeface="+mj-lt"/>
            </a:endParaRPr>
          </a:p>
        </p:txBody>
      </p:sp>
      <p:sp>
        <p:nvSpPr>
          <p:cNvPr id="44" name="Rectangle 43">
            <a:extLst>
              <a:ext uri="{FF2B5EF4-FFF2-40B4-BE49-F238E27FC236}">
                <a16:creationId xmlns:a16="http://schemas.microsoft.com/office/drawing/2014/main" id="{4EDA12B6-07B5-44F9-8F8B-E1BE66469DB6}"/>
              </a:ext>
            </a:extLst>
          </p:cNvPr>
          <p:cNvSpPr>
            <a:spLocks noChangeArrowheads="1"/>
          </p:cNvSpPr>
          <p:nvPr/>
        </p:nvSpPr>
        <p:spPr bwMode="auto">
          <a:xfrm>
            <a:off x="531761" y="5011347"/>
            <a:ext cx="7530691" cy="571294"/>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dirty="0">
                <a:solidFill>
                  <a:schemeClr val="bg1"/>
                </a:solidFill>
                <a:effectLst/>
                <a:latin typeface="Be Vietnam Pro Black" pitchFamily="2" charset="0"/>
              </a:rPr>
              <a:t>GIỚI THIỆU</a:t>
            </a:r>
          </a:p>
        </p:txBody>
      </p:sp>
      <p:sp>
        <p:nvSpPr>
          <p:cNvPr id="56" name="Rectangle 55">
            <a:extLst>
              <a:ext uri="{FF2B5EF4-FFF2-40B4-BE49-F238E27FC236}">
                <a16:creationId xmlns:a16="http://schemas.microsoft.com/office/drawing/2014/main" id="{8C463412-CC68-4A0F-AE72-68EF99EB2F46}"/>
              </a:ext>
            </a:extLst>
          </p:cNvPr>
          <p:cNvSpPr>
            <a:spLocks noChangeArrowheads="1"/>
          </p:cNvSpPr>
          <p:nvPr/>
        </p:nvSpPr>
        <p:spPr bwMode="auto">
          <a:xfrm>
            <a:off x="529922" y="10297286"/>
            <a:ext cx="7530691" cy="571293"/>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dirty="0">
                <a:solidFill>
                  <a:schemeClr val="bg1"/>
                </a:solidFill>
                <a:effectLst/>
                <a:latin typeface="Be Vietnam Pro Black" pitchFamily="2" charset="0"/>
              </a:rPr>
              <a:t>CƠ SỞ LÝ THUYẾT	</a:t>
            </a:r>
          </a:p>
        </p:txBody>
      </p:sp>
      <p:sp>
        <p:nvSpPr>
          <p:cNvPr id="47" name="Rectangle 46">
            <a:extLst>
              <a:ext uri="{FF2B5EF4-FFF2-40B4-BE49-F238E27FC236}">
                <a16:creationId xmlns:a16="http://schemas.microsoft.com/office/drawing/2014/main" id="{868B6862-5CC5-4906-AC03-EA9661AD1346}"/>
              </a:ext>
            </a:extLst>
          </p:cNvPr>
          <p:cNvSpPr>
            <a:spLocks noChangeArrowheads="1"/>
          </p:cNvSpPr>
          <p:nvPr/>
        </p:nvSpPr>
        <p:spPr bwMode="auto">
          <a:xfrm>
            <a:off x="8638663" y="5011347"/>
            <a:ext cx="17496097" cy="568866"/>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dirty="0">
                <a:solidFill>
                  <a:schemeClr val="bg1"/>
                </a:solidFill>
                <a:effectLst/>
                <a:latin typeface="Be Vietnam Pro Black" pitchFamily="2" charset="0"/>
              </a:rPr>
              <a:t>PHƯƠNG PHÁP THỰC HIỆN</a:t>
            </a:r>
          </a:p>
        </p:txBody>
      </p:sp>
      <p:sp>
        <p:nvSpPr>
          <p:cNvPr id="50" name="Rectangle 49">
            <a:extLst>
              <a:ext uri="{FF2B5EF4-FFF2-40B4-BE49-F238E27FC236}">
                <a16:creationId xmlns:a16="http://schemas.microsoft.com/office/drawing/2014/main" id="{3D96BB99-3F6E-4E73-BA6B-A122D83B12A2}"/>
              </a:ext>
            </a:extLst>
          </p:cNvPr>
          <p:cNvSpPr>
            <a:spLocks noChangeArrowheads="1"/>
          </p:cNvSpPr>
          <p:nvPr/>
        </p:nvSpPr>
        <p:spPr bwMode="auto">
          <a:xfrm>
            <a:off x="8636826" y="13993502"/>
            <a:ext cx="17496098" cy="568866"/>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dirty="0">
                <a:solidFill>
                  <a:schemeClr val="bg1"/>
                </a:solidFill>
                <a:effectLst/>
                <a:latin typeface="Be Vietnam Pro Black" pitchFamily="2" charset="0"/>
              </a:rPr>
              <a:t>KẾT QUẢ</a:t>
            </a:r>
          </a:p>
        </p:txBody>
      </p:sp>
      <p:sp>
        <p:nvSpPr>
          <p:cNvPr id="53" name="Rectangle 52">
            <a:extLst>
              <a:ext uri="{FF2B5EF4-FFF2-40B4-BE49-F238E27FC236}">
                <a16:creationId xmlns:a16="http://schemas.microsoft.com/office/drawing/2014/main" id="{0BE282AE-183A-4D49-B152-23A5A101BEA6}"/>
              </a:ext>
            </a:extLst>
          </p:cNvPr>
          <p:cNvSpPr>
            <a:spLocks noChangeArrowheads="1"/>
          </p:cNvSpPr>
          <p:nvPr/>
        </p:nvSpPr>
        <p:spPr bwMode="auto">
          <a:xfrm>
            <a:off x="26734271" y="5008920"/>
            <a:ext cx="5648889" cy="571293"/>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dirty="0">
                <a:solidFill>
                  <a:schemeClr val="bg1"/>
                </a:solidFill>
                <a:effectLst/>
                <a:latin typeface="Be Vietnam Pro Black" pitchFamily="2" charset="0"/>
              </a:rPr>
              <a:t>KẾT LUẬN &amp; HƯỚNG PHÁT TRIỂN</a:t>
            </a:r>
          </a:p>
        </p:txBody>
      </p:sp>
      <p:sp>
        <p:nvSpPr>
          <p:cNvPr id="59" name="Rectangle 58">
            <a:extLst>
              <a:ext uri="{FF2B5EF4-FFF2-40B4-BE49-F238E27FC236}">
                <a16:creationId xmlns:a16="http://schemas.microsoft.com/office/drawing/2014/main" id="{5EDC1F28-88BB-4DAD-9112-B4904B4A7E46}"/>
              </a:ext>
            </a:extLst>
          </p:cNvPr>
          <p:cNvSpPr>
            <a:spLocks noChangeArrowheads="1"/>
          </p:cNvSpPr>
          <p:nvPr/>
        </p:nvSpPr>
        <p:spPr bwMode="auto">
          <a:xfrm>
            <a:off x="26751480" y="15468600"/>
            <a:ext cx="5667939" cy="571293"/>
          </a:xfrm>
          <a:prstGeom prst="rect">
            <a:avLst/>
          </a:prstGeom>
          <a:solidFill>
            <a:srgbClr val="03AD80"/>
          </a:solidFill>
          <a:ln w="12700">
            <a:noFill/>
            <a:miter lim="800000"/>
          </a:ln>
        </p:spPr>
        <p:txBody>
          <a:bodyPr wrap="none" lIns="182880" tIns="48768" rIns="182880" bIns="4570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3135215">
              <a:defRPr/>
            </a:pPr>
            <a:r>
              <a:rPr lang="en-US" dirty="0">
                <a:solidFill>
                  <a:schemeClr val="bg1"/>
                </a:solidFill>
                <a:effectLst/>
                <a:latin typeface="Be Vietnam Pro Black" pitchFamily="2" charset="0"/>
              </a:rPr>
              <a:t>REFERENCES</a:t>
            </a:r>
          </a:p>
        </p:txBody>
      </p:sp>
      <p:sp>
        <p:nvSpPr>
          <p:cNvPr id="38" name="Text Box 6">
            <a:extLst>
              <a:ext uri="{FF2B5EF4-FFF2-40B4-BE49-F238E27FC236}">
                <a16:creationId xmlns:a16="http://schemas.microsoft.com/office/drawing/2014/main" id="{58B3357B-4821-4FA8-8444-207C696AAAD4}"/>
              </a:ext>
            </a:extLst>
          </p:cNvPr>
          <p:cNvSpPr txBox="1">
            <a:spLocks noChangeArrowheads="1"/>
          </p:cNvSpPr>
          <p:nvPr/>
        </p:nvSpPr>
        <p:spPr bwMode="auto">
          <a:xfrm>
            <a:off x="702913" y="5813161"/>
            <a:ext cx="7188387" cy="3693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vi-VN" sz="1800" dirty="0">
                <a:latin typeface="Be Vietnam Pro" pitchFamily="2" charset="0"/>
                <a:ea typeface="Open Sans" panose="020B0606030504020204" pitchFamily="34" charset="0"/>
                <a:cs typeface="Open Sans" panose="020B0606030504020204" pitchFamily="34" charset="0"/>
              </a:rPr>
              <a:t>Hiện nay các thiết bị mobile đang càng ngày phổ biển (smartphone, tablet, ...) và phần lớn các thiết bị này chạy hệ điều hành Android. Nên việc mã độc càng phổ biến trên nền tảng này là điều hiển nhiên. Tuy nhiên các giải pháp Machine Learning được áp dụng vào việc tự động phát hiện mã độc trên nền tảng này cũng đang được phát triển liên tục và đã có được một vài kết quả tốt. Như hai Android Malware Detection Schemes: MaMaDroid và Drebin có tỉ lệ phát hiện mã độc là 96%, 97%.</a:t>
            </a:r>
          </a:p>
          <a:p>
            <a:pPr algn="just"/>
            <a:r>
              <a:rPr lang="vi-VN" sz="1800" dirty="0">
                <a:latin typeface="Be Vietnam Pro" pitchFamily="2" charset="0"/>
                <a:ea typeface="Open Sans" panose="020B0606030504020204" pitchFamily="34" charset="0"/>
                <a:cs typeface="Open Sans" panose="020B0606030504020204" pitchFamily="34" charset="0"/>
              </a:rPr>
              <a:t>Mục tiêu của đồ án </a:t>
            </a:r>
            <a:r>
              <a:rPr lang="en-US" sz="1800" dirty="0" err="1">
                <a:latin typeface="Be Vietnam Pro" pitchFamily="2" charset="0"/>
                <a:ea typeface="Open Sans" panose="020B0606030504020204" pitchFamily="34" charset="0"/>
                <a:cs typeface="Open Sans" panose="020B0606030504020204" pitchFamily="34" charset="0"/>
              </a:rPr>
              <a:t>sẽ</a:t>
            </a:r>
            <a:r>
              <a:rPr lang="en-US" sz="1800" dirty="0">
                <a:latin typeface="Be Vietnam Pro" pitchFamily="2" charset="0"/>
                <a:ea typeface="Open Sans" panose="020B0606030504020204" pitchFamily="34" charset="0"/>
                <a:cs typeface="Open Sans" panose="020B0606030504020204" pitchFamily="34" charset="0"/>
              </a:rPr>
              <a:t> </a:t>
            </a:r>
            <a:r>
              <a:rPr lang="vi-VN" sz="1800" dirty="0">
                <a:latin typeface="Be Vietnam Pro" pitchFamily="2" charset="0"/>
                <a:ea typeface="Open Sans" panose="020B0606030504020204" pitchFamily="34" charset="0"/>
                <a:cs typeface="Open Sans" panose="020B0606030504020204" pitchFamily="34" charset="0"/>
              </a:rPr>
              <a:t>là tạo một chương trình có khả năng tạo mẫu mã độc đột biến có khả năng trốn tránh các trình phát hiện mã độc trên nền tảng Android (cụ thể ở đây là MaMaDroid)</a:t>
            </a:r>
          </a:p>
        </p:txBody>
      </p:sp>
      <p:pic>
        <p:nvPicPr>
          <p:cNvPr id="5" name="Graphic 4">
            <a:extLst>
              <a:ext uri="{FF2B5EF4-FFF2-40B4-BE49-F238E27FC236}">
                <a16:creationId xmlns:a16="http://schemas.microsoft.com/office/drawing/2014/main" id="{7B966291-003B-A4E5-FE0C-2191EE9897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527" y="1439771"/>
            <a:ext cx="2495673" cy="2016067"/>
          </a:xfrm>
          <a:prstGeom prst="rect">
            <a:avLst/>
          </a:prstGeom>
        </p:spPr>
      </p:pic>
      <p:sp>
        <p:nvSpPr>
          <p:cNvPr id="6" name="Title 11">
            <a:extLst>
              <a:ext uri="{FF2B5EF4-FFF2-40B4-BE49-F238E27FC236}">
                <a16:creationId xmlns:a16="http://schemas.microsoft.com/office/drawing/2014/main" id="{6518E105-CF10-4D38-05B2-693D7295DCD5}"/>
              </a:ext>
            </a:extLst>
          </p:cNvPr>
          <p:cNvSpPr txBox="1"/>
          <p:nvPr/>
        </p:nvSpPr>
        <p:spPr>
          <a:xfrm>
            <a:off x="2734709" y="3663790"/>
            <a:ext cx="27432000" cy="502445"/>
          </a:xfrm>
          <a:prstGeom prst="rect">
            <a:avLst/>
          </a:prstGeom>
        </p:spPr>
        <p:txBody>
          <a:bodyPr lIns="85344" tIns="42672" rIns="85344" bIns="42672" anchor="ct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3200" i="1" dirty="0">
                <a:solidFill>
                  <a:schemeClr val="accent6">
                    <a:lumMod val="75000"/>
                  </a:schemeClr>
                </a:solidFill>
                <a:latin typeface="Be Vietnam Pro" pitchFamily="2" charset="0"/>
              </a:rPr>
              <a:t>Khoa </a:t>
            </a:r>
            <a:r>
              <a:rPr lang="en-US" sz="3200" i="1" dirty="0" err="1">
                <a:solidFill>
                  <a:schemeClr val="accent6">
                    <a:lumMod val="75000"/>
                  </a:schemeClr>
                </a:solidFill>
                <a:latin typeface="Be Vietnam Pro" pitchFamily="2" charset="0"/>
              </a:rPr>
              <a:t>Mạng</a:t>
            </a:r>
            <a:r>
              <a:rPr lang="en-US" sz="3200" i="1" dirty="0">
                <a:solidFill>
                  <a:schemeClr val="accent6">
                    <a:lumMod val="75000"/>
                  </a:schemeClr>
                </a:solidFill>
                <a:latin typeface="Be Vietnam Pro" pitchFamily="2" charset="0"/>
              </a:rPr>
              <a:t> </a:t>
            </a:r>
            <a:r>
              <a:rPr lang="en-US" sz="3200" i="1" dirty="0" err="1">
                <a:solidFill>
                  <a:schemeClr val="accent6">
                    <a:lumMod val="75000"/>
                  </a:schemeClr>
                </a:solidFill>
                <a:latin typeface="Be Vietnam Pro" pitchFamily="2" charset="0"/>
              </a:rPr>
              <a:t>máy</a:t>
            </a:r>
            <a:r>
              <a:rPr lang="en-US" sz="3200" i="1" dirty="0">
                <a:solidFill>
                  <a:schemeClr val="accent6">
                    <a:lumMod val="75000"/>
                  </a:schemeClr>
                </a:solidFill>
                <a:latin typeface="Be Vietnam Pro" pitchFamily="2" charset="0"/>
              </a:rPr>
              <a:t> </a:t>
            </a:r>
            <a:r>
              <a:rPr lang="en-US" sz="3200" i="1" dirty="0" err="1">
                <a:solidFill>
                  <a:schemeClr val="accent6">
                    <a:lumMod val="75000"/>
                  </a:schemeClr>
                </a:solidFill>
                <a:latin typeface="Be Vietnam Pro" pitchFamily="2" charset="0"/>
              </a:rPr>
              <a:t>tính</a:t>
            </a:r>
            <a:r>
              <a:rPr lang="en-US" sz="3200" i="1" dirty="0">
                <a:solidFill>
                  <a:schemeClr val="accent6">
                    <a:lumMod val="75000"/>
                  </a:schemeClr>
                </a:solidFill>
                <a:latin typeface="Be Vietnam Pro" pitchFamily="2" charset="0"/>
              </a:rPr>
              <a:t> </a:t>
            </a:r>
            <a:r>
              <a:rPr lang="en-US" sz="3200" i="1" dirty="0" err="1">
                <a:solidFill>
                  <a:schemeClr val="accent6">
                    <a:lumMod val="75000"/>
                  </a:schemeClr>
                </a:solidFill>
                <a:latin typeface="Be Vietnam Pro" pitchFamily="2" charset="0"/>
              </a:rPr>
              <a:t>và</a:t>
            </a:r>
            <a:r>
              <a:rPr lang="en-US" sz="3200" i="1" dirty="0">
                <a:solidFill>
                  <a:schemeClr val="accent6">
                    <a:lumMod val="75000"/>
                  </a:schemeClr>
                </a:solidFill>
                <a:latin typeface="Be Vietnam Pro" pitchFamily="2" charset="0"/>
              </a:rPr>
              <a:t> </a:t>
            </a:r>
            <a:r>
              <a:rPr lang="en-US" sz="3200" i="1" dirty="0" err="1">
                <a:solidFill>
                  <a:schemeClr val="accent6">
                    <a:lumMod val="75000"/>
                  </a:schemeClr>
                </a:solidFill>
                <a:latin typeface="Be Vietnam Pro" pitchFamily="2" charset="0"/>
              </a:rPr>
              <a:t>Truyền</a:t>
            </a:r>
            <a:r>
              <a:rPr lang="en-US" sz="3200" i="1" dirty="0">
                <a:solidFill>
                  <a:schemeClr val="accent6">
                    <a:lumMod val="75000"/>
                  </a:schemeClr>
                </a:solidFill>
                <a:latin typeface="Be Vietnam Pro" pitchFamily="2" charset="0"/>
              </a:rPr>
              <a:t> </a:t>
            </a:r>
            <a:r>
              <a:rPr lang="en-US" sz="3200" i="1" dirty="0" err="1">
                <a:solidFill>
                  <a:schemeClr val="accent6">
                    <a:lumMod val="75000"/>
                  </a:schemeClr>
                </a:solidFill>
                <a:latin typeface="Be Vietnam Pro" pitchFamily="2" charset="0"/>
              </a:rPr>
              <a:t>thông</a:t>
            </a:r>
            <a:r>
              <a:rPr lang="en-US" sz="3200" i="1" dirty="0">
                <a:solidFill>
                  <a:schemeClr val="accent6">
                    <a:lumMod val="75000"/>
                  </a:schemeClr>
                </a:solidFill>
                <a:latin typeface="Be Vietnam Pro" pitchFamily="2" charset="0"/>
              </a:rPr>
              <a:t>, </a:t>
            </a:r>
            <a:r>
              <a:rPr lang="en-US" sz="3200" i="1" dirty="0" err="1">
                <a:solidFill>
                  <a:schemeClr val="accent6">
                    <a:lumMod val="75000"/>
                  </a:schemeClr>
                </a:solidFill>
                <a:latin typeface="Be Vietnam Pro" pitchFamily="2" charset="0"/>
              </a:rPr>
              <a:t>Trường</a:t>
            </a:r>
            <a:r>
              <a:rPr lang="en-US" sz="3200" i="1" dirty="0">
                <a:solidFill>
                  <a:schemeClr val="accent6">
                    <a:lumMod val="75000"/>
                  </a:schemeClr>
                </a:solidFill>
                <a:latin typeface="Be Vietnam Pro" pitchFamily="2" charset="0"/>
              </a:rPr>
              <a:t> </a:t>
            </a:r>
            <a:r>
              <a:rPr lang="en-US" sz="3200" i="1" dirty="0" err="1">
                <a:solidFill>
                  <a:schemeClr val="accent6">
                    <a:lumMod val="75000"/>
                  </a:schemeClr>
                </a:solidFill>
                <a:latin typeface="Be Vietnam Pro" pitchFamily="2" charset="0"/>
              </a:rPr>
              <a:t>Đại</a:t>
            </a:r>
            <a:r>
              <a:rPr lang="en-US" sz="3200" i="1" dirty="0">
                <a:solidFill>
                  <a:schemeClr val="accent6">
                    <a:lumMod val="75000"/>
                  </a:schemeClr>
                </a:solidFill>
                <a:latin typeface="Be Vietnam Pro" pitchFamily="2" charset="0"/>
              </a:rPr>
              <a:t> </a:t>
            </a:r>
            <a:r>
              <a:rPr lang="en-US" sz="3200" i="1" dirty="0" err="1">
                <a:solidFill>
                  <a:schemeClr val="accent6">
                    <a:lumMod val="75000"/>
                  </a:schemeClr>
                </a:solidFill>
                <a:latin typeface="Be Vietnam Pro" pitchFamily="2" charset="0"/>
              </a:rPr>
              <a:t>học</a:t>
            </a:r>
            <a:r>
              <a:rPr lang="en-US" sz="3200" i="1" dirty="0">
                <a:solidFill>
                  <a:schemeClr val="accent6">
                    <a:lumMod val="75000"/>
                  </a:schemeClr>
                </a:solidFill>
                <a:latin typeface="Be Vietnam Pro" pitchFamily="2" charset="0"/>
              </a:rPr>
              <a:t> </a:t>
            </a:r>
            <a:r>
              <a:rPr lang="en-US" sz="3200" i="1" dirty="0" err="1">
                <a:solidFill>
                  <a:schemeClr val="accent6">
                    <a:lumMod val="75000"/>
                  </a:schemeClr>
                </a:solidFill>
                <a:latin typeface="Be Vietnam Pro" pitchFamily="2" charset="0"/>
              </a:rPr>
              <a:t>Công</a:t>
            </a:r>
            <a:r>
              <a:rPr lang="en-US" sz="3200" i="1" dirty="0">
                <a:solidFill>
                  <a:schemeClr val="accent6">
                    <a:lumMod val="75000"/>
                  </a:schemeClr>
                </a:solidFill>
                <a:latin typeface="Be Vietnam Pro" pitchFamily="2" charset="0"/>
              </a:rPr>
              <a:t> </a:t>
            </a:r>
            <a:r>
              <a:rPr lang="en-US" sz="3200" i="1" dirty="0" err="1">
                <a:solidFill>
                  <a:schemeClr val="accent6">
                    <a:lumMod val="75000"/>
                  </a:schemeClr>
                </a:solidFill>
                <a:latin typeface="Be Vietnam Pro" pitchFamily="2" charset="0"/>
              </a:rPr>
              <a:t>nghệ</a:t>
            </a:r>
            <a:r>
              <a:rPr lang="en-US" sz="3200" i="1" dirty="0">
                <a:solidFill>
                  <a:schemeClr val="accent6">
                    <a:lumMod val="75000"/>
                  </a:schemeClr>
                </a:solidFill>
                <a:latin typeface="Be Vietnam Pro" pitchFamily="2" charset="0"/>
              </a:rPr>
              <a:t> Thông tin – ĐHQG-HCM </a:t>
            </a:r>
          </a:p>
        </p:txBody>
      </p:sp>
      <p:pic>
        <p:nvPicPr>
          <p:cNvPr id="3" name="Picture 2">
            <a:extLst>
              <a:ext uri="{FF2B5EF4-FFF2-40B4-BE49-F238E27FC236}">
                <a16:creationId xmlns:a16="http://schemas.microsoft.com/office/drawing/2014/main" id="{A4C3C7DA-5659-2ADB-6B5B-8460D6076AA2}"/>
              </a:ext>
            </a:extLst>
          </p:cNvPr>
          <p:cNvPicPr>
            <a:picLocks noChangeAspect="1"/>
          </p:cNvPicPr>
          <p:nvPr/>
        </p:nvPicPr>
        <p:blipFill>
          <a:blip r:embed="rId5"/>
          <a:stretch>
            <a:fillRect/>
          </a:stretch>
        </p:blipFill>
        <p:spPr>
          <a:xfrm>
            <a:off x="2801153" y="11097647"/>
            <a:ext cx="2988227" cy="2470785"/>
          </a:xfrm>
          <a:prstGeom prst="rect">
            <a:avLst/>
          </a:prstGeom>
        </p:spPr>
      </p:pic>
      <p:sp>
        <p:nvSpPr>
          <p:cNvPr id="4" name="Text Box 6">
            <a:extLst>
              <a:ext uri="{FF2B5EF4-FFF2-40B4-BE49-F238E27FC236}">
                <a16:creationId xmlns:a16="http://schemas.microsoft.com/office/drawing/2014/main" id="{A02A6502-2AD1-3FE1-8128-A52BD6415496}"/>
              </a:ext>
            </a:extLst>
          </p:cNvPr>
          <p:cNvSpPr txBox="1">
            <a:spLocks noChangeArrowheads="1"/>
          </p:cNvSpPr>
          <p:nvPr/>
        </p:nvSpPr>
        <p:spPr bwMode="auto">
          <a:xfrm>
            <a:off x="675819" y="13570955"/>
            <a:ext cx="7188387"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ctr"/>
            <a:r>
              <a:rPr lang="en-US" sz="1400" b="1" dirty="0">
                <a:latin typeface="Be Vietnam Pro" pitchFamily="2" charset="0"/>
                <a:ea typeface="Open Sans" panose="020B0606030504020204" pitchFamily="34" charset="0"/>
                <a:cs typeface="Open Sans" panose="020B0606030504020204" pitchFamily="34" charset="0"/>
              </a:rPr>
              <a:t>Figure 1: </a:t>
            </a:r>
            <a:r>
              <a:rPr lang="en-US" sz="1400" b="1" dirty="0" err="1">
                <a:latin typeface="Be Vietnam Pro" pitchFamily="2" charset="0"/>
                <a:ea typeface="Open Sans" panose="020B0606030504020204" pitchFamily="34" charset="0"/>
                <a:cs typeface="Open Sans" panose="020B0606030504020204" pitchFamily="34" charset="0"/>
              </a:rPr>
              <a:t>Cấu</a:t>
            </a:r>
            <a:r>
              <a:rPr lang="en-US" sz="1400" b="1" dirty="0">
                <a:latin typeface="Be Vietnam Pro" pitchFamily="2" charset="0"/>
                <a:ea typeface="Open Sans" panose="020B0606030504020204" pitchFamily="34" charset="0"/>
                <a:cs typeface="Open Sans" panose="020B0606030504020204" pitchFamily="34" charset="0"/>
              </a:rPr>
              <a:t> </a:t>
            </a:r>
            <a:r>
              <a:rPr lang="en-US" sz="1400" b="1" dirty="0" err="1">
                <a:latin typeface="Be Vietnam Pro" pitchFamily="2" charset="0"/>
                <a:ea typeface="Open Sans" panose="020B0606030504020204" pitchFamily="34" charset="0"/>
                <a:cs typeface="Open Sans" panose="020B0606030504020204" pitchFamily="34" charset="0"/>
              </a:rPr>
              <a:t>trúc</a:t>
            </a:r>
            <a:r>
              <a:rPr lang="en-US" sz="1400" b="1" dirty="0">
                <a:latin typeface="Be Vietnam Pro" pitchFamily="2" charset="0"/>
                <a:ea typeface="Open Sans" panose="020B0606030504020204" pitchFamily="34" charset="0"/>
                <a:cs typeface="Open Sans" panose="020B0606030504020204" pitchFamily="34" charset="0"/>
              </a:rPr>
              <a:t> file APK</a:t>
            </a:r>
          </a:p>
        </p:txBody>
      </p:sp>
      <p:pic>
        <p:nvPicPr>
          <p:cNvPr id="8" name="Picture 7">
            <a:extLst>
              <a:ext uri="{FF2B5EF4-FFF2-40B4-BE49-F238E27FC236}">
                <a16:creationId xmlns:a16="http://schemas.microsoft.com/office/drawing/2014/main" id="{9D30B35D-0F3E-DC1D-CB06-EDAC085EE39F}"/>
              </a:ext>
            </a:extLst>
          </p:cNvPr>
          <p:cNvPicPr>
            <a:picLocks noChangeAspect="1"/>
          </p:cNvPicPr>
          <p:nvPr/>
        </p:nvPicPr>
        <p:blipFill>
          <a:blip r:embed="rId6"/>
          <a:stretch>
            <a:fillRect/>
          </a:stretch>
        </p:blipFill>
        <p:spPr>
          <a:xfrm>
            <a:off x="831074" y="14955901"/>
            <a:ext cx="7083788" cy="3177097"/>
          </a:xfrm>
          <a:prstGeom prst="rect">
            <a:avLst/>
          </a:prstGeom>
        </p:spPr>
      </p:pic>
      <p:sp>
        <p:nvSpPr>
          <p:cNvPr id="9" name="Text Box 6">
            <a:extLst>
              <a:ext uri="{FF2B5EF4-FFF2-40B4-BE49-F238E27FC236}">
                <a16:creationId xmlns:a16="http://schemas.microsoft.com/office/drawing/2014/main" id="{9956F8CF-EDDB-57D9-5475-6A29BDF9568F}"/>
              </a:ext>
            </a:extLst>
          </p:cNvPr>
          <p:cNvSpPr txBox="1">
            <a:spLocks noChangeArrowheads="1"/>
          </p:cNvSpPr>
          <p:nvPr/>
        </p:nvSpPr>
        <p:spPr bwMode="auto">
          <a:xfrm>
            <a:off x="675818" y="14017867"/>
            <a:ext cx="7188387" cy="923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vi-VN" sz="1800" dirty="0">
                <a:latin typeface="Be Vietnam Pro" pitchFamily="2" charset="0"/>
                <a:ea typeface="Open Sans" panose="020B0606030504020204" pitchFamily="34" charset="0"/>
                <a:cs typeface="Open Sans" panose="020B0606030504020204" pitchFamily="34" charset="0"/>
              </a:rPr>
              <a:t>MaMaDroid</a:t>
            </a:r>
            <a:r>
              <a:rPr lang="en-US" sz="1800" dirty="0">
                <a:latin typeface="Be Vietnam Pro" pitchFamily="2" charset="0"/>
                <a:ea typeface="Open Sans" panose="020B0606030504020204" pitchFamily="34" charset="0"/>
                <a:cs typeface="Open Sans" panose="020B0606030504020204" pitchFamily="34" charset="0"/>
              </a:rPr>
              <a:t> </a:t>
            </a:r>
            <a:r>
              <a:rPr lang="en-US" sz="1800" dirty="0" err="1">
                <a:latin typeface="Be Vietnam Pro" pitchFamily="2" charset="0"/>
                <a:ea typeface="Open Sans" panose="020B0606030504020204" pitchFamily="34" charset="0"/>
                <a:cs typeface="Open Sans" panose="020B0606030504020204" pitchFamily="34" charset="0"/>
              </a:rPr>
              <a:t>và</a:t>
            </a:r>
            <a:r>
              <a:rPr lang="en-US" sz="1800" dirty="0">
                <a:latin typeface="Be Vietnam Pro" pitchFamily="2" charset="0"/>
                <a:ea typeface="Open Sans" panose="020B0606030504020204" pitchFamily="34" charset="0"/>
                <a:cs typeface="Open Sans" panose="020B0606030504020204" pitchFamily="34" charset="0"/>
              </a:rPr>
              <a:t> Drebin</a:t>
            </a:r>
            <a:r>
              <a:rPr lang="vi-VN" sz="1800" dirty="0">
                <a:latin typeface="Be Vietnam Pro" pitchFamily="2" charset="0"/>
                <a:ea typeface="Open Sans" panose="020B0606030504020204" pitchFamily="34" charset="0"/>
                <a:cs typeface="Open Sans" panose="020B0606030504020204" pitchFamily="34" charset="0"/>
              </a:rPr>
              <a:t> là công cụ trích xuất đặc trưng </a:t>
            </a:r>
            <a:r>
              <a:rPr lang="en-US" sz="1800" dirty="0" err="1">
                <a:latin typeface="Be Vietnam Pro" pitchFamily="2" charset="0"/>
                <a:ea typeface="Open Sans" panose="020B0606030504020204" pitchFamily="34" charset="0"/>
                <a:cs typeface="Open Sans" panose="020B0606030504020204" pitchFamily="34" charset="0"/>
              </a:rPr>
              <a:t>sử</a:t>
            </a:r>
            <a:r>
              <a:rPr lang="en-US" sz="1800" dirty="0">
                <a:latin typeface="Be Vietnam Pro" pitchFamily="2" charset="0"/>
                <a:ea typeface="Open Sans" panose="020B0606030504020204" pitchFamily="34" charset="0"/>
                <a:cs typeface="Open Sans" panose="020B0606030504020204" pitchFamily="34" charset="0"/>
              </a:rPr>
              <a:t> </a:t>
            </a:r>
            <a:r>
              <a:rPr lang="en-US" sz="1800" dirty="0" err="1">
                <a:latin typeface="Be Vietnam Pro" pitchFamily="2" charset="0"/>
                <a:ea typeface="Open Sans" panose="020B0606030504020204" pitchFamily="34" charset="0"/>
                <a:cs typeface="Open Sans" panose="020B0606030504020204" pitchFamily="34" charset="0"/>
              </a:rPr>
              <a:t>dụng</a:t>
            </a:r>
            <a:r>
              <a:rPr lang="en-US" sz="1800" dirty="0">
                <a:latin typeface="Be Vietnam Pro" pitchFamily="2" charset="0"/>
                <a:ea typeface="Open Sans" panose="020B0606030504020204" pitchFamily="34" charset="0"/>
                <a:cs typeface="Open Sans" panose="020B0606030504020204" pitchFamily="34" charset="0"/>
              </a:rPr>
              <a:t> </a:t>
            </a:r>
            <a:r>
              <a:rPr lang="vi-VN" sz="1800" dirty="0">
                <a:latin typeface="Be Vietnam Pro" pitchFamily="2" charset="0"/>
                <a:ea typeface="Open Sans" panose="020B0606030504020204" pitchFamily="34" charset="0"/>
                <a:cs typeface="Open Sans" panose="020B0606030504020204" pitchFamily="34" charset="0"/>
              </a:rPr>
              <a:t>machine learning giải quyết bài toán phần lớp nhị phân (binary classification) phân biệt file mã độc và file bình thường.</a:t>
            </a:r>
            <a:endParaRPr lang="en-US" sz="1800" dirty="0">
              <a:latin typeface="Be Vietnam Pro" pitchFamily="2" charset="0"/>
              <a:ea typeface="Open Sans" panose="020B0606030504020204" pitchFamily="34" charset="0"/>
              <a:cs typeface="Open Sans" panose="020B0606030504020204" pitchFamily="34" charset="0"/>
            </a:endParaRPr>
          </a:p>
        </p:txBody>
      </p:sp>
      <p:pic>
        <p:nvPicPr>
          <p:cNvPr id="11" name="Picture 10" descr="A blue x with black background&#10;&#10;Description automatically generated">
            <a:extLst>
              <a:ext uri="{FF2B5EF4-FFF2-40B4-BE49-F238E27FC236}">
                <a16:creationId xmlns:a16="http://schemas.microsoft.com/office/drawing/2014/main" id="{53D6F985-47FA-9AC1-505A-60F0C97A8251}"/>
              </a:ext>
            </a:extLst>
          </p:cNvPr>
          <p:cNvPicPr>
            <a:picLocks noChangeAspect="1"/>
          </p:cNvPicPr>
          <p:nvPr/>
        </p:nvPicPr>
        <p:blipFill rotWithShape="1">
          <a:blip r:embed="rId7">
            <a:extLst>
              <a:ext uri="{28A0092B-C50C-407E-A947-70E740481C1C}">
                <a14:useLocalDpi xmlns:a14="http://schemas.microsoft.com/office/drawing/2010/main" val="0"/>
              </a:ext>
            </a:extLst>
          </a:blip>
          <a:srcRect l="12500" t="11764" r="12500" b="11764"/>
          <a:stretch/>
        </p:blipFill>
        <p:spPr>
          <a:xfrm>
            <a:off x="29982098" y="1313774"/>
            <a:ext cx="2255793" cy="2300048"/>
          </a:xfrm>
          <a:prstGeom prst="rect">
            <a:avLst/>
          </a:prstGeom>
        </p:spPr>
      </p:pic>
      <p:sp>
        <p:nvSpPr>
          <p:cNvPr id="12" name="Text Box 6">
            <a:extLst>
              <a:ext uri="{FF2B5EF4-FFF2-40B4-BE49-F238E27FC236}">
                <a16:creationId xmlns:a16="http://schemas.microsoft.com/office/drawing/2014/main" id="{63930287-2E7E-A1BD-50D2-0C560D869FC2}"/>
              </a:ext>
            </a:extLst>
          </p:cNvPr>
          <p:cNvSpPr txBox="1">
            <a:spLocks noChangeArrowheads="1"/>
          </p:cNvSpPr>
          <p:nvPr/>
        </p:nvSpPr>
        <p:spPr bwMode="auto">
          <a:xfrm>
            <a:off x="828219" y="18123575"/>
            <a:ext cx="7188387"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ctr"/>
            <a:r>
              <a:rPr lang="en-US" sz="1400" b="1" dirty="0">
                <a:latin typeface="Be Vietnam Pro" pitchFamily="2" charset="0"/>
                <a:ea typeface="Open Sans" panose="020B0606030504020204" pitchFamily="34" charset="0"/>
                <a:cs typeface="Open Sans" panose="020B0606030504020204" pitchFamily="34" charset="0"/>
              </a:rPr>
              <a:t>Figure 2: </a:t>
            </a:r>
            <a:r>
              <a:rPr lang="vi-VN" sz="1400" b="1" dirty="0">
                <a:latin typeface="Be Vietnam Pro" pitchFamily="2" charset="0"/>
                <a:ea typeface="Open Sans" panose="020B0606030504020204" pitchFamily="34" charset="0"/>
                <a:cs typeface="Open Sans" panose="020B0606030504020204" pitchFamily="34" charset="0"/>
              </a:rPr>
              <a:t>Quá trình MaMaDroid trích xuất đặc trưng</a:t>
            </a:r>
            <a:endParaRPr lang="en-US" sz="1400" b="1" dirty="0">
              <a:latin typeface="Be Vietnam Pro" pitchFamily="2" charset="0"/>
              <a:ea typeface="Open Sans" panose="020B0606030504020204" pitchFamily="34" charset="0"/>
              <a:cs typeface="Open Sans" panose="020B0606030504020204" pitchFamily="34" charset="0"/>
            </a:endParaRPr>
          </a:p>
        </p:txBody>
      </p:sp>
      <p:pic>
        <p:nvPicPr>
          <p:cNvPr id="14" name="Picture 13">
            <a:extLst>
              <a:ext uri="{FF2B5EF4-FFF2-40B4-BE49-F238E27FC236}">
                <a16:creationId xmlns:a16="http://schemas.microsoft.com/office/drawing/2014/main" id="{6AA2AD59-3535-8F2F-E0FD-D399D1BF87C4}"/>
              </a:ext>
            </a:extLst>
          </p:cNvPr>
          <p:cNvPicPr>
            <a:picLocks noChangeAspect="1"/>
          </p:cNvPicPr>
          <p:nvPr/>
        </p:nvPicPr>
        <p:blipFill>
          <a:blip r:embed="rId8"/>
          <a:stretch>
            <a:fillRect/>
          </a:stretch>
        </p:blipFill>
        <p:spPr>
          <a:xfrm>
            <a:off x="2447204" y="18561312"/>
            <a:ext cx="3645614" cy="1095070"/>
          </a:xfrm>
          <a:prstGeom prst="rect">
            <a:avLst/>
          </a:prstGeom>
        </p:spPr>
      </p:pic>
      <p:sp>
        <p:nvSpPr>
          <p:cNvPr id="16" name="Text Box 6">
            <a:extLst>
              <a:ext uri="{FF2B5EF4-FFF2-40B4-BE49-F238E27FC236}">
                <a16:creationId xmlns:a16="http://schemas.microsoft.com/office/drawing/2014/main" id="{DD9A4C9A-F064-3BD5-84AD-FF8C35F1E0A5}"/>
              </a:ext>
            </a:extLst>
          </p:cNvPr>
          <p:cNvSpPr txBox="1">
            <a:spLocks noChangeArrowheads="1"/>
          </p:cNvSpPr>
          <p:nvPr/>
        </p:nvSpPr>
        <p:spPr bwMode="auto">
          <a:xfrm>
            <a:off x="694868" y="19656382"/>
            <a:ext cx="7188387"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ctr"/>
            <a:r>
              <a:rPr lang="en-US" sz="1400" b="1" dirty="0">
                <a:latin typeface="Be Vietnam Pro" pitchFamily="2" charset="0"/>
                <a:ea typeface="Open Sans" panose="020B0606030504020204" pitchFamily="34" charset="0"/>
                <a:cs typeface="Open Sans" panose="020B0606030504020204" pitchFamily="34" charset="0"/>
              </a:rPr>
              <a:t>Figure 3: </a:t>
            </a:r>
            <a:r>
              <a:rPr lang="vi-VN" sz="1400" b="1" dirty="0">
                <a:latin typeface="Be Vietnam Pro" pitchFamily="2" charset="0"/>
                <a:ea typeface="Open Sans" panose="020B0606030504020204" pitchFamily="34" charset="0"/>
                <a:cs typeface="Open Sans" panose="020B0606030504020204" pitchFamily="34" charset="0"/>
              </a:rPr>
              <a:t>Cách MaMaDroid trích xuất API call</a:t>
            </a:r>
            <a:endParaRPr lang="en-US" sz="1400" b="1" dirty="0">
              <a:latin typeface="Be Vietnam Pro" pitchFamily="2" charset="0"/>
              <a:ea typeface="Open Sans" panose="020B0606030504020204" pitchFamily="34" charset="0"/>
              <a:cs typeface="Open Sans" panose="020B0606030504020204" pitchFamily="34" charset="0"/>
            </a:endParaRPr>
          </a:p>
        </p:txBody>
      </p:sp>
      <p:sp>
        <p:nvSpPr>
          <p:cNvPr id="17" name="Text Box 6">
            <a:extLst>
              <a:ext uri="{FF2B5EF4-FFF2-40B4-BE49-F238E27FC236}">
                <a16:creationId xmlns:a16="http://schemas.microsoft.com/office/drawing/2014/main" id="{F5DD7CEF-C249-1B47-55DE-0191E78427B8}"/>
              </a:ext>
            </a:extLst>
          </p:cNvPr>
          <p:cNvSpPr txBox="1">
            <a:spLocks noChangeArrowheads="1"/>
          </p:cNvSpPr>
          <p:nvPr/>
        </p:nvSpPr>
        <p:spPr bwMode="auto">
          <a:xfrm>
            <a:off x="663527" y="20227135"/>
            <a:ext cx="7188387" cy="923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vi-VN" sz="1800" dirty="0">
                <a:latin typeface="Be Vietnam Pro" pitchFamily="2" charset="0"/>
                <a:ea typeface="Open Sans" panose="020B0606030504020204" pitchFamily="34" charset="0"/>
                <a:cs typeface="Open Sans" panose="020B0606030504020204" pitchFamily="34" charset="0"/>
              </a:rPr>
              <a:t>Ta sẽ tấn công bằng việc tính toán số lượng API call và làm nhiễu chuỗi API call với thuật toán C&amp;W từ đó làm nhiễu vector đặc trưng để MaMaDroid không nhận diện đây là file mã độc.</a:t>
            </a:r>
            <a:endParaRPr lang="en-US" sz="1800" dirty="0">
              <a:latin typeface="Be Vietnam Pro" pitchFamily="2" charset="0"/>
              <a:ea typeface="Open Sans" panose="020B0606030504020204" pitchFamily="34" charset="0"/>
              <a:cs typeface="Open Sans" panose="020B0606030504020204" pitchFamily="34" charset="0"/>
            </a:endParaRPr>
          </a:p>
        </p:txBody>
      </p:sp>
      <p:pic>
        <p:nvPicPr>
          <p:cNvPr id="19" name="Picture 18">
            <a:extLst>
              <a:ext uri="{FF2B5EF4-FFF2-40B4-BE49-F238E27FC236}">
                <a16:creationId xmlns:a16="http://schemas.microsoft.com/office/drawing/2014/main" id="{28E8FAD9-2AA9-C7A7-5E06-B70EA1AC6166}"/>
              </a:ext>
            </a:extLst>
          </p:cNvPr>
          <p:cNvPicPr>
            <a:picLocks noChangeAspect="1"/>
          </p:cNvPicPr>
          <p:nvPr/>
        </p:nvPicPr>
        <p:blipFill>
          <a:blip r:embed="rId9"/>
          <a:stretch>
            <a:fillRect/>
          </a:stretch>
        </p:blipFill>
        <p:spPr>
          <a:xfrm>
            <a:off x="17839839" y="5796378"/>
            <a:ext cx="7839561" cy="2734776"/>
          </a:xfrm>
          <a:prstGeom prst="rect">
            <a:avLst/>
          </a:prstGeom>
        </p:spPr>
      </p:pic>
      <p:sp>
        <p:nvSpPr>
          <p:cNvPr id="20" name="Text Box 6">
            <a:extLst>
              <a:ext uri="{FF2B5EF4-FFF2-40B4-BE49-F238E27FC236}">
                <a16:creationId xmlns:a16="http://schemas.microsoft.com/office/drawing/2014/main" id="{FC999C67-CCEC-59C8-3180-A81B463FECE6}"/>
              </a:ext>
            </a:extLst>
          </p:cNvPr>
          <p:cNvSpPr txBox="1">
            <a:spLocks noChangeArrowheads="1"/>
          </p:cNvSpPr>
          <p:nvPr/>
        </p:nvSpPr>
        <p:spPr bwMode="auto">
          <a:xfrm>
            <a:off x="19399598" y="8593430"/>
            <a:ext cx="5473004"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ctr"/>
            <a:r>
              <a:rPr lang="en-US" sz="1400" b="1" dirty="0">
                <a:latin typeface="Be Vietnam Pro" pitchFamily="2" charset="0"/>
                <a:ea typeface="Open Sans" panose="020B0606030504020204" pitchFamily="34" charset="0"/>
                <a:cs typeface="Open Sans" panose="020B0606030504020204" pitchFamily="34" charset="0"/>
              </a:rPr>
              <a:t>Figure 4: </a:t>
            </a:r>
            <a:r>
              <a:rPr lang="en-US" sz="1400" b="1" dirty="0" err="1">
                <a:latin typeface="Be Vietnam Pro" pitchFamily="2" charset="0"/>
                <a:ea typeface="Open Sans" panose="020B0606030504020204" pitchFamily="34" charset="0"/>
                <a:cs typeface="Open Sans" panose="020B0606030504020204" pitchFamily="34" charset="0"/>
              </a:rPr>
              <a:t>Quá</a:t>
            </a:r>
            <a:r>
              <a:rPr lang="en-US" sz="1400" b="1" dirty="0">
                <a:latin typeface="Be Vietnam Pro" pitchFamily="2" charset="0"/>
                <a:ea typeface="Open Sans" panose="020B0606030504020204" pitchFamily="34" charset="0"/>
                <a:cs typeface="Open Sans" panose="020B0606030504020204" pitchFamily="34" charset="0"/>
              </a:rPr>
              <a:t> </a:t>
            </a:r>
            <a:r>
              <a:rPr lang="en-US" sz="1400" b="1" dirty="0" err="1">
                <a:latin typeface="Be Vietnam Pro" pitchFamily="2" charset="0"/>
                <a:ea typeface="Open Sans" panose="020B0606030504020204" pitchFamily="34" charset="0"/>
                <a:cs typeface="Open Sans" panose="020B0606030504020204" pitchFamily="34" charset="0"/>
              </a:rPr>
              <a:t>trình</a:t>
            </a:r>
            <a:r>
              <a:rPr lang="en-US" sz="1400" b="1" dirty="0">
                <a:latin typeface="Be Vietnam Pro" pitchFamily="2" charset="0"/>
                <a:ea typeface="Open Sans" panose="020B0606030504020204" pitchFamily="34" charset="0"/>
                <a:cs typeface="Open Sans" panose="020B0606030504020204" pitchFamily="34" charset="0"/>
              </a:rPr>
              <a:t> </a:t>
            </a:r>
            <a:r>
              <a:rPr lang="en-US" sz="1400" b="1" dirty="0" err="1">
                <a:latin typeface="Be Vietnam Pro" pitchFamily="2" charset="0"/>
                <a:ea typeface="Open Sans" panose="020B0606030504020204" pitchFamily="34" charset="0"/>
                <a:cs typeface="Open Sans" panose="020B0606030504020204" pitchFamily="34" charset="0"/>
              </a:rPr>
              <a:t>thử</a:t>
            </a:r>
            <a:r>
              <a:rPr lang="en-US" sz="1400" b="1" dirty="0">
                <a:latin typeface="Be Vietnam Pro" pitchFamily="2" charset="0"/>
                <a:ea typeface="Open Sans" panose="020B0606030504020204" pitchFamily="34" charset="0"/>
                <a:cs typeface="Open Sans" panose="020B0606030504020204" pitchFamily="34" charset="0"/>
              </a:rPr>
              <a:t> </a:t>
            </a:r>
            <a:r>
              <a:rPr lang="en-US" sz="1400" b="1" dirty="0" err="1">
                <a:latin typeface="Be Vietnam Pro" pitchFamily="2" charset="0"/>
                <a:ea typeface="Open Sans" panose="020B0606030504020204" pitchFamily="34" charset="0"/>
                <a:cs typeface="Open Sans" panose="020B0606030504020204" pitchFamily="34" charset="0"/>
              </a:rPr>
              <a:t>nghiệm</a:t>
            </a:r>
            <a:endParaRPr lang="en-US" sz="1400" b="1" dirty="0">
              <a:latin typeface="Be Vietnam Pro" pitchFamily="2" charset="0"/>
              <a:ea typeface="Open Sans" panose="020B0606030504020204" pitchFamily="34" charset="0"/>
              <a:cs typeface="Open Sans" panose="020B0606030504020204" pitchFamily="34" charset="0"/>
            </a:endParaRPr>
          </a:p>
        </p:txBody>
      </p:sp>
      <p:sp>
        <p:nvSpPr>
          <p:cNvPr id="21" name="Text Box 6">
            <a:extLst>
              <a:ext uri="{FF2B5EF4-FFF2-40B4-BE49-F238E27FC236}">
                <a16:creationId xmlns:a16="http://schemas.microsoft.com/office/drawing/2014/main" id="{912359AC-48C4-C69D-26F8-82816B8AE40F}"/>
              </a:ext>
            </a:extLst>
          </p:cNvPr>
          <p:cNvSpPr txBox="1">
            <a:spLocks noChangeArrowheads="1"/>
          </p:cNvSpPr>
          <p:nvPr/>
        </p:nvSpPr>
        <p:spPr bwMode="auto">
          <a:xfrm>
            <a:off x="27124309" y="5813161"/>
            <a:ext cx="4868812" cy="7694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ctr"/>
            <a:r>
              <a:rPr lang="vi-VN" sz="2000" b="1" dirty="0">
                <a:latin typeface="Be Vietnam Pro" pitchFamily="2" charset="0"/>
                <a:ea typeface="Open Sans" panose="020B0606030504020204" pitchFamily="34" charset="0"/>
                <a:cs typeface="Open Sans" panose="020B0606030504020204" pitchFamily="34" charset="0"/>
              </a:rPr>
              <a:t>KẾT LUẬN</a:t>
            </a:r>
            <a:endParaRPr lang="en-US" sz="2000" b="1" dirty="0">
              <a:latin typeface="Be Vietnam Pro" pitchFamily="2" charset="0"/>
              <a:ea typeface="Open Sans" panose="020B0606030504020204" pitchFamily="34" charset="0"/>
              <a:cs typeface="Open Sans" panose="020B0606030504020204" pitchFamily="34" charset="0"/>
            </a:endParaRPr>
          </a:p>
          <a:p>
            <a:pPr algn="ctr"/>
            <a:endParaRPr lang="vi-VN" sz="2000" b="1" dirty="0">
              <a:latin typeface="Be Vietnam Pro" pitchFamily="2" charset="0"/>
              <a:ea typeface="Open Sans" panose="020B0606030504020204" pitchFamily="34" charset="0"/>
              <a:cs typeface="Open Sans" panose="020B0606030504020204" pitchFamily="34" charset="0"/>
            </a:endParaRPr>
          </a:p>
          <a:p>
            <a:pPr algn="just"/>
            <a:r>
              <a:rPr lang="vi-VN" sz="1800" dirty="0">
                <a:latin typeface="Be Vietnam Pro" pitchFamily="2" charset="0"/>
                <a:ea typeface="Open Sans" panose="020B0606030504020204" pitchFamily="34" charset="0"/>
                <a:cs typeface="Open Sans" panose="020B0606030504020204" pitchFamily="34" charset="0"/>
              </a:rPr>
              <a:t>Qua đồ án này ta có thể thấy được các trình phát hiện mã độc dựa trên các mô hình machine learning đơn giản vẫn có điểm yếu trước các mẫu mã độc đối kháng nói chung, trên nền tảng Android nói riêng. Điểm yếu này là một điểm yếu chí mạng đối với các hệ thống phụ thuộc vào nó, nên ta cần có các giải pháp hợp lý như sử dụng các mẫu mã độc đối kháng để huấn luyện cho mô hình machine learning. Đồ án này đã thể hiện rất rỗ sự hiểu quả của mẫu đối kháng có hiệu quả như thế nào trong việc đánh lừa hệ thống phát hiện mã độc trên nền tảng Android.</a:t>
            </a:r>
          </a:p>
          <a:p>
            <a:pPr algn="just"/>
            <a:endParaRPr lang="vi-VN" sz="1800" dirty="0">
              <a:latin typeface="Be Vietnam Pro" pitchFamily="2" charset="0"/>
              <a:ea typeface="Open Sans" panose="020B0606030504020204" pitchFamily="34" charset="0"/>
              <a:cs typeface="Open Sans" panose="020B0606030504020204" pitchFamily="34" charset="0"/>
            </a:endParaRPr>
          </a:p>
          <a:p>
            <a:pPr algn="ctr"/>
            <a:r>
              <a:rPr lang="vi-VN" sz="2000" b="1" dirty="0">
                <a:latin typeface="Be Vietnam Pro" pitchFamily="2" charset="0"/>
                <a:ea typeface="Open Sans" panose="020B0606030504020204" pitchFamily="34" charset="0"/>
                <a:cs typeface="Open Sans" panose="020B0606030504020204" pitchFamily="34" charset="0"/>
              </a:rPr>
              <a:t>HƯỚNG PHÁT TRIỂN</a:t>
            </a:r>
            <a:endParaRPr lang="en-US" sz="2000" b="1" dirty="0">
              <a:latin typeface="Be Vietnam Pro" pitchFamily="2" charset="0"/>
              <a:ea typeface="Open Sans" panose="020B0606030504020204" pitchFamily="34" charset="0"/>
              <a:cs typeface="Open Sans" panose="020B0606030504020204" pitchFamily="34" charset="0"/>
            </a:endParaRPr>
          </a:p>
          <a:p>
            <a:pPr algn="ctr"/>
            <a:endParaRPr lang="vi-VN" sz="2000" b="1" dirty="0">
              <a:latin typeface="Be Vietnam Pro" pitchFamily="2" charset="0"/>
              <a:ea typeface="Open Sans" panose="020B0606030504020204" pitchFamily="34" charset="0"/>
              <a:cs typeface="Open Sans" panose="020B0606030504020204" pitchFamily="34" charset="0"/>
            </a:endParaRPr>
          </a:p>
          <a:p>
            <a:pPr algn="just"/>
            <a:r>
              <a:rPr lang="vi-VN" sz="1800" dirty="0">
                <a:latin typeface="Be Vietnam Pro" pitchFamily="2" charset="0"/>
                <a:ea typeface="Open Sans" panose="020B0606030504020204" pitchFamily="34" charset="0"/>
                <a:cs typeface="Open Sans" panose="020B0606030504020204" pitchFamily="34" charset="0"/>
              </a:rPr>
              <a:t>Có thể xây dựng thành một ứng dụng web giống như trang virustotal.com ta chỉ cần chọn detection file APK malicious hay benign thì bỏ vào web sẽ cho ta kết quả. Nếu chọn evasion thì chỉ cần bỏ file APK malicious vào thì web sẽ tự động trả về 1 file APK malicious đã được chỉnh sửa để có thể né được phần detection của web</a:t>
            </a:r>
            <a:r>
              <a:rPr lang="en-US" sz="1800" dirty="0">
                <a:latin typeface="Be Vietnam Pro" pitchFamily="2" charset="0"/>
                <a:ea typeface="Open Sans" panose="020B0606030504020204" pitchFamily="34" charset="0"/>
                <a:cs typeface="Open Sans" panose="020B0606030504020204" pitchFamily="34" charset="0"/>
              </a:rPr>
              <a:t>.</a:t>
            </a:r>
            <a:endParaRPr lang="vi-VN" sz="1800" dirty="0">
              <a:latin typeface="Be Vietnam Pro" pitchFamily="2" charset="0"/>
              <a:ea typeface="Open Sans" panose="020B0606030504020204" pitchFamily="34" charset="0"/>
              <a:cs typeface="Open Sans" panose="020B0606030504020204" pitchFamily="34" charset="0"/>
            </a:endParaRPr>
          </a:p>
        </p:txBody>
      </p:sp>
      <p:sp>
        <p:nvSpPr>
          <p:cNvPr id="22" name="Text Box 6">
            <a:extLst>
              <a:ext uri="{FF2B5EF4-FFF2-40B4-BE49-F238E27FC236}">
                <a16:creationId xmlns:a16="http://schemas.microsoft.com/office/drawing/2014/main" id="{CC0D250A-1D26-6AF8-2C67-699C1CB9533D}"/>
              </a:ext>
            </a:extLst>
          </p:cNvPr>
          <p:cNvSpPr txBox="1">
            <a:spLocks noChangeArrowheads="1"/>
          </p:cNvSpPr>
          <p:nvPr/>
        </p:nvSpPr>
        <p:spPr bwMode="auto">
          <a:xfrm>
            <a:off x="27142439" y="16349836"/>
            <a:ext cx="4868812" cy="1754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vi-VN" sz="1800" dirty="0">
                <a:latin typeface="Be Vietnam Pro" pitchFamily="2" charset="0"/>
                <a:ea typeface="Open Sans" panose="020B0606030504020204" pitchFamily="34" charset="0"/>
                <a:cs typeface="Open Sans" panose="020B0606030504020204" pitchFamily="34" charset="0"/>
              </a:rPr>
              <a:t>X. Chen et al., "Android HIV: A Study of Repackaging Mal-ware for Evading Machine-Learning Detection," in IEEE Transactions on Information Forensics and Security, vol. 15, pp. 987-1001, 2020, doi: 10.1109/TIFS.2019.2932228.</a:t>
            </a:r>
          </a:p>
        </p:txBody>
      </p:sp>
      <p:pic>
        <p:nvPicPr>
          <p:cNvPr id="24" name="Picture 23">
            <a:extLst>
              <a:ext uri="{FF2B5EF4-FFF2-40B4-BE49-F238E27FC236}">
                <a16:creationId xmlns:a16="http://schemas.microsoft.com/office/drawing/2014/main" id="{6242F0B3-842D-D696-F859-741552C1C5CE}"/>
              </a:ext>
            </a:extLst>
          </p:cNvPr>
          <p:cNvPicPr>
            <a:picLocks noChangeAspect="1"/>
          </p:cNvPicPr>
          <p:nvPr/>
        </p:nvPicPr>
        <p:blipFill>
          <a:blip r:embed="rId10"/>
          <a:stretch>
            <a:fillRect/>
          </a:stretch>
        </p:blipFill>
        <p:spPr>
          <a:xfrm>
            <a:off x="10646957" y="7357568"/>
            <a:ext cx="5071288" cy="1288089"/>
          </a:xfrm>
          <a:prstGeom prst="rect">
            <a:avLst/>
          </a:prstGeom>
        </p:spPr>
      </p:pic>
      <p:sp>
        <p:nvSpPr>
          <p:cNvPr id="25" name="Text Box 6">
            <a:extLst>
              <a:ext uri="{FF2B5EF4-FFF2-40B4-BE49-F238E27FC236}">
                <a16:creationId xmlns:a16="http://schemas.microsoft.com/office/drawing/2014/main" id="{65525A48-82D9-0BA2-4B92-C50D41AF5F06}"/>
              </a:ext>
            </a:extLst>
          </p:cNvPr>
          <p:cNvSpPr txBox="1">
            <a:spLocks noChangeArrowheads="1"/>
          </p:cNvSpPr>
          <p:nvPr/>
        </p:nvSpPr>
        <p:spPr bwMode="auto">
          <a:xfrm>
            <a:off x="8915401" y="5813161"/>
            <a:ext cx="8534400" cy="1508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ctr"/>
            <a:r>
              <a:rPr lang="en-US" sz="2000" b="1" dirty="0">
                <a:latin typeface="Be Vietnam Pro" pitchFamily="2" charset="0"/>
                <a:ea typeface="Open Sans" panose="020B0606030504020204" pitchFamily="34" charset="0"/>
                <a:cs typeface="Open Sans" panose="020B0606030504020204" pitchFamily="34" charset="0"/>
              </a:rPr>
              <a:t>DATASET</a:t>
            </a:r>
          </a:p>
          <a:p>
            <a:pPr algn="ctr"/>
            <a:r>
              <a:rPr lang="vi-VN" sz="1800" i="1" dirty="0">
                <a:latin typeface="Be Vietnam Pro" pitchFamily="2" charset="0"/>
                <a:ea typeface="Open Sans" panose="020B0606030504020204" pitchFamily="34" charset="0"/>
                <a:cs typeface="Open Sans" panose="020B0606030504020204" pitchFamily="34" charset="0"/>
                <a:hlinkClick r:id="rId11"/>
              </a:rPr>
              <a:t>https://www.kaggle.com/datasets/shashwatwork/android</a:t>
            </a:r>
            <a:r>
              <a:rPr lang="en-US" sz="1800" i="1" dirty="0">
                <a:latin typeface="Be Vietnam Pro" pitchFamily="2" charset="0"/>
                <a:ea typeface="Open Sans" panose="020B0606030504020204" pitchFamily="34" charset="0"/>
                <a:cs typeface="Open Sans" panose="020B0606030504020204" pitchFamily="34" charset="0"/>
                <a:hlinkClick r:id="rId11"/>
              </a:rPr>
              <a:t>-</a:t>
            </a:r>
            <a:r>
              <a:rPr lang="vi-VN" sz="1800" i="1" dirty="0">
                <a:latin typeface="Be Vietnam Pro" pitchFamily="2" charset="0"/>
                <a:ea typeface="Open Sans" panose="020B0606030504020204" pitchFamily="34" charset="0"/>
                <a:cs typeface="Open Sans" panose="020B0606030504020204" pitchFamily="34" charset="0"/>
                <a:hlinkClick r:id="rId11"/>
              </a:rPr>
              <a:t>malware-dataset-for-machine-learning</a:t>
            </a:r>
            <a:endParaRPr lang="en-US" sz="1800" i="1" dirty="0">
              <a:latin typeface="Be Vietnam Pro" pitchFamily="2" charset="0"/>
              <a:ea typeface="Open Sans" panose="020B0606030504020204" pitchFamily="34" charset="0"/>
              <a:cs typeface="Open Sans" panose="020B0606030504020204" pitchFamily="34" charset="0"/>
            </a:endParaRPr>
          </a:p>
          <a:p>
            <a:pPr algn="just"/>
            <a:r>
              <a:rPr lang="vi-VN" sz="1800" dirty="0">
                <a:latin typeface="Be Vietnam Pro" pitchFamily="2" charset="0"/>
                <a:ea typeface="Open Sans" panose="020B0606030504020204" pitchFamily="34" charset="0"/>
                <a:cs typeface="Open Sans" panose="020B0606030504020204" pitchFamily="34" charset="0"/>
              </a:rPr>
              <a:t>Ta sẽ tải vài file APK malware về để cho quá trình thực nghiệm chỉnh sửa file malware sao cho có thể tránh né trình phát hiện</a:t>
            </a:r>
            <a:r>
              <a:rPr lang="vi-VN" sz="1800" i="1" dirty="0">
                <a:latin typeface="Be Vietnam Pro" pitchFamily="2" charset="0"/>
                <a:ea typeface="Open Sans" panose="020B0606030504020204" pitchFamily="34" charset="0"/>
                <a:cs typeface="Open Sans" panose="020B0606030504020204" pitchFamily="34" charset="0"/>
              </a:rPr>
              <a:t>.</a:t>
            </a:r>
          </a:p>
        </p:txBody>
      </p:sp>
      <p:sp>
        <p:nvSpPr>
          <p:cNvPr id="26" name="Text Box 6">
            <a:extLst>
              <a:ext uri="{FF2B5EF4-FFF2-40B4-BE49-F238E27FC236}">
                <a16:creationId xmlns:a16="http://schemas.microsoft.com/office/drawing/2014/main" id="{C6540634-BE42-036B-A60C-DADD12D33C9D}"/>
              </a:ext>
            </a:extLst>
          </p:cNvPr>
          <p:cNvSpPr txBox="1">
            <a:spLocks noChangeArrowheads="1"/>
          </p:cNvSpPr>
          <p:nvPr/>
        </p:nvSpPr>
        <p:spPr bwMode="auto">
          <a:xfrm>
            <a:off x="8944430" y="8619292"/>
            <a:ext cx="8534400" cy="677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ctr"/>
            <a:r>
              <a:rPr lang="en-US" sz="2000" b="1" dirty="0">
                <a:latin typeface="Be Vietnam Pro" pitchFamily="2" charset="0"/>
                <a:ea typeface="Open Sans" panose="020B0606030504020204" pitchFamily="34" charset="0"/>
                <a:cs typeface="Open Sans" panose="020B0606030504020204" pitchFamily="34" charset="0"/>
              </a:rPr>
              <a:t>MAMADROID</a:t>
            </a:r>
          </a:p>
          <a:p>
            <a:pPr algn="ctr"/>
            <a:r>
              <a:rPr lang="vi-VN" sz="1800" i="1" dirty="0">
                <a:latin typeface="Be Vietnam Pro" pitchFamily="2" charset="0"/>
                <a:ea typeface="Open Sans" panose="020B0606030504020204" pitchFamily="34" charset="0"/>
                <a:cs typeface="Open Sans" panose="020B0606030504020204" pitchFamily="34" charset="0"/>
                <a:hlinkClick r:id="rId12"/>
              </a:rPr>
              <a:t>https://bitbucket.org/gianluca_students/mamadroid_code/src/master</a:t>
            </a:r>
            <a:endParaRPr lang="en-US" sz="1800" dirty="0">
              <a:latin typeface="Be Vietnam Pro" pitchFamily="2" charset="0"/>
              <a:ea typeface="Open Sans" panose="020B0606030504020204" pitchFamily="34" charset="0"/>
              <a:cs typeface="Open Sans" panose="020B0606030504020204" pitchFamily="34" charset="0"/>
            </a:endParaRPr>
          </a:p>
        </p:txBody>
      </p:sp>
      <p:sp>
        <p:nvSpPr>
          <p:cNvPr id="28" name="Text Box 6">
            <a:extLst>
              <a:ext uri="{FF2B5EF4-FFF2-40B4-BE49-F238E27FC236}">
                <a16:creationId xmlns:a16="http://schemas.microsoft.com/office/drawing/2014/main" id="{B064EB45-3EB4-9C5F-7B56-F77E6645F5C2}"/>
              </a:ext>
            </a:extLst>
          </p:cNvPr>
          <p:cNvSpPr txBox="1">
            <a:spLocks noChangeArrowheads="1"/>
          </p:cNvSpPr>
          <p:nvPr/>
        </p:nvSpPr>
        <p:spPr bwMode="auto">
          <a:xfrm>
            <a:off x="9515930" y="9829800"/>
            <a:ext cx="7391400" cy="677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ctr"/>
            <a:r>
              <a:rPr lang="en-US" sz="2000" b="1" dirty="0">
                <a:latin typeface="Be Vietnam Pro" pitchFamily="2" charset="0"/>
                <a:ea typeface="Open Sans" panose="020B0606030504020204" pitchFamily="34" charset="0"/>
                <a:cs typeface="Open Sans" panose="020B0606030504020204" pitchFamily="34" charset="0"/>
              </a:rPr>
              <a:t>C&amp;W ATTACK MODEL</a:t>
            </a:r>
          </a:p>
          <a:p>
            <a:pPr algn="ctr"/>
            <a:r>
              <a:rPr lang="vi-VN" sz="1800" i="1" dirty="0">
                <a:latin typeface="Be Vietnam Pro" pitchFamily="2" charset="0"/>
                <a:ea typeface="Open Sans" panose="020B0606030504020204" pitchFamily="34" charset="0"/>
                <a:cs typeface="Open Sans" panose="020B0606030504020204" pitchFamily="34" charset="0"/>
                <a:hlinkClick r:id="rId13"/>
              </a:rPr>
              <a:t>https://github.com/zacharykzhao/AndroidHIV/tree/main</a:t>
            </a:r>
            <a:endParaRPr lang="en-US" sz="1800" i="1" dirty="0">
              <a:latin typeface="Be Vietnam Pro" pitchFamily="2" charset="0"/>
              <a:ea typeface="Open Sans" panose="020B0606030504020204" pitchFamily="34" charset="0"/>
              <a:cs typeface="Open Sans" panose="020B0606030504020204" pitchFamily="34" charset="0"/>
            </a:endParaRPr>
          </a:p>
        </p:txBody>
      </p:sp>
      <p:sp>
        <p:nvSpPr>
          <p:cNvPr id="2" name="Text Box 6">
            <a:extLst>
              <a:ext uri="{FF2B5EF4-FFF2-40B4-BE49-F238E27FC236}">
                <a16:creationId xmlns:a16="http://schemas.microsoft.com/office/drawing/2014/main" id="{1780D91B-72E2-8A4F-7249-D68138D5383B}"/>
              </a:ext>
            </a:extLst>
          </p:cNvPr>
          <p:cNvSpPr txBox="1">
            <a:spLocks noChangeArrowheads="1"/>
          </p:cNvSpPr>
          <p:nvPr/>
        </p:nvSpPr>
        <p:spPr bwMode="auto">
          <a:xfrm>
            <a:off x="18076501" y="8979110"/>
            <a:ext cx="6796101" cy="1508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ctr"/>
            <a:r>
              <a:rPr lang="en-US" sz="2000" b="1" dirty="0">
                <a:latin typeface="Be Vietnam Pro" pitchFamily="2" charset="0"/>
                <a:ea typeface="Open Sans" panose="020B0606030504020204" pitchFamily="34" charset="0"/>
                <a:cs typeface="Open Sans" panose="020B0606030504020204" pitchFamily="34" charset="0"/>
              </a:rPr>
              <a:t>MÔI TRƯỜNG</a:t>
            </a:r>
          </a:p>
          <a:p>
            <a:pPr algn="just"/>
            <a:r>
              <a:rPr lang="vi-VN" sz="1800" dirty="0">
                <a:latin typeface="Be Vietnam Pro" pitchFamily="2" charset="0"/>
                <a:ea typeface="Open Sans" panose="020B0606030504020204" pitchFamily="34" charset="0"/>
                <a:cs typeface="Open Sans" panose="020B0606030504020204" pitchFamily="34" charset="0"/>
              </a:rPr>
              <a:t>Jupyter </a:t>
            </a:r>
            <a:r>
              <a:rPr lang="en-US" sz="1800" dirty="0">
                <a:latin typeface="Be Vietnam Pro" pitchFamily="2" charset="0"/>
                <a:ea typeface="Open Sans" panose="020B0606030504020204" pitchFamily="34" charset="0"/>
                <a:cs typeface="Open Sans" panose="020B0606030504020204" pitchFamily="34" charset="0"/>
              </a:rPr>
              <a:t>N</a:t>
            </a:r>
            <a:r>
              <a:rPr lang="vi-VN" sz="1800" dirty="0">
                <a:latin typeface="Be Vietnam Pro" pitchFamily="2" charset="0"/>
                <a:ea typeface="Open Sans" panose="020B0606030504020204" pitchFamily="34" charset="0"/>
                <a:cs typeface="Open Sans" panose="020B0606030504020204" pitchFamily="34" charset="0"/>
              </a:rPr>
              <a:t>otebook - </a:t>
            </a:r>
            <a:r>
              <a:rPr lang="en-US" sz="1800" dirty="0">
                <a:latin typeface="Be Vietnam Pro" pitchFamily="2" charset="0"/>
                <a:ea typeface="Open Sans" panose="020B0606030504020204" pitchFamily="34" charset="0"/>
                <a:cs typeface="Open Sans" panose="020B0606030504020204" pitchFamily="34" charset="0"/>
              </a:rPr>
              <a:t>V</a:t>
            </a:r>
            <a:r>
              <a:rPr lang="vi-VN" sz="1800" dirty="0">
                <a:latin typeface="Be Vietnam Pro" pitchFamily="2" charset="0"/>
                <a:ea typeface="Open Sans" panose="020B0606030504020204" pitchFamily="34" charset="0"/>
                <a:cs typeface="Open Sans" panose="020B0606030504020204" pitchFamily="34" charset="0"/>
              </a:rPr>
              <a:t>isual </a:t>
            </a:r>
            <a:r>
              <a:rPr lang="en-US" sz="1800" dirty="0">
                <a:latin typeface="Be Vietnam Pro" pitchFamily="2" charset="0"/>
                <a:ea typeface="Open Sans" panose="020B0606030504020204" pitchFamily="34" charset="0"/>
                <a:cs typeface="Open Sans" panose="020B0606030504020204" pitchFamily="34" charset="0"/>
              </a:rPr>
              <a:t>S</a:t>
            </a:r>
            <a:r>
              <a:rPr lang="vi-VN" sz="1800" dirty="0">
                <a:latin typeface="Be Vietnam Pro" pitchFamily="2" charset="0"/>
                <a:ea typeface="Open Sans" panose="020B0606030504020204" pitchFamily="34" charset="0"/>
                <a:cs typeface="Open Sans" panose="020B0606030504020204" pitchFamily="34" charset="0"/>
              </a:rPr>
              <a:t>tudio </a:t>
            </a:r>
            <a:r>
              <a:rPr lang="en-US" sz="1800" dirty="0">
                <a:latin typeface="Be Vietnam Pro" pitchFamily="2" charset="0"/>
                <a:ea typeface="Open Sans" panose="020B0606030504020204" pitchFamily="34" charset="0"/>
                <a:cs typeface="Open Sans" panose="020B0606030504020204" pitchFamily="34" charset="0"/>
              </a:rPr>
              <a:t>C</a:t>
            </a:r>
            <a:r>
              <a:rPr lang="vi-VN" sz="1800" dirty="0">
                <a:latin typeface="Be Vietnam Pro" pitchFamily="2" charset="0"/>
                <a:ea typeface="Open Sans" panose="020B0606030504020204" pitchFamily="34" charset="0"/>
                <a:cs typeface="Open Sans" panose="020B0606030504020204" pitchFamily="34" charset="0"/>
              </a:rPr>
              <a:t>ode</a:t>
            </a:r>
          </a:p>
          <a:p>
            <a:pPr algn="just"/>
            <a:r>
              <a:rPr lang="vi-VN" sz="1800" dirty="0">
                <a:latin typeface="Be Vietnam Pro" pitchFamily="2" charset="0"/>
                <a:ea typeface="Open Sans" panose="020B0606030504020204" pitchFamily="34" charset="0"/>
                <a:cs typeface="Open Sans" panose="020B0606030504020204" pitchFamily="34" charset="0"/>
              </a:rPr>
              <a:t>CPU: 11th Gen Intel(R) Core(TM) i5-1135G7 @ 2.40GHz</a:t>
            </a:r>
          </a:p>
          <a:p>
            <a:pPr algn="just"/>
            <a:r>
              <a:rPr lang="vi-VN" sz="1800" dirty="0">
                <a:latin typeface="Be Vietnam Pro" pitchFamily="2" charset="0"/>
                <a:ea typeface="Open Sans" panose="020B0606030504020204" pitchFamily="34" charset="0"/>
                <a:cs typeface="Open Sans" panose="020B0606030504020204" pitchFamily="34" charset="0"/>
              </a:rPr>
              <a:t>RAM: 8GB</a:t>
            </a:r>
          </a:p>
          <a:p>
            <a:pPr algn="just"/>
            <a:r>
              <a:rPr lang="en-US" sz="1800" dirty="0">
                <a:latin typeface="Be Vietnam Pro" pitchFamily="2" charset="0"/>
                <a:ea typeface="Open Sans" panose="020B0606030504020204" pitchFamily="34" charset="0"/>
                <a:cs typeface="Open Sans" panose="020B0606030504020204" pitchFamily="34" charset="0"/>
              </a:rPr>
              <a:t>OS: </a:t>
            </a:r>
            <a:r>
              <a:rPr lang="vi-VN" sz="1800" dirty="0">
                <a:latin typeface="Be Vietnam Pro" pitchFamily="2" charset="0"/>
                <a:ea typeface="Open Sans" panose="020B0606030504020204" pitchFamily="34" charset="0"/>
                <a:cs typeface="Open Sans" panose="020B0606030504020204" pitchFamily="34" charset="0"/>
              </a:rPr>
              <a:t>Windows 10 Home Single Language</a:t>
            </a:r>
          </a:p>
        </p:txBody>
      </p:sp>
      <p:pic>
        <p:nvPicPr>
          <p:cNvPr id="7" name="Picture 6">
            <a:extLst>
              <a:ext uri="{FF2B5EF4-FFF2-40B4-BE49-F238E27FC236}">
                <a16:creationId xmlns:a16="http://schemas.microsoft.com/office/drawing/2014/main" id="{BFE606E5-6581-D33D-10FF-8D1079F0C2E2}"/>
              </a:ext>
            </a:extLst>
          </p:cNvPr>
          <p:cNvPicPr>
            <a:picLocks noChangeAspect="1"/>
          </p:cNvPicPr>
          <p:nvPr/>
        </p:nvPicPr>
        <p:blipFill rotWithShape="1">
          <a:blip r:embed="rId14"/>
          <a:srcRect l="2796" t="2924" r="3382" b="3172"/>
          <a:stretch/>
        </p:blipFill>
        <p:spPr>
          <a:xfrm>
            <a:off x="10937804" y="15131855"/>
            <a:ext cx="3954880" cy="3270410"/>
          </a:xfrm>
          <a:prstGeom prst="rect">
            <a:avLst/>
          </a:prstGeom>
        </p:spPr>
      </p:pic>
      <p:pic>
        <p:nvPicPr>
          <p:cNvPr id="10" name="Picture 9">
            <a:extLst>
              <a:ext uri="{FF2B5EF4-FFF2-40B4-BE49-F238E27FC236}">
                <a16:creationId xmlns:a16="http://schemas.microsoft.com/office/drawing/2014/main" id="{5AA6B0EF-45A4-1E63-E4E6-02CD07BA1DCC}"/>
              </a:ext>
            </a:extLst>
          </p:cNvPr>
          <p:cNvPicPr>
            <a:picLocks noChangeAspect="1"/>
          </p:cNvPicPr>
          <p:nvPr/>
        </p:nvPicPr>
        <p:blipFill rotWithShape="1">
          <a:blip r:embed="rId15"/>
          <a:srcRect l="3697" t="3132" r="2884" b="3132"/>
          <a:stretch/>
        </p:blipFill>
        <p:spPr>
          <a:xfrm>
            <a:off x="15364924" y="15095372"/>
            <a:ext cx="3954880" cy="3306893"/>
          </a:xfrm>
          <a:prstGeom prst="rect">
            <a:avLst/>
          </a:prstGeom>
        </p:spPr>
      </p:pic>
      <p:pic>
        <p:nvPicPr>
          <p:cNvPr id="13" name="Picture 12">
            <a:extLst>
              <a:ext uri="{FF2B5EF4-FFF2-40B4-BE49-F238E27FC236}">
                <a16:creationId xmlns:a16="http://schemas.microsoft.com/office/drawing/2014/main" id="{643E13DA-60FD-A941-63A8-E9EBAEDE7D51}"/>
              </a:ext>
            </a:extLst>
          </p:cNvPr>
          <p:cNvPicPr>
            <a:picLocks noChangeAspect="1"/>
          </p:cNvPicPr>
          <p:nvPr/>
        </p:nvPicPr>
        <p:blipFill rotWithShape="1">
          <a:blip r:embed="rId16"/>
          <a:srcRect l="1749" t="2187" r="3850" b="2684"/>
          <a:stretch/>
        </p:blipFill>
        <p:spPr>
          <a:xfrm>
            <a:off x="19832878" y="15061652"/>
            <a:ext cx="4058926" cy="3340613"/>
          </a:xfrm>
          <a:prstGeom prst="rect">
            <a:avLst/>
          </a:prstGeom>
        </p:spPr>
      </p:pic>
      <p:pic>
        <p:nvPicPr>
          <p:cNvPr id="15" name="Picture 14">
            <a:extLst>
              <a:ext uri="{FF2B5EF4-FFF2-40B4-BE49-F238E27FC236}">
                <a16:creationId xmlns:a16="http://schemas.microsoft.com/office/drawing/2014/main" id="{0D8A6131-8486-BB78-61B1-02DF9AB5B99F}"/>
              </a:ext>
            </a:extLst>
          </p:cNvPr>
          <p:cNvPicPr>
            <a:picLocks noChangeAspect="1"/>
          </p:cNvPicPr>
          <p:nvPr/>
        </p:nvPicPr>
        <p:blipFill rotWithShape="1">
          <a:blip r:embed="rId17"/>
          <a:srcRect l="4515" t="1964" r="9763" b="4455"/>
          <a:stretch/>
        </p:blipFill>
        <p:spPr>
          <a:xfrm>
            <a:off x="17186204" y="18551807"/>
            <a:ext cx="3544544" cy="2897247"/>
          </a:xfrm>
          <a:prstGeom prst="rect">
            <a:avLst/>
          </a:prstGeom>
        </p:spPr>
      </p:pic>
      <p:pic>
        <p:nvPicPr>
          <p:cNvPr id="18" name="Picture 17">
            <a:extLst>
              <a:ext uri="{FF2B5EF4-FFF2-40B4-BE49-F238E27FC236}">
                <a16:creationId xmlns:a16="http://schemas.microsoft.com/office/drawing/2014/main" id="{D9502763-749A-630F-D17D-D5B2EBBBC0E3}"/>
              </a:ext>
            </a:extLst>
          </p:cNvPr>
          <p:cNvPicPr>
            <a:picLocks noChangeAspect="1"/>
          </p:cNvPicPr>
          <p:nvPr/>
        </p:nvPicPr>
        <p:blipFill rotWithShape="1">
          <a:blip r:embed="rId18"/>
          <a:srcRect l="2336" t="3380" r="1899" b="2622"/>
          <a:stretch/>
        </p:blipFill>
        <p:spPr>
          <a:xfrm>
            <a:off x="13202522" y="18551807"/>
            <a:ext cx="3718226" cy="2936593"/>
          </a:xfrm>
          <a:prstGeom prst="rect">
            <a:avLst/>
          </a:prstGeom>
        </p:spPr>
      </p:pic>
      <p:graphicFrame>
        <p:nvGraphicFramePr>
          <p:cNvPr id="23" name="Content Placeholder 4">
            <a:extLst>
              <a:ext uri="{FF2B5EF4-FFF2-40B4-BE49-F238E27FC236}">
                <a16:creationId xmlns:a16="http://schemas.microsoft.com/office/drawing/2014/main" id="{375FCC9B-8AB6-4DF6-DEDE-44257404B734}"/>
              </a:ext>
            </a:extLst>
          </p:cNvPr>
          <p:cNvGraphicFramePr>
            <a:graphicFrameLocks/>
          </p:cNvGraphicFramePr>
          <p:nvPr>
            <p:extLst>
              <p:ext uri="{D42A27DB-BD31-4B8C-83A1-F6EECF244321}">
                <p14:modId xmlns:p14="http://schemas.microsoft.com/office/powerpoint/2010/main" val="3937423349"/>
              </p:ext>
            </p:extLst>
          </p:nvPr>
        </p:nvGraphicFramePr>
        <p:xfrm>
          <a:off x="9730645" y="11623966"/>
          <a:ext cx="6903911" cy="1107440"/>
        </p:xfrm>
        <a:graphic>
          <a:graphicData uri="http://schemas.openxmlformats.org/drawingml/2006/table">
            <a:tbl>
              <a:tblPr firstRow="1" bandRow="1">
                <a:tableStyleId>{93296810-A885-4BE3-A3E7-6D5BEEA58F35}</a:tableStyleId>
              </a:tblPr>
              <a:tblGrid>
                <a:gridCol w="2602230">
                  <a:extLst>
                    <a:ext uri="{9D8B030D-6E8A-4147-A177-3AD203B41FA5}">
                      <a16:colId xmlns:a16="http://schemas.microsoft.com/office/drawing/2014/main" val="1013322617"/>
                    </a:ext>
                  </a:extLst>
                </a:gridCol>
                <a:gridCol w="4301681">
                  <a:extLst>
                    <a:ext uri="{9D8B030D-6E8A-4147-A177-3AD203B41FA5}">
                      <a16:colId xmlns:a16="http://schemas.microsoft.com/office/drawing/2014/main" val="4045294780"/>
                    </a:ext>
                  </a:extLst>
                </a:gridCol>
              </a:tblGrid>
              <a:tr h="163003">
                <a:tc>
                  <a:txBody>
                    <a:bodyPr/>
                    <a:lstStyle/>
                    <a:p>
                      <a:r>
                        <a:rPr lang="en-US" sz="1800" dirty="0"/>
                        <a:t>Classifier algorithm</a:t>
                      </a:r>
                      <a:endParaRPr lang="en-US" sz="1800" dirty="0">
                        <a:latin typeface="Be Vietnam Pro" pitchFamily="2" charset="0"/>
                      </a:endParaRPr>
                    </a:p>
                  </a:txBody>
                  <a:tcPr/>
                </a:tc>
                <a:tc>
                  <a:txBody>
                    <a:bodyPr/>
                    <a:lstStyle/>
                    <a:p>
                      <a:r>
                        <a:rPr lang="en-US" sz="1800" dirty="0"/>
                        <a:t>Support Vector Machine (SVM)</a:t>
                      </a:r>
                      <a:endParaRPr lang="en-US" sz="1800" dirty="0">
                        <a:latin typeface="Be Vietnam Pro" pitchFamily="2" charset="0"/>
                      </a:endParaRPr>
                    </a:p>
                  </a:txBody>
                  <a:tcPr/>
                </a:tc>
                <a:extLst>
                  <a:ext uri="{0D108BD9-81ED-4DB2-BD59-A6C34878D82A}">
                    <a16:rowId xmlns:a16="http://schemas.microsoft.com/office/drawing/2014/main" val="525709288"/>
                  </a:ext>
                </a:extLst>
              </a:tr>
              <a:tr h="370840">
                <a:tc>
                  <a:txBody>
                    <a:bodyPr/>
                    <a:lstStyle/>
                    <a:p>
                      <a:r>
                        <a:rPr lang="en-US" sz="1800" dirty="0"/>
                        <a:t>Kernel</a:t>
                      </a:r>
                      <a:endParaRPr lang="en-US" sz="1800" dirty="0">
                        <a:latin typeface="Be Vietnam Pro" pitchFamily="2" charset="0"/>
                      </a:endParaRPr>
                    </a:p>
                  </a:txBody>
                  <a:tcPr/>
                </a:tc>
                <a:tc>
                  <a:txBody>
                    <a:bodyPr/>
                    <a:lstStyle/>
                    <a:p>
                      <a:r>
                        <a:rPr lang="en-US" sz="1800" dirty="0"/>
                        <a:t>Linear</a:t>
                      </a:r>
                      <a:endParaRPr lang="en-US" sz="1800" dirty="0">
                        <a:latin typeface="Be Vietnam Pro" pitchFamily="2" charset="0"/>
                      </a:endParaRPr>
                    </a:p>
                  </a:txBody>
                  <a:tcPr/>
                </a:tc>
                <a:extLst>
                  <a:ext uri="{0D108BD9-81ED-4DB2-BD59-A6C34878D82A}">
                    <a16:rowId xmlns:a16="http://schemas.microsoft.com/office/drawing/2014/main" val="1315114283"/>
                  </a:ext>
                </a:extLst>
              </a:tr>
              <a:tr h="370840">
                <a:tc>
                  <a:txBody>
                    <a:bodyPr/>
                    <a:lstStyle/>
                    <a:p>
                      <a:r>
                        <a:rPr lang="en-US" sz="1800" dirty="0"/>
                        <a:t>C</a:t>
                      </a:r>
                      <a:endParaRPr lang="en-US" sz="1800" dirty="0">
                        <a:latin typeface="Be Vietnam Pro" pitchFamily="2" charset="0"/>
                      </a:endParaRPr>
                    </a:p>
                  </a:txBody>
                  <a:tcPr/>
                </a:tc>
                <a:tc>
                  <a:txBody>
                    <a:bodyPr/>
                    <a:lstStyle/>
                    <a:p>
                      <a:r>
                        <a:rPr lang="en-US" sz="1800" dirty="0"/>
                        <a:t>1</a:t>
                      </a:r>
                      <a:endParaRPr lang="en-US" sz="1800" dirty="0">
                        <a:latin typeface="Be Vietnam Pro" pitchFamily="2" charset="0"/>
                      </a:endParaRPr>
                    </a:p>
                  </a:txBody>
                  <a:tcPr/>
                </a:tc>
                <a:extLst>
                  <a:ext uri="{0D108BD9-81ED-4DB2-BD59-A6C34878D82A}">
                    <a16:rowId xmlns:a16="http://schemas.microsoft.com/office/drawing/2014/main" val="422372833"/>
                  </a:ext>
                </a:extLst>
              </a:tr>
            </a:tbl>
          </a:graphicData>
        </a:graphic>
      </p:graphicFrame>
      <p:graphicFrame>
        <p:nvGraphicFramePr>
          <p:cNvPr id="27" name="Content Placeholder 4">
            <a:extLst>
              <a:ext uri="{FF2B5EF4-FFF2-40B4-BE49-F238E27FC236}">
                <a16:creationId xmlns:a16="http://schemas.microsoft.com/office/drawing/2014/main" id="{EB487A9C-7B71-2E5C-0CF7-7513DE7E56C5}"/>
              </a:ext>
            </a:extLst>
          </p:cNvPr>
          <p:cNvGraphicFramePr>
            <a:graphicFrameLocks/>
          </p:cNvGraphicFramePr>
          <p:nvPr>
            <p:extLst>
              <p:ext uri="{D42A27DB-BD31-4B8C-83A1-F6EECF244321}">
                <p14:modId xmlns:p14="http://schemas.microsoft.com/office/powerpoint/2010/main" val="3477944624"/>
              </p:ext>
            </p:extLst>
          </p:nvPr>
        </p:nvGraphicFramePr>
        <p:xfrm>
          <a:off x="18022595" y="10759489"/>
          <a:ext cx="6903911" cy="1849120"/>
        </p:xfrm>
        <a:graphic>
          <a:graphicData uri="http://schemas.openxmlformats.org/drawingml/2006/table">
            <a:tbl>
              <a:tblPr firstRow="1" bandRow="1">
                <a:tableStyleId>{93296810-A885-4BE3-A3E7-6D5BEEA58F35}</a:tableStyleId>
              </a:tblPr>
              <a:tblGrid>
                <a:gridCol w="2602230">
                  <a:extLst>
                    <a:ext uri="{9D8B030D-6E8A-4147-A177-3AD203B41FA5}">
                      <a16:colId xmlns:a16="http://schemas.microsoft.com/office/drawing/2014/main" val="1013322617"/>
                    </a:ext>
                  </a:extLst>
                </a:gridCol>
                <a:gridCol w="4301681">
                  <a:extLst>
                    <a:ext uri="{9D8B030D-6E8A-4147-A177-3AD203B41FA5}">
                      <a16:colId xmlns:a16="http://schemas.microsoft.com/office/drawing/2014/main" val="4045294780"/>
                    </a:ext>
                  </a:extLst>
                </a:gridCol>
              </a:tblGrid>
              <a:tr h="321214">
                <a:tc>
                  <a:txBody>
                    <a:bodyPr/>
                    <a:lstStyle/>
                    <a:p>
                      <a:r>
                        <a:rPr lang="en-US" sz="1800" dirty="0"/>
                        <a:t>Attack algorithm</a:t>
                      </a:r>
                      <a:endParaRPr lang="en-US" sz="1800" dirty="0">
                        <a:latin typeface="Be Vietnam Pro" pitchFamily="2" charset="0"/>
                      </a:endParaRPr>
                    </a:p>
                  </a:txBody>
                  <a:tcPr/>
                </a:tc>
                <a:tc>
                  <a:txBody>
                    <a:bodyPr/>
                    <a:lstStyle/>
                    <a:p>
                      <a:r>
                        <a:rPr lang="en-US" sz="1800" dirty="0"/>
                        <a:t>JSMA</a:t>
                      </a:r>
                      <a:endParaRPr lang="en-US" sz="1800" dirty="0">
                        <a:latin typeface="Be Vietnam Pro" pitchFamily="2" charset="0"/>
                      </a:endParaRPr>
                    </a:p>
                  </a:txBody>
                  <a:tcPr/>
                </a:tc>
                <a:extLst>
                  <a:ext uri="{0D108BD9-81ED-4DB2-BD59-A6C34878D82A}">
                    <a16:rowId xmlns:a16="http://schemas.microsoft.com/office/drawing/2014/main" val="525709288"/>
                  </a:ext>
                </a:extLst>
              </a:tr>
              <a:tr h="370840">
                <a:tc>
                  <a:txBody>
                    <a:bodyPr/>
                    <a:lstStyle/>
                    <a:p>
                      <a:r>
                        <a:rPr lang="en-US" sz="1800" dirty="0"/>
                        <a:t>Classifier</a:t>
                      </a:r>
                      <a:endParaRPr lang="en-US" sz="1800" dirty="0">
                        <a:latin typeface="Be Vietnam Pro" pitchFamily="2" charset="0"/>
                      </a:endParaRPr>
                    </a:p>
                  </a:txBody>
                  <a:tcPr/>
                </a:tc>
                <a:tc>
                  <a:txBody>
                    <a:bodyPr/>
                    <a:lstStyle/>
                    <a:p>
                      <a:r>
                        <a:rPr lang="en-US" sz="1800" dirty="0"/>
                        <a:t>SVM</a:t>
                      </a:r>
                      <a:endParaRPr lang="en-US" sz="1800" dirty="0">
                        <a:latin typeface="Be Vietnam Pro" pitchFamily="2" charset="0"/>
                      </a:endParaRPr>
                    </a:p>
                  </a:txBody>
                  <a:tcPr/>
                </a:tc>
                <a:extLst>
                  <a:ext uri="{0D108BD9-81ED-4DB2-BD59-A6C34878D82A}">
                    <a16:rowId xmlns:a16="http://schemas.microsoft.com/office/drawing/2014/main" val="1315114283"/>
                  </a:ext>
                </a:extLst>
              </a:tr>
              <a:tr h="370840">
                <a:tc>
                  <a:txBody>
                    <a:bodyPr/>
                    <a:lstStyle/>
                    <a:p>
                      <a:r>
                        <a:rPr lang="en-US" sz="1800" dirty="0"/>
                        <a:t>theta</a:t>
                      </a:r>
                      <a:endParaRPr lang="en-US" sz="1800" dirty="0">
                        <a:latin typeface="Be Vietnam Pro" pitchFamily="2" charset="0"/>
                      </a:endParaRPr>
                    </a:p>
                  </a:txBody>
                  <a:tcPr/>
                </a:tc>
                <a:tc>
                  <a:txBody>
                    <a:bodyPr/>
                    <a:lstStyle/>
                    <a:p>
                      <a:r>
                        <a:rPr lang="en-US" sz="1800" dirty="0"/>
                        <a:t>0.1</a:t>
                      </a:r>
                      <a:endParaRPr lang="en-US" sz="1800" dirty="0">
                        <a:latin typeface="Be Vietnam Pro" pitchFamily="2" charset="0"/>
                      </a:endParaRPr>
                    </a:p>
                  </a:txBody>
                  <a:tcPr/>
                </a:tc>
                <a:extLst>
                  <a:ext uri="{0D108BD9-81ED-4DB2-BD59-A6C34878D82A}">
                    <a16:rowId xmlns:a16="http://schemas.microsoft.com/office/drawing/2014/main" val="422372833"/>
                  </a:ext>
                </a:extLst>
              </a:tr>
              <a:tr h="370840">
                <a:tc>
                  <a:txBody>
                    <a:bodyPr/>
                    <a:lstStyle/>
                    <a:p>
                      <a:r>
                        <a:rPr lang="en-US" sz="1800" dirty="0"/>
                        <a:t>gamma</a:t>
                      </a:r>
                      <a:endParaRPr lang="en-US" sz="1800" dirty="0">
                        <a:latin typeface="Be Vietnam Pro" pitchFamily="2" charset="0"/>
                      </a:endParaRPr>
                    </a:p>
                  </a:txBody>
                  <a:tcPr/>
                </a:tc>
                <a:tc>
                  <a:txBody>
                    <a:bodyPr/>
                    <a:lstStyle/>
                    <a:p>
                      <a:r>
                        <a:rPr lang="en-US" sz="1800" dirty="0"/>
                        <a:t>1</a:t>
                      </a:r>
                      <a:endParaRPr lang="en-US" sz="1800" dirty="0">
                        <a:latin typeface="Be Vietnam Pro" pitchFamily="2" charset="0"/>
                      </a:endParaRPr>
                    </a:p>
                  </a:txBody>
                  <a:tcPr/>
                </a:tc>
                <a:extLst>
                  <a:ext uri="{0D108BD9-81ED-4DB2-BD59-A6C34878D82A}">
                    <a16:rowId xmlns:a16="http://schemas.microsoft.com/office/drawing/2014/main" val="295982606"/>
                  </a:ext>
                </a:extLst>
              </a:tr>
              <a:tr h="370840">
                <a:tc>
                  <a:txBody>
                    <a:bodyPr/>
                    <a:lstStyle/>
                    <a:p>
                      <a:r>
                        <a:rPr lang="en-US" sz="1800" dirty="0" err="1"/>
                        <a:t>batch_size</a:t>
                      </a:r>
                      <a:endParaRPr lang="en-US" sz="1800" dirty="0">
                        <a:latin typeface="Be Vietnam Pro" pitchFamily="2" charset="0"/>
                      </a:endParaRPr>
                    </a:p>
                  </a:txBody>
                  <a:tcPr/>
                </a:tc>
                <a:tc>
                  <a:txBody>
                    <a:bodyPr/>
                    <a:lstStyle/>
                    <a:p>
                      <a:r>
                        <a:rPr lang="en-US" sz="1800" dirty="0"/>
                        <a:t>1</a:t>
                      </a:r>
                      <a:endParaRPr lang="en-US" sz="1800" dirty="0">
                        <a:latin typeface="Be Vietnam Pro" pitchFamily="2" charset="0"/>
                      </a:endParaRPr>
                    </a:p>
                  </a:txBody>
                  <a:tcPr/>
                </a:tc>
                <a:extLst>
                  <a:ext uri="{0D108BD9-81ED-4DB2-BD59-A6C34878D82A}">
                    <a16:rowId xmlns:a16="http://schemas.microsoft.com/office/drawing/2014/main" val="3005088993"/>
                  </a:ext>
                </a:extLst>
              </a:tr>
            </a:tbl>
          </a:graphicData>
        </a:graphic>
      </p:graphicFrame>
      <p:sp>
        <p:nvSpPr>
          <p:cNvPr id="29" name="Text Box 6">
            <a:extLst>
              <a:ext uri="{FF2B5EF4-FFF2-40B4-BE49-F238E27FC236}">
                <a16:creationId xmlns:a16="http://schemas.microsoft.com/office/drawing/2014/main" id="{4563311E-924D-8549-2C12-3E7BD8E69B1B}"/>
              </a:ext>
            </a:extLst>
          </p:cNvPr>
          <p:cNvSpPr txBox="1">
            <a:spLocks noChangeArrowheads="1"/>
          </p:cNvSpPr>
          <p:nvPr/>
        </p:nvSpPr>
        <p:spPr bwMode="auto">
          <a:xfrm>
            <a:off x="8991600" y="9220200"/>
            <a:ext cx="8534400" cy="677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ctr"/>
            <a:r>
              <a:rPr lang="en-US" sz="2000" b="1" dirty="0">
                <a:latin typeface="Be Vietnam Pro" pitchFamily="2" charset="0"/>
                <a:ea typeface="Open Sans" panose="020B0606030504020204" pitchFamily="34" charset="0"/>
                <a:cs typeface="Open Sans" panose="020B0606030504020204" pitchFamily="34" charset="0"/>
              </a:rPr>
              <a:t>Drebin</a:t>
            </a:r>
          </a:p>
          <a:p>
            <a:pPr algn="ctr"/>
            <a:r>
              <a:rPr lang="en-US" sz="1800" i="1" dirty="0">
                <a:latin typeface="Be Vietnam Pro" pitchFamily="2" charset="0"/>
                <a:ea typeface="Open Sans" panose="020B0606030504020204" pitchFamily="34" charset="0"/>
                <a:cs typeface="Open Sans" panose="020B0606030504020204" pitchFamily="34" charset="0"/>
                <a:hlinkClick r:id="rId19"/>
              </a:rPr>
              <a:t>https://github.com/annamalai-nr/drebin</a:t>
            </a:r>
            <a:endParaRPr lang="en-US" sz="1800" i="1" dirty="0">
              <a:latin typeface="Be Vietnam Pro" pitchFamily="2" charset="0"/>
              <a:ea typeface="Open Sans" panose="020B0606030504020204" pitchFamily="34" charset="0"/>
              <a:cs typeface="Open Sans" panose="020B0606030504020204" pitchFamily="34" charset="0"/>
            </a:endParaRPr>
          </a:p>
        </p:txBody>
      </p:sp>
      <p:sp>
        <p:nvSpPr>
          <p:cNvPr id="30" name="Text Box 6">
            <a:extLst>
              <a:ext uri="{FF2B5EF4-FFF2-40B4-BE49-F238E27FC236}">
                <a16:creationId xmlns:a16="http://schemas.microsoft.com/office/drawing/2014/main" id="{14EC2F51-8E59-68C7-D548-44DC73067C04}"/>
              </a:ext>
            </a:extLst>
          </p:cNvPr>
          <p:cNvSpPr txBox="1">
            <a:spLocks noChangeArrowheads="1"/>
          </p:cNvSpPr>
          <p:nvPr/>
        </p:nvSpPr>
        <p:spPr bwMode="auto">
          <a:xfrm>
            <a:off x="8915401" y="10591800"/>
            <a:ext cx="8717155" cy="954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ctr"/>
            <a:r>
              <a:rPr lang="en-US" sz="2000" b="1" dirty="0">
                <a:latin typeface="Be Vietnam Pro" pitchFamily="2" charset="0"/>
                <a:ea typeface="Open Sans" panose="020B0606030504020204" pitchFamily="34" charset="0"/>
                <a:cs typeface="Open Sans" panose="020B0606030504020204" pitchFamily="34" charset="0"/>
              </a:rPr>
              <a:t>JSMA ATTACK MODEL</a:t>
            </a:r>
          </a:p>
          <a:p>
            <a:pPr algn="ctr"/>
            <a:r>
              <a:rPr lang="vi-VN" sz="1800" i="1" dirty="0">
                <a:latin typeface="Be Vietnam Pro" pitchFamily="2" charset="0"/>
                <a:ea typeface="Open Sans" panose="020B0606030504020204" pitchFamily="34" charset="0"/>
                <a:cs typeface="Open Sans" panose="020B0606030504020204" pitchFamily="34" charset="0"/>
                <a:hlinkClick r:id="rId20"/>
              </a:rPr>
              <a:t>https://github.com/hai2036/NT522.O21.ATCL-Machine-Learning-in-Android-Malware-Evasion</a:t>
            </a:r>
            <a:endParaRPr lang="en-US" sz="1800" i="1" dirty="0">
              <a:latin typeface="Be Vietnam Pro" pitchFamily="2" charset="0"/>
              <a:ea typeface="Open Sans" panose="020B0606030504020204" pitchFamily="34" charset="0"/>
              <a:cs typeface="Open Sans" panose="020B0606030504020204" pitchFamily="34" charset="0"/>
            </a:endParaRPr>
          </a:p>
        </p:txBody>
      </p:sp>
      <p:sp>
        <p:nvSpPr>
          <p:cNvPr id="31" name="Text Box 6">
            <a:extLst>
              <a:ext uri="{FF2B5EF4-FFF2-40B4-BE49-F238E27FC236}">
                <a16:creationId xmlns:a16="http://schemas.microsoft.com/office/drawing/2014/main" id="{2F350DAF-7F74-BBD5-AA88-B942D653060F}"/>
              </a:ext>
            </a:extLst>
          </p:cNvPr>
          <p:cNvSpPr txBox="1">
            <a:spLocks noChangeArrowheads="1"/>
          </p:cNvSpPr>
          <p:nvPr/>
        </p:nvSpPr>
        <p:spPr bwMode="auto">
          <a:xfrm>
            <a:off x="8763000" y="14554200"/>
            <a:ext cx="16877906" cy="369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ctr"/>
            <a:r>
              <a:rPr lang="vi-VN" sz="1800" i="1" dirty="0">
                <a:latin typeface="Be Vietnam Pro" pitchFamily="2" charset="0"/>
                <a:ea typeface="Open Sans" panose="020B0606030504020204" pitchFamily="34" charset="0"/>
                <a:cs typeface="Open Sans" panose="020B0606030504020204" pitchFamily="34" charset="0"/>
                <a:hlinkClick r:id="rId20"/>
              </a:rPr>
              <a:t>https://github.com/hai2036/NT522.O21.ATCL-Machine-Learning-in-Android-Malware-Evasion</a:t>
            </a:r>
            <a:endParaRPr lang="en-US" sz="1800" i="1" dirty="0">
              <a:latin typeface="Be Vietnam Pro" pitchFamily="2" charset="0"/>
              <a:ea typeface="Open Sans" panose="020B0606030504020204" pitchFamily="34" charset="0"/>
              <a:cs typeface="Open Sans" panose="020B060603050402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hilosophicalseafoam|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2857</TotalTime>
  <Words>748</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Be Vietnam Pro Black</vt:lpstr>
      <vt:lpstr>Be Vietnam Pro</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Trần Tấn Hải</cp:lastModifiedBy>
  <cp:revision>113</cp:revision>
  <dcterms:modified xsi:type="dcterms:W3CDTF">2024-06-06T09:41:32Z</dcterms:modified>
  <cp:category>science research poster</cp:category>
</cp:coreProperties>
</file>