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9" r:id="rId4"/>
    <p:sldId id="268" r:id="rId5"/>
    <p:sldId id="290" r:id="rId6"/>
    <p:sldId id="291" r:id="rId7"/>
    <p:sldId id="304" r:id="rId8"/>
    <p:sldId id="273" r:id="rId9"/>
    <p:sldId id="270" r:id="rId10"/>
    <p:sldId id="275" r:id="rId11"/>
    <p:sldId id="274" r:id="rId12"/>
    <p:sldId id="308" r:id="rId13"/>
    <p:sldId id="281" r:id="rId14"/>
    <p:sldId id="313" r:id="rId15"/>
    <p:sldId id="312" r:id="rId16"/>
    <p:sldId id="310" r:id="rId17"/>
    <p:sldId id="314" r:id="rId18"/>
    <p:sldId id="272" r:id="rId19"/>
    <p:sldId id="282" r:id="rId20"/>
    <p:sldId id="309" r:id="rId21"/>
    <p:sldId id="311" r:id="rId22"/>
    <p:sldId id="315" r:id="rId23"/>
    <p:sldId id="305" r:id="rId24"/>
    <p:sldId id="307" r:id="rId25"/>
    <p:sldId id="293" r:id="rId26"/>
    <p:sldId id="289" r:id="rId27"/>
    <p:sldId id="319" r:id="rId28"/>
    <p:sldId id="320" r:id="rId29"/>
    <p:sldId id="318" r:id="rId30"/>
    <p:sldId id="323" r:id="rId31"/>
    <p:sldId id="321" r:id="rId32"/>
    <p:sldId id="322" r:id="rId33"/>
    <p:sldId id="306" r:id="rId34"/>
    <p:sldId id="316" r:id="rId35"/>
    <p:sldId id="317" r:id="rId36"/>
    <p:sldId id="260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598" autoAdjust="0"/>
  </p:normalViewPr>
  <p:slideViewPr>
    <p:cSldViewPr snapToGrid="0">
      <p:cViewPr varScale="1">
        <p:scale>
          <a:sx n="121" d="100"/>
          <a:sy n="121" d="100"/>
        </p:scale>
        <p:origin x="39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1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89984-CC42-849B-2E8D-3F9A2DE4E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D8695-E180-4DC2-4552-A5B2FB81C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822E-DEFF-464D-AE8D-FA347C9C1993}" type="datetimeFigureOut">
              <a:rPr lang="en-US" smtClean="0"/>
              <a:t>06-Jun-24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901E8-EA1F-314B-DC93-7534CB4C9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68A66-64A9-18D8-5D43-098872BD84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87B3-31DB-4F75-9F81-1DBE02CD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2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06-Jun-24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2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25C-31BC-4522-81C2-6236EB42A3C6}" type="datetime1">
              <a:rPr lang="en-US" smtClean="0"/>
              <a:t>06-Jun-24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8930-9F02-48E4-8C46-19473FA0A754}" type="datetime1">
              <a:rPr lang="en-US" smtClean="0"/>
              <a:t>06-Jun-24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AE3E-2D6F-45CA-9DB6-46C3E7D9F323}" type="datetime1">
              <a:rPr lang="en-US" smtClean="0"/>
              <a:t>06-Jun-24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BFE0-6B2B-4F6B-80FD-82D158711229}" type="datetime1">
              <a:rPr lang="en-US" smtClean="0"/>
              <a:t>06-Jun-24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2548-2EA6-459D-9DB8-DE7F1F2249F6}" type="datetime1">
              <a:rPr lang="en-US" smtClean="0"/>
              <a:t>06-Jun-24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7AB8-A1A1-4930-814B-672B0D3E26BA}" type="datetime1">
              <a:rPr lang="en-US" smtClean="0"/>
              <a:t>06-Jun-24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4DA7-0A2D-4D03-89ED-9FCEEEAF17C5}" type="datetime1">
              <a:rPr lang="en-US" smtClean="0"/>
              <a:t>06-Jun-24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1A41-60E3-4C81-A3E3-7291D4184B0D}" type="datetime1">
              <a:rPr lang="en-US" smtClean="0"/>
              <a:t>06-Jun-24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0E03-4630-486A-93CA-5E6F54F39599}" type="datetime1">
              <a:rPr lang="en-US" smtClean="0"/>
              <a:t>06-Jun-24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002-9259-40D3-8E3C-BC075645ED6C}" type="datetime1">
              <a:rPr lang="en-US" smtClean="0"/>
              <a:t>06-Jun-24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9B50-D81E-4AA3-8896-312258898A43}" type="datetime1">
              <a:rPr lang="en-US" smtClean="0"/>
              <a:t>06-Jun-24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1E7D-FDDE-4BEC-AFFC-15474B3B5DEC}" type="datetime1">
              <a:rPr lang="en-US" smtClean="0"/>
              <a:t>06-Jun-24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7A3B-BC27-470F-A6FB-2D38B1463D55}" type="datetime1">
              <a:rPr lang="en-US" smtClean="0"/>
              <a:t>06-Jun-24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gianluca_students/mamadroid_cod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0201" y="1902312"/>
            <a:ext cx="4638068" cy="1445337"/>
          </a:xfrm>
        </p:spPr>
        <p:txBody>
          <a:bodyPr>
            <a:noAutofit/>
          </a:bodyPr>
          <a:lstStyle/>
          <a:p>
            <a:pPr algn="l"/>
            <a:r>
              <a:rPr lang="en-US" sz="3400" b="1" dirty="0"/>
              <a:t>CK09: Machine Learning in Android Malware Evasion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2390" y="3732028"/>
            <a:ext cx="4085879" cy="13471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NT522.O21.ATCL</a:t>
            </a:r>
          </a:p>
          <a:p>
            <a:pPr algn="l"/>
            <a:r>
              <a:rPr lang="en-US" dirty="0"/>
              <a:t>GVHD: Phan </a:t>
            </a:r>
            <a:r>
              <a:rPr lang="en-US" dirty="0" err="1"/>
              <a:t>Thế</a:t>
            </a:r>
            <a:r>
              <a:rPr lang="en-US" dirty="0"/>
              <a:t> Duy</a:t>
            </a:r>
          </a:p>
          <a:p>
            <a:pPr algn="l"/>
            <a:r>
              <a:rPr lang="en-US" dirty="0" err="1"/>
              <a:t>Nhóm</a:t>
            </a:r>
            <a:r>
              <a:rPr lang="en-US" dirty="0"/>
              <a:t>: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CFDC8-FAC3-D26C-24EA-9A59FFE2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9FC3-76C3-35B0-331B-F84958FC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APK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2D78B-27FD-08C6-F85B-7DB674240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301751"/>
            <a:ext cx="3902800" cy="34655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52D2-693D-3158-51BE-0E9B7D52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D00B7-DF62-F9C4-48E8-900733BA7DF5}"/>
              </a:ext>
            </a:extLst>
          </p:cNvPr>
          <p:cNvSpPr txBox="1"/>
          <p:nvPr/>
        </p:nvSpPr>
        <p:spPr>
          <a:xfrm>
            <a:off x="484557" y="4759074"/>
            <a:ext cx="764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Ref: X. Chen et al., "Android HIV: A Study of Repackaging Malware for Evading Machine-Learning Detection," in IEEE Transactions on Information Forensics and Security, vol. 15, pp. 987-1001, 2020, </a:t>
            </a:r>
            <a:r>
              <a:rPr lang="en-US" sz="1000" dirty="0" err="1">
                <a:solidFill>
                  <a:schemeClr val="bg1"/>
                </a:solidFill>
              </a:rPr>
              <a:t>doi</a:t>
            </a:r>
            <a:r>
              <a:rPr lang="en-US" sz="1000" dirty="0">
                <a:solidFill>
                  <a:schemeClr val="bg1"/>
                </a:solidFill>
              </a:rPr>
              <a:t>: 10.1109/TIFS.2019.2932228.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F59FE-C582-EFF8-1A40-D48B5DCCCA98}"/>
              </a:ext>
            </a:extLst>
          </p:cNvPr>
          <p:cNvSpPr txBox="1"/>
          <p:nvPr/>
        </p:nvSpPr>
        <p:spPr>
          <a:xfrm>
            <a:off x="264861" y="1481959"/>
            <a:ext cx="4307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Ứng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Android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dưới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dạng</a:t>
            </a:r>
            <a:r>
              <a:rPr lang="en-US" dirty="0">
                <a:solidFill>
                  <a:schemeClr val="bg1"/>
                </a:solidFill>
              </a:rPr>
              <a:t> file APK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File APK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dạng</a:t>
            </a:r>
            <a:r>
              <a:rPr lang="en-US" dirty="0">
                <a:solidFill>
                  <a:schemeClr val="bg1"/>
                </a:solidFill>
              </a:rPr>
              <a:t> file 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Manifest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Dalvik Bytecode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Manifest: </a:t>
            </a:r>
            <a:r>
              <a:rPr lang="en-US" dirty="0" err="1">
                <a:solidFill>
                  <a:schemeClr val="bg1"/>
                </a:solidFill>
              </a:rPr>
              <a:t>chứa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Dalvik Bytecode: </a:t>
            </a:r>
            <a:r>
              <a:rPr lang="en-US" dirty="0" err="1">
                <a:solidFill>
                  <a:schemeClr val="bg1"/>
                </a:solidFill>
              </a:rPr>
              <a:t>chứa</a:t>
            </a:r>
            <a:r>
              <a:rPr lang="en-US" dirty="0">
                <a:solidFill>
                  <a:schemeClr val="bg1"/>
                </a:solidFill>
              </a:rPr>
              <a:t> Source Code</a:t>
            </a:r>
          </a:p>
        </p:txBody>
      </p:sp>
    </p:spTree>
    <p:extLst>
      <p:ext uri="{BB962C8B-B14F-4D97-AF65-F5344CB8AC3E}">
        <p14:creationId xmlns:p14="http://schemas.microsoft.com/office/powerpoint/2010/main" val="230109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B43D-60A5-8561-D3B1-38FDFE76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Xây</a:t>
            </a:r>
            <a:r>
              <a:rPr lang="en-US" sz="2600" dirty="0"/>
              <a:t> </a:t>
            </a:r>
            <a:r>
              <a:rPr lang="en-US" sz="2600" dirty="0" err="1"/>
              <a:t>dựng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độc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097A-8562-5BC3-9003-E3E0D7C0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MaMaDroid</a:t>
            </a:r>
            <a:r>
              <a:rPr lang="en-US" sz="3200" dirty="0"/>
              <a:t>: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mã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Markov Chains of Behavior Models</a:t>
            </a:r>
          </a:p>
          <a:p>
            <a:r>
              <a:rPr lang="en-US" sz="3200" dirty="0" err="1"/>
              <a:t>MaMaDroid</a:t>
            </a:r>
            <a:r>
              <a:rPr lang="en-US" sz="3200" dirty="0"/>
              <a:t> </a:t>
            </a:r>
            <a:r>
              <a:rPr lang="en-US" sz="3200" dirty="0" err="1"/>
              <a:t>tận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RF, KNN, SVM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mã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(binary classification)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B0FC-40BB-93A8-7033-C2FA4682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55F1-57BB-C680-83F2-CF3EE258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MaMaDroid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1650E-3AE6-974A-61D8-B3A5DC0B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FE13DA-7380-E296-4DC8-967999392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955" y="1312863"/>
            <a:ext cx="7462664" cy="34655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6EE80F-A92C-2B4E-A801-3ABCAB6869CC}"/>
              </a:ext>
            </a:extLst>
          </p:cNvPr>
          <p:cNvSpPr txBox="1"/>
          <p:nvPr/>
        </p:nvSpPr>
        <p:spPr>
          <a:xfrm>
            <a:off x="776782" y="4790758"/>
            <a:ext cx="764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Ref: X. Chen et al., "Android HIV: A Study of Repackaging Malware for Evading Machine-Learning Detection," in IEEE Transactions on Information Forensics and Security, vol. 15, pp. 987-1001, 2020, </a:t>
            </a:r>
            <a:r>
              <a:rPr lang="en-US" sz="1000" dirty="0" err="1">
                <a:solidFill>
                  <a:schemeClr val="bg1"/>
                </a:solidFill>
              </a:rPr>
              <a:t>doi</a:t>
            </a:r>
            <a:r>
              <a:rPr lang="en-US" sz="1000" dirty="0">
                <a:solidFill>
                  <a:schemeClr val="bg1"/>
                </a:solidFill>
              </a:rPr>
              <a:t>: 10.1109/TIFS.2019.2932228.</a:t>
            </a:r>
          </a:p>
        </p:txBody>
      </p:sp>
    </p:spTree>
    <p:extLst>
      <p:ext uri="{BB962C8B-B14F-4D97-AF65-F5344CB8AC3E}">
        <p14:creationId xmlns:p14="http://schemas.microsoft.com/office/powerpoint/2010/main" val="13631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55F1-57BB-C680-83F2-CF3EE258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MaMaDroid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6A10BD-7DA6-65FB-1362-7C00805E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80" y="1312863"/>
            <a:ext cx="6429215" cy="3465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1650E-3AE6-974A-61D8-B3A5DC0B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A1732-5662-B2D8-4D89-C28073FF37AD}"/>
              </a:ext>
            </a:extLst>
          </p:cNvPr>
          <p:cNvSpPr txBox="1"/>
          <p:nvPr/>
        </p:nvSpPr>
        <p:spPr>
          <a:xfrm>
            <a:off x="3989283" y="4800963"/>
            <a:ext cx="1224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Link: </a:t>
            </a:r>
            <a:r>
              <a:rPr lang="en-US" sz="1000" dirty="0">
                <a:hlinkClick r:id="rId3"/>
              </a:rPr>
              <a:t>Bitbucket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B43D-60A5-8561-D3B1-38FDFE76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Xây</a:t>
            </a:r>
            <a:r>
              <a:rPr lang="en-US" sz="2600" dirty="0"/>
              <a:t> </a:t>
            </a:r>
            <a:r>
              <a:rPr lang="en-US" sz="2600" dirty="0" err="1"/>
              <a:t>dựng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độc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097A-8562-5BC3-9003-E3E0D7C0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Drebin: </a:t>
            </a:r>
            <a:r>
              <a:rPr lang="en-US" sz="3200" dirty="0" err="1"/>
              <a:t>trích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trưng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file manifest </a:t>
            </a:r>
            <a:r>
              <a:rPr lang="en-US" sz="3200" dirty="0" err="1"/>
              <a:t>và</a:t>
            </a:r>
            <a:r>
              <a:rPr lang="en-US" sz="3200" dirty="0"/>
              <a:t> disassembled </a:t>
            </a:r>
            <a:r>
              <a:rPr lang="en-US" sz="3200" dirty="0" err="1"/>
              <a:t>dexcode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quét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(linear sweep) qua </a:t>
            </a:r>
            <a:r>
              <a:rPr lang="en-US" sz="3200" dirty="0" err="1"/>
              <a:t>các</a:t>
            </a:r>
            <a:r>
              <a:rPr lang="en-US" sz="3200" dirty="0"/>
              <a:t> file </a:t>
            </a:r>
            <a:r>
              <a:rPr lang="en-US" sz="3200" dirty="0" err="1"/>
              <a:t>đó</a:t>
            </a:r>
            <a:r>
              <a:rPr lang="en-US" sz="3200" dirty="0"/>
              <a:t>.</a:t>
            </a:r>
          </a:p>
          <a:p>
            <a:r>
              <a:rPr lang="en-US" sz="3200" dirty="0"/>
              <a:t>Drebin: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trưng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trích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0 </a:t>
            </a:r>
            <a:r>
              <a:rPr lang="en-US" sz="3200" dirty="0" err="1"/>
              <a:t>hoặc</a:t>
            </a:r>
            <a:r>
              <a:rPr lang="en-US" sz="3200" dirty="0"/>
              <a:t> 1</a:t>
            </a:r>
          </a:p>
          <a:p>
            <a:r>
              <a:rPr lang="en-US" sz="3200" dirty="0"/>
              <a:t>Drebin: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SVM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mã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(binary classification)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B0FC-40BB-93A8-7033-C2FA4682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B43D-60A5-8561-D3B1-38FDFE76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Xây</a:t>
            </a:r>
            <a:r>
              <a:rPr lang="en-US" sz="2600" dirty="0"/>
              <a:t> </a:t>
            </a:r>
            <a:r>
              <a:rPr lang="en-US" sz="2600" dirty="0" err="1"/>
              <a:t>dựng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độc</a:t>
            </a:r>
            <a:endParaRPr lang="en-US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98BBA3-E54D-3DFA-CE54-4CE2C7029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743" y="1312863"/>
            <a:ext cx="6297088" cy="3465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B0FC-40BB-93A8-7033-C2FA4682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DA2A3-6986-271E-55E3-C741692FF3FA}"/>
              </a:ext>
            </a:extLst>
          </p:cNvPr>
          <p:cNvSpPr txBox="1"/>
          <p:nvPr/>
        </p:nvSpPr>
        <p:spPr>
          <a:xfrm>
            <a:off x="484557" y="4759074"/>
            <a:ext cx="764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Ref: X. Chen et al., "Android HIV: A Study of Repackaging Malware for Evading Machine-Learning Detection," in IEEE Transactions on Information Forensics and Security, vol. 15, pp. 987-1001, 2020, </a:t>
            </a:r>
            <a:r>
              <a:rPr lang="en-US" sz="1000" dirty="0" err="1">
                <a:solidFill>
                  <a:schemeClr val="bg1"/>
                </a:solidFill>
              </a:rPr>
              <a:t>doi</a:t>
            </a:r>
            <a:r>
              <a:rPr lang="en-US" sz="1000" dirty="0">
                <a:solidFill>
                  <a:schemeClr val="bg1"/>
                </a:solidFill>
              </a:rPr>
              <a:t>: 10.1109/TIFS.2019.2932228.</a:t>
            </a:r>
          </a:p>
        </p:txBody>
      </p:sp>
    </p:spTree>
    <p:extLst>
      <p:ext uri="{BB962C8B-B14F-4D97-AF65-F5344CB8AC3E}">
        <p14:creationId xmlns:p14="http://schemas.microsoft.com/office/powerpoint/2010/main" val="177386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B43D-60A5-8561-D3B1-38FDFE76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Xây</a:t>
            </a:r>
            <a:r>
              <a:rPr lang="en-US" sz="2600" dirty="0"/>
              <a:t> </a:t>
            </a:r>
            <a:r>
              <a:rPr lang="en-US" sz="2600" dirty="0" err="1"/>
              <a:t>dựng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độc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B0FC-40BB-93A8-7033-C2FA4682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6E57D-F2C6-4D97-8F25-097265AEA984}"/>
              </a:ext>
            </a:extLst>
          </p:cNvPr>
          <p:cNvSpPr txBox="1"/>
          <p:nvPr/>
        </p:nvSpPr>
        <p:spPr>
          <a:xfrm>
            <a:off x="3319537" y="4841512"/>
            <a:ext cx="2563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Link: https://github.com/annamalai-nr/drebin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EFB515-36C2-900E-4888-1F8359FE9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157" y="1312862"/>
            <a:ext cx="6584068" cy="3528649"/>
          </a:xfrm>
        </p:spPr>
      </p:pic>
    </p:spTree>
    <p:extLst>
      <p:ext uri="{BB962C8B-B14F-4D97-AF65-F5344CB8AC3E}">
        <p14:creationId xmlns:p14="http://schemas.microsoft.com/office/powerpoint/2010/main" val="101460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B43D-60A5-8561-D3B1-38FDFE76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MaMaDroid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Drebin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F72A89-328A-0D65-0FA1-C153907E6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061789"/>
              </p:ext>
            </p:extLst>
          </p:nvPr>
        </p:nvGraphicFramePr>
        <p:xfrm>
          <a:off x="463550" y="1312863"/>
          <a:ext cx="8245473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491">
                  <a:extLst>
                    <a:ext uri="{9D8B030D-6E8A-4147-A177-3AD203B41FA5}">
                      <a16:colId xmlns:a16="http://schemas.microsoft.com/office/drawing/2014/main" val="295711808"/>
                    </a:ext>
                  </a:extLst>
                </a:gridCol>
                <a:gridCol w="2748491">
                  <a:extLst>
                    <a:ext uri="{9D8B030D-6E8A-4147-A177-3AD203B41FA5}">
                      <a16:colId xmlns:a16="http://schemas.microsoft.com/office/drawing/2014/main" val="3734326295"/>
                    </a:ext>
                  </a:extLst>
                </a:gridCol>
                <a:gridCol w="2748491">
                  <a:extLst>
                    <a:ext uri="{9D8B030D-6E8A-4147-A177-3AD203B41FA5}">
                      <a16:colId xmlns:a16="http://schemas.microsoft.com/office/drawing/2014/main" val="238711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MaMaDroid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58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Markov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linear sweep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6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Từ</a:t>
                      </a:r>
                      <a:r>
                        <a:rPr lang="en-US" dirty="0"/>
                        <a:t> 0 </a:t>
                      </a:r>
                      <a:r>
                        <a:rPr lang="en-US" dirty="0" err="1"/>
                        <a:t>đến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chế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family (</a:t>
                      </a:r>
                      <a:r>
                        <a:rPr lang="en-US" dirty="0" err="1"/>
                        <a:t>nhẹ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package (</a:t>
                      </a:r>
                      <a:r>
                        <a:rPr lang="en-US" dirty="0" err="1"/>
                        <a:t>nặng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3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RF, KNN,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5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821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B0FC-40BB-93A8-7033-C2FA4682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83B4-6BB2-46F9-27E4-1FA7E2EB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Xây</a:t>
            </a:r>
            <a:r>
              <a:rPr lang="en-US" sz="3400" dirty="0"/>
              <a:t> </a:t>
            </a:r>
            <a:r>
              <a:rPr lang="en-US" sz="3400" dirty="0" err="1"/>
              <a:t>dựng</a:t>
            </a:r>
            <a:r>
              <a:rPr lang="en-US" sz="3400" dirty="0"/>
              <a:t> </a:t>
            </a:r>
            <a:r>
              <a:rPr lang="en-US" sz="3400" dirty="0" err="1"/>
              <a:t>mô</a:t>
            </a:r>
            <a:r>
              <a:rPr lang="en-US" sz="3400" dirty="0"/>
              <a:t> </a:t>
            </a:r>
            <a:r>
              <a:rPr lang="en-US" sz="3400" dirty="0" err="1"/>
              <a:t>hình</a:t>
            </a:r>
            <a:r>
              <a:rPr lang="en-US" sz="3400" dirty="0"/>
              <a:t> </a:t>
            </a:r>
            <a:r>
              <a:rPr lang="en-US" sz="3400" dirty="0" err="1"/>
              <a:t>tấn</a:t>
            </a:r>
            <a:r>
              <a:rPr lang="en-US" sz="3400" dirty="0"/>
              <a:t> </a:t>
            </a:r>
            <a:r>
              <a:rPr lang="en-US" sz="3400" dirty="0" err="1"/>
              <a:t>công</a:t>
            </a:r>
            <a:endParaRPr lang="en-US" sz="3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053EF-532A-EDF0-2DE4-7C6894F1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C&amp;W: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endParaRPr lang="en-US" dirty="0"/>
          </a:p>
          <a:p>
            <a:r>
              <a:rPr lang="en-US" dirty="0"/>
              <a:t>C&amp;W attack: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substitute 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AdaGrad</a:t>
            </a:r>
            <a:r>
              <a:rPr lang="en-US" dirty="0"/>
              <a:t> </a:t>
            </a:r>
          </a:p>
          <a:p>
            <a:r>
              <a:rPr lang="en-US" dirty="0"/>
              <a:t>C&amp;W attack: né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vector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(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callers </a:t>
            </a:r>
            <a:r>
              <a:rPr lang="en-US" dirty="0" err="1"/>
              <a:t>và</a:t>
            </a:r>
            <a:r>
              <a:rPr lang="en-US" dirty="0"/>
              <a:t> callees)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822F-5BD5-A529-85F5-475A54F2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D3D5-1932-B971-B87A-191000E9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attack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E41307-AB39-45AF-B212-58FBFE7CD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922" y="1312863"/>
            <a:ext cx="6418731" cy="3465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BBAA1-D7AD-5608-6285-BD6570C0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6B7E5-EA28-4FF3-DB26-FE601FC15AC2}"/>
              </a:ext>
            </a:extLst>
          </p:cNvPr>
          <p:cNvSpPr txBox="1"/>
          <p:nvPr/>
        </p:nvSpPr>
        <p:spPr>
          <a:xfrm>
            <a:off x="2633704" y="4796052"/>
            <a:ext cx="393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Link: https://github.com/zacharykzhao/AndroidHIV/tree/main</a:t>
            </a:r>
          </a:p>
        </p:txBody>
      </p:sp>
    </p:spTree>
    <p:extLst>
      <p:ext uri="{BB962C8B-B14F-4D97-AF65-F5344CB8AC3E}">
        <p14:creationId xmlns:p14="http://schemas.microsoft.com/office/powerpoint/2010/main" val="236709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3600" dirty="0"/>
              <a:t>Trần Tấn Hải - 21522036</a:t>
            </a:r>
          </a:p>
          <a:p>
            <a:r>
              <a:rPr lang="en-US" sz="3600" dirty="0"/>
              <a:t>Bùi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Phúc</a:t>
            </a:r>
            <a:r>
              <a:rPr lang="en-US" sz="3600" dirty="0"/>
              <a:t> - 21522469</a:t>
            </a:r>
          </a:p>
          <a:p>
            <a:r>
              <a:rPr lang="en-US" sz="3600" dirty="0" err="1"/>
              <a:t>Huỳnh</a:t>
            </a:r>
            <a:r>
              <a:rPr lang="en-US" sz="3600" dirty="0"/>
              <a:t> Anh </a:t>
            </a:r>
            <a:r>
              <a:rPr lang="en-US" sz="3600" dirty="0" err="1"/>
              <a:t>Nguyễn</a:t>
            </a:r>
            <a:r>
              <a:rPr lang="en-US" sz="3600" dirty="0"/>
              <a:t> - 21522388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481C3-F459-EF63-31C5-F88313B1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83B4-6BB2-46F9-27E4-1FA7E2EB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Xây</a:t>
            </a:r>
            <a:r>
              <a:rPr lang="en-US" sz="3400" dirty="0"/>
              <a:t> </a:t>
            </a:r>
            <a:r>
              <a:rPr lang="en-US" sz="3400" dirty="0" err="1"/>
              <a:t>dựng</a:t>
            </a:r>
            <a:r>
              <a:rPr lang="en-US" sz="3400" dirty="0"/>
              <a:t> </a:t>
            </a:r>
            <a:r>
              <a:rPr lang="en-US" sz="3400" dirty="0" err="1"/>
              <a:t>mô</a:t>
            </a:r>
            <a:r>
              <a:rPr lang="en-US" sz="3400" dirty="0"/>
              <a:t> </a:t>
            </a:r>
            <a:r>
              <a:rPr lang="en-US" sz="3400" dirty="0" err="1"/>
              <a:t>hình</a:t>
            </a:r>
            <a:r>
              <a:rPr lang="en-US" sz="3400" dirty="0"/>
              <a:t> </a:t>
            </a:r>
            <a:r>
              <a:rPr lang="en-US" sz="3400" dirty="0" err="1"/>
              <a:t>tấn</a:t>
            </a:r>
            <a:r>
              <a:rPr lang="en-US" sz="3400" dirty="0"/>
              <a:t> </a:t>
            </a:r>
            <a:r>
              <a:rPr lang="en-US" sz="3400" dirty="0" err="1"/>
              <a:t>công</a:t>
            </a:r>
            <a:endParaRPr lang="en-US" sz="3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053EF-532A-EDF0-2DE4-7C6894F1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JSMA: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endParaRPr lang="en-US" dirty="0"/>
          </a:p>
          <a:p>
            <a:r>
              <a:rPr lang="en-US" dirty="0"/>
              <a:t>JSMA attack: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vector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.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né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822F-5BD5-A529-85F5-475A54F2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3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370B-C27E-C590-F01D-45EE1198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F60F5-5561-38F8-6CCB-D3D3AA1A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50" y="1312863"/>
            <a:ext cx="7998074" cy="3465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F76D-0C13-6ACA-0D91-0C384D97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FCF65-23D9-EBFE-FCD3-0F96C9B66201}"/>
              </a:ext>
            </a:extLst>
          </p:cNvPr>
          <p:cNvSpPr txBox="1"/>
          <p:nvPr/>
        </p:nvSpPr>
        <p:spPr>
          <a:xfrm>
            <a:off x="478251" y="4759074"/>
            <a:ext cx="764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Ref: X. Chen et al., "Android HIV: A Study of Repackaging Malware for Evading Machine-Learning Detection," in IEEE Transactions on Information Forensics and Security, vol. 15, pp. 987-1001, 2020, </a:t>
            </a:r>
            <a:r>
              <a:rPr lang="en-US" sz="1000" dirty="0" err="1">
                <a:solidFill>
                  <a:schemeClr val="bg1"/>
                </a:solidFill>
              </a:rPr>
              <a:t>doi</a:t>
            </a:r>
            <a:r>
              <a:rPr lang="en-US" sz="1000" dirty="0">
                <a:solidFill>
                  <a:schemeClr val="bg1"/>
                </a:solidFill>
              </a:rPr>
              <a:t>: 10.1109/TIFS.2019.2932228.</a:t>
            </a:r>
          </a:p>
        </p:txBody>
      </p:sp>
    </p:spTree>
    <p:extLst>
      <p:ext uri="{BB962C8B-B14F-4D97-AF65-F5344CB8AC3E}">
        <p14:creationId xmlns:p14="http://schemas.microsoft.com/office/powerpoint/2010/main" val="404594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B43D-60A5-8561-D3B1-38FDFE76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 </a:t>
            </a:r>
            <a:r>
              <a:rPr lang="en-US" sz="3200" dirty="0" err="1"/>
              <a:t>sánh</a:t>
            </a:r>
            <a:r>
              <a:rPr lang="en-US" sz="3200" dirty="0"/>
              <a:t> hai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tấn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endParaRPr lang="en-US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F72A89-328A-0D65-0FA1-C153907E6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27747"/>
              </p:ext>
            </p:extLst>
          </p:nvPr>
        </p:nvGraphicFramePr>
        <p:xfrm>
          <a:off x="463550" y="1312863"/>
          <a:ext cx="8245473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491">
                  <a:extLst>
                    <a:ext uri="{9D8B030D-6E8A-4147-A177-3AD203B41FA5}">
                      <a16:colId xmlns:a16="http://schemas.microsoft.com/office/drawing/2014/main" val="295711808"/>
                    </a:ext>
                  </a:extLst>
                </a:gridCol>
                <a:gridCol w="2748491">
                  <a:extLst>
                    <a:ext uri="{9D8B030D-6E8A-4147-A177-3AD203B41FA5}">
                      <a16:colId xmlns:a16="http://schemas.microsoft.com/office/drawing/2014/main" val="3734326295"/>
                    </a:ext>
                  </a:extLst>
                </a:gridCol>
                <a:gridCol w="2748491">
                  <a:extLst>
                    <a:ext uri="{9D8B030D-6E8A-4147-A177-3AD203B41FA5}">
                      <a16:colId xmlns:a16="http://schemas.microsoft.com/office/drawing/2014/main" val="238711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JSMA 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58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Đối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MaMaDroid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MaMaDroid</a:t>
                      </a:r>
                      <a:r>
                        <a:rPr lang="en-US" dirty="0"/>
                        <a:t>, Drebin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6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xấp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ảnh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hưởng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lớp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2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Distortion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20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B0FC-40BB-93A8-7033-C2FA4682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4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2106" y="1268361"/>
            <a:ext cx="6302067" cy="3420136"/>
          </a:xfrm>
        </p:spPr>
        <p:txBody>
          <a:bodyPr>
            <a:normAutofit/>
          </a:bodyPr>
          <a:lstStyle/>
          <a:p>
            <a:r>
              <a:rPr lang="en-US" sz="3600" dirty="0" err="1"/>
              <a:t>Giới</a:t>
            </a:r>
            <a:r>
              <a:rPr lang="en-US" sz="3600" dirty="0"/>
              <a:t> </a:t>
            </a:r>
            <a:r>
              <a:rPr lang="en-US" sz="3600" dirty="0" err="1"/>
              <a:t>thiệu</a:t>
            </a:r>
            <a:endParaRPr lang="en-US" sz="3600" dirty="0"/>
          </a:p>
          <a:p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endParaRPr lang="en-US" sz="3600" dirty="0"/>
          </a:p>
          <a:p>
            <a:r>
              <a:rPr lang="en-US" sz="3600" b="1" dirty="0" err="1">
                <a:solidFill>
                  <a:srgbClr val="FF0000"/>
                </a:solidFill>
              </a:rPr>
              <a:t>Thực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nghiệm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và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đánh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giá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8D003-622F-EC5F-91D1-DCA16696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02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370B-C27E-C590-F01D-45EE1198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F60F5-5561-38F8-6CCB-D3D3AA1A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50" y="1312863"/>
            <a:ext cx="7998074" cy="3465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F76D-0C13-6ACA-0D91-0C384D97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4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471-B3AC-2F71-99FC-5F911C6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30CE-67B4-CDA6-A2A5-9FFC68DE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- visual studio code</a:t>
            </a:r>
          </a:p>
          <a:p>
            <a:r>
              <a:rPr lang="en-US" dirty="0"/>
              <a:t>CPU: 11th Gen Intel(R) Core(TM) i5-1135G7 @ 2.40GHz</a:t>
            </a:r>
          </a:p>
          <a:p>
            <a:r>
              <a:rPr lang="en-US" dirty="0"/>
              <a:t>RAM: 8GB</a:t>
            </a:r>
          </a:p>
          <a:p>
            <a:r>
              <a:rPr lang="en-US" dirty="0"/>
              <a:t>Windows 10 Home Single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DBE46-C06A-B3ED-3591-74DBB625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510C-33A7-E2E0-A821-A7F1E297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DB35D4-36DD-1902-D9C3-1E80C1FA7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768829"/>
              </p:ext>
            </p:extLst>
          </p:nvPr>
        </p:nvGraphicFramePr>
        <p:xfrm>
          <a:off x="1120045" y="1459230"/>
          <a:ext cx="69039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230">
                  <a:extLst>
                    <a:ext uri="{9D8B030D-6E8A-4147-A177-3AD203B41FA5}">
                      <a16:colId xmlns:a16="http://schemas.microsoft.com/office/drawing/2014/main" val="1013322617"/>
                    </a:ext>
                  </a:extLst>
                </a:gridCol>
                <a:gridCol w="4301681">
                  <a:extLst>
                    <a:ext uri="{9D8B030D-6E8A-4147-A177-3AD203B41FA5}">
                      <a16:colId xmlns:a16="http://schemas.microsoft.com/office/drawing/2014/main" val="404529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drebin215dataset5560malware9476benign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70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11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Benign, Malicious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benign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9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malicious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67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BA0FF-629E-9872-27C1-3B70E9D2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0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510C-33A7-E2E0-A821-A7F1E297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DB35D4-36DD-1902-D9C3-1E80C1FA7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885069"/>
              </p:ext>
            </p:extLst>
          </p:nvPr>
        </p:nvGraphicFramePr>
        <p:xfrm>
          <a:off x="1120045" y="1459230"/>
          <a:ext cx="6903911" cy="111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230">
                  <a:extLst>
                    <a:ext uri="{9D8B030D-6E8A-4147-A177-3AD203B41FA5}">
                      <a16:colId xmlns:a16="http://schemas.microsoft.com/office/drawing/2014/main" val="1013322617"/>
                    </a:ext>
                  </a:extLst>
                </a:gridCol>
                <a:gridCol w="4301681">
                  <a:extLst>
                    <a:ext uri="{9D8B030D-6E8A-4147-A177-3AD203B41FA5}">
                      <a16:colId xmlns:a16="http://schemas.microsoft.com/office/drawing/2014/main" val="4045294780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r>
                        <a:rPr lang="en-US" dirty="0"/>
                        <a:t>Classifier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(SVM)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70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11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28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BA0FF-629E-9872-27C1-3B70E9D2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510C-33A7-E2E0-A821-A7F1E297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DB35D4-36DD-1902-D9C3-1E80C1FA7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707046"/>
              </p:ext>
            </p:extLst>
          </p:nvPr>
        </p:nvGraphicFramePr>
        <p:xfrm>
          <a:off x="1120045" y="1459230"/>
          <a:ext cx="6903911" cy="185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230">
                  <a:extLst>
                    <a:ext uri="{9D8B030D-6E8A-4147-A177-3AD203B41FA5}">
                      <a16:colId xmlns:a16="http://schemas.microsoft.com/office/drawing/2014/main" val="1013322617"/>
                    </a:ext>
                  </a:extLst>
                </a:gridCol>
                <a:gridCol w="4301681">
                  <a:extLst>
                    <a:ext uri="{9D8B030D-6E8A-4147-A177-3AD203B41FA5}">
                      <a16:colId xmlns:a16="http://schemas.microsoft.com/office/drawing/2014/main" val="4045294780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r>
                        <a:rPr lang="en-US" dirty="0"/>
                        <a:t>Attack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70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11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889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BA0FF-629E-9872-27C1-3B70E9D2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471-B3AC-2F71-99FC-5F911C6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classifier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DE6351-B50B-C0C7-11F1-327AC43E6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670382"/>
              </p:ext>
            </p:extLst>
          </p:nvPr>
        </p:nvGraphicFramePr>
        <p:xfrm>
          <a:off x="463550" y="1312863"/>
          <a:ext cx="82454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491">
                  <a:extLst>
                    <a:ext uri="{9D8B030D-6E8A-4147-A177-3AD203B41FA5}">
                      <a16:colId xmlns:a16="http://schemas.microsoft.com/office/drawing/2014/main" val="1367017933"/>
                    </a:ext>
                  </a:extLst>
                </a:gridCol>
                <a:gridCol w="2748491">
                  <a:extLst>
                    <a:ext uri="{9D8B030D-6E8A-4147-A177-3AD203B41FA5}">
                      <a16:colId xmlns:a16="http://schemas.microsoft.com/office/drawing/2014/main" val="3209539705"/>
                    </a:ext>
                  </a:extLst>
                </a:gridCol>
                <a:gridCol w="2748491">
                  <a:extLst>
                    <a:ext uri="{9D8B030D-6E8A-4147-A177-3AD203B41FA5}">
                      <a16:colId xmlns:a16="http://schemas.microsoft.com/office/drawing/2014/main" val="188380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our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3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21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DBE46-C06A-B3ED-3591-74DBB625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F490E-921D-7E43-BB17-F6B1FA52DAA7}"/>
              </a:ext>
            </a:extLst>
          </p:cNvPr>
          <p:cNvSpPr txBox="1"/>
          <p:nvPr/>
        </p:nvSpPr>
        <p:spPr>
          <a:xfrm>
            <a:off x="453462" y="2202418"/>
            <a:ext cx="823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Our experiment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549EE-07EC-5F69-486A-452ACFC5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74" y="2603011"/>
            <a:ext cx="3074852" cy="25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7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Giới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thiệu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endParaRPr lang="en-US" sz="3600" dirty="0"/>
          </a:p>
          <a:p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nghiệm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đánh</a:t>
            </a:r>
            <a:r>
              <a:rPr lang="en-US" sz="3600" dirty="0"/>
              <a:t> </a:t>
            </a:r>
            <a:r>
              <a:rPr lang="en-US" sz="3600" dirty="0" err="1"/>
              <a:t>giá</a:t>
            </a:r>
            <a:endParaRPr lang="en-US" sz="3600" dirty="0"/>
          </a:p>
          <a:p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8D003-622F-EC5F-91D1-DCA16696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471-B3AC-2F71-99FC-5F911C6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DBE46-C06A-B3ED-3591-74DBB625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F490E-921D-7E43-BB17-F6B1FA52DAA7}"/>
              </a:ext>
            </a:extLst>
          </p:cNvPr>
          <p:cNvSpPr txBox="1"/>
          <p:nvPr/>
        </p:nvSpPr>
        <p:spPr>
          <a:xfrm>
            <a:off x="482958" y="1352869"/>
            <a:ext cx="820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Our experiment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42FB09-BC11-923D-D32B-637FDDEE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201"/>
            <a:ext cx="3628599" cy="3023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CD50C-6016-FE9E-E561-507B6E61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22201"/>
            <a:ext cx="3709481" cy="30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5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471-B3AC-2F71-99FC-5F911C6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attack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DBE46-C06A-B3ED-3591-74DBB625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F490E-921D-7E43-BB17-F6B1FA52DAA7}"/>
              </a:ext>
            </a:extLst>
          </p:cNvPr>
          <p:cNvSpPr txBox="1"/>
          <p:nvPr/>
        </p:nvSpPr>
        <p:spPr>
          <a:xfrm>
            <a:off x="471946" y="1373228"/>
            <a:ext cx="267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Our experiment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2AD2A-C714-90A4-C55C-AFEB8F063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7" y="1798779"/>
            <a:ext cx="3755799" cy="281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CBAB3-7783-083A-133E-7923E1F1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831" y="1813897"/>
            <a:ext cx="5322176" cy="2258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4F037-0B5A-2CFE-A51A-F3A9C7973037}"/>
              </a:ext>
            </a:extLst>
          </p:cNvPr>
          <p:cNvSpPr txBox="1"/>
          <p:nvPr/>
        </p:nvSpPr>
        <p:spPr>
          <a:xfrm>
            <a:off x="3821998" y="1373228"/>
            <a:ext cx="466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From paper</a:t>
            </a:r>
          </a:p>
        </p:txBody>
      </p:sp>
    </p:spTree>
    <p:extLst>
      <p:ext uri="{BB962C8B-B14F-4D97-AF65-F5344CB8AC3E}">
        <p14:creationId xmlns:p14="http://schemas.microsoft.com/office/powerpoint/2010/main" val="398875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471-B3AC-2F71-99FC-5F911C6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attack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DBE46-C06A-B3ED-3591-74DBB625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F490E-921D-7E43-BB17-F6B1FA52DAA7}"/>
              </a:ext>
            </a:extLst>
          </p:cNvPr>
          <p:cNvSpPr txBox="1"/>
          <p:nvPr/>
        </p:nvSpPr>
        <p:spPr>
          <a:xfrm>
            <a:off x="471946" y="1373228"/>
            <a:ext cx="267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Our 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4F037-0B5A-2CFE-A51A-F3A9C7973037}"/>
              </a:ext>
            </a:extLst>
          </p:cNvPr>
          <p:cNvSpPr txBox="1"/>
          <p:nvPr/>
        </p:nvSpPr>
        <p:spPr>
          <a:xfrm>
            <a:off x="3821998" y="1373228"/>
            <a:ext cx="466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From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20467-E8C4-2049-F523-728BE4B84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915" y="1818235"/>
            <a:ext cx="5240545" cy="211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300466-F1F2-283D-9271-142DF96D1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0" y="1742560"/>
            <a:ext cx="3807458" cy="306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8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2106" y="1268361"/>
            <a:ext cx="6302067" cy="3420136"/>
          </a:xfrm>
        </p:spPr>
        <p:txBody>
          <a:bodyPr>
            <a:normAutofit/>
          </a:bodyPr>
          <a:lstStyle/>
          <a:p>
            <a:r>
              <a:rPr lang="en-US" sz="3600" dirty="0" err="1"/>
              <a:t>Giới</a:t>
            </a:r>
            <a:r>
              <a:rPr lang="en-US" sz="3600" dirty="0"/>
              <a:t> </a:t>
            </a:r>
            <a:r>
              <a:rPr lang="en-US" sz="3600" dirty="0" err="1"/>
              <a:t>thiệu</a:t>
            </a:r>
            <a:endParaRPr lang="en-US" sz="3600" dirty="0"/>
          </a:p>
          <a:p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endParaRPr lang="en-US" sz="3600" dirty="0"/>
          </a:p>
          <a:p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nghiệm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đánh</a:t>
            </a:r>
            <a:r>
              <a:rPr lang="en-US" sz="3600" dirty="0"/>
              <a:t> </a:t>
            </a:r>
            <a:r>
              <a:rPr lang="en-US" sz="3600" dirty="0" err="1"/>
              <a:t>giá</a:t>
            </a:r>
            <a:endParaRPr lang="en-US" sz="3600" dirty="0"/>
          </a:p>
          <a:p>
            <a:r>
              <a:rPr lang="en-US" sz="3600" b="1" dirty="0" err="1">
                <a:solidFill>
                  <a:srgbClr val="FF0000"/>
                </a:solidFill>
              </a:rPr>
              <a:t>Kết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luận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và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hướng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phát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triển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8D003-622F-EC5F-91D1-DCA16696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69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471-B3AC-2F71-99FC-5F911C6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30CE-67B4-CDA6-A2A5-9FFC68DE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machine learning</a:t>
            </a:r>
          </a:p>
          <a:p>
            <a:r>
              <a:rPr lang="en-US" dirty="0"/>
              <a:t>JSMA attack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JSMA attack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data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machine learning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DBE46-C06A-B3ED-3591-74DBB625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6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471-B3AC-2F71-99FC-5F911C6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30CE-67B4-CDA6-A2A5-9FFC68DE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né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machine learning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file APK </a:t>
            </a:r>
            <a:r>
              <a:rPr lang="en-US" dirty="0" err="1"/>
              <a:t>vào</a:t>
            </a:r>
            <a:r>
              <a:rPr lang="en-US" dirty="0"/>
              <a:t> web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DBE46-C06A-B3ED-3591-74DBB625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3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D31F4-CF11-98CD-013E-4A64D1F08356}"/>
              </a:ext>
            </a:extLst>
          </p:cNvPr>
          <p:cNvSpPr txBox="1"/>
          <p:nvPr/>
        </p:nvSpPr>
        <p:spPr>
          <a:xfrm>
            <a:off x="539353" y="2492393"/>
            <a:ext cx="8065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 FOR LISTENING TO OUR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CDAA-204A-ECFA-D846-53EBB76E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0FC8-A607-D537-FCA5-F3DD885D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D635-C156-96DB-18F1-82DA9BF1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android.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machine learning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.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nè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machine learning.</a:t>
            </a:r>
          </a:p>
          <a:p>
            <a:r>
              <a:rPr lang="en-US" sz="1200" dirty="0"/>
              <a:t>Ref: X. Chen et al., "Android HIV: A Study of Repackaging Malware for Evading Machine-Learning Detection," in IEEE Transactions on Information Forensics and Security, vol. 15, pp. 987-1001, 2020, </a:t>
            </a:r>
            <a:r>
              <a:rPr lang="en-US" sz="1200" dirty="0" err="1"/>
              <a:t>doi</a:t>
            </a:r>
            <a:r>
              <a:rPr lang="en-US" sz="1200" dirty="0"/>
              <a:t>: 10.1109/TIFS.2019.2932228.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A335-2415-6C19-842C-45256DAE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31BB-0609-DD2F-42C8-6F5C6C51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F842F-CACA-37F7-5E15-6E076A56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DDB2C2-FDB7-F7B5-B5D9-A431B06A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14" b="-2"/>
          <a:stretch/>
        </p:blipFill>
        <p:spPr>
          <a:xfrm>
            <a:off x="1240719" y="1301751"/>
            <a:ext cx="6662561" cy="37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3BA0-5A75-0F66-51A1-B3D58132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8EAA9-D36A-1D5E-ACA2-E4CFA6CB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5CE5FB-1133-65BC-50E8-838293A4C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28" b="1"/>
          <a:stretch/>
        </p:blipFill>
        <p:spPr>
          <a:xfrm>
            <a:off x="1502283" y="1312863"/>
            <a:ext cx="6168008" cy="34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3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2106" y="1268361"/>
            <a:ext cx="6302067" cy="3420136"/>
          </a:xfrm>
        </p:spPr>
        <p:txBody>
          <a:bodyPr>
            <a:normAutofit/>
          </a:bodyPr>
          <a:lstStyle/>
          <a:p>
            <a:r>
              <a:rPr lang="en-US" sz="3600" dirty="0" err="1"/>
              <a:t>Giới</a:t>
            </a:r>
            <a:r>
              <a:rPr lang="en-US" sz="3600" dirty="0"/>
              <a:t> </a:t>
            </a:r>
            <a:r>
              <a:rPr lang="en-US" sz="3600" dirty="0" err="1"/>
              <a:t>thiệu</a:t>
            </a:r>
            <a:endParaRPr lang="en-US" sz="3600" dirty="0"/>
          </a:p>
          <a:p>
            <a:r>
              <a:rPr lang="en-US" sz="3600" b="1" dirty="0" err="1">
                <a:solidFill>
                  <a:srgbClr val="FF0000"/>
                </a:solidFill>
              </a:rPr>
              <a:t>Phương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pháp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thực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hiện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nghiệm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đánh</a:t>
            </a:r>
            <a:r>
              <a:rPr lang="en-US" sz="3600" dirty="0"/>
              <a:t> </a:t>
            </a:r>
            <a:r>
              <a:rPr lang="en-US" sz="3600" dirty="0" err="1"/>
              <a:t>giá</a:t>
            </a:r>
            <a:endParaRPr lang="en-US" sz="3600" dirty="0"/>
          </a:p>
          <a:p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8D003-622F-EC5F-91D1-DCA16696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370B-C27E-C590-F01D-45EE1198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F60F5-5561-38F8-6CCB-D3D3AA1A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50" y="1312863"/>
            <a:ext cx="7998074" cy="3465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F76D-0C13-6ACA-0D91-0C384D97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FCF65-23D9-EBFE-FCD3-0F96C9B66201}"/>
              </a:ext>
            </a:extLst>
          </p:cNvPr>
          <p:cNvSpPr txBox="1"/>
          <p:nvPr/>
        </p:nvSpPr>
        <p:spPr>
          <a:xfrm>
            <a:off x="478251" y="4759074"/>
            <a:ext cx="764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Ref: X. Chen et al., "Android HIV: A Study of Repackaging Malware for Evading Machine-Learning Detection," in IEEE Transactions on Information Forensics and Security, vol. 15, pp. 987-1001, 2020, </a:t>
            </a:r>
            <a:r>
              <a:rPr lang="en-US" sz="1000" dirty="0" err="1">
                <a:solidFill>
                  <a:schemeClr val="bg1"/>
                </a:solidFill>
              </a:rPr>
              <a:t>doi</a:t>
            </a:r>
            <a:r>
              <a:rPr lang="en-US" sz="1000" dirty="0">
                <a:solidFill>
                  <a:schemeClr val="bg1"/>
                </a:solidFill>
              </a:rPr>
              <a:t>: 10.1109/TIFS.2019.2932228.</a:t>
            </a:r>
          </a:p>
        </p:txBody>
      </p:sp>
    </p:spTree>
    <p:extLst>
      <p:ext uri="{BB962C8B-B14F-4D97-AF65-F5344CB8AC3E}">
        <p14:creationId xmlns:p14="http://schemas.microsoft.com/office/powerpoint/2010/main" val="381671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9A6F-7BA3-E839-FE0F-E7A9F2A5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80F5-4482-25CE-F689-4365A3C9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tấn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(attack model)</a:t>
            </a:r>
          </a:p>
          <a:p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mã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(detection model)</a:t>
            </a:r>
          </a:p>
          <a:p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nghiệm</a:t>
            </a:r>
            <a:r>
              <a:rPr lang="en-US" sz="3200" dirty="0"/>
              <a:t> </a:t>
            </a: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tấn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tránh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92F8-02AB-BACF-ACED-C4E5DB5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On-screen Show (16:9)</PresentationFormat>
  <Paragraphs>210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Arial</vt:lpstr>
      <vt:lpstr>Calibri</vt:lpstr>
      <vt:lpstr>Office Theme</vt:lpstr>
      <vt:lpstr>CK09: Machine Learning in Android Malware Evasion</vt:lpstr>
      <vt:lpstr>Team members</vt:lpstr>
      <vt:lpstr>Nội dung</vt:lpstr>
      <vt:lpstr>Giới thiệu</vt:lpstr>
      <vt:lpstr>Giới thiệu</vt:lpstr>
      <vt:lpstr>Giới thiệu</vt:lpstr>
      <vt:lpstr>Nội dung</vt:lpstr>
      <vt:lpstr>Phương pháp thực hiện</vt:lpstr>
      <vt:lpstr>Phương pháp thực hiện</vt:lpstr>
      <vt:lpstr>Cấu trúc của file APK</vt:lpstr>
      <vt:lpstr>Xây dựng mô hình phát hiện mã độc</vt:lpstr>
      <vt:lpstr>Xây dựng MaMaDroid</vt:lpstr>
      <vt:lpstr>Xây dựng MaMaDroid</vt:lpstr>
      <vt:lpstr>Xây dựng mô hình phát hiện mã độc</vt:lpstr>
      <vt:lpstr>Xây dựng mô hình phát hiện mã độc</vt:lpstr>
      <vt:lpstr>Xây dựng mô hình phát hiện mã độc</vt:lpstr>
      <vt:lpstr>So sánh MaMaDroid và Drebin</vt:lpstr>
      <vt:lpstr>Xây dựng mô hình tấn công</vt:lpstr>
      <vt:lpstr>Building attack model</vt:lpstr>
      <vt:lpstr>Xây dựng mô hình tấn công</vt:lpstr>
      <vt:lpstr>Phương pháp thực hiện</vt:lpstr>
      <vt:lpstr>So sánh hai mô hình tấn công</vt:lpstr>
      <vt:lpstr>Nội dung</vt:lpstr>
      <vt:lpstr>Thực nghiệm và đánh giá</vt:lpstr>
      <vt:lpstr>Môi trường</vt:lpstr>
      <vt:lpstr>Dataset</vt:lpstr>
      <vt:lpstr>Classifier</vt:lpstr>
      <vt:lpstr>Attack model</vt:lpstr>
      <vt:lpstr>Kết quả của classifier</vt:lpstr>
      <vt:lpstr>Kết quả của classifier</vt:lpstr>
      <vt:lpstr>Kết quả của attack model</vt:lpstr>
      <vt:lpstr>Kết quả của attack model</vt:lpstr>
      <vt:lpstr>Nội dung</vt:lpstr>
      <vt:lpstr>Kết luận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2024-06-06T08:58:26Z</dcterms:modified>
</cp:coreProperties>
</file>