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8288000" cy="10287000"/>
  <p:notesSz cx="6858000" cy="9144000"/>
  <p:embeddedFontLst>
    <p:embeddedFont>
      <p:font typeface="Asap" panose="020B0604020202020204" charset="0"/>
      <p:regular r:id="rId14"/>
    </p:embeddedFont>
    <p:embeddedFont>
      <p:font typeface="Asap Bold" panose="020B0604020202020204" charset="0"/>
      <p:regular r:id="rId15"/>
    </p:embeddedFont>
    <p:embeddedFont>
      <p:font typeface="Asap Medium" panose="020B0604020202020204" charset="0"/>
      <p:regular r:id="rId16"/>
    </p:embeddedFont>
    <p:embeddedFont>
      <p:font typeface="Saira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330" y="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B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2486025" y="1939163"/>
            <a:ext cx="13363575" cy="7477125"/>
            <a:chOff x="0" y="0"/>
            <a:chExt cx="3420621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20621" cy="1913890"/>
            </a:xfrm>
            <a:custGeom>
              <a:avLst/>
              <a:gdLst/>
              <a:ahLst/>
              <a:cxnLst/>
              <a:rect l="l" t="t" r="r" b="b"/>
              <a:pathLst>
                <a:path w="3420621" h="1913890">
                  <a:moveTo>
                    <a:pt x="0" y="0"/>
                  </a:moveTo>
                  <a:lnTo>
                    <a:pt x="3420621" y="0"/>
                  </a:lnTo>
                  <a:lnTo>
                    <a:pt x="34206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Freeform 5"/>
          <p:cNvSpPr/>
          <p:nvPr/>
        </p:nvSpPr>
        <p:spPr>
          <a:xfrm>
            <a:off x="2308025" y="656615"/>
            <a:ext cx="13671950" cy="8973771"/>
          </a:xfrm>
          <a:custGeom>
            <a:avLst/>
            <a:gdLst/>
            <a:ahLst/>
            <a:cxnLst/>
            <a:rect l="l" t="t" r="r" b="b"/>
            <a:pathLst>
              <a:path w="13671950" h="8973771">
                <a:moveTo>
                  <a:pt x="0" y="0"/>
                </a:moveTo>
                <a:lnTo>
                  <a:pt x="13671950" y="0"/>
                </a:lnTo>
                <a:lnTo>
                  <a:pt x="13671950" y="8973770"/>
                </a:lnTo>
                <a:lnTo>
                  <a:pt x="0" y="897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236163">
            <a:off x="1580301" y="5195494"/>
            <a:ext cx="1811447" cy="3343275"/>
          </a:xfrm>
          <a:custGeom>
            <a:avLst/>
            <a:gdLst/>
            <a:ahLst/>
            <a:cxnLst/>
            <a:rect l="l" t="t" r="r" b="b"/>
            <a:pathLst>
              <a:path w="1811447" h="3343275">
                <a:moveTo>
                  <a:pt x="0" y="0"/>
                </a:moveTo>
                <a:lnTo>
                  <a:pt x="1811448" y="0"/>
                </a:lnTo>
                <a:lnTo>
                  <a:pt x="1811448" y="3343275"/>
                </a:lnTo>
                <a:lnTo>
                  <a:pt x="0" y="3343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3506936" y="3710279"/>
            <a:ext cx="11274128" cy="2744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36"/>
              </a:lnSpc>
            </a:pPr>
            <a:r>
              <a:rPr lang="en-US" sz="8000" dirty="0">
                <a:solidFill>
                  <a:srgbClr val="E5645E"/>
                </a:solidFill>
                <a:latin typeface="Saira Bold"/>
              </a:rPr>
              <a:t>HOLA FASTFOOD STORE MANAGEMENT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69043" y="7059344"/>
            <a:ext cx="6268211" cy="19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E5645E"/>
                </a:solidFill>
                <a:latin typeface="Asap Medium"/>
              </a:rPr>
              <a:t>DESKTOP APPLICATION</a:t>
            </a:r>
          </a:p>
          <a:p>
            <a:pPr algn="ctr">
              <a:lnSpc>
                <a:spcPts val="5040"/>
              </a:lnSpc>
            </a:pPr>
            <a:endParaRPr lang="en-US" sz="3600">
              <a:solidFill>
                <a:srgbClr val="E5645E"/>
              </a:solidFill>
              <a:latin typeface="Asap Medium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E5645E"/>
                </a:solidFill>
                <a:latin typeface="Asap Medium"/>
              </a:rPr>
              <a:t>LAI VU HAI ANH - HE182182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309516"/>
            <a:ext cx="3929643" cy="168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USER</a:t>
            </a:r>
          </a:p>
          <a:p>
            <a:pPr marL="0" lvl="0" indent="0" algn="l">
              <a:lnSpc>
                <a:spcPts val="6693"/>
              </a:lnSpc>
              <a:spcBef>
                <a:spcPct val="0"/>
              </a:spcBef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3600" y="508238"/>
            <a:ext cx="106331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>
                <a:solidFill>
                  <a:srgbClr val="E5645E"/>
                </a:solidFill>
                <a:latin typeface="Asap Medium"/>
              </a:rPr>
              <a:t>5. Report Screen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A25700DD-DAD4-3505-45AD-3D6012773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24" y="1485899"/>
            <a:ext cx="1161272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299991"/>
            <a:ext cx="392964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53"/>
              </a:lnSpc>
              <a:spcBef>
                <a:spcPct val="0"/>
              </a:spcBef>
            </a:pPr>
            <a:r>
              <a:rPr lang="en-US" sz="4877">
                <a:solidFill>
                  <a:srgbClr val="E5645E"/>
                </a:solidFill>
                <a:latin typeface="Saira Bold"/>
              </a:rPr>
              <a:t>CONCLUSION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626150" y="729517"/>
            <a:ext cx="10633150" cy="2988552"/>
            <a:chOff x="0" y="0"/>
            <a:chExt cx="14177533" cy="3984736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4177533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Positive Consequences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15508"/>
              <a:ext cx="14177533" cy="3269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just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Operational Efficiency: Automating various tasks streamlines operations, reduces workload, and allows staff to focus more on customer service.</a:t>
              </a:r>
            </a:p>
            <a:p>
              <a:pPr marL="431802" lvl="1" indent="-215901" algn="just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Enhanced Customer Experience: Quick and accurate service, flexible order management, and efficient payment processing contribute to a better customer experience.</a:t>
              </a:r>
            </a:p>
            <a:p>
              <a:pPr marL="431802" lvl="1" indent="-215901" algn="just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Data-Driven Decision Making: The application can provide valuable insights through data collection and reporting, aiding in informed decision-making.</a:t>
              </a:r>
            </a:p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 lang="en-US" sz="2000">
                <a:solidFill>
                  <a:srgbClr val="E5645E"/>
                </a:solidFill>
                <a:latin typeface="Asap Medium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626150" y="4299991"/>
            <a:ext cx="10633150" cy="2283702"/>
            <a:chOff x="0" y="0"/>
            <a:chExt cx="14177533" cy="304493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4177533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Negative Consequences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15508"/>
              <a:ext cx="14177533" cy="2329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System Dependency: High dependency on the system means that any downtime or technical issues can severely disrupt operations.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Implementation and Maintenance Costs: Developing, implementing, and maintaining the application involves costs that need to be justified by the benefits.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  <a:endParaRPr lang="en-US" sz="2000">
                <a:solidFill>
                  <a:srgbClr val="E5645E"/>
                </a:solidFill>
                <a:latin typeface="Asap Medium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626150" y="7495060"/>
            <a:ext cx="10633150" cy="2283702"/>
            <a:chOff x="0" y="0"/>
            <a:chExt cx="14177533" cy="304493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14177533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FUTURE IMPROVEMENT TENDENCY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15508"/>
              <a:ext cx="14177533" cy="2329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"/>
                </a:rPr>
                <a:t>Integration with Mobile and Web Platforms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"/>
                </a:rPr>
                <a:t>Cloud-Based Solutions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"/>
                </a:rPr>
                <a:t>Enhanced User Interface (UI) and User Experience (UX)</a:t>
              </a:r>
            </a:p>
            <a:p>
              <a:pPr algn="l">
                <a:lnSpc>
                  <a:spcPts val="2800"/>
                </a:lnSpc>
              </a:pPr>
              <a:endParaRPr lang="en-US" sz="2000">
                <a:solidFill>
                  <a:srgbClr val="E5645E"/>
                </a:solidFill>
                <a:latin typeface="Asap"/>
              </a:endParaRP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  <a:endParaRPr lang="en-US" sz="2000">
                <a:solidFill>
                  <a:srgbClr val="E5645E"/>
                </a:solidFill>
                <a:latin typeface="Asap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/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" name="Freeform 7"/>
          <p:cNvSpPr/>
          <p:nvPr/>
        </p:nvSpPr>
        <p:spPr>
          <a:xfrm>
            <a:off x="6000935" y="2974022"/>
            <a:ext cx="2392325" cy="1961706"/>
          </a:xfrm>
          <a:custGeom>
            <a:avLst/>
            <a:gdLst/>
            <a:ahLst/>
            <a:cxnLst/>
            <a:rect l="l" t="t" r="r" b="b"/>
            <a:pathLst>
              <a:path w="2392325" h="1961706">
                <a:moveTo>
                  <a:pt x="0" y="0"/>
                </a:moveTo>
                <a:lnTo>
                  <a:pt x="2392325" y="0"/>
                </a:lnTo>
                <a:lnTo>
                  <a:pt x="2392325" y="1961706"/>
                </a:lnTo>
                <a:lnTo>
                  <a:pt x="0" y="1961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938935" y="2717977"/>
            <a:ext cx="5320365" cy="5321429"/>
            <a:chOff x="0" y="0"/>
            <a:chExt cx="6348730" cy="6350000"/>
          </a:xfrm>
        </p:grpSpPr>
        <p:sp>
          <p:nvSpPr>
            <p:cNvPr id="9" name="Freeform 9"/>
            <p:cNvSpPr/>
            <p:nvPr/>
          </p:nvSpPr>
          <p:spPr>
            <a:xfrm>
              <a:off x="12700" y="524510"/>
              <a:ext cx="6324600" cy="5812790"/>
            </a:xfrm>
            <a:custGeom>
              <a:avLst/>
              <a:gdLst/>
              <a:ahLst/>
              <a:cxnLst/>
              <a:rect l="l" t="t" r="r" b="b"/>
              <a:pathLst>
                <a:path w="6324600" h="5812790">
                  <a:moveTo>
                    <a:pt x="6323330" y="591820"/>
                  </a:moveTo>
                  <a:lnTo>
                    <a:pt x="6324600" y="5812790"/>
                  </a:lnTo>
                  <a:lnTo>
                    <a:pt x="6324600" y="5812790"/>
                  </a:lnTo>
                  <a:lnTo>
                    <a:pt x="0" y="5812790"/>
                  </a:lnTo>
                  <a:lnTo>
                    <a:pt x="0" y="0"/>
                  </a:lnTo>
                  <a:lnTo>
                    <a:pt x="6323330" y="0"/>
                  </a:lnTo>
                  <a:moveTo>
                    <a:pt x="6323330" y="0"/>
                  </a:moveTo>
                  <a:lnTo>
                    <a:pt x="6323330" y="591820"/>
                  </a:lnTo>
                </a:path>
              </a:pathLst>
            </a:custGeom>
            <a:blipFill>
              <a:blip r:embed="rId8"/>
              <a:stretch>
                <a:fillRect t="-49080" b="-14228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324600" cy="511810"/>
            </a:xfrm>
            <a:custGeom>
              <a:avLst/>
              <a:gdLst/>
              <a:ahLst/>
              <a:cxnLst/>
              <a:rect l="l" t="t" r="r" b="b"/>
              <a:pathLst>
                <a:path w="6324600" h="511810">
                  <a:moveTo>
                    <a:pt x="6323330" y="0"/>
                  </a:moveTo>
                  <a:lnTo>
                    <a:pt x="6323330" y="232410"/>
                  </a:lnTo>
                  <a:moveTo>
                    <a:pt x="6323330" y="232410"/>
                  </a:moveTo>
                  <a:lnTo>
                    <a:pt x="6324600" y="511810"/>
                  </a:lnTo>
                  <a:lnTo>
                    <a:pt x="6324600" y="511810"/>
                  </a:lnTo>
                  <a:lnTo>
                    <a:pt x="0" y="511810"/>
                  </a:lnTo>
                  <a:lnTo>
                    <a:pt x="0" y="0"/>
                  </a:lnTo>
                  <a:lnTo>
                    <a:pt x="6323330" y="0"/>
                  </a:lnTo>
                </a:path>
              </a:pathLst>
            </a:custGeom>
            <a:solidFill>
              <a:srgbClr val="F6BBB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062220" y="129540"/>
              <a:ext cx="1275080" cy="6207760"/>
            </a:xfrm>
            <a:custGeom>
              <a:avLst/>
              <a:gdLst/>
              <a:ahLst/>
              <a:cxnLst/>
              <a:rect l="l" t="t" r="r" b="b"/>
              <a:pathLst>
                <a:path w="1275080" h="6207760">
                  <a:moveTo>
                    <a:pt x="1275080" y="6207760"/>
                  </a:moveTo>
                  <a:lnTo>
                    <a:pt x="1037590" y="6207760"/>
                  </a:lnTo>
                  <a:lnTo>
                    <a:pt x="1037590" y="394970"/>
                  </a:lnTo>
                  <a:lnTo>
                    <a:pt x="1275080" y="394970"/>
                  </a:lnTo>
                  <a:lnTo>
                    <a:pt x="1275080" y="6207760"/>
                  </a:lnTo>
                  <a:close/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6BBB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099810" y="1642110"/>
              <a:ext cx="237490" cy="2237740"/>
            </a:xfrm>
            <a:custGeom>
              <a:avLst/>
              <a:gdLst/>
              <a:ahLst/>
              <a:cxnLst/>
              <a:rect l="l" t="t" r="r" b="b"/>
              <a:pathLst>
                <a:path w="237490" h="2237740">
                  <a:moveTo>
                    <a:pt x="237490" y="0"/>
                  </a:moveTo>
                  <a:lnTo>
                    <a:pt x="237490" y="2237740"/>
                  </a:lnTo>
                  <a:lnTo>
                    <a:pt x="0" y="223774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237490" y="0"/>
                  </a:lnTo>
                </a:path>
              </a:pathLst>
            </a:custGeom>
            <a:solidFill>
              <a:srgbClr val="FFECC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12700" y="6350000"/>
                  </a:moveTo>
                  <a:cubicBezTo>
                    <a:pt x="6350" y="6350000"/>
                    <a:pt x="0" y="6344920"/>
                    <a:pt x="0" y="6337300"/>
                  </a:cubicBezTo>
                  <a:lnTo>
                    <a:pt x="0" y="12700"/>
                  </a:lnTo>
                  <a:cubicBezTo>
                    <a:pt x="0" y="6350"/>
                    <a:pt x="6350" y="0"/>
                    <a:pt x="12700" y="0"/>
                  </a:cubicBezTo>
                  <a:lnTo>
                    <a:pt x="6337300" y="0"/>
                  </a:lnTo>
                  <a:cubicBezTo>
                    <a:pt x="6341110" y="0"/>
                    <a:pt x="6344920" y="1270"/>
                    <a:pt x="6346190" y="5080"/>
                  </a:cubicBezTo>
                  <a:cubicBezTo>
                    <a:pt x="6348730" y="7620"/>
                    <a:pt x="6348730" y="10160"/>
                    <a:pt x="6348730" y="13970"/>
                  </a:cubicBezTo>
                  <a:lnTo>
                    <a:pt x="6348730" y="524510"/>
                  </a:lnTo>
                  <a:lnTo>
                    <a:pt x="6348730" y="6337300"/>
                  </a:lnTo>
                  <a:cubicBezTo>
                    <a:pt x="6348730" y="6343650"/>
                    <a:pt x="6343650" y="6350000"/>
                    <a:pt x="6336030" y="6350000"/>
                  </a:cubicBezTo>
                  <a:lnTo>
                    <a:pt x="12700" y="6350000"/>
                  </a:lnTo>
                  <a:close/>
                  <a:moveTo>
                    <a:pt x="6323330" y="6323330"/>
                  </a:moveTo>
                  <a:lnTo>
                    <a:pt x="6323330" y="3892550"/>
                  </a:lnTo>
                  <a:lnTo>
                    <a:pt x="6112510" y="3892550"/>
                  </a:lnTo>
                  <a:lnTo>
                    <a:pt x="6112510" y="6323330"/>
                  </a:lnTo>
                  <a:lnTo>
                    <a:pt x="6323330" y="6323330"/>
                  </a:lnTo>
                  <a:close/>
                  <a:moveTo>
                    <a:pt x="6085840" y="6323330"/>
                  </a:moveTo>
                  <a:lnTo>
                    <a:pt x="6085840" y="537210"/>
                  </a:lnTo>
                  <a:lnTo>
                    <a:pt x="26670" y="537210"/>
                  </a:lnTo>
                  <a:lnTo>
                    <a:pt x="26670" y="6323330"/>
                  </a:lnTo>
                  <a:lnTo>
                    <a:pt x="6085840" y="6323330"/>
                  </a:lnTo>
                  <a:close/>
                  <a:moveTo>
                    <a:pt x="6323330" y="3865880"/>
                  </a:moveTo>
                  <a:lnTo>
                    <a:pt x="6323330" y="1656080"/>
                  </a:lnTo>
                  <a:lnTo>
                    <a:pt x="6112510" y="1656080"/>
                  </a:lnTo>
                  <a:lnTo>
                    <a:pt x="6112510" y="3865880"/>
                  </a:lnTo>
                  <a:lnTo>
                    <a:pt x="6323330" y="3865880"/>
                  </a:lnTo>
                  <a:close/>
                  <a:moveTo>
                    <a:pt x="6323330" y="1629410"/>
                  </a:moveTo>
                  <a:lnTo>
                    <a:pt x="6323330" y="537210"/>
                  </a:lnTo>
                  <a:lnTo>
                    <a:pt x="6112510" y="537210"/>
                  </a:lnTo>
                  <a:lnTo>
                    <a:pt x="6112510" y="1629410"/>
                  </a:lnTo>
                  <a:lnTo>
                    <a:pt x="6323330" y="1629410"/>
                  </a:lnTo>
                  <a:close/>
                  <a:moveTo>
                    <a:pt x="6324600" y="511810"/>
                  </a:moveTo>
                  <a:lnTo>
                    <a:pt x="6324600" y="26670"/>
                  </a:lnTo>
                  <a:lnTo>
                    <a:pt x="26670" y="26670"/>
                  </a:lnTo>
                  <a:lnTo>
                    <a:pt x="26670" y="511810"/>
                  </a:lnTo>
                  <a:lnTo>
                    <a:pt x="6324600" y="511810"/>
                  </a:lnTo>
                  <a:close/>
                  <a:moveTo>
                    <a:pt x="5888990" y="421640"/>
                  </a:moveTo>
                  <a:cubicBezTo>
                    <a:pt x="5882640" y="421640"/>
                    <a:pt x="5876290" y="416560"/>
                    <a:pt x="5876290" y="408940"/>
                  </a:cubicBezTo>
                  <a:lnTo>
                    <a:pt x="5876290" y="129540"/>
                  </a:lnTo>
                  <a:cubicBezTo>
                    <a:pt x="5876290" y="121920"/>
                    <a:pt x="5882640" y="116840"/>
                    <a:pt x="5888990" y="116840"/>
                  </a:cubicBezTo>
                  <a:lnTo>
                    <a:pt x="6168390" y="116840"/>
                  </a:lnTo>
                  <a:cubicBezTo>
                    <a:pt x="6174740" y="116840"/>
                    <a:pt x="6181090" y="121920"/>
                    <a:pt x="6181090" y="129540"/>
                  </a:cubicBezTo>
                  <a:lnTo>
                    <a:pt x="6181090" y="408940"/>
                  </a:lnTo>
                  <a:cubicBezTo>
                    <a:pt x="6181090" y="415290"/>
                    <a:pt x="6176010" y="421640"/>
                    <a:pt x="6168390" y="421640"/>
                  </a:cubicBezTo>
                  <a:lnTo>
                    <a:pt x="5888990" y="421640"/>
                  </a:lnTo>
                  <a:close/>
                  <a:moveTo>
                    <a:pt x="6155690" y="394970"/>
                  </a:moveTo>
                  <a:lnTo>
                    <a:pt x="6155690" y="142240"/>
                  </a:lnTo>
                  <a:lnTo>
                    <a:pt x="5902960" y="142240"/>
                  </a:lnTo>
                  <a:lnTo>
                    <a:pt x="5902960" y="394970"/>
                  </a:lnTo>
                  <a:cubicBezTo>
                    <a:pt x="5902960" y="394970"/>
                    <a:pt x="6155690" y="394970"/>
                    <a:pt x="6155690" y="394970"/>
                  </a:cubicBezTo>
                  <a:close/>
                  <a:moveTo>
                    <a:pt x="5476240" y="421640"/>
                  </a:moveTo>
                  <a:cubicBezTo>
                    <a:pt x="5469890" y="421640"/>
                    <a:pt x="5463540" y="416560"/>
                    <a:pt x="5463540" y="408940"/>
                  </a:cubicBezTo>
                  <a:lnTo>
                    <a:pt x="5463540" y="129540"/>
                  </a:lnTo>
                  <a:cubicBezTo>
                    <a:pt x="5463540" y="123190"/>
                    <a:pt x="5468620" y="116840"/>
                    <a:pt x="5476240" y="116840"/>
                  </a:cubicBezTo>
                  <a:lnTo>
                    <a:pt x="5755640" y="116840"/>
                  </a:lnTo>
                  <a:cubicBezTo>
                    <a:pt x="5760720" y="116840"/>
                    <a:pt x="5764530" y="118110"/>
                    <a:pt x="5765800" y="120650"/>
                  </a:cubicBezTo>
                  <a:cubicBezTo>
                    <a:pt x="5768340" y="123190"/>
                    <a:pt x="5768340" y="125730"/>
                    <a:pt x="5768340" y="129540"/>
                  </a:cubicBezTo>
                  <a:lnTo>
                    <a:pt x="5768340" y="407670"/>
                  </a:lnTo>
                  <a:cubicBezTo>
                    <a:pt x="5768340" y="414020"/>
                    <a:pt x="5763260" y="420370"/>
                    <a:pt x="5755640" y="420370"/>
                  </a:cubicBezTo>
                  <a:lnTo>
                    <a:pt x="5476240" y="420370"/>
                  </a:lnTo>
                  <a:lnTo>
                    <a:pt x="5476240" y="421640"/>
                  </a:lnTo>
                  <a:close/>
                  <a:moveTo>
                    <a:pt x="5741670" y="394970"/>
                  </a:moveTo>
                  <a:lnTo>
                    <a:pt x="5741670" y="142240"/>
                  </a:lnTo>
                  <a:lnTo>
                    <a:pt x="5488940" y="142240"/>
                  </a:lnTo>
                  <a:lnTo>
                    <a:pt x="5488940" y="394970"/>
                  </a:lnTo>
                  <a:cubicBezTo>
                    <a:pt x="5488940" y="394970"/>
                    <a:pt x="5741670" y="394970"/>
                    <a:pt x="5741670" y="394970"/>
                  </a:cubicBezTo>
                  <a:close/>
                  <a:moveTo>
                    <a:pt x="5062220" y="421640"/>
                  </a:moveTo>
                  <a:cubicBezTo>
                    <a:pt x="5055870" y="421640"/>
                    <a:pt x="5049520" y="416560"/>
                    <a:pt x="5049520" y="408940"/>
                  </a:cubicBezTo>
                  <a:lnTo>
                    <a:pt x="5049520" y="129540"/>
                  </a:lnTo>
                  <a:cubicBezTo>
                    <a:pt x="5049520" y="123190"/>
                    <a:pt x="5054600" y="116840"/>
                    <a:pt x="5062220" y="116840"/>
                  </a:cubicBezTo>
                  <a:lnTo>
                    <a:pt x="5341620" y="116840"/>
                  </a:lnTo>
                  <a:cubicBezTo>
                    <a:pt x="5346700" y="116840"/>
                    <a:pt x="5350510" y="118110"/>
                    <a:pt x="5351780" y="120650"/>
                  </a:cubicBezTo>
                  <a:cubicBezTo>
                    <a:pt x="5354320" y="123190"/>
                    <a:pt x="5354320" y="125730"/>
                    <a:pt x="5354320" y="129540"/>
                  </a:cubicBezTo>
                  <a:lnTo>
                    <a:pt x="5354320" y="407670"/>
                  </a:lnTo>
                  <a:cubicBezTo>
                    <a:pt x="5354320" y="414020"/>
                    <a:pt x="5349240" y="420370"/>
                    <a:pt x="5341620" y="420370"/>
                  </a:cubicBezTo>
                  <a:lnTo>
                    <a:pt x="5062220" y="420370"/>
                  </a:lnTo>
                  <a:lnTo>
                    <a:pt x="5062220" y="421640"/>
                  </a:lnTo>
                  <a:close/>
                  <a:moveTo>
                    <a:pt x="5328920" y="394970"/>
                  </a:moveTo>
                  <a:lnTo>
                    <a:pt x="5328920" y="142240"/>
                  </a:lnTo>
                  <a:lnTo>
                    <a:pt x="5076190" y="142240"/>
                  </a:lnTo>
                  <a:lnTo>
                    <a:pt x="5076190" y="394970"/>
                  </a:lnTo>
                  <a:cubicBezTo>
                    <a:pt x="5076190" y="394970"/>
                    <a:pt x="5328920" y="394970"/>
                    <a:pt x="5328920" y="394970"/>
                  </a:cubicBezTo>
                  <a:close/>
                  <a:moveTo>
                    <a:pt x="6098540" y="351790"/>
                  </a:moveTo>
                  <a:cubicBezTo>
                    <a:pt x="6096000" y="351790"/>
                    <a:pt x="6092190" y="350520"/>
                    <a:pt x="6089650" y="349250"/>
                  </a:cubicBezTo>
                  <a:lnTo>
                    <a:pt x="6028690" y="288290"/>
                  </a:lnTo>
                  <a:lnTo>
                    <a:pt x="5967730" y="349250"/>
                  </a:lnTo>
                  <a:cubicBezTo>
                    <a:pt x="5963920" y="353060"/>
                    <a:pt x="5961380" y="353060"/>
                    <a:pt x="5958840" y="353060"/>
                  </a:cubicBezTo>
                  <a:cubicBezTo>
                    <a:pt x="5956300" y="353060"/>
                    <a:pt x="5952490" y="351790"/>
                    <a:pt x="5949950" y="350520"/>
                  </a:cubicBezTo>
                  <a:cubicBezTo>
                    <a:pt x="5944870" y="345440"/>
                    <a:pt x="5944870" y="336550"/>
                    <a:pt x="5948680" y="331470"/>
                  </a:cubicBezTo>
                  <a:lnTo>
                    <a:pt x="6009640" y="270510"/>
                  </a:lnTo>
                  <a:lnTo>
                    <a:pt x="5948680" y="209550"/>
                  </a:lnTo>
                  <a:cubicBezTo>
                    <a:pt x="5943600" y="204470"/>
                    <a:pt x="5943600" y="195580"/>
                    <a:pt x="5948680" y="190500"/>
                  </a:cubicBezTo>
                  <a:cubicBezTo>
                    <a:pt x="5951220" y="187960"/>
                    <a:pt x="5953760" y="186690"/>
                    <a:pt x="5957570" y="186690"/>
                  </a:cubicBezTo>
                  <a:cubicBezTo>
                    <a:pt x="5961380" y="186690"/>
                    <a:pt x="5965190" y="187960"/>
                    <a:pt x="5966460" y="190500"/>
                  </a:cubicBezTo>
                  <a:lnTo>
                    <a:pt x="6027420" y="251460"/>
                  </a:lnTo>
                  <a:lnTo>
                    <a:pt x="6088380" y="190500"/>
                  </a:lnTo>
                  <a:cubicBezTo>
                    <a:pt x="6090920" y="187960"/>
                    <a:pt x="6093460" y="186690"/>
                    <a:pt x="6097270" y="186690"/>
                  </a:cubicBezTo>
                  <a:cubicBezTo>
                    <a:pt x="6101080" y="186690"/>
                    <a:pt x="6104890" y="187960"/>
                    <a:pt x="6106160" y="190500"/>
                  </a:cubicBezTo>
                  <a:cubicBezTo>
                    <a:pt x="6108700" y="193040"/>
                    <a:pt x="6109970" y="196850"/>
                    <a:pt x="6109970" y="201930"/>
                  </a:cubicBezTo>
                  <a:cubicBezTo>
                    <a:pt x="6109970" y="205740"/>
                    <a:pt x="6108700" y="208280"/>
                    <a:pt x="6106160" y="209550"/>
                  </a:cubicBezTo>
                  <a:lnTo>
                    <a:pt x="6046470" y="269240"/>
                  </a:lnTo>
                  <a:lnTo>
                    <a:pt x="6107430" y="330200"/>
                  </a:lnTo>
                  <a:cubicBezTo>
                    <a:pt x="6112510" y="335280"/>
                    <a:pt x="6112510" y="344170"/>
                    <a:pt x="6107430" y="349250"/>
                  </a:cubicBezTo>
                  <a:cubicBezTo>
                    <a:pt x="6104890" y="351790"/>
                    <a:pt x="6101080" y="351790"/>
                    <a:pt x="6098540" y="351790"/>
                  </a:cubicBezTo>
                  <a:close/>
                  <a:moveTo>
                    <a:pt x="5538470" y="351790"/>
                  </a:moveTo>
                  <a:cubicBezTo>
                    <a:pt x="5532120" y="351790"/>
                    <a:pt x="5525770" y="345440"/>
                    <a:pt x="5525770" y="339090"/>
                  </a:cubicBezTo>
                  <a:lnTo>
                    <a:pt x="5525770" y="199390"/>
                  </a:lnTo>
                  <a:cubicBezTo>
                    <a:pt x="5525770" y="193040"/>
                    <a:pt x="5530850" y="186690"/>
                    <a:pt x="5538470" y="186690"/>
                  </a:cubicBezTo>
                  <a:lnTo>
                    <a:pt x="5692140" y="186690"/>
                  </a:lnTo>
                  <a:cubicBezTo>
                    <a:pt x="5698490" y="186690"/>
                    <a:pt x="5704840" y="191770"/>
                    <a:pt x="5704840" y="199390"/>
                  </a:cubicBezTo>
                  <a:lnTo>
                    <a:pt x="5704840" y="339090"/>
                  </a:lnTo>
                  <a:cubicBezTo>
                    <a:pt x="5704840" y="345440"/>
                    <a:pt x="5699760" y="351790"/>
                    <a:pt x="5692140" y="351790"/>
                  </a:cubicBezTo>
                  <a:lnTo>
                    <a:pt x="5538470" y="351790"/>
                  </a:lnTo>
                  <a:close/>
                  <a:moveTo>
                    <a:pt x="5679440" y="325120"/>
                  </a:moveTo>
                  <a:lnTo>
                    <a:pt x="5679440" y="245110"/>
                  </a:lnTo>
                  <a:lnTo>
                    <a:pt x="5551170" y="245110"/>
                  </a:lnTo>
                  <a:lnTo>
                    <a:pt x="5551170" y="325120"/>
                  </a:lnTo>
                  <a:cubicBezTo>
                    <a:pt x="5551170" y="325120"/>
                    <a:pt x="5679440" y="325120"/>
                    <a:pt x="5679440" y="325120"/>
                  </a:cubicBezTo>
                  <a:close/>
                  <a:moveTo>
                    <a:pt x="5116830" y="351790"/>
                  </a:moveTo>
                  <a:cubicBezTo>
                    <a:pt x="5109210" y="351790"/>
                    <a:pt x="5104130" y="345440"/>
                    <a:pt x="5104130" y="339090"/>
                  </a:cubicBezTo>
                  <a:cubicBezTo>
                    <a:pt x="5104130" y="331470"/>
                    <a:pt x="5110480" y="326390"/>
                    <a:pt x="5116830" y="326390"/>
                  </a:cubicBezTo>
                  <a:lnTo>
                    <a:pt x="5288280" y="326390"/>
                  </a:lnTo>
                  <a:cubicBezTo>
                    <a:pt x="5295900" y="326390"/>
                    <a:pt x="5300980" y="332740"/>
                    <a:pt x="5300980" y="339090"/>
                  </a:cubicBezTo>
                  <a:cubicBezTo>
                    <a:pt x="5300980" y="346710"/>
                    <a:pt x="5294630" y="351790"/>
                    <a:pt x="5288280" y="351790"/>
                  </a:cubicBezTo>
                  <a:lnTo>
                    <a:pt x="5116830" y="351790"/>
                  </a:lnTo>
                  <a:close/>
                </a:path>
              </a:pathLst>
            </a:custGeom>
            <a:solidFill>
              <a:srgbClr val="E5645E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89171" y="5616809"/>
            <a:ext cx="7815853" cy="1948599"/>
            <a:chOff x="0" y="0"/>
            <a:chExt cx="10421138" cy="259813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997423"/>
              <a:ext cx="10421138" cy="600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"/>
              <a:ext cx="10421138" cy="1574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60"/>
                </a:lnSpc>
                <a:spcBef>
                  <a:spcPct val="0"/>
                </a:spcBef>
              </a:pPr>
              <a:r>
                <a:rPr lang="en-US" sz="7800">
                  <a:solidFill>
                    <a:srgbClr val="E5645E"/>
                  </a:solidFill>
                  <a:latin typeface="Saira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/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096149" y="4583859"/>
            <a:ext cx="3461283" cy="2347214"/>
            <a:chOff x="0" y="0"/>
            <a:chExt cx="4615045" cy="31296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615045" cy="3129619"/>
            </a:xfrm>
            <a:custGeom>
              <a:avLst/>
              <a:gdLst/>
              <a:ahLst/>
              <a:cxnLst/>
              <a:rect l="l" t="t" r="r" b="b"/>
              <a:pathLst>
                <a:path w="4615045" h="3129619">
                  <a:moveTo>
                    <a:pt x="0" y="0"/>
                  </a:moveTo>
                  <a:lnTo>
                    <a:pt x="4615045" y="0"/>
                  </a:lnTo>
                  <a:lnTo>
                    <a:pt x="4615045" y="3129619"/>
                  </a:lnTo>
                  <a:lnTo>
                    <a:pt x="0" y="3129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4427" b="-4427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33501" y="1274032"/>
              <a:ext cx="2434987" cy="524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9"/>
                </a:lnSpc>
              </a:pPr>
              <a:r>
                <a:rPr lang="en-US" sz="2328">
                  <a:solidFill>
                    <a:srgbClr val="E5645E"/>
                  </a:solidFill>
                  <a:latin typeface="Asap Bold"/>
                </a:rPr>
                <a:t>CONCLUSION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022626" y="4583859"/>
            <a:ext cx="3213127" cy="2340842"/>
            <a:chOff x="0" y="0"/>
            <a:chExt cx="4284169" cy="31211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84169" cy="3121122"/>
            </a:xfrm>
            <a:custGeom>
              <a:avLst/>
              <a:gdLst/>
              <a:ahLst/>
              <a:cxnLst/>
              <a:rect l="l" t="t" r="r" b="b"/>
              <a:pathLst>
                <a:path w="4284169" h="3121122">
                  <a:moveTo>
                    <a:pt x="0" y="0"/>
                  </a:moveTo>
                  <a:lnTo>
                    <a:pt x="4284169" y="0"/>
                  </a:lnTo>
                  <a:lnTo>
                    <a:pt x="4284169" y="3121122"/>
                  </a:lnTo>
                  <a:lnTo>
                    <a:pt x="0" y="3121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662" b="-66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66574" y="1211045"/>
              <a:ext cx="2260410" cy="632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5"/>
                </a:lnSpc>
              </a:pPr>
              <a:r>
                <a:rPr lang="en-US" sz="2796">
                  <a:solidFill>
                    <a:srgbClr val="E5645E"/>
                  </a:solidFill>
                  <a:latin typeface="Asap Bold"/>
                </a:rPr>
                <a:t>SUMMARY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901900" y="4583859"/>
            <a:ext cx="2527498" cy="2342003"/>
            <a:chOff x="0" y="0"/>
            <a:chExt cx="3369998" cy="31226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369998" cy="3122671"/>
            </a:xfrm>
            <a:custGeom>
              <a:avLst/>
              <a:gdLst/>
              <a:ahLst/>
              <a:cxnLst/>
              <a:rect l="l" t="t" r="r" b="b"/>
              <a:pathLst>
                <a:path w="3369998" h="3122671">
                  <a:moveTo>
                    <a:pt x="0" y="0"/>
                  </a:moveTo>
                  <a:lnTo>
                    <a:pt x="3369998" y="0"/>
                  </a:lnTo>
                  <a:lnTo>
                    <a:pt x="3369998" y="3122671"/>
                  </a:lnTo>
                  <a:lnTo>
                    <a:pt x="0" y="3122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2762" r="-1276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03595" y="914905"/>
              <a:ext cx="1778076" cy="1235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E5645E"/>
                  </a:solidFill>
                  <a:latin typeface="Asap Bold"/>
                </a:rPr>
                <a:t>DESIGN SPECS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9957" y="2334597"/>
            <a:ext cx="11671385" cy="1735918"/>
            <a:chOff x="0" y="0"/>
            <a:chExt cx="15561846" cy="231455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758896"/>
              <a:ext cx="15561846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FASTFOOD STORE MANAGEMENT PROJECT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15561846" cy="1574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360"/>
                </a:lnSpc>
                <a:spcBef>
                  <a:spcPct val="0"/>
                </a:spcBef>
              </a:pPr>
              <a:r>
                <a:rPr lang="en-US" sz="7800">
                  <a:solidFill>
                    <a:srgbClr val="E5645E"/>
                  </a:solidFill>
                  <a:latin typeface="Saira Bold"/>
                </a:rPr>
                <a:t>CONTENT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309516"/>
            <a:ext cx="3929643" cy="1603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EXECUTIVE</a:t>
            </a:r>
          </a:p>
          <a:p>
            <a:pPr marL="0" lvl="0" indent="0" algn="l">
              <a:lnSpc>
                <a:spcPts val="6073"/>
              </a:lnSpc>
              <a:spcBef>
                <a:spcPct val="0"/>
              </a:spcBef>
            </a:pPr>
            <a:r>
              <a:rPr lang="en-US" sz="5061">
                <a:solidFill>
                  <a:srgbClr val="E5645E"/>
                </a:solidFill>
                <a:latin typeface="Saira Bold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626150" y="729517"/>
            <a:ext cx="10633150" cy="2693277"/>
            <a:chOff x="0" y="0"/>
            <a:chExt cx="14177533" cy="3591036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4177533" cy="1101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1. REASON FOR CHOOSING TOPIC</a:t>
              </a:r>
            </a:p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endParaRPr lang="en-US" sz="2700">
                <a:solidFill>
                  <a:srgbClr val="E5645E"/>
                </a:solidFill>
                <a:latin typeface="Asap Medium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61608"/>
              <a:ext cx="14177533" cy="2329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just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Managing a fastfood store involves a wide array of tasks, including</a:t>
              </a:r>
            </a:p>
            <a:p>
              <a:pPr marL="431802" lvl="1" indent="-215901" algn="just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"/>
                </a:rPr>
                <a:t>I</a:t>
              </a:r>
              <a:r>
                <a:rPr lang="en-US" sz="2000">
                  <a:solidFill>
                    <a:srgbClr val="E5645E"/>
                  </a:solidFill>
                  <a:latin typeface="Asap Medium"/>
                </a:rPr>
                <a:t>nventory management, order processing, and customer service.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Streamline operations, improve efficiency, and enhance the overall customer experience, making it a valuable tool for fastfood owners and managers.</a:t>
              </a:r>
            </a:p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 lang="en-US" sz="2000">
                <a:solidFill>
                  <a:srgbClr val="E5645E"/>
                </a:solidFill>
                <a:latin typeface="Asap Medium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626150" y="3839497"/>
            <a:ext cx="10633150" cy="1578852"/>
            <a:chOff x="0" y="0"/>
            <a:chExt cx="14177533" cy="210513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4177533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2. OBJECTIVE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15508"/>
              <a:ext cx="14177533" cy="1389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·Supply inventory management in easier way.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·Simplify order processing to reduce wait times and errors.</a:t>
              </a:r>
            </a:p>
            <a:p>
              <a:pPr marL="431802" lvl="1" indent="-215901" algn="l">
                <a:lnSpc>
                  <a:spcPts val="28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·Provide detailed sales upon bills within a certain period to aid in decision-making.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626150" y="6622173"/>
            <a:ext cx="10633150" cy="2636127"/>
            <a:chOff x="0" y="0"/>
            <a:chExt cx="14177533" cy="351483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14177533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3. TOOLS &amp; TECHNOLOGIES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15508"/>
              <a:ext cx="14177533" cy="2799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·Programming Languages: C# - for its powerful desktop application capabilities using .NET framework).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·Frameworks: .NET 8.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·Database Management: MySQL for local data storage.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·Integrated Development Environments (IDEs): Visual Studio 2022 for C#.</a:t>
              </a:r>
            </a:p>
            <a:p>
              <a:pPr marL="431802" lvl="1" indent="-215901" algn="l">
                <a:lnSpc>
                  <a:spcPts val="28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Version Control: Git for source code management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309516"/>
            <a:ext cx="3929643" cy="168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93"/>
              </a:lnSpc>
              <a:spcBef>
                <a:spcPct val="0"/>
              </a:spcBef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DESIGN SPECS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002576" y="2032501"/>
            <a:ext cx="10633150" cy="1988427"/>
            <a:chOff x="0" y="0"/>
            <a:chExt cx="14177533" cy="2651236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4177533" cy="1101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1. DATABASE DESIGN</a:t>
              </a:r>
            </a:p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endParaRPr lang="en-US" sz="2700">
                <a:solidFill>
                  <a:srgbClr val="E5645E"/>
                </a:solidFill>
                <a:latin typeface="Asap Medium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61608"/>
              <a:ext cx="14177533" cy="1389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 dirty="0">
                  <a:solidFill>
                    <a:srgbClr val="E5645E"/>
                  </a:solidFill>
                  <a:latin typeface="Asap"/>
                </a:rPr>
                <a:t>     ACTORS AND UTILITIES</a:t>
              </a:r>
            </a:p>
            <a:p>
              <a:pPr marL="431802" lvl="1" indent="-215901" algn="just">
                <a:lnSpc>
                  <a:spcPts val="28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E5645E"/>
                  </a:solidFill>
                  <a:latin typeface="Asap"/>
                </a:rPr>
                <a:t>STAFF: ADD OR REMOVE FOOD IN THE TABLE;  PROCESS BILL</a:t>
              </a:r>
            </a:p>
            <a:p>
              <a:pPr marL="431802" lvl="1" indent="-215901" algn="just">
                <a:lnSpc>
                  <a:spcPts val="28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 dirty="0">
                  <a:solidFill>
                    <a:srgbClr val="E5645E"/>
                  </a:solidFill>
                  <a:latin typeface="Asap"/>
                </a:rPr>
                <a:t>MANAGER: MANAGE ACCOUNT; MANAGE FOOD; MANAGE BILL,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002576" y="5992042"/>
            <a:ext cx="10633150" cy="1931277"/>
            <a:chOff x="0" y="0"/>
            <a:chExt cx="14177533" cy="257503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4177533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E5645E"/>
                  </a:solidFill>
                  <a:latin typeface="Asap Medium"/>
                </a:rPr>
                <a:t>2. OBJECTS &amp; ENTITIES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15508"/>
              <a:ext cx="14177533" cy="185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One food category can have many dishes, but one dishes has only one category.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One bill info can have many dishes and only goes with one bill.</a:t>
              </a:r>
            </a:p>
            <a:p>
              <a:pPr marL="431802" lvl="1" indent="-215901" algn="l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One bill can go with only one bill info, only one staff member and only one table.</a:t>
              </a:r>
            </a:p>
            <a:p>
              <a:pPr marL="431802" lvl="1" indent="-215901" algn="l">
                <a:lnSpc>
                  <a:spcPts val="28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>
                  <a:solidFill>
                    <a:srgbClr val="E5645E"/>
                  </a:solidFill>
                  <a:latin typeface="Asap Medium"/>
                </a:rPr>
                <a:t>One staff can process many bills.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99610" y="1147470"/>
            <a:ext cx="10562932" cy="7992060"/>
          </a:xfrm>
          <a:custGeom>
            <a:avLst/>
            <a:gdLst/>
            <a:ahLst/>
            <a:cxnLst/>
            <a:rect l="l" t="t" r="r" b="b"/>
            <a:pathLst>
              <a:path w="10562932" h="7992060">
                <a:moveTo>
                  <a:pt x="0" y="0"/>
                </a:moveTo>
                <a:lnTo>
                  <a:pt x="10562932" y="0"/>
                </a:lnTo>
                <a:lnTo>
                  <a:pt x="10562932" y="7992060"/>
                </a:lnTo>
                <a:lnTo>
                  <a:pt x="0" y="799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309516"/>
            <a:ext cx="3929643" cy="168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USER</a:t>
            </a:r>
          </a:p>
          <a:p>
            <a:pPr marL="0" lvl="0" indent="0" algn="l">
              <a:lnSpc>
                <a:spcPts val="6693"/>
              </a:lnSpc>
              <a:spcBef>
                <a:spcPct val="0"/>
              </a:spcBef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7400" y="385753"/>
            <a:ext cx="106331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 algn="ctr">
              <a:lnSpc>
                <a:spcPts val="3240"/>
              </a:lnSpc>
              <a:spcBef>
                <a:spcPct val="0"/>
              </a:spcBef>
              <a:buAutoNum type="arabicPeriod"/>
            </a:pPr>
            <a:r>
              <a:rPr lang="en-US" sz="2700" dirty="0">
                <a:solidFill>
                  <a:srgbClr val="E5645E"/>
                </a:solidFill>
                <a:latin typeface="Asap Medium"/>
              </a:rPr>
              <a:t>LOG IN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73AC4A7-A110-CEC1-34F6-A1F16E02C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00" y="1790700"/>
            <a:ext cx="10401301" cy="58507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309516"/>
            <a:ext cx="3929643" cy="168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USER</a:t>
            </a:r>
          </a:p>
          <a:p>
            <a:pPr marL="0" lvl="0" indent="0" algn="l">
              <a:lnSpc>
                <a:spcPts val="6693"/>
              </a:lnSpc>
              <a:spcBef>
                <a:spcPct val="0"/>
              </a:spcBef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7400" y="507509"/>
            <a:ext cx="106331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>
                <a:solidFill>
                  <a:srgbClr val="E5645E"/>
                </a:solidFill>
                <a:latin typeface="Asap Medium"/>
              </a:rPr>
              <a:t>2. MAIN SCREEN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8C218DBC-4288-7C69-434F-A96A126A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6900"/>
            <a:ext cx="118872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309516"/>
            <a:ext cx="3929643" cy="168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USER</a:t>
            </a:r>
          </a:p>
          <a:p>
            <a:pPr marL="0" lvl="0" indent="0" algn="l">
              <a:lnSpc>
                <a:spcPts val="6693"/>
              </a:lnSpc>
              <a:spcBef>
                <a:spcPct val="0"/>
              </a:spcBef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3600" y="508238"/>
            <a:ext cx="106331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>
                <a:solidFill>
                  <a:srgbClr val="E5645E"/>
                </a:solidFill>
                <a:latin typeface="Asap Medium"/>
              </a:rPr>
              <a:t>3. Invoice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1E8D038-06C3-C1F7-095B-BA24DA34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485900"/>
            <a:ext cx="8946049" cy="599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3" name="Group 3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440" y="4309516"/>
            <a:ext cx="3929643" cy="168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USER</a:t>
            </a:r>
          </a:p>
          <a:p>
            <a:pPr marL="0" lvl="0" indent="0" algn="l">
              <a:lnSpc>
                <a:spcPts val="6693"/>
              </a:lnSpc>
              <a:spcBef>
                <a:spcPct val="0"/>
              </a:spcBef>
            </a:pPr>
            <a:r>
              <a:rPr lang="en-US" sz="5577">
                <a:solidFill>
                  <a:srgbClr val="E5645E"/>
                </a:solidFill>
                <a:latin typeface="Saira Bold"/>
              </a:rPr>
              <a:t>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3600" y="508238"/>
            <a:ext cx="106331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>
                <a:solidFill>
                  <a:srgbClr val="E5645E"/>
                </a:solidFill>
                <a:latin typeface="Asap Medium"/>
              </a:rPr>
              <a:t>4. Manage Screen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13C1883-7C98-FADE-671D-3F16DD90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0975"/>
            <a:ext cx="8439150" cy="564832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A76E239-1AE7-3484-95FA-196781EA8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856" y="4309516"/>
            <a:ext cx="84391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435</Words>
  <Application>Microsoft Office PowerPoint</Application>
  <PresentationFormat>Tùy chỉnh</PresentationFormat>
  <Paragraphs>63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Saira Bold</vt:lpstr>
      <vt:lpstr>Calibri</vt:lpstr>
      <vt:lpstr>Arial</vt:lpstr>
      <vt:lpstr>Asap Medium</vt:lpstr>
      <vt:lpstr>Asap Bold</vt:lpstr>
      <vt:lpstr>Asap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FASTFOOD STORE MANAGMENT</dc:title>
  <cp:lastModifiedBy>Hai Anh Lai Vu</cp:lastModifiedBy>
  <cp:revision>4</cp:revision>
  <dcterms:created xsi:type="dcterms:W3CDTF">2006-08-16T00:00:00Z</dcterms:created>
  <dcterms:modified xsi:type="dcterms:W3CDTF">2024-07-18T18:12:44Z</dcterms:modified>
  <dc:identifier>DAGGGbzREqs</dc:identifier>
</cp:coreProperties>
</file>