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66"/>
  </p:notesMasterIdLst>
  <p:sldIdLst>
    <p:sldId id="256" r:id="rId2"/>
    <p:sldId id="958" r:id="rId3"/>
    <p:sldId id="957" r:id="rId4"/>
    <p:sldId id="525" r:id="rId5"/>
    <p:sldId id="624" r:id="rId6"/>
    <p:sldId id="625" r:id="rId7"/>
    <p:sldId id="527" r:id="rId8"/>
    <p:sldId id="529" r:id="rId9"/>
    <p:sldId id="528" r:id="rId10"/>
    <p:sldId id="626" r:id="rId11"/>
    <p:sldId id="530" r:id="rId12"/>
    <p:sldId id="627" r:id="rId13"/>
    <p:sldId id="629" r:id="rId14"/>
    <p:sldId id="628" r:id="rId15"/>
    <p:sldId id="636" r:id="rId16"/>
    <p:sldId id="531" r:id="rId17"/>
    <p:sldId id="637" r:id="rId18"/>
    <p:sldId id="630" r:id="rId19"/>
    <p:sldId id="618" r:id="rId20"/>
    <p:sldId id="619" r:id="rId21"/>
    <p:sldId id="631" r:id="rId22"/>
    <p:sldId id="534" r:id="rId23"/>
    <p:sldId id="536" r:id="rId24"/>
    <p:sldId id="535" r:id="rId25"/>
    <p:sldId id="537" r:id="rId26"/>
    <p:sldId id="702" r:id="rId27"/>
    <p:sldId id="704" r:id="rId28"/>
    <p:sldId id="706" r:id="rId29"/>
    <p:sldId id="761" r:id="rId30"/>
    <p:sldId id="96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2" r:id="rId39"/>
    <p:sldId id="933" r:id="rId40"/>
    <p:sldId id="934" r:id="rId41"/>
    <p:sldId id="935" r:id="rId42"/>
    <p:sldId id="936" r:id="rId43"/>
    <p:sldId id="937" r:id="rId44"/>
    <p:sldId id="938" r:id="rId45"/>
    <p:sldId id="940" r:id="rId46"/>
    <p:sldId id="959" r:id="rId47"/>
    <p:sldId id="964" r:id="rId48"/>
    <p:sldId id="911" r:id="rId49"/>
    <p:sldId id="912" r:id="rId50"/>
    <p:sldId id="913" r:id="rId51"/>
    <p:sldId id="914" r:id="rId52"/>
    <p:sldId id="915" r:id="rId53"/>
    <p:sldId id="916" r:id="rId54"/>
    <p:sldId id="917" r:id="rId55"/>
    <p:sldId id="918" r:id="rId56"/>
    <p:sldId id="919" r:id="rId57"/>
    <p:sldId id="920" r:id="rId58"/>
    <p:sldId id="921" r:id="rId59"/>
    <p:sldId id="922" r:id="rId60"/>
    <p:sldId id="923" r:id="rId61"/>
    <p:sldId id="960" r:id="rId62"/>
    <p:sldId id="961" r:id="rId63"/>
    <p:sldId id="962" r:id="rId64"/>
    <p:sldId id="85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h Vinh" initials="DV" lastIdx="1" clrIdx="0">
    <p:extLst>
      <p:ext uri="{19B8F6BF-5375-455C-9EA6-DF929625EA0E}">
        <p15:presenceInfo xmlns:p15="http://schemas.microsoft.com/office/powerpoint/2012/main" userId="Dinh Vi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6FF"/>
    <a:srgbClr val="ECF5E7"/>
    <a:srgbClr val="F8D6FC"/>
    <a:srgbClr val="0F4BAD"/>
    <a:srgbClr val="1348F1"/>
    <a:srgbClr val="1A0AB2"/>
    <a:srgbClr val="243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75000" autoAdjust="0"/>
  </p:normalViewPr>
  <p:slideViewPr>
    <p:cSldViewPr snapToGrid="0">
      <p:cViewPr>
        <p:scale>
          <a:sx n="100" d="100"/>
          <a:sy n="100" d="100"/>
        </p:scale>
        <p:origin x="45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550AE-CB7A-4545-8AF6-423E9CA8E9C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DCAE5-D6FA-4854-AB4C-83B6AA3BE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47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51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3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6BB8-D4A4-46FB-B7E0-C84C1FD0F48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6CB8-968D-4335-88AF-8D496628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00.png"/><Relationship Id="rId5" Type="http://schemas.openxmlformats.org/officeDocument/2006/relationships/image" Target="../media/image740.png"/><Relationship Id="rId10" Type="http://schemas.openxmlformats.org/officeDocument/2006/relationships/image" Target="../media/image791.png"/><Relationship Id="rId4" Type="http://schemas.openxmlformats.org/officeDocument/2006/relationships/image" Target="../media/image730.png"/><Relationship Id="rId9" Type="http://schemas.openxmlformats.org/officeDocument/2006/relationships/image" Target="../media/image7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90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891.png"/><Relationship Id="rId3" Type="http://schemas.openxmlformats.org/officeDocument/2006/relationships/image" Target="../media/image470.png"/><Relationship Id="rId7" Type="http://schemas.openxmlformats.org/officeDocument/2006/relationships/image" Target="../media/image830.png"/><Relationship Id="rId12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871.png"/><Relationship Id="rId5" Type="http://schemas.openxmlformats.org/officeDocument/2006/relationships/image" Target="../media/image810.png"/><Relationship Id="rId10" Type="http://schemas.openxmlformats.org/officeDocument/2006/relationships/image" Target="../media/image861.png"/><Relationship Id="rId4" Type="http://schemas.openxmlformats.org/officeDocument/2006/relationships/image" Target="../media/image480.png"/><Relationship Id="rId9" Type="http://schemas.openxmlformats.org/officeDocument/2006/relationships/image" Target="../media/image850.png"/><Relationship Id="rId14" Type="http://schemas.openxmlformats.org/officeDocument/2006/relationships/image" Target="../media/image9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60.png"/><Relationship Id="rId18" Type="http://schemas.openxmlformats.org/officeDocument/2006/relationships/image" Target="../media/image1010.png"/><Relationship Id="rId3" Type="http://schemas.openxmlformats.org/officeDocument/2006/relationships/image" Target="../media/image860.png"/><Relationship Id="rId21" Type="http://schemas.openxmlformats.org/officeDocument/2006/relationships/image" Target="../media/image1040.png"/><Relationship Id="rId7" Type="http://schemas.openxmlformats.org/officeDocument/2006/relationships/image" Target="../media/image900.png"/><Relationship Id="rId12" Type="http://schemas.openxmlformats.org/officeDocument/2006/relationships/image" Target="../media/image950.png"/><Relationship Id="rId17" Type="http://schemas.openxmlformats.org/officeDocument/2006/relationships/image" Target="../media/image1000.png"/><Relationship Id="rId2" Type="http://schemas.openxmlformats.org/officeDocument/2006/relationships/image" Target="../media/image30.png"/><Relationship Id="rId16" Type="http://schemas.openxmlformats.org/officeDocument/2006/relationships/image" Target="../media/image990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1" Type="http://schemas.openxmlformats.org/officeDocument/2006/relationships/image" Target="../media/image940.png"/><Relationship Id="rId5" Type="http://schemas.openxmlformats.org/officeDocument/2006/relationships/image" Target="../media/image880.png"/><Relationship Id="rId15" Type="http://schemas.openxmlformats.org/officeDocument/2006/relationships/image" Target="../media/image980.png"/><Relationship Id="rId10" Type="http://schemas.openxmlformats.org/officeDocument/2006/relationships/image" Target="../media/image930.png"/><Relationship Id="rId19" Type="http://schemas.openxmlformats.org/officeDocument/2006/relationships/image" Target="../media/image1020.png"/><Relationship Id="rId4" Type="http://schemas.openxmlformats.org/officeDocument/2006/relationships/image" Target="../media/image870.png"/><Relationship Id="rId9" Type="http://schemas.openxmlformats.org/officeDocument/2006/relationships/image" Target="../media/image920.png"/><Relationship Id="rId14" Type="http://schemas.openxmlformats.org/officeDocument/2006/relationships/image" Target="../media/image970.png"/><Relationship Id="rId22" Type="http://schemas.openxmlformats.org/officeDocument/2006/relationships/image" Target="../media/image10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04.png"/><Relationship Id="rId3" Type="http://schemas.openxmlformats.org/officeDocument/2006/relationships/image" Target="../media/image110.png"/><Relationship Id="rId7" Type="http://schemas.openxmlformats.org/officeDocument/2006/relationships/image" Target="../media/image510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02.png"/><Relationship Id="rId5" Type="http://schemas.openxmlformats.org/officeDocument/2006/relationships/image" Target="../media/image310.png"/><Relationship Id="rId10" Type="http://schemas.openxmlformats.org/officeDocument/2006/relationships/image" Target="../media/image812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4.png"/><Relationship Id="rId9" Type="http://schemas.openxmlformats.org/officeDocument/2006/relationships/image" Target="../media/image18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719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Deeper Step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08234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Edwardian Script ITC" panose="030303020407070D0804" pitchFamily="66" charset="0"/>
              </a:rPr>
              <a:t>Year </a:t>
            </a:r>
            <a:r>
              <a:rPr lang="en-US" dirty="0" smtClean="0">
                <a:latin typeface="Edwardian Script ITC" panose="030303020407070D0804" pitchFamily="66" charset="0"/>
              </a:rPr>
              <a:t>2023</a:t>
            </a:r>
            <a:endParaRPr lang="en-US" dirty="0">
              <a:latin typeface="Edwardian Script ITC" panose="030303020407070D08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1750" y="5066040"/>
            <a:ext cx="333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Quang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-Vinh Dinh</a:t>
            </a:r>
          </a:p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Ph.D. in Computer Science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88" y="209401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3866" y="4636166"/>
            <a:ext cx="3235124" cy="676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63625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73" y="1142241"/>
            <a:ext cx="403860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 of coin tossing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8" name="Picture 2" descr="tiền xu VNCH, Tiền xu cổ xu, Việt Nam,bác hồ,đồng,tiền xưa,1975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11" y="2003968"/>
            <a:ext cx="1463839" cy="146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1534"/>
          <a:stretch/>
        </p:blipFill>
        <p:spPr>
          <a:xfrm>
            <a:off x="5899517" y="1405836"/>
            <a:ext cx="5909794" cy="5082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33867" y="3947252"/>
            <a:ext cx="3235124" cy="676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66144" y="4792296"/>
            <a:ext cx="137056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#tails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0384" y="4116082"/>
            <a:ext cx="154208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#heads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3866" y="5325080"/>
            <a:ext cx="3235124" cy="84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11991" y="5392310"/>
            <a:ext cx="247887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two numbers are similar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9999" y="6273446"/>
            <a:ext cx="9989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5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2" grpId="0"/>
      <p:bldP spid="13" grpId="0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79360" y="4564873"/>
            <a:ext cx="2216552" cy="1493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21758" y="5353225"/>
            <a:ext cx="3235124" cy="1088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21758" y="4185321"/>
            <a:ext cx="3235124" cy="1088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21760" y="2790763"/>
            <a:ext cx="3235124" cy="1088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21760" y="1613863"/>
            <a:ext cx="3235124" cy="1088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PI Estimation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97" y="1138088"/>
            <a:ext cx="413972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1026" name="Picture 2" descr="https://aivietnam.ai/wp-content/uploads/2019/07/pi_esti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35" y="1784025"/>
            <a:ext cx="3143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7786" y="2774699"/>
            <a:ext cx="1095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75828" y="1777318"/>
            <a:ext cx="2526988" cy="775087"/>
            <a:chOff x="5754724" y="1723625"/>
            <a:chExt cx="2526988" cy="77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70090" y="2160158"/>
                  <a:ext cx="2411622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circle_area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90" y="2160158"/>
                  <a:ext cx="2411622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7071" t="-25455" r="-758" b="-5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754724" y="1723625"/>
                  <a:ext cx="2237216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circle radius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4724" y="1723625"/>
                  <a:ext cx="2237216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7629" t="-25000" r="-545" b="-48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05522" y="2941305"/>
            <a:ext cx="2467599" cy="721131"/>
            <a:chOff x="5639533" y="2789451"/>
            <a:chExt cx="2467599" cy="721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39533" y="3172028"/>
                  <a:ext cx="2467599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square_area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533" y="3172028"/>
                  <a:ext cx="2467599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6914" t="-25455" r="-1235" b="-5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51930" y="2789451"/>
                  <a:ext cx="2042803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square side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930" y="2789451"/>
                  <a:ext cx="2042803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8358" t="-25000" r="-2985" b="-48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70946" y="4390147"/>
                <a:ext cx="1345176" cy="785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l-GR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46" y="4390147"/>
                <a:ext cx="1345176" cy="785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26607" y="5496107"/>
                <a:ext cx="1433854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l-GR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l-GR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607" y="5496107"/>
                <a:ext cx="1433854" cy="828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693653" y="4896999"/>
                <a:ext cx="1366080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l-GR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653" y="4896999"/>
                <a:ext cx="1366080" cy="8288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327916" y="4935097"/>
            <a:ext cx="4619156" cy="1950899"/>
            <a:chOff x="279400" y="4818761"/>
            <a:chExt cx="4619156" cy="1950899"/>
          </a:xfrm>
        </p:grpSpPr>
        <p:sp>
          <p:nvSpPr>
            <p:cNvPr id="27" name="Rectangle 26"/>
            <p:cNvSpPr/>
            <p:nvPr/>
          </p:nvSpPr>
          <p:spPr>
            <a:xfrm>
              <a:off x="279400" y="5700480"/>
              <a:ext cx="4619156" cy="8581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400" y="4818761"/>
              <a:ext cx="4619156" cy="8581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17751" y="4896999"/>
                  <a:ext cx="4366018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</a:t>
                  </a:r>
                  <a:r>
                    <a:rPr lang="en-US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#random samples within the square generated according to uniform distribution</a:t>
                  </a: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51" y="4896999"/>
                  <a:ext cx="4366018" cy="923330"/>
                </a:xfrm>
                <a:prstGeom prst="rect">
                  <a:avLst/>
                </a:prstGeom>
                <a:blipFill>
                  <a:blip r:embed="rId10"/>
                  <a:stretch>
                    <a:fillRect l="-1257" t="-3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17751" y="5846330"/>
                  <a:ext cx="4366018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</a:t>
                  </a:r>
                  <a:r>
                    <a:rPr lang="en-US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#random samples within the </a:t>
                  </a:r>
                  <a:r>
                    <a:rPr lang="en-US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circle </a:t>
                  </a:r>
                  <a:r>
                    <a:rPr lang="en-US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generated according to uniform distribution</a:t>
                  </a: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51" y="5846330"/>
                  <a:ext cx="4366018" cy="923330"/>
                </a:xfrm>
                <a:prstGeom prst="rect">
                  <a:avLst/>
                </a:prstGeom>
                <a:blipFill>
                  <a:blip r:embed="rId11"/>
                  <a:stretch>
                    <a:fillRect l="-1257" t="-3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1" grpId="0" animBg="1"/>
      <p:bldP spid="15" grpId="0" animBg="1"/>
      <p:bldP spid="6" grpId="0" animBg="1"/>
      <p:bldP spid="8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6680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35" y="1141538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1026" name="Picture 2" descr="https://aivietnam.ai/wp-content/uploads/2019/07/pi_esti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8" y="2414627"/>
            <a:ext cx="3143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44394" y="5346522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74959" y="1988665"/>
            <a:ext cx="2216552" cy="1493135"/>
            <a:chOff x="8796760" y="4495502"/>
            <a:chExt cx="2216552" cy="1493135"/>
          </a:xfrm>
        </p:grpSpPr>
        <p:sp>
          <p:nvSpPr>
            <p:cNvPr id="14" name="Rectangle 13"/>
            <p:cNvSpPr/>
            <p:nvPr/>
          </p:nvSpPr>
          <p:spPr>
            <a:xfrm>
              <a:off x="8796760" y="4495502"/>
              <a:ext cx="2216552" cy="1493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9211053" y="4827628"/>
                  <a:ext cx="1366080" cy="8288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l-G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053" y="4827628"/>
                  <a:ext cx="1366080" cy="8288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6445249" y="4940363"/>
            <a:ext cx="3235124" cy="818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45250" y="4251450"/>
            <a:ext cx="3235123" cy="676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96378" y="4417968"/>
                <a:ext cx="295112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[-1,1]</a:t>
                </a:r>
                <a:endParaRPr lang="en-US" sz="2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78" y="4417968"/>
                <a:ext cx="2951129" cy="338554"/>
              </a:xfrm>
              <a:prstGeom prst="rect">
                <a:avLst/>
              </a:prstGeom>
              <a:blipFill>
                <a:blip r:embed="rId4"/>
                <a:stretch>
                  <a:fillRect l="-5785" t="-27273" r="-4752" b="-5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823374" y="5015243"/>
            <a:ext cx="247887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a point is within the circle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1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66165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36" y="1141504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1026" name="Picture 2" descr="https://aivietnam.ai/wp-content/uploads/2019/07/pi_esti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48" y="1779627"/>
            <a:ext cx="3143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7244" y="4711522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60968" y="5334080"/>
            <a:ext cx="2216552" cy="1493135"/>
            <a:chOff x="8796760" y="4495502"/>
            <a:chExt cx="2216552" cy="1493135"/>
          </a:xfrm>
        </p:grpSpPr>
        <p:sp>
          <p:nvSpPr>
            <p:cNvPr id="14" name="Rectangle 13"/>
            <p:cNvSpPr/>
            <p:nvPr/>
          </p:nvSpPr>
          <p:spPr>
            <a:xfrm>
              <a:off x="8796760" y="4495502"/>
              <a:ext cx="2216552" cy="1493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9211053" y="4827628"/>
                  <a:ext cx="1366080" cy="8288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l-G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053" y="4827628"/>
                  <a:ext cx="1366080" cy="8288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8696" y="6125755"/>
            <a:ext cx="592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https://www.mathsisfun.com/algebra/distance-2-points.html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10100" y="1997258"/>
            <a:ext cx="0" cy="4083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1465780"/>
            <a:ext cx="2765231" cy="2162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913" y="1465781"/>
            <a:ext cx="2464535" cy="20457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5775" y="3265014"/>
            <a:ext cx="1412875" cy="4845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3" y="3870245"/>
            <a:ext cx="2657474" cy="21920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400" y="4831713"/>
            <a:ext cx="3322638" cy="58201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32288" y="6488668"/>
            <a:ext cx="4587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5596467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72" y="1137464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8762202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1026" name="Picture 2" descr="https://aivietnam.ai/wp-content/uploads/2019/07/pi_esti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48" y="1779627"/>
            <a:ext cx="3143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7244" y="4711522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60968" y="5334080"/>
            <a:ext cx="2216552" cy="1493135"/>
            <a:chOff x="8796760" y="4495502"/>
            <a:chExt cx="2216552" cy="1493135"/>
          </a:xfrm>
        </p:grpSpPr>
        <p:sp>
          <p:nvSpPr>
            <p:cNvPr id="14" name="Rectangle 13"/>
            <p:cNvSpPr/>
            <p:nvPr/>
          </p:nvSpPr>
          <p:spPr>
            <a:xfrm>
              <a:off x="8796760" y="4495502"/>
              <a:ext cx="2216552" cy="1493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9211053" y="4827628"/>
                  <a:ext cx="1366080" cy="8288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l-G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053" y="4827628"/>
                  <a:ext cx="1366080" cy="8288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124" y="48497"/>
            <a:ext cx="5954488" cy="67787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63" y="4186501"/>
            <a:ext cx="5949287" cy="24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61" y="1142769"/>
            <a:ext cx="413972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1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22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422148" y="2184885"/>
            <a:ext cx="3235124" cy="1493114"/>
            <a:chOff x="1348208" y="2387221"/>
            <a:chExt cx="3235124" cy="1493114"/>
          </a:xfrm>
        </p:grpSpPr>
        <p:sp>
          <p:nvSpPr>
            <p:cNvPr id="25" name="Rectangle 24"/>
            <p:cNvSpPr/>
            <p:nvPr/>
          </p:nvSpPr>
          <p:spPr>
            <a:xfrm>
              <a:off x="1348208" y="2792315"/>
              <a:ext cx="3235124" cy="1088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645896" y="2828076"/>
                  <a:ext cx="2486771" cy="10164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𝑃𝐼</m:t>
                        </m:r>
                        <m: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nary>
                          <m:naryPr>
                            <m:chr m:val="∑"/>
                            <m:ctrlPr>
                              <a:rPr lang="en-US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2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896" y="2828076"/>
                  <a:ext cx="2486771" cy="10164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1667979" y="2387221"/>
              <a:ext cx="25955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Gregory-Leibniz Series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912" y="4794735"/>
            <a:ext cx="5460360" cy="1493114"/>
            <a:chOff x="1607190" y="4578835"/>
            <a:chExt cx="5460360" cy="1493114"/>
          </a:xfrm>
        </p:grpSpPr>
        <p:sp>
          <p:nvSpPr>
            <p:cNvPr id="30" name="Rectangle 29"/>
            <p:cNvSpPr/>
            <p:nvPr/>
          </p:nvSpPr>
          <p:spPr>
            <a:xfrm>
              <a:off x="3340943" y="4578835"/>
              <a:ext cx="19976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Nilakantha</a:t>
              </a:r>
              <a:r>
                <a:rPr lang="en-GB" sz="2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Series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607190" y="4983929"/>
              <a:ext cx="5460360" cy="1088020"/>
              <a:chOff x="1607190" y="4983929"/>
              <a:chExt cx="5460360" cy="10880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07190" y="4983929"/>
                <a:ext cx="5460360" cy="10880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1904878" y="5019690"/>
                    <a:ext cx="4957319" cy="101649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𝑃𝐼</m:t>
                          </m:r>
                          <m: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3+4</m:t>
                          </m:r>
                          <m:nary>
                            <m:naryPr>
                              <m:chr m:val="∑"/>
                              <m:ctrlP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2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4878" y="5019690"/>
                    <a:ext cx="4957319" cy="10164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863" y="1533250"/>
            <a:ext cx="4672937" cy="25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638098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511" y="1139370"/>
            <a:ext cx="3745375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Euler's n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67" y="3177216"/>
            <a:ext cx="7575925" cy="3165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75074" y="6381075"/>
            <a:ext cx="5140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https://www.mathsisfun.com/numbers/e-eulers-number.html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423941" y="1547751"/>
            <a:ext cx="3466618" cy="1292636"/>
            <a:chOff x="4323144" y="1596910"/>
            <a:chExt cx="3466618" cy="1292636"/>
          </a:xfrm>
        </p:grpSpPr>
        <p:sp>
          <p:nvSpPr>
            <p:cNvPr id="18" name="Rectangle 17"/>
            <p:cNvSpPr/>
            <p:nvPr/>
          </p:nvSpPr>
          <p:spPr>
            <a:xfrm>
              <a:off x="4323144" y="1596910"/>
              <a:ext cx="3466618" cy="12926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922655" y="1754934"/>
                  <a:ext cx="2199641" cy="1037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GB" sz="2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655" y="1754934"/>
                  <a:ext cx="2199641" cy="10377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536211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584" y="1598756"/>
            <a:ext cx="2409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37064" y="2241293"/>
            <a:ext cx="4012256" cy="100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610849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39" y="1141779"/>
            <a:ext cx="3745375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Euler's n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64" y="4669824"/>
            <a:ext cx="4012256" cy="103882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35040" y="2498227"/>
                <a:ext cx="207473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6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</a:rPr>
                        <m:t>2.71828</m:t>
                      </m:r>
                    </m:oMath>
                  </m:oMathPara>
                </a14:m>
                <a:endParaRPr lang="en-GB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040" y="2498227"/>
                <a:ext cx="20747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49098" y="4197448"/>
            <a:ext cx="1141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endParaRPr lang="en-GB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45398" y="3936515"/>
            <a:ext cx="3435351" cy="679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400" y="3247602"/>
            <a:ext cx="3435350" cy="676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88628" y="3422335"/>
            <a:ext cx="256320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1) Compute factorial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3524" y="4094556"/>
            <a:ext cx="247887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Compute sum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9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3745374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9" y="1141730"/>
            <a:ext cx="3745375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Euler's n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2" y="2551856"/>
            <a:ext cx="4012256" cy="103882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66" y="491481"/>
            <a:ext cx="7503725" cy="608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868105" y="5557111"/>
            <a:ext cx="5835650" cy="122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68105" y="4315985"/>
            <a:ext cx="5835650" cy="12254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68105" y="3076319"/>
            <a:ext cx="5835650" cy="122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21216" y="1320005"/>
            <a:ext cx="2582539" cy="15335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24123" y="1932610"/>
            <a:ext cx="2406998" cy="920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Quadratic Root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935" y="1139204"/>
            <a:ext cx="643890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 quadratic root for the number 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50073" y="1929368"/>
            <a:ext cx="4273550" cy="4489450"/>
            <a:chOff x="495300" y="2051050"/>
            <a:chExt cx="4273550" cy="4489450"/>
          </a:xfrm>
        </p:grpSpPr>
        <p:sp>
          <p:nvSpPr>
            <p:cNvPr id="27" name="Rectangle 26"/>
            <p:cNvSpPr/>
            <p:nvPr/>
          </p:nvSpPr>
          <p:spPr>
            <a:xfrm>
              <a:off x="495300" y="2051050"/>
              <a:ext cx="4273550" cy="4489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45847" y="3968750"/>
              <a:ext cx="3194050" cy="1200150"/>
              <a:chOff x="936298" y="2406650"/>
              <a:chExt cx="3194050" cy="120015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36298" y="2406650"/>
                <a:ext cx="3194050" cy="12001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484606" y="2489333"/>
                    <a:ext cx="2097434" cy="9930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606" y="2489333"/>
                    <a:ext cx="2097434" cy="9930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/>
            <p:cNvSpPr txBox="1"/>
            <p:nvPr/>
          </p:nvSpPr>
          <p:spPr>
            <a:xfrm>
              <a:off x="1646257" y="2101235"/>
              <a:ext cx="2193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Newton Method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145847" y="2730500"/>
                  <a:ext cx="3194050" cy="7661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 a value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n = 0</a:t>
                  </a:r>
                </a:p>
                <a:p>
                  <a:pPr algn="ctr"/>
                  <a:r>
                    <a:rPr lang="en-US" sz="2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N/2) </a:t>
                  </a:r>
                  <a:endPara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847" y="2730500"/>
                  <a:ext cx="3194050" cy="766120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1145847" y="5641030"/>
              <a:ext cx="3194050" cy="5960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= n + 1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6" idx="0"/>
            </p:cNvCxnSpPr>
            <p:nvPr/>
          </p:nvCxnSpPr>
          <p:spPr>
            <a:xfrm>
              <a:off x="2742872" y="3496620"/>
              <a:ext cx="0" cy="47213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18" idx="0"/>
            </p:cNvCxnSpPr>
            <p:nvPr/>
          </p:nvCxnSpPr>
          <p:spPr>
            <a:xfrm>
              <a:off x="2742872" y="5168900"/>
              <a:ext cx="0" cy="47213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8" idx="1"/>
              <a:endCxn id="6" idx="1"/>
            </p:cNvCxnSpPr>
            <p:nvPr/>
          </p:nvCxnSpPr>
          <p:spPr>
            <a:xfrm rot="10800000">
              <a:off x="1145847" y="4568825"/>
              <a:ext cx="12700" cy="1370214"/>
            </a:xfrm>
            <a:prstGeom prst="bentConnector3">
              <a:avLst>
                <a:gd name="adj1" fmla="val 2900000"/>
              </a:avLst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37409" y="2127118"/>
                <a:ext cx="1740541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09" y="2127118"/>
                <a:ext cx="1740541" cy="470835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924264" y="1470122"/>
                <a:ext cx="841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264" y="1470122"/>
                <a:ext cx="8411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500174" y="1780139"/>
                <a:ext cx="18711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174" y="1780139"/>
                <a:ext cx="187115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961197" y="2376281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197" y="2376281"/>
                <a:ext cx="8041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086640" y="3192962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40" y="3192962"/>
                <a:ext cx="8041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8724" y="3377628"/>
                <a:ext cx="4069319" cy="837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4.5+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4.5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6.5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24" y="3377628"/>
                <a:ext cx="4069319" cy="8372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098334" y="4432433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34" y="4432433"/>
                <a:ext cx="80419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790418" y="4617099"/>
                <a:ext cx="4657109" cy="83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3.25+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3.25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6.019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=3.009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8" y="4617099"/>
                <a:ext cx="4657109" cy="835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086640" y="5596568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40" y="5596568"/>
                <a:ext cx="80419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778724" y="5781234"/>
                <a:ext cx="4446538" cy="83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3.009+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3.009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=3.00001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24" y="5781234"/>
                <a:ext cx="4446538" cy="8355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2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  <p:bldP spid="20" grpId="0" animBg="1"/>
      <p:bldP spid="17" grpId="0" animBg="1"/>
      <p:bldP spid="4" grpId="0"/>
      <p:bldP spid="9" grpId="0"/>
      <p:bldP spid="24" grpId="0"/>
      <p:bldP spid="10" grpId="0"/>
      <p:bldP spid="25" grpId="0"/>
      <p:bldP spid="14" grpId="0"/>
      <p:bldP spid="26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22791" y="4416532"/>
            <a:ext cx="10529457" cy="5449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50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792" y="3897181"/>
            <a:ext cx="10529455" cy="5193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44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2793" y="3352223"/>
            <a:ext cx="10529455" cy="5449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50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2793" y="2738966"/>
            <a:ext cx="10529455" cy="61325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37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22794" y="1371023"/>
            <a:ext cx="10529455" cy="113425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4081" y="2738967"/>
            <a:ext cx="9546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Loop</a:t>
            </a:r>
            <a:endParaRPr lang="en-US" sz="35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While Loop</a:t>
            </a:r>
            <a:endParaRPr lang="en-US" sz="35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File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6463" y="1489618"/>
            <a:ext cx="26629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142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Quadratic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98" y="1138399"/>
            <a:ext cx="643890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 quadratic root for the number 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5300" y="2051050"/>
            <a:ext cx="4273550" cy="4489450"/>
            <a:chOff x="495300" y="2051050"/>
            <a:chExt cx="4273550" cy="4489450"/>
          </a:xfrm>
        </p:grpSpPr>
        <p:sp>
          <p:nvSpPr>
            <p:cNvPr id="27" name="Rectangle 26"/>
            <p:cNvSpPr/>
            <p:nvPr/>
          </p:nvSpPr>
          <p:spPr>
            <a:xfrm>
              <a:off x="495300" y="2051050"/>
              <a:ext cx="4273550" cy="4489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45847" y="3968750"/>
              <a:ext cx="3194050" cy="1200150"/>
              <a:chOff x="936298" y="2406650"/>
              <a:chExt cx="3194050" cy="120015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36298" y="2406650"/>
                <a:ext cx="3194050" cy="12001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484606" y="2489333"/>
                    <a:ext cx="2097434" cy="9930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606" y="2489333"/>
                    <a:ext cx="2097434" cy="9930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/>
            <p:cNvSpPr txBox="1"/>
            <p:nvPr/>
          </p:nvSpPr>
          <p:spPr>
            <a:xfrm>
              <a:off x="1646257" y="2101235"/>
              <a:ext cx="2193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Newton Method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145847" y="2730500"/>
                  <a:ext cx="3194050" cy="7661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 a value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n = 0</a:t>
                  </a:r>
                </a:p>
                <a:p>
                  <a:pPr algn="ctr"/>
                  <a:r>
                    <a:rPr lang="en-US" sz="2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N/2) </a:t>
                  </a:r>
                  <a:endPara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847" y="2730500"/>
                  <a:ext cx="3194050" cy="766120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1145847" y="5641030"/>
              <a:ext cx="3194050" cy="5960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= n + 1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6" idx="0"/>
            </p:cNvCxnSpPr>
            <p:nvPr/>
          </p:nvCxnSpPr>
          <p:spPr>
            <a:xfrm>
              <a:off x="2742872" y="3496620"/>
              <a:ext cx="0" cy="47213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18" idx="0"/>
            </p:cNvCxnSpPr>
            <p:nvPr/>
          </p:nvCxnSpPr>
          <p:spPr>
            <a:xfrm>
              <a:off x="2742872" y="5168900"/>
              <a:ext cx="0" cy="47213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8" idx="1"/>
              <a:endCxn id="6" idx="1"/>
            </p:cNvCxnSpPr>
            <p:nvPr/>
          </p:nvCxnSpPr>
          <p:spPr>
            <a:xfrm rot="10800000">
              <a:off x="1145847" y="4568825"/>
              <a:ext cx="12700" cy="1370214"/>
            </a:xfrm>
            <a:prstGeom prst="bentConnector3">
              <a:avLst>
                <a:gd name="adj1" fmla="val 2900000"/>
              </a:avLst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1256"/>
          <a:stretch/>
        </p:blipFill>
        <p:spPr>
          <a:xfrm>
            <a:off x="4948656" y="2000250"/>
            <a:ext cx="6791931" cy="42989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7950" y="1613863"/>
            <a:ext cx="6896100" cy="4775200"/>
            <a:chOff x="2647950" y="1613863"/>
            <a:chExt cx="6896100" cy="4775200"/>
          </a:xfrm>
        </p:grpSpPr>
        <p:sp>
          <p:nvSpPr>
            <p:cNvPr id="5" name="Cloud 4"/>
            <p:cNvSpPr/>
            <p:nvPr/>
          </p:nvSpPr>
          <p:spPr>
            <a:xfrm>
              <a:off x="2647950" y="1613863"/>
              <a:ext cx="6896100" cy="47752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92134" y="2416413"/>
              <a:ext cx="1322798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en-GB" sz="2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2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57387" y="1427257"/>
            <a:ext cx="5283200" cy="5246077"/>
            <a:chOff x="6457387" y="1427257"/>
            <a:chExt cx="5283200" cy="5246077"/>
          </a:xfrm>
        </p:grpSpPr>
        <p:sp>
          <p:nvSpPr>
            <p:cNvPr id="9" name="Rectangle 8"/>
            <p:cNvSpPr/>
            <p:nvPr/>
          </p:nvSpPr>
          <p:spPr>
            <a:xfrm>
              <a:off x="6457387" y="1427257"/>
              <a:ext cx="5283200" cy="5246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F02C891F-A6AA-4FA4-91E5-6A79A9BC7821}"/>
                </a:ext>
              </a:extLst>
            </p:cNvPr>
            <p:cNvSpPr/>
            <p:nvPr/>
          </p:nvSpPr>
          <p:spPr>
            <a:xfrm>
              <a:off x="7705925" y="2444535"/>
              <a:ext cx="2552699" cy="136182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341D39-569A-44EB-8DB3-78838E59AD05}"/>
                </a:ext>
              </a:extLst>
            </p:cNvPr>
            <p:cNvSpPr/>
            <p:nvPr/>
          </p:nvSpPr>
          <p:spPr>
            <a:xfrm>
              <a:off x="7728564" y="4438350"/>
              <a:ext cx="2504661" cy="9251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3FD5432-19DE-451E-9475-887DF8656DE3}"/>
                </a:ext>
              </a:extLst>
            </p:cNvPr>
            <p:cNvCxnSpPr>
              <a:cxnSpLocks/>
              <a:stCxn id="21" idx="2"/>
              <a:endCxn id="10" idx="0"/>
            </p:cNvCxnSpPr>
            <p:nvPr/>
          </p:nvCxnSpPr>
          <p:spPr>
            <a:xfrm>
              <a:off x="8980894" y="2126355"/>
              <a:ext cx="1381" cy="31818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D9B341-32A8-47F2-8A25-828DF2331137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8980895" y="3806364"/>
              <a:ext cx="1380" cy="63198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47">
              <a:extLst>
                <a:ext uri="{FF2B5EF4-FFF2-40B4-BE49-F238E27FC236}">
                  <a16:creationId xmlns:a16="http://schemas.microsoft.com/office/drawing/2014/main" id="{1F9025F1-6A5F-4C5D-9D72-7928E370F7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35114" y="3241383"/>
              <a:ext cx="2487634" cy="2230366"/>
            </a:xfrm>
            <a:prstGeom prst="bentConnector3">
              <a:avLst>
                <a:gd name="adj1" fmla="val -3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F611D4-C49F-491B-95CE-0D34DC804179}"/>
                </a:ext>
              </a:extLst>
            </p:cNvPr>
            <p:cNvCxnSpPr>
              <a:cxnSpLocks/>
            </p:cNvCxnSpPr>
            <p:nvPr/>
          </p:nvCxnSpPr>
          <p:spPr>
            <a:xfrm>
              <a:off x="6755278" y="3120394"/>
              <a:ext cx="942178" cy="505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D338FB-7B15-4A29-AFDA-58CBA64D3E32}"/>
                </a:ext>
              </a:extLst>
            </p:cNvPr>
            <p:cNvCxnSpPr/>
            <p:nvPr/>
          </p:nvCxnSpPr>
          <p:spPr>
            <a:xfrm>
              <a:off x="8993517" y="5363500"/>
              <a:ext cx="597" cy="236883"/>
            </a:xfrm>
            <a:prstGeom prst="line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61">
              <a:extLst>
                <a:ext uri="{FF2B5EF4-FFF2-40B4-BE49-F238E27FC236}">
                  <a16:creationId xmlns:a16="http://schemas.microsoft.com/office/drawing/2014/main" id="{2778E7A0-CBCA-4311-B830-B59DB57822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484708" y="3873967"/>
              <a:ext cx="2663056" cy="1166022"/>
            </a:xfrm>
            <a:prstGeom prst="bentConnector3">
              <a:avLst>
                <a:gd name="adj1" fmla="val 85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79">
              <a:extLst>
                <a:ext uri="{FF2B5EF4-FFF2-40B4-BE49-F238E27FC236}">
                  <a16:creationId xmlns:a16="http://schemas.microsoft.com/office/drawing/2014/main" id="{4D0D8B25-4F06-4615-9A77-1C1FF78833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980893" y="5788506"/>
              <a:ext cx="2431056" cy="206980"/>
            </a:xfrm>
            <a:prstGeom prst="bentConnector3">
              <a:avLst>
                <a:gd name="adj1" fmla="val 10015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471660" y="2742966"/>
              <a:ext cx="689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71327" y="3851808"/>
              <a:ext cx="84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7"/>
            <p:cNvSpPr/>
            <p:nvPr/>
          </p:nvSpPr>
          <p:spPr>
            <a:xfrm>
              <a:off x="7989205" y="1612549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endPara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7"/>
            <p:cNvSpPr/>
            <p:nvPr/>
          </p:nvSpPr>
          <p:spPr>
            <a:xfrm>
              <a:off x="7989204" y="5995486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7234" y="2089991"/>
            <a:ext cx="5717745" cy="3432746"/>
            <a:chOff x="-14148" y="1981081"/>
            <a:chExt cx="5717745" cy="34327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776" y="2946816"/>
              <a:ext cx="4461821" cy="180998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3891446" y="2212761"/>
              <a:ext cx="925253" cy="492443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colon</a:t>
              </a:r>
              <a:endParaRPr lang="en-US" sz="2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flipH="1">
              <a:off x="3550106" y="2705204"/>
              <a:ext cx="803967" cy="92064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395052" y="4027833"/>
              <a:ext cx="514170" cy="8824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-14148" y="4921384"/>
              <a:ext cx="1685077" cy="492443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indentation</a:t>
              </a:r>
              <a:endParaRPr lang="en-US" sz="2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V="1">
              <a:off x="828391" y="4213236"/>
              <a:ext cx="566661" cy="70814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79474" y="1981081"/>
              <a:ext cx="1350050" cy="492443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6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keyword</a:t>
              </a:r>
              <a:endParaRPr lang="en-US" sz="2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 flipH="1">
              <a:off x="1592003" y="2473524"/>
              <a:ext cx="62496" cy="110658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1174" y="1186373"/>
            <a:ext cx="5283200" cy="5246077"/>
            <a:chOff x="6457387" y="1427257"/>
            <a:chExt cx="5283200" cy="5246077"/>
          </a:xfrm>
        </p:grpSpPr>
        <p:sp>
          <p:nvSpPr>
            <p:cNvPr id="9" name="Rectangle 8"/>
            <p:cNvSpPr/>
            <p:nvPr/>
          </p:nvSpPr>
          <p:spPr>
            <a:xfrm>
              <a:off x="6457387" y="1427257"/>
              <a:ext cx="5283200" cy="5246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F02C891F-A6AA-4FA4-91E5-6A79A9BC7821}"/>
                </a:ext>
              </a:extLst>
            </p:cNvPr>
            <p:cNvSpPr/>
            <p:nvPr/>
          </p:nvSpPr>
          <p:spPr>
            <a:xfrm>
              <a:off x="7705925" y="2444535"/>
              <a:ext cx="2552699" cy="136182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341D39-569A-44EB-8DB3-78838E59AD05}"/>
                </a:ext>
              </a:extLst>
            </p:cNvPr>
            <p:cNvSpPr/>
            <p:nvPr/>
          </p:nvSpPr>
          <p:spPr>
            <a:xfrm>
              <a:off x="7728564" y="4438350"/>
              <a:ext cx="2504661" cy="9251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3FD5432-19DE-451E-9475-887DF8656DE3}"/>
                </a:ext>
              </a:extLst>
            </p:cNvPr>
            <p:cNvCxnSpPr>
              <a:cxnSpLocks/>
              <a:stCxn id="21" idx="2"/>
              <a:endCxn id="10" idx="0"/>
            </p:cNvCxnSpPr>
            <p:nvPr/>
          </p:nvCxnSpPr>
          <p:spPr>
            <a:xfrm>
              <a:off x="8980894" y="2126355"/>
              <a:ext cx="1381" cy="31818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D9B341-32A8-47F2-8A25-828DF2331137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8980895" y="3806364"/>
              <a:ext cx="1380" cy="63198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47">
              <a:extLst>
                <a:ext uri="{FF2B5EF4-FFF2-40B4-BE49-F238E27FC236}">
                  <a16:creationId xmlns:a16="http://schemas.microsoft.com/office/drawing/2014/main" id="{1F9025F1-6A5F-4C5D-9D72-7928E370F7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35114" y="3241383"/>
              <a:ext cx="2487634" cy="2230366"/>
            </a:xfrm>
            <a:prstGeom prst="bentConnector3">
              <a:avLst>
                <a:gd name="adj1" fmla="val -3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F611D4-C49F-491B-95CE-0D34DC804179}"/>
                </a:ext>
              </a:extLst>
            </p:cNvPr>
            <p:cNvCxnSpPr>
              <a:cxnSpLocks/>
            </p:cNvCxnSpPr>
            <p:nvPr/>
          </p:nvCxnSpPr>
          <p:spPr>
            <a:xfrm>
              <a:off x="6755278" y="3120394"/>
              <a:ext cx="942178" cy="505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D338FB-7B15-4A29-AFDA-58CBA64D3E32}"/>
                </a:ext>
              </a:extLst>
            </p:cNvPr>
            <p:cNvCxnSpPr/>
            <p:nvPr/>
          </p:nvCxnSpPr>
          <p:spPr>
            <a:xfrm>
              <a:off x="8993517" y="5363500"/>
              <a:ext cx="597" cy="236883"/>
            </a:xfrm>
            <a:prstGeom prst="line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61">
              <a:extLst>
                <a:ext uri="{FF2B5EF4-FFF2-40B4-BE49-F238E27FC236}">
                  <a16:creationId xmlns:a16="http://schemas.microsoft.com/office/drawing/2014/main" id="{2778E7A0-CBCA-4311-B830-B59DB57822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484708" y="3873967"/>
              <a:ext cx="2663056" cy="1166022"/>
            </a:xfrm>
            <a:prstGeom prst="bentConnector3">
              <a:avLst>
                <a:gd name="adj1" fmla="val 85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79">
              <a:extLst>
                <a:ext uri="{FF2B5EF4-FFF2-40B4-BE49-F238E27FC236}">
                  <a16:creationId xmlns:a16="http://schemas.microsoft.com/office/drawing/2014/main" id="{4D0D8B25-4F06-4615-9A77-1C1FF78833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980893" y="5788506"/>
              <a:ext cx="2431056" cy="206980"/>
            </a:xfrm>
            <a:prstGeom prst="bentConnector3">
              <a:avLst>
                <a:gd name="adj1" fmla="val 10015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471660" y="2742966"/>
              <a:ext cx="689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71327" y="3851808"/>
              <a:ext cx="84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7"/>
            <p:cNvSpPr/>
            <p:nvPr/>
          </p:nvSpPr>
          <p:spPr>
            <a:xfrm>
              <a:off x="7989205" y="1612549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endPara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7"/>
            <p:cNvSpPr/>
            <p:nvPr/>
          </p:nvSpPr>
          <p:spPr>
            <a:xfrm>
              <a:off x="7989204" y="5995486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735" y="2007623"/>
            <a:ext cx="5314730" cy="4003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350" y="0"/>
            <a:ext cx="601345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1" y="98109"/>
            <a:ext cx="4680989" cy="209432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647696" y="2367224"/>
            <a:ext cx="10821022" cy="4309566"/>
            <a:chOff x="615946" y="2189424"/>
            <a:chExt cx="10821022" cy="4309566"/>
          </a:xfrm>
        </p:grpSpPr>
        <p:sp>
          <p:nvSpPr>
            <p:cNvPr id="11" name="모서리가 둥근 직사각형 3"/>
            <p:cNvSpPr/>
            <p:nvPr/>
          </p:nvSpPr>
          <p:spPr>
            <a:xfrm>
              <a:off x="3967058" y="2207566"/>
              <a:ext cx="1671547" cy="8331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6"/>
                <p:cNvSpPr/>
                <p:nvPr/>
              </p:nvSpPr>
              <p:spPr>
                <a:xfrm>
                  <a:off x="615946" y="2249899"/>
                  <a:ext cx="118702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46" y="2249899"/>
                  <a:ext cx="1187027" cy="74869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7"/>
                <p:cNvSpPr/>
                <p:nvPr/>
              </p:nvSpPr>
              <p:spPr>
                <a:xfrm>
                  <a:off x="2119625" y="2249900"/>
                  <a:ext cx="140038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25" y="2249900"/>
                  <a:ext cx="1400387" cy="74869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1"/>
            <p:cNvCxnSpPr>
              <a:stCxn id="13" idx="6"/>
              <a:endCxn id="11" idx="1"/>
            </p:cNvCxnSpPr>
            <p:nvPr/>
          </p:nvCxnSpPr>
          <p:spPr>
            <a:xfrm flipV="1">
              <a:off x="3520012" y="2624126"/>
              <a:ext cx="447046" cy="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80450" y="2189424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화살표 연결선 20"/>
            <p:cNvCxnSpPr>
              <a:stCxn id="12" idx="6"/>
              <a:endCxn id="13" idx="2"/>
            </p:cNvCxnSpPr>
            <p:nvPr/>
          </p:nvCxnSpPr>
          <p:spPr>
            <a:xfrm>
              <a:off x="1802973" y="2624247"/>
              <a:ext cx="3166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04274" y="2651926"/>
                  <a:ext cx="1397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=0+1=1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274" y="2651926"/>
                  <a:ext cx="139711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913" r="-347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273680" y="2316083"/>
                  <a:ext cx="1058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print</m:t>
                        </m:r>
                        <m: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680" y="2316083"/>
                  <a:ext cx="105830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4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타원 7"/>
                <p:cNvSpPr/>
                <p:nvPr/>
              </p:nvSpPr>
              <p:spPr>
                <a:xfrm>
                  <a:off x="6085651" y="2252198"/>
                  <a:ext cx="140038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651" y="2252198"/>
                  <a:ext cx="1400387" cy="7486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1"/>
            <p:cNvCxnSpPr>
              <a:stCxn id="11" idx="3"/>
              <a:endCxn id="19" idx="2"/>
            </p:cNvCxnSpPr>
            <p:nvPr/>
          </p:nvCxnSpPr>
          <p:spPr>
            <a:xfrm>
              <a:off x="5638605" y="2624126"/>
              <a:ext cx="447046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모서리가 둥근 직사각형 3"/>
            <p:cNvSpPr/>
            <p:nvPr/>
          </p:nvSpPr>
          <p:spPr>
            <a:xfrm>
              <a:off x="7916535" y="2218692"/>
              <a:ext cx="1671547" cy="8331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직선 화살표 연결선 11"/>
            <p:cNvCxnSpPr>
              <a:endCxn id="21" idx="1"/>
            </p:cNvCxnSpPr>
            <p:nvPr/>
          </p:nvCxnSpPr>
          <p:spPr>
            <a:xfrm flipV="1">
              <a:off x="7469489" y="2635252"/>
              <a:ext cx="447046" cy="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429927" y="2200550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053751" y="2663052"/>
                  <a:ext cx="1397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=1+1=2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751" y="2663052"/>
                  <a:ext cx="13971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913" r="-347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223157" y="2327209"/>
                  <a:ext cx="1058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print</m:t>
                        </m:r>
                        <m: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157" y="2327209"/>
                  <a:ext cx="105830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14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타원 7"/>
                <p:cNvSpPr/>
                <p:nvPr/>
              </p:nvSpPr>
              <p:spPr>
                <a:xfrm>
                  <a:off x="10036581" y="2249899"/>
                  <a:ext cx="140038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581" y="2249899"/>
                  <a:ext cx="1400387" cy="7486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11"/>
            <p:cNvCxnSpPr>
              <a:endCxn id="29" idx="2"/>
            </p:cNvCxnSpPr>
            <p:nvPr/>
          </p:nvCxnSpPr>
          <p:spPr>
            <a:xfrm>
              <a:off x="9589535" y="2621827"/>
              <a:ext cx="447046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"/>
            <p:cNvSpPr/>
            <p:nvPr/>
          </p:nvSpPr>
          <p:spPr>
            <a:xfrm>
              <a:off x="3967058" y="3922084"/>
              <a:ext cx="1671547" cy="8331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7"/>
                <p:cNvSpPr/>
                <p:nvPr/>
              </p:nvSpPr>
              <p:spPr>
                <a:xfrm>
                  <a:off x="2119625" y="3964418"/>
                  <a:ext cx="140038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625" y="3964418"/>
                  <a:ext cx="1400387" cy="7486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11"/>
            <p:cNvCxnSpPr>
              <a:stCxn id="32" idx="6"/>
              <a:endCxn id="31" idx="1"/>
            </p:cNvCxnSpPr>
            <p:nvPr/>
          </p:nvCxnSpPr>
          <p:spPr>
            <a:xfrm flipV="1">
              <a:off x="3520012" y="4338644"/>
              <a:ext cx="447046" cy="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80450" y="3903942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04274" y="4366444"/>
                  <a:ext cx="1397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=2+1=2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274" y="4366444"/>
                  <a:ext cx="139711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913" r="-347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273680" y="4030601"/>
                  <a:ext cx="1058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print</m:t>
                        </m:r>
                        <m: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680" y="4030601"/>
                  <a:ext cx="1058303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14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타원 7"/>
                <p:cNvSpPr/>
                <p:nvPr/>
              </p:nvSpPr>
              <p:spPr>
                <a:xfrm>
                  <a:off x="6085651" y="3966716"/>
                  <a:ext cx="140038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651" y="3966716"/>
                  <a:ext cx="1400387" cy="74869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11"/>
            <p:cNvCxnSpPr>
              <a:stCxn id="31" idx="3"/>
              <a:endCxn id="37" idx="2"/>
            </p:cNvCxnSpPr>
            <p:nvPr/>
          </p:nvCxnSpPr>
          <p:spPr>
            <a:xfrm>
              <a:off x="5638605" y="4338644"/>
              <a:ext cx="447046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"/>
            <p:cNvSpPr/>
            <p:nvPr/>
          </p:nvSpPr>
          <p:spPr>
            <a:xfrm>
              <a:off x="7916535" y="3933210"/>
              <a:ext cx="1671547" cy="8331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직선 화살표 연결선 11"/>
            <p:cNvCxnSpPr>
              <a:endCxn id="39" idx="1"/>
            </p:cNvCxnSpPr>
            <p:nvPr/>
          </p:nvCxnSpPr>
          <p:spPr>
            <a:xfrm flipV="1">
              <a:off x="7469489" y="4349770"/>
              <a:ext cx="447046" cy="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29927" y="391506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053751" y="4377570"/>
                  <a:ext cx="1397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=3+1=4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751" y="4377570"/>
                  <a:ext cx="139711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913" r="-347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8223157" y="4041727"/>
                  <a:ext cx="1058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print</m:t>
                        </m:r>
                        <m: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157" y="4041727"/>
                  <a:ext cx="105830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14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타원 7"/>
                <p:cNvSpPr/>
                <p:nvPr/>
              </p:nvSpPr>
              <p:spPr>
                <a:xfrm>
                  <a:off x="10036581" y="3964417"/>
                  <a:ext cx="140038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581" y="3964417"/>
                  <a:ext cx="1400387" cy="74869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11"/>
            <p:cNvCxnSpPr>
              <a:endCxn id="44" idx="2"/>
            </p:cNvCxnSpPr>
            <p:nvPr/>
          </p:nvCxnSpPr>
          <p:spPr>
            <a:xfrm>
              <a:off x="9589535" y="4336345"/>
              <a:ext cx="447046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9" idx="4"/>
              <a:endCxn id="32" idx="0"/>
            </p:cNvCxnSpPr>
            <p:nvPr/>
          </p:nvCxnSpPr>
          <p:spPr>
            <a:xfrm flipH="1">
              <a:off x="2819819" y="2998594"/>
              <a:ext cx="7916956" cy="96582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3"/>
            <p:cNvSpPr/>
            <p:nvPr/>
          </p:nvSpPr>
          <p:spPr>
            <a:xfrm>
              <a:off x="3883890" y="5654744"/>
              <a:ext cx="1671547" cy="8331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타원 7"/>
                <p:cNvSpPr/>
                <p:nvPr/>
              </p:nvSpPr>
              <p:spPr>
                <a:xfrm>
                  <a:off x="2036457" y="5697078"/>
                  <a:ext cx="140038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457" y="5697078"/>
                  <a:ext cx="1400387" cy="748695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11"/>
            <p:cNvCxnSpPr>
              <a:stCxn id="47" idx="6"/>
              <a:endCxn id="46" idx="1"/>
            </p:cNvCxnSpPr>
            <p:nvPr/>
          </p:nvCxnSpPr>
          <p:spPr>
            <a:xfrm flipV="1">
              <a:off x="3436844" y="6071304"/>
              <a:ext cx="447046" cy="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397282" y="5636602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021106" y="6099104"/>
                  <a:ext cx="1397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=4+1=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106" y="6099104"/>
                  <a:ext cx="139711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930" r="-393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190512" y="5763261"/>
                  <a:ext cx="1058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print</m:t>
                        </m:r>
                        <m:r>
                          <a:rPr lang="en-US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512" y="5763261"/>
                  <a:ext cx="1058303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73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타원 7"/>
                <p:cNvSpPr/>
                <p:nvPr/>
              </p:nvSpPr>
              <p:spPr>
                <a:xfrm>
                  <a:off x="6002483" y="5699376"/>
                  <a:ext cx="1400387" cy="74869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483" y="5699376"/>
                  <a:ext cx="1400387" cy="748695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화살표 연결선 11"/>
            <p:cNvCxnSpPr>
              <a:stCxn id="46" idx="3"/>
              <a:endCxn id="52" idx="2"/>
            </p:cNvCxnSpPr>
            <p:nvPr/>
          </p:nvCxnSpPr>
          <p:spPr>
            <a:xfrm>
              <a:off x="5555437" y="6071304"/>
              <a:ext cx="447046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모서리가 둥근 직사각형 3"/>
            <p:cNvSpPr/>
            <p:nvPr/>
          </p:nvSpPr>
          <p:spPr>
            <a:xfrm>
              <a:off x="7833367" y="5665870"/>
              <a:ext cx="2203214" cy="8331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직선 화살표 연결선 11"/>
            <p:cNvCxnSpPr>
              <a:endCxn id="54" idx="1"/>
            </p:cNvCxnSpPr>
            <p:nvPr/>
          </p:nvCxnSpPr>
          <p:spPr>
            <a:xfrm flipV="1">
              <a:off x="7386321" y="6082430"/>
              <a:ext cx="447046" cy="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346759" y="564772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940634" y="5779016"/>
                  <a:ext cx="2141409" cy="5970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print</m:t>
                        </m:r>
                        <m:r>
                          <a:rPr lang="en-US" sz="1600" b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Ph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ầ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code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khi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đã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tho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while</m:t>
                        </m:r>
                        <m:r>
                          <a:rPr lang="en-US" sz="16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600" b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634" y="5779016"/>
                  <a:ext cx="2141409" cy="597087"/>
                </a:xfrm>
                <a:prstGeom prst="rect">
                  <a:avLst/>
                </a:prstGeom>
                <a:blipFill>
                  <a:blip r:embed="rId22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44" idx="4"/>
              <a:endCxn id="47" idx="0"/>
            </p:cNvCxnSpPr>
            <p:nvPr/>
          </p:nvCxnSpPr>
          <p:spPr>
            <a:xfrm flipH="1">
              <a:off x="2736651" y="4713112"/>
              <a:ext cx="8000124" cy="98396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32288" y="6488668"/>
            <a:ext cx="4587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16" y="2642599"/>
            <a:ext cx="3448050" cy="7778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while-True-break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176162"/>
            <a:ext cx="6636874" cy="3503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566" y="4630160"/>
            <a:ext cx="4275528" cy="19479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54" y="2502863"/>
            <a:ext cx="2639799" cy="25883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19600" y="1645613"/>
            <a:ext cx="25904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Pascal's Triangle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0254" y="53911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= 5</a:t>
            </a:r>
            <a:endParaRPr lang="en-GB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1702" y="2713285"/>
            <a:ext cx="40190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GB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GB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GB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GB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GB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GB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GB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r>
              <a:rPr lang="en-GB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</a:t>
            </a:r>
            <a:endParaRPr lang="en-GB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270104" y="2178556"/>
            <a:ext cx="1168400" cy="980975"/>
            <a:chOff x="7024234" y="2332414"/>
            <a:chExt cx="1168400" cy="980975"/>
          </a:xfrm>
        </p:grpSpPr>
        <p:sp>
          <p:nvSpPr>
            <p:cNvPr id="15" name="TextBox 14"/>
            <p:cNvSpPr txBox="1"/>
            <p:nvPr/>
          </p:nvSpPr>
          <p:spPr>
            <a:xfrm>
              <a:off x="7458388" y="23324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+</a:t>
              </a:r>
              <a:endParaRPr lang="en-GB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837034" y="2905680"/>
              <a:ext cx="355600" cy="40005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7024234" y="2913339"/>
              <a:ext cx="355600" cy="40005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7430634" y="2905680"/>
              <a:ext cx="355600" cy="40005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7502838" y="2408614"/>
              <a:ext cx="209550" cy="23495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Elbow Connector 20"/>
            <p:cNvCxnSpPr>
              <a:stCxn id="16" idx="6"/>
              <a:endCxn id="14" idx="0"/>
            </p:cNvCxnSpPr>
            <p:nvPr/>
          </p:nvCxnSpPr>
          <p:spPr>
            <a:xfrm>
              <a:off x="7712388" y="2526089"/>
              <a:ext cx="302446" cy="379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8" idx="0"/>
              <a:endCxn id="16" idx="2"/>
            </p:cNvCxnSpPr>
            <p:nvPr/>
          </p:nvCxnSpPr>
          <p:spPr>
            <a:xfrm rot="5400000" flipH="1" flipV="1">
              <a:off x="7158811" y="2569312"/>
              <a:ext cx="387250" cy="3008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0"/>
              <a:endCxn id="16" idx="4"/>
            </p:cNvCxnSpPr>
            <p:nvPr/>
          </p:nvCxnSpPr>
          <p:spPr>
            <a:xfrm flipH="1" flipV="1">
              <a:off x="7607613" y="2643564"/>
              <a:ext cx="821" cy="26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070737" y="327097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= 9</a:t>
            </a:r>
            <a:endParaRPr lang="en-GB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48503" y="1686113"/>
            <a:ext cx="2991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2" y="3797050"/>
            <a:ext cx="4326713" cy="269161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819600" y="6408291"/>
            <a:ext cx="2534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www.mathsisfun.com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1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2" y="1554218"/>
            <a:ext cx="268605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062" y="157318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1171" y="157318"/>
            <a:ext cx="8282479" cy="1253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4224" y="315406"/>
                <a:ext cx="7161512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GB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224" y="315406"/>
                <a:ext cx="7161512" cy="923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134828" y="1426721"/>
            <a:ext cx="8282479" cy="1253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53094" y="1578459"/>
                <a:ext cx="7445949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094" y="1578459"/>
                <a:ext cx="7445949" cy="923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34828" y="2696124"/>
            <a:ext cx="8282479" cy="1253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3143" y="2861296"/>
                <a:ext cx="5955284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43" y="2861296"/>
                <a:ext cx="5955284" cy="923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34827" y="3965527"/>
            <a:ext cx="8282479" cy="1253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40881" y="4115034"/>
                <a:ext cx="6570645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𝑠𝑖𝑛h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81" y="4115034"/>
                <a:ext cx="6570645" cy="923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134828" y="5234930"/>
            <a:ext cx="8282479" cy="1253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40881" y="5396928"/>
                <a:ext cx="6854120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𝑐𝑜𝑠h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GB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81" y="5396928"/>
                <a:ext cx="6854120" cy="9233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7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3" y="1676032"/>
            <a:ext cx="4012256" cy="103882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030944" y="2886303"/>
            <a:ext cx="2400300" cy="7778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https://aivietnam.ai/wp-content/uploads/2019/07/pi_esti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42" y="3103791"/>
            <a:ext cx="3143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1438522" y="1242956"/>
            <a:ext cx="24003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082348" y="3111285"/>
            <a:ext cx="2118088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 of coin tossing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tiền xu VNCH, Tiền xu cổ xu, Việt Nam,bác hồ,đồng,tiền xưa,1975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54" y="3889160"/>
            <a:ext cx="1784877" cy="17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798338" y="1363748"/>
            <a:ext cx="4933950" cy="4891327"/>
            <a:chOff x="5725323" y="1597341"/>
            <a:chExt cx="4933950" cy="4891327"/>
          </a:xfrm>
        </p:grpSpPr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5725323" y="1597341"/>
              <a:ext cx="4933950" cy="7778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Compute quadratic root for the number 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055523" y="1999218"/>
              <a:ext cx="4273550" cy="4489450"/>
              <a:chOff x="495300" y="2051050"/>
              <a:chExt cx="4273550" cy="448945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95300" y="2051050"/>
                <a:ext cx="4273550" cy="4489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145847" y="3968750"/>
                <a:ext cx="3194050" cy="1200150"/>
                <a:chOff x="936298" y="2406650"/>
                <a:chExt cx="3194050" cy="120015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936298" y="2406650"/>
                  <a:ext cx="3194050" cy="12001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484606" y="2489333"/>
                      <a:ext cx="2097434" cy="9930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4606" y="2489333"/>
                      <a:ext cx="2097434" cy="99302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TextBox 32"/>
              <p:cNvSpPr txBox="1"/>
              <p:nvPr/>
            </p:nvSpPr>
            <p:spPr>
              <a:xfrm>
                <a:off x="1646257" y="2101235"/>
                <a:ext cx="21932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 Method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1145847" y="2730500"/>
                    <a:ext cx="3194050" cy="7661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Set a value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; n = 0</a:t>
                    </a:r>
                  </a:p>
                  <a:p>
                    <a:pPr algn="ctr"/>
                    <a:r>
                      <a: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N/2) </a:t>
                    </a:r>
                    <a:endParaRPr lang="en-US" sz="2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847" y="2730500"/>
                    <a:ext cx="3194050" cy="7661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52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1145847" y="5641030"/>
                <a:ext cx="3194050" cy="5960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n + 1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Arrow Connector 35"/>
              <p:cNvCxnSpPr>
                <a:stCxn id="34" idx="2"/>
                <a:endCxn id="39" idx="0"/>
              </p:cNvCxnSpPr>
              <p:nvPr/>
            </p:nvCxnSpPr>
            <p:spPr>
              <a:xfrm>
                <a:off x="2742872" y="3496620"/>
                <a:ext cx="0" cy="472130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9" idx="2"/>
                <a:endCxn id="35" idx="0"/>
              </p:cNvCxnSpPr>
              <p:nvPr/>
            </p:nvCxnSpPr>
            <p:spPr>
              <a:xfrm>
                <a:off x="2742872" y="5168900"/>
                <a:ext cx="0" cy="472130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35" idx="1"/>
                <a:endCxn id="39" idx="1"/>
              </p:cNvCxnSpPr>
              <p:nvPr/>
            </p:nvCxnSpPr>
            <p:spPr>
              <a:xfrm rot="10800000">
                <a:off x="1145847" y="4568825"/>
                <a:ext cx="12700" cy="1370214"/>
              </a:xfrm>
              <a:prstGeom prst="bentConnector3">
                <a:avLst>
                  <a:gd name="adj1" fmla="val 2900000"/>
                </a:avLst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57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35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3" y="1676032"/>
            <a:ext cx="4012256" cy="103882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030944" y="2886303"/>
            <a:ext cx="2400300" cy="7778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https://aivietnam.ai/wp-content/uploads/2019/07/pi_esti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42" y="3103791"/>
            <a:ext cx="3143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1438522" y="1242956"/>
            <a:ext cx="24003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estimation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082348" y="3111285"/>
            <a:ext cx="2118088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 of coin tossing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tiền xu VNCH, Tiền xu cổ xu, Việt Nam,bác hồ,đồng,tiền xưa,1975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54" y="3889160"/>
            <a:ext cx="1784877" cy="17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798338" y="1363748"/>
            <a:ext cx="4933950" cy="4891327"/>
            <a:chOff x="5725323" y="1597341"/>
            <a:chExt cx="4933950" cy="4891327"/>
          </a:xfrm>
        </p:grpSpPr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5725323" y="1597341"/>
              <a:ext cx="4933950" cy="7778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Compute quadratic root for the number 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055523" y="1999218"/>
              <a:ext cx="4273550" cy="4489450"/>
              <a:chOff x="495300" y="2051050"/>
              <a:chExt cx="4273550" cy="448945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95300" y="2051050"/>
                <a:ext cx="4273550" cy="4489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145847" y="3968750"/>
                <a:ext cx="3194050" cy="1200150"/>
                <a:chOff x="936298" y="2406650"/>
                <a:chExt cx="3194050" cy="120015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936298" y="2406650"/>
                  <a:ext cx="3194050" cy="12001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484606" y="2489333"/>
                      <a:ext cx="2097434" cy="9930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4606" y="2489333"/>
                      <a:ext cx="2097434" cy="99302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TextBox 32"/>
              <p:cNvSpPr txBox="1"/>
              <p:nvPr/>
            </p:nvSpPr>
            <p:spPr>
              <a:xfrm>
                <a:off x="1646257" y="2101235"/>
                <a:ext cx="21932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 Method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1145847" y="2730500"/>
                    <a:ext cx="3194050" cy="7661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Set a value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; n = 0</a:t>
                    </a:r>
                  </a:p>
                  <a:p>
                    <a:pPr algn="ctr"/>
                    <a:r>
                      <a: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N/2) </a:t>
                    </a:r>
                    <a:endParaRPr lang="en-US" sz="20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847" y="2730500"/>
                    <a:ext cx="3194050" cy="7661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52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1145847" y="5641030"/>
                <a:ext cx="3194050" cy="5960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n + 1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Arrow Connector 35"/>
              <p:cNvCxnSpPr>
                <a:stCxn id="34" idx="2"/>
                <a:endCxn id="39" idx="0"/>
              </p:cNvCxnSpPr>
              <p:nvPr/>
            </p:nvCxnSpPr>
            <p:spPr>
              <a:xfrm>
                <a:off x="2742872" y="3496620"/>
                <a:ext cx="0" cy="472130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9" idx="2"/>
                <a:endCxn id="35" idx="0"/>
              </p:cNvCxnSpPr>
              <p:nvPr/>
            </p:nvCxnSpPr>
            <p:spPr>
              <a:xfrm>
                <a:off x="2742872" y="5168900"/>
                <a:ext cx="0" cy="472130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35" idx="1"/>
                <a:endCxn id="39" idx="1"/>
              </p:cNvCxnSpPr>
              <p:nvPr/>
            </p:nvCxnSpPr>
            <p:spPr>
              <a:xfrm rot="10800000">
                <a:off x="1145847" y="4568825"/>
                <a:ext cx="12700" cy="1370214"/>
              </a:xfrm>
              <a:prstGeom prst="bentConnector3">
                <a:avLst>
                  <a:gd name="adj1" fmla="val 2900000"/>
                </a:avLst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52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17" y="1140522"/>
            <a:ext cx="4908550" cy="1012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Observation</a:t>
            </a:r>
            <a:endParaRPr lang="en-US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2010" y="-4092"/>
            <a:ext cx="1383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Course 2021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88012" y="2826250"/>
            <a:ext cx="5018088" cy="2666829"/>
            <a:chOff x="2381779" y="2091438"/>
            <a:chExt cx="5018088" cy="2666829"/>
          </a:xfrm>
        </p:grpSpPr>
        <p:grpSp>
          <p:nvGrpSpPr>
            <p:cNvPr id="10" name="Group 9"/>
            <p:cNvGrpSpPr/>
            <p:nvPr/>
          </p:nvGrpSpPr>
          <p:grpSpPr>
            <a:xfrm>
              <a:off x="2381779" y="2589886"/>
              <a:ext cx="5018088" cy="2168381"/>
              <a:chOff x="214312" y="1776412"/>
              <a:chExt cx="7092418" cy="330517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r="89658"/>
              <a:stretch/>
            </p:blipFill>
            <p:spPr>
              <a:xfrm>
                <a:off x="214312" y="1776412"/>
                <a:ext cx="1216555" cy="330517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/>
              <a:srcRect l="15126" r="69831"/>
              <a:stretch/>
            </p:blipFill>
            <p:spPr>
              <a:xfrm>
                <a:off x="1413929" y="1776412"/>
                <a:ext cx="1769534" cy="330517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/>
              <a:srcRect l="73282" r="10884"/>
              <a:stretch/>
            </p:blipFill>
            <p:spPr>
              <a:xfrm>
                <a:off x="5444063" y="1776412"/>
                <a:ext cx="1862667" cy="330517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l="36791" r="43992"/>
              <a:stretch/>
            </p:blipFill>
            <p:spPr>
              <a:xfrm>
                <a:off x="3183463" y="1776412"/>
                <a:ext cx="2260600" cy="3305175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2456127" y="2460770"/>
              <a:ext cx="3625850" cy="139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86871" y="2460770"/>
              <a:ext cx="1312995" cy="139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818" y="2091438"/>
              <a:ext cx="1039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6460" y="209143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47796" y="3474982"/>
            <a:ext cx="2124983" cy="1971450"/>
            <a:chOff x="8060417" y="2599100"/>
            <a:chExt cx="2124983" cy="19714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417" y="2928897"/>
              <a:ext cx="2124983" cy="164165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8216899" y="2928897"/>
              <a:ext cx="911225" cy="139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29259" y="2928897"/>
              <a:ext cx="897392" cy="139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2657" y="2599100"/>
              <a:ext cx="949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03493" y="2599100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4141" y="5446432"/>
            <a:ext cx="17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price data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9922" y="544643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data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22791" y="4416532"/>
            <a:ext cx="10529457" cy="5449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50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792" y="3897181"/>
            <a:ext cx="10529455" cy="5193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44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2793" y="3352223"/>
            <a:ext cx="10529455" cy="5449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50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2793" y="2738966"/>
            <a:ext cx="10529455" cy="61325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37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22794" y="1371023"/>
            <a:ext cx="10529455" cy="113425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4081" y="2738967"/>
            <a:ext cx="9546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Loop</a:t>
            </a:r>
            <a:endParaRPr lang="en-US" sz="35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While Loop</a:t>
            </a:r>
            <a:endParaRPr lang="en-US" sz="35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File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6463" y="1489618"/>
            <a:ext cx="26629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810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cxnSp>
        <p:nvCxnSpPr>
          <p:cNvPr id="15" name="직선 연결선 7"/>
          <p:cNvCxnSpPr/>
          <p:nvPr/>
        </p:nvCxnSpPr>
        <p:spPr>
          <a:xfrm>
            <a:off x="5506415" y="2459873"/>
            <a:ext cx="0" cy="2667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36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66" y="1515214"/>
            <a:ext cx="3690939" cy="53427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134" y="1515214"/>
            <a:ext cx="5342786" cy="5342786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5934" y="1141730"/>
            <a:ext cx="4248150" cy="803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creation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le:Ascii Table-nocolor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1"/>
          <a:stretch/>
        </p:blipFill>
        <p:spPr bwMode="auto">
          <a:xfrm>
            <a:off x="612775" y="44450"/>
            <a:ext cx="1108187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23235" y="6531173"/>
            <a:ext cx="4930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https://commons.wikimedia.org/wiki/File:Ascii_Table-nocolor.svg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28" y="1415644"/>
            <a:ext cx="5611225" cy="5407300"/>
          </a:xfrm>
          <a:prstGeom prst="rect">
            <a:avLst/>
          </a:prstGeom>
          <a:solidFill>
            <a:srgbClr val="CFE2F3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175"/>
            <a:ext cx="4248150" cy="803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 type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Table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325019"/>
            <a:ext cx="4057087" cy="5461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0974" y="5989755"/>
            <a:ext cx="580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https://upload.wikimedia.org/wikipedia/commons/d/dd/ASCII-Table.svg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370" y="1140787"/>
            <a:ext cx="4502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Standard code for information interchange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4474405"/>
            <a:ext cx="5060950" cy="639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38200" y="3807369"/>
            <a:ext cx="5060950" cy="639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38200" y="3142027"/>
            <a:ext cx="5060950" cy="639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16000" y="2997153"/>
            <a:ext cx="4705350" cy="202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128 characters</a:t>
            </a:r>
          </a:p>
          <a:p>
            <a:pPr algn="ctr">
              <a:lnSpc>
                <a:spcPct val="200000"/>
              </a:lnSpc>
            </a:pP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GB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stored as 8- bit byte</a:t>
            </a:r>
          </a:p>
          <a:p>
            <a:pPr algn="ctr">
              <a:lnSpc>
                <a:spcPct val="200000"/>
              </a:lnSpc>
            </a:pPr>
            <a:r>
              <a:rPr lang="en-GB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is not standardized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Table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38200" y="2183956"/>
            <a:ext cx="5205540" cy="3207193"/>
            <a:chOff x="550073" y="5064739"/>
            <a:chExt cx="5545927" cy="35728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69293"/>
            <a:stretch/>
          </p:blipFill>
          <p:spPr>
            <a:xfrm>
              <a:off x="581025" y="5376331"/>
              <a:ext cx="5514975" cy="326125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b="96956"/>
            <a:stretch/>
          </p:blipFill>
          <p:spPr>
            <a:xfrm>
              <a:off x="550073" y="5064739"/>
              <a:ext cx="5514975" cy="32332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576" y="2183956"/>
            <a:ext cx="3743965" cy="36389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2288" y="6488668"/>
            <a:ext cx="4587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1950" y="1155551"/>
            <a:ext cx="2878667" cy="5634711"/>
            <a:chOff x="830536" y="1344781"/>
            <a:chExt cx="4095750" cy="70051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97195"/>
            <a:stretch/>
          </p:blipFill>
          <p:spPr>
            <a:xfrm>
              <a:off x="830536" y="1344781"/>
              <a:ext cx="4095750" cy="29792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36846"/>
            <a:stretch/>
          </p:blipFill>
          <p:spPr>
            <a:xfrm>
              <a:off x="830536" y="1642703"/>
              <a:ext cx="4095750" cy="670718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Table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3" y="1155552"/>
            <a:ext cx="3203757" cy="56347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6237" y="1138704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 into a string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2"/>
          <a:stretch/>
        </p:blipFill>
        <p:spPr>
          <a:xfrm>
            <a:off x="550073" y="1828034"/>
            <a:ext cx="6213414" cy="4972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057"/>
          <a:stretch/>
        </p:blipFill>
        <p:spPr>
          <a:xfrm>
            <a:off x="6857323" y="1840734"/>
            <a:ext cx="4888961" cy="49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760" y="1725612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and * operators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679424"/>
            <a:ext cx="3130903" cy="22542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915150" y="1720299"/>
            <a:ext cx="45085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operators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674111"/>
            <a:ext cx="2895924" cy="2908300"/>
          </a:xfrm>
          <a:prstGeom prst="rect">
            <a:avLst/>
          </a:prstGeom>
        </p:spPr>
      </p:pic>
      <p:cxnSp>
        <p:nvCxnSpPr>
          <p:cNvPr id="11" name="직선 연결선 7"/>
          <p:cNvCxnSpPr/>
          <p:nvPr/>
        </p:nvCxnSpPr>
        <p:spPr>
          <a:xfrm>
            <a:off x="5880100" y="1971646"/>
            <a:ext cx="0" cy="2667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435" y="1545959"/>
            <a:ext cx="4528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" y="2082919"/>
            <a:ext cx="4238625" cy="1130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8435" y="4343409"/>
            <a:ext cx="4356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" y="5127873"/>
            <a:ext cx="5220215" cy="10269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11950" y="1436588"/>
            <a:ext cx="4400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82919"/>
            <a:ext cx="5746750" cy="11038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711950" y="4343409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127873"/>
            <a:ext cx="5543551" cy="1054362"/>
          </a:xfrm>
          <a:prstGeom prst="rect">
            <a:avLst/>
          </a:prstGeom>
        </p:spPr>
      </p:pic>
      <p:cxnSp>
        <p:nvCxnSpPr>
          <p:cNvPr id="19" name="직선 연결선 7"/>
          <p:cNvCxnSpPr/>
          <p:nvPr/>
        </p:nvCxnSpPr>
        <p:spPr>
          <a:xfrm>
            <a:off x="5683250" y="3009909"/>
            <a:ext cx="0" cy="2667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207247" y="4094586"/>
            <a:ext cx="3155368" cy="27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84288" y="1427257"/>
            <a:ext cx="5956299" cy="5246077"/>
            <a:chOff x="5721350" y="1242591"/>
            <a:chExt cx="5956299" cy="5246077"/>
          </a:xfrm>
        </p:grpSpPr>
        <p:sp>
          <p:nvSpPr>
            <p:cNvPr id="37" name="Rectangle 36"/>
            <p:cNvSpPr/>
            <p:nvPr/>
          </p:nvSpPr>
          <p:spPr>
            <a:xfrm>
              <a:off x="5721350" y="1242591"/>
              <a:ext cx="5956299" cy="5246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F02C891F-A6AA-4FA4-91E5-6A79A9BC7821}"/>
                </a:ext>
              </a:extLst>
            </p:cNvPr>
            <p:cNvSpPr/>
            <p:nvPr/>
          </p:nvSpPr>
          <p:spPr>
            <a:xfrm>
              <a:off x="7279477" y="2259869"/>
              <a:ext cx="2552699" cy="136182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duyệt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cuối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cùng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341D39-569A-44EB-8DB3-78838E59AD05}"/>
                </a:ext>
              </a:extLst>
            </p:cNvPr>
            <p:cNvSpPr/>
            <p:nvPr/>
          </p:nvSpPr>
          <p:spPr>
            <a:xfrm>
              <a:off x="7302116" y="4253684"/>
              <a:ext cx="2504661" cy="9251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FD5432-19DE-451E-9475-887DF8656DE3}"/>
                </a:ext>
              </a:extLst>
            </p:cNvPr>
            <p:cNvCxnSpPr>
              <a:cxnSpLocks/>
              <a:stCxn id="40" idx="2"/>
              <a:endCxn id="8" idx="0"/>
            </p:cNvCxnSpPr>
            <p:nvPr/>
          </p:nvCxnSpPr>
          <p:spPr>
            <a:xfrm>
              <a:off x="8554446" y="1941689"/>
              <a:ext cx="1381" cy="31818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D9B341-32A8-47F2-8A25-828DF2331137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554447" y="3621698"/>
              <a:ext cx="1380" cy="63198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47">
              <a:extLst>
                <a:ext uri="{FF2B5EF4-FFF2-40B4-BE49-F238E27FC236}">
                  <a16:creationId xmlns:a16="http://schemas.microsoft.com/office/drawing/2014/main" id="{1F9025F1-6A5F-4C5D-9D72-7928E370F7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08666" y="3056717"/>
              <a:ext cx="2487634" cy="2230366"/>
            </a:xfrm>
            <a:prstGeom prst="bentConnector3">
              <a:avLst>
                <a:gd name="adj1" fmla="val -3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F611D4-C49F-491B-95CE-0D34DC8041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8830" y="2935728"/>
              <a:ext cx="942178" cy="505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D338FB-7B15-4A29-AFDA-58CBA64D3E32}"/>
                </a:ext>
              </a:extLst>
            </p:cNvPr>
            <p:cNvCxnSpPr/>
            <p:nvPr/>
          </p:nvCxnSpPr>
          <p:spPr>
            <a:xfrm>
              <a:off x="8567069" y="5178834"/>
              <a:ext cx="597" cy="236883"/>
            </a:xfrm>
            <a:prstGeom prst="line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61">
              <a:extLst>
                <a:ext uri="{FF2B5EF4-FFF2-40B4-BE49-F238E27FC236}">
                  <a16:creationId xmlns:a16="http://schemas.microsoft.com/office/drawing/2014/main" id="{2778E7A0-CBCA-4311-B830-B59DB57822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58260" y="3689301"/>
              <a:ext cx="2663056" cy="1166022"/>
            </a:xfrm>
            <a:prstGeom prst="bentConnector3">
              <a:avLst>
                <a:gd name="adj1" fmla="val 85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79">
              <a:extLst>
                <a:ext uri="{FF2B5EF4-FFF2-40B4-BE49-F238E27FC236}">
                  <a16:creationId xmlns:a16="http://schemas.microsoft.com/office/drawing/2014/main" id="{4D0D8B25-4F06-4615-9A77-1C1FF78833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54445" y="5603840"/>
              <a:ext cx="2431056" cy="206980"/>
            </a:xfrm>
            <a:prstGeom prst="bentConnector3">
              <a:avLst>
                <a:gd name="adj1" fmla="val 10015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0155650" y="2588021"/>
              <a:ext cx="61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44879" y="3667142"/>
              <a:ext cx="84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40" name="직사각형 7"/>
            <p:cNvSpPr/>
            <p:nvPr/>
          </p:nvSpPr>
          <p:spPr>
            <a:xfrm>
              <a:off x="7562757" y="1427883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7"/>
            <p:cNvSpPr/>
            <p:nvPr/>
          </p:nvSpPr>
          <p:spPr>
            <a:xfrm>
              <a:off x="7562756" y="5810820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00" y="2140677"/>
            <a:ext cx="4098715" cy="195390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591602" y="1212914"/>
            <a:ext cx="925253" cy="49244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colon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4054229" y="1705357"/>
            <a:ext cx="659919" cy="11454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440867" y="3298577"/>
            <a:ext cx="514170" cy="882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667" y="4192128"/>
            <a:ext cx="1685077" cy="49244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874206" y="3483980"/>
            <a:ext cx="566661" cy="708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25289" y="1251825"/>
            <a:ext cx="1350050" cy="49244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60" idx="2"/>
          </p:cNvCxnSpPr>
          <p:nvPr/>
        </p:nvCxnSpPr>
        <p:spPr>
          <a:xfrm flipH="1">
            <a:off x="1637818" y="1744268"/>
            <a:ext cx="62496" cy="11065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2"/>
          </p:cNvCxnSpPr>
          <p:nvPr/>
        </p:nvCxnSpPr>
        <p:spPr>
          <a:xfrm>
            <a:off x="1700314" y="1744268"/>
            <a:ext cx="1388260" cy="105095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414299" y="4505194"/>
            <a:ext cx="2793967" cy="2223116"/>
            <a:chOff x="2656823" y="4667645"/>
            <a:chExt cx="2793967" cy="2223116"/>
          </a:xfrm>
        </p:grpSpPr>
        <p:sp>
          <p:nvSpPr>
            <p:cNvPr id="69" name="Rectangle 68"/>
            <p:cNvSpPr/>
            <p:nvPr/>
          </p:nvSpPr>
          <p:spPr>
            <a:xfrm>
              <a:off x="2656823" y="4667645"/>
              <a:ext cx="2793120" cy="4374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56824" y="5113321"/>
              <a:ext cx="2793120" cy="4374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Tuple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57669" y="5563812"/>
              <a:ext cx="2793120" cy="4374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57670" y="6009488"/>
              <a:ext cx="2793120" cy="4374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656823" y="6453300"/>
              <a:ext cx="2793120" cy="4374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range()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3389334" y="409458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073" y="1377434"/>
            <a:ext cx="3660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istitle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" y="2271043"/>
            <a:ext cx="424815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" y="4578350"/>
            <a:ext cx="3972084" cy="166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0073" y="3849469"/>
            <a:ext cx="3246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isspace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5330" y="2417093"/>
            <a:ext cx="490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count()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34878" y="2837934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3518818"/>
            <a:ext cx="2463800" cy="15452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91335"/>
            <a:ext cx="553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(word)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" y="2101850"/>
            <a:ext cx="5743575" cy="800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95950" y="2901950"/>
            <a:ext cx="5899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capitalize():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3688666"/>
            <a:ext cx="5442691" cy="10715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0072" y="4743594"/>
            <a:ext cx="504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swapcase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sang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" y="5389925"/>
            <a:ext cx="6032501" cy="896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522" y="1290697"/>
            <a:ext cx="4580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2" y="1937028"/>
            <a:ext cx="5457084" cy="9204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35745" y="296493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21" y="3448049"/>
            <a:ext cx="3973279" cy="8852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5472" y="4609584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1" y="5144293"/>
            <a:ext cx="6061041" cy="9898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236" y="1429197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" y="1890712"/>
            <a:ext cx="4873838" cy="9794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3634" y="2653784"/>
            <a:ext cx="250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4" y="3023116"/>
            <a:ext cx="4294989" cy="9265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43274" y="4279384"/>
            <a:ext cx="227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" y="4648716"/>
            <a:ext cx="4395926" cy="10027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750" y="1297784"/>
            <a:ext cx="4846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2" y="1747837"/>
            <a:ext cx="4660112" cy="14386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41778" y="2698234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3067566"/>
            <a:ext cx="4622370" cy="138791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0072" y="4586897"/>
            <a:ext cx="67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find():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s1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s2.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s1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s2.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2" y="5233227"/>
            <a:ext cx="5247536" cy="15193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32288" y="6488668"/>
            <a:ext cx="4587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99" y="1137688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299" y="2601100"/>
            <a:ext cx="42706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index():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s1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s2. 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s1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51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91" y="1660249"/>
            <a:ext cx="6933396" cy="48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73" y="1141730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31" y="2060630"/>
            <a:ext cx="7500938" cy="1461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31" y="3968381"/>
            <a:ext cx="8147050" cy="21089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22791" y="4416532"/>
            <a:ext cx="10529457" cy="5449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50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792" y="3897181"/>
            <a:ext cx="10529455" cy="5193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44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2793" y="3352223"/>
            <a:ext cx="10529455" cy="5449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50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2793" y="2738966"/>
            <a:ext cx="10529455" cy="61325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37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22794" y="1371023"/>
            <a:ext cx="10529455" cy="113425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4081" y="2738967"/>
            <a:ext cx="9546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Loop</a:t>
            </a:r>
            <a:endParaRPr lang="en-US" sz="35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While Loop</a:t>
            </a:r>
            <a:endParaRPr lang="en-US" sz="35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File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6463" y="1489618"/>
            <a:ext cx="26629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10" y="1139809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Typical procedure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4308" y="5822679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4307" y="6226927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4309" y="5413810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58600" y="1903772"/>
            <a:ext cx="1905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98" y="4384557"/>
            <a:ext cx="70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xt File Icon, Transparent Txt File.PNG Images &amp; Vector - FreeIcons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5931" r="13184" b="6186"/>
          <a:stretch/>
        </p:blipFill>
        <p:spPr bwMode="auto">
          <a:xfrm>
            <a:off x="1459560" y="3782145"/>
            <a:ext cx="1303079" cy="15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584416" y="2523701"/>
            <a:ext cx="0" cy="12584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70266" y="2523701"/>
            <a:ext cx="0" cy="12584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826193" y="3544731"/>
            <a:ext cx="569811" cy="425450"/>
            <a:chOff x="7818539" y="1924050"/>
            <a:chExt cx="569811" cy="425450"/>
          </a:xfrm>
          <a:solidFill>
            <a:schemeClr val="accent4">
              <a:lumMod val="75000"/>
            </a:schemeClr>
          </a:solidFill>
        </p:grpSpPr>
        <p:sp>
          <p:nvSpPr>
            <p:cNvPr id="19" name="Curved Down Arrow 18"/>
            <p:cNvSpPr/>
            <p:nvPr/>
          </p:nvSpPr>
          <p:spPr>
            <a:xfrm rot="10800000">
              <a:off x="7818539" y="2152650"/>
              <a:ext cx="552450" cy="196850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>
              <a:off x="7835900" y="1924050"/>
              <a:ext cx="552450" cy="196850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15655" y="296291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0356" y="316676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70265" y="296825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991" y="5413508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3991" y="5822679"/>
            <a:ext cx="2776734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from/write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3991" y="6229079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Disconnect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073" y="543933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073" y="583637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073" y="624228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1528" t="24388" b="1"/>
          <a:stretch/>
        </p:blipFill>
        <p:spPr>
          <a:xfrm>
            <a:off x="4400810" y="3643156"/>
            <a:ext cx="3036506" cy="13681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601" y="3562079"/>
            <a:ext cx="4314007" cy="3067050"/>
          </a:xfrm>
          <a:prstGeom prst="rect">
            <a:avLst/>
          </a:prstGeom>
        </p:spPr>
      </p:pic>
      <p:cxnSp>
        <p:nvCxnSpPr>
          <p:cNvPr id="39" name="직선 연결선 7"/>
          <p:cNvCxnSpPr/>
          <p:nvPr/>
        </p:nvCxnSpPr>
        <p:spPr>
          <a:xfrm>
            <a:off x="4076719" y="2655130"/>
            <a:ext cx="0" cy="2667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463836" y="1833880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3835" y="2244478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3837" y="1425011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13519" y="1424709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file_path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13519" y="1833880"/>
            <a:ext cx="2776734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13519" y="2240280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59601" y="145053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59601" y="184757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59601" y="225983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9124" y="1624734"/>
            <a:ext cx="232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from a file (already exist)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4308" y="5822679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4307" y="6226927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4309" y="5413810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58600" y="1903772"/>
            <a:ext cx="1905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98" y="4384557"/>
            <a:ext cx="70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xt File Icon, Transparent Txt File.PNG Images &amp; Vector - FreeIcons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5931" r="13184" b="6186"/>
          <a:stretch/>
        </p:blipFill>
        <p:spPr bwMode="auto">
          <a:xfrm>
            <a:off x="1459560" y="3782145"/>
            <a:ext cx="1303079" cy="15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584416" y="2523701"/>
            <a:ext cx="0" cy="12584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70266" y="2523701"/>
            <a:ext cx="0" cy="12584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826193" y="3544731"/>
            <a:ext cx="569811" cy="425450"/>
            <a:chOff x="7818539" y="1924050"/>
            <a:chExt cx="569811" cy="425450"/>
          </a:xfrm>
          <a:solidFill>
            <a:schemeClr val="accent4">
              <a:lumMod val="75000"/>
            </a:schemeClr>
          </a:solidFill>
        </p:grpSpPr>
        <p:sp>
          <p:nvSpPr>
            <p:cNvPr id="19" name="Curved Down Arrow 18"/>
            <p:cNvSpPr/>
            <p:nvPr/>
          </p:nvSpPr>
          <p:spPr>
            <a:xfrm rot="10800000">
              <a:off x="7818539" y="2152650"/>
              <a:ext cx="552450" cy="196850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>
              <a:off x="7835900" y="1924050"/>
              <a:ext cx="552450" cy="196850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15655" y="296291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0356" y="316676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70265" y="296825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991" y="5413508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3991" y="5822679"/>
            <a:ext cx="2776734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from/write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3991" y="6229079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Disconnect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073" y="543933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073" y="583637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073" y="624228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1528" t="24388" b="1"/>
          <a:stretch/>
        </p:blipFill>
        <p:spPr>
          <a:xfrm>
            <a:off x="4400810" y="3643156"/>
            <a:ext cx="3036506" cy="13681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39" name="직선 연결선 7"/>
          <p:cNvCxnSpPr/>
          <p:nvPr/>
        </p:nvCxnSpPr>
        <p:spPr>
          <a:xfrm>
            <a:off x="4400810" y="2636682"/>
            <a:ext cx="0" cy="2667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463836" y="1833880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3835" y="2244478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3837" y="1425011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13519" y="1424709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file_path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13519" y="1833880"/>
            <a:ext cx="2776734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13519" y="2240280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59601" y="145053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59601" y="184757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59601" y="225983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2919" y="1608038"/>
            <a:ext cx="259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content from a file as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601" y="3570131"/>
            <a:ext cx="4530162" cy="3113457"/>
          </a:xfrm>
          <a:prstGeom prst="rect">
            <a:avLst/>
          </a:prstGeom>
          <a:ln>
            <a:noFill/>
          </a:ln>
        </p:spPr>
      </p:pic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35010" y="1139809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Typical procedure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362585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8857452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801" y="1317827"/>
            <a:ext cx="5283200" cy="5246077"/>
            <a:chOff x="6030939" y="1242591"/>
            <a:chExt cx="5283200" cy="5246077"/>
          </a:xfrm>
        </p:grpSpPr>
        <p:sp>
          <p:nvSpPr>
            <p:cNvPr id="10" name="Rectangle 9"/>
            <p:cNvSpPr/>
            <p:nvPr/>
          </p:nvSpPr>
          <p:spPr>
            <a:xfrm>
              <a:off x="6030939" y="1242591"/>
              <a:ext cx="5283200" cy="5246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F02C891F-A6AA-4FA4-91E5-6A79A9BC7821}"/>
                </a:ext>
              </a:extLst>
            </p:cNvPr>
            <p:cNvSpPr/>
            <p:nvPr/>
          </p:nvSpPr>
          <p:spPr>
            <a:xfrm>
              <a:off x="7279477" y="2259869"/>
              <a:ext cx="2552699" cy="136182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duyệt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cuối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cùng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341D39-569A-44EB-8DB3-78838E59AD05}"/>
                </a:ext>
              </a:extLst>
            </p:cNvPr>
            <p:cNvSpPr/>
            <p:nvPr/>
          </p:nvSpPr>
          <p:spPr>
            <a:xfrm>
              <a:off x="7302116" y="4253684"/>
              <a:ext cx="2504661" cy="9251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FD5432-19DE-451E-9475-887DF8656DE3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>
              <a:off x="8554446" y="1941689"/>
              <a:ext cx="1381" cy="31818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D9B341-32A8-47F2-8A25-828DF2331137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8554447" y="3621698"/>
              <a:ext cx="1380" cy="63198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47">
              <a:extLst>
                <a:ext uri="{FF2B5EF4-FFF2-40B4-BE49-F238E27FC236}">
                  <a16:creationId xmlns:a16="http://schemas.microsoft.com/office/drawing/2014/main" id="{1F9025F1-6A5F-4C5D-9D72-7928E370F7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08666" y="3056717"/>
              <a:ext cx="2487634" cy="2230366"/>
            </a:xfrm>
            <a:prstGeom prst="bentConnector3">
              <a:avLst>
                <a:gd name="adj1" fmla="val -3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F611D4-C49F-491B-95CE-0D34DC8041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8830" y="2935728"/>
              <a:ext cx="942178" cy="505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D338FB-7B15-4A29-AFDA-58CBA64D3E32}"/>
                </a:ext>
              </a:extLst>
            </p:cNvPr>
            <p:cNvCxnSpPr/>
            <p:nvPr/>
          </p:nvCxnSpPr>
          <p:spPr>
            <a:xfrm>
              <a:off x="8567069" y="5178834"/>
              <a:ext cx="597" cy="236883"/>
            </a:xfrm>
            <a:prstGeom prst="line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61">
              <a:extLst>
                <a:ext uri="{FF2B5EF4-FFF2-40B4-BE49-F238E27FC236}">
                  <a16:creationId xmlns:a16="http://schemas.microsoft.com/office/drawing/2014/main" id="{2778E7A0-CBCA-4311-B830-B59DB57822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58260" y="3689301"/>
              <a:ext cx="2663056" cy="1166022"/>
            </a:xfrm>
            <a:prstGeom prst="bentConnector3">
              <a:avLst>
                <a:gd name="adj1" fmla="val 85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79">
              <a:extLst>
                <a:ext uri="{FF2B5EF4-FFF2-40B4-BE49-F238E27FC236}">
                  <a16:creationId xmlns:a16="http://schemas.microsoft.com/office/drawing/2014/main" id="{4D0D8B25-4F06-4615-9A77-1C1FF78833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54445" y="5603840"/>
              <a:ext cx="2431056" cy="206980"/>
            </a:xfrm>
            <a:prstGeom prst="bentConnector3">
              <a:avLst>
                <a:gd name="adj1" fmla="val 10015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155650" y="2588021"/>
              <a:ext cx="61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44879" y="3667142"/>
              <a:ext cx="84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25" name="직사각형 7"/>
            <p:cNvSpPr/>
            <p:nvPr/>
          </p:nvSpPr>
          <p:spPr>
            <a:xfrm>
              <a:off x="7562757" y="1427883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7"/>
            <p:cNvSpPr/>
            <p:nvPr/>
          </p:nvSpPr>
          <p:spPr>
            <a:xfrm>
              <a:off x="7562756" y="5810820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438" y="97173"/>
            <a:ext cx="2534825" cy="22445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92" y="109333"/>
            <a:ext cx="4156455" cy="1850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01" y="2102591"/>
            <a:ext cx="4151845" cy="2494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438" y="2471805"/>
            <a:ext cx="2533408" cy="21249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609" y="4674874"/>
            <a:ext cx="4406680" cy="2183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4308" y="5822679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4307" y="6226927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4309" y="5413810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58600" y="1903772"/>
            <a:ext cx="1905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98" y="4384557"/>
            <a:ext cx="70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xt File Icon, Transparent Txt File.PNG Images &amp; Vector - FreeIcons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5931" r="13184" b="6186"/>
          <a:stretch/>
        </p:blipFill>
        <p:spPr bwMode="auto">
          <a:xfrm>
            <a:off x="1459560" y="3782145"/>
            <a:ext cx="1303079" cy="15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584416" y="2523701"/>
            <a:ext cx="0" cy="12584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70266" y="2523701"/>
            <a:ext cx="0" cy="12584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826193" y="3544731"/>
            <a:ext cx="569811" cy="425450"/>
            <a:chOff x="7818539" y="1924050"/>
            <a:chExt cx="569811" cy="425450"/>
          </a:xfrm>
          <a:solidFill>
            <a:schemeClr val="accent4">
              <a:lumMod val="75000"/>
            </a:schemeClr>
          </a:solidFill>
        </p:grpSpPr>
        <p:sp>
          <p:nvSpPr>
            <p:cNvPr id="19" name="Curved Down Arrow 18"/>
            <p:cNvSpPr/>
            <p:nvPr/>
          </p:nvSpPr>
          <p:spPr>
            <a:xfrm rot="10800000">
              <a:off x="7818539" y="2152650"/>
              <a:ext cx="552450" cy="196850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>
              <a:off x="7835900" y="1924050"/>
              <a:ext cx="552450" cy="196850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15655" y="296291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0356" y="316676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70265" y="296825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991" y="5413508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3991" y="5822679"/>
            <a:ext cx="2776734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from/write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3991" y="6229079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Disconnect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073" y="543933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073" y="583637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073" y="624228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직선 연결선 7"/>
          <p:cNvCxnSpPr/>
          <p:nvPr/>
        </p:nvCxnSpPr>
        <p:spPr>
          <a:xfrm>
            <a:off x="4400810" y="2636682"/>
            <a:ext cx="0" cy="2667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463836" y="1833880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3835" y="2244478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3837" y="1425011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13519" y="1424709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file_path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‘w’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13519" y="1833880"/>
            <a:ext cx="2776734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13519" y="2240280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59601" y="145053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59601" y="184757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59601" y="225983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09749" y="1624734"/>
            <a:ext cx="207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to a file (not exist)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92" y="3544731"/>
            <a:ext cx="4012008" cy="2370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048" t="12431"/>
          <a:stretch/>
        </p:blipFill>
        <p:spPr>
          <a:xfrm>
            <a:off x="9023350" y="3578945"/>
            <a:ext cx="2464232" cy="132325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35010" y="1139809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Typical procedure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6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31877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3088477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4308" y="5822679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4307" y="6226927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4309" y="5413810"/>
            <a:ext cx="439099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58600" y="1903772"/>
            <a:ext cx="1905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98" y="4384557"/>
            <a:ext cx="70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xt File Icon, Transparent Txt File.PNG Images &amp; Vector - FreeIcons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5931" r="13184" b="6186"/>
          <a:stretch/>
        </p:blipFill>
        <p:spPr bwMode="auto">
          <a:xfrm>
            <a:off x="1459560" y="3782145"/>
            <a:ext cx="1303079" cy="15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584416" y="2523701"/>
            <a:ext cx="0" cy="12584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70266" y="2523701"/>
            <a:ext cx="0" cy="12584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826193" y="3544731"/>
            <a:ext cx="569811" cy="425450"/>
            <a:chOff x="7818539" y="1924050"/>
            <a:chExt cx="569811" cy="425450"/>
          </a:xfrm>
          <a:solidFill>
            <a:schemeClr val="accent4">
              <a:lumMod val="75000"/>
            </a:schemeClr>
          </a:solidFill>
        </p:grpSpPr>
        <p:sp>
          <p:nvSpPr>
            <p:cNvPr id="19" name="Curved Down Arrow 18"/>
            <p:cNvSpPr/>
            <p:nvPr/>
          </p:nvSpPr>
          <p:spPr>
            <a:xfrm rot="10800000">
              <a:off x="7818539" y="2152650"/>
              <a:ext cx="552450" cy="196850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>
              <a:off x="7835900" y="1924050"/>
              <a:ext cx="552450" cy="196850"/>
            </a:xfrm>
            <a:prstGeom prst="curved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15655" y="296291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0356" y="316676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70265" y="296825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3991" y="5413508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3991" y="5822679"/>
            <a:ext cx="2776734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from/write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3991" y="6229079"/>
            <a:ext cx="2776734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Disconnect to 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073" y="543933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073" y="583637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073" y="624228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직선 연결선 7"/>
          <p:cNvCxnSpPr/>
          <p:nvPr/>
        </p:nvCxnSpPr>
        <p:spPr>
          <a:xfrm>
            <a:off x="4400810" y="2636682"/>
            <a:ext cx="0" cy="2667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03733" y="176912"/>
            <a:ext cx="6577771" cy="1219819"/>
            <a:chOff x="4112482" y="1424709"/>
            <a:chExt cx="6577771" cy="1219819"/>
          </a:xfrm>
        </p:grpSpPr>
        <p:sp>
          <p:nvSpPr>
            <p:cNvPr id="43" name="Rectangle 42"/>
            <p:cNvSpPr/>
            <p:nvPr/>
          </p:nvSpPr>
          <p:spPr>
            <a:xfrm>
              <a:off x="7463836" y="1833880"/>
              <a:ext cx="439099" cy="4000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63835" y="2244478"/>
              <a:ext cx="439099" cy="4000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63837" y="1425011"/>
              <a:ext cx="439099" cy="4000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913519" y="1424709"/>
              <a:ext cx="2776734" cy="4000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file_path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‘a’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13519" y="1833880"/>
              <a:ext cx="2776734" cy="4000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write()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13519" y="2240280"/>
              <a:ext cx="2776734" cy="4000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close()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59601" y="1450533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59601" y="1847576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459601" y="225983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2482" y="1425614"/>
              <a:ext cx="3153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to a file (appending content if the file already exists) 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l="8048" t="12431"/>
          <a:stretch/>
        </p:blipFill>
        <p:spPr>
          <a:xfrm>
            <a:off x="5426285" y="1728748"/>
            <a:ext cx="2344516" cy="12589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6" y="3027448"/>
            <a:ext cx="4043363" cy="1800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4463" t="4456"/>
          <a:stretch/>
        </p:blipFill>
        <p:spPr>
          <a:xfrm>
            <a:off x="9575799" y="3362688"/>
            <a:ext cx="2597151" cy="143350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41" name="직선 연결선 7"/>
          <p:cNvCxnSpPr/>
          <p:nvPr/>
        </p:nvCxnSpPr>
        <p:spPr>
          <a:xfrm flipH="1">
            <a:off x="7408617" y="4902200"/>
            <a:ext cx="2362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255" y="4976454"/>
            <a:ext cx="4353451" cy="16351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10152" t="13406" r="12932"/>
          <a:stretch/>
        </p:blipFill>
        <p:spPr>
          <a:xfrm>
            <a:off x="9194800" y="5027254"/>
            <a:ext cx="2705100" cy="127355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52" name="직선 연결선 7"/>
          <p:cNvCxnSpPr/>
          <p:nvPr/>
        </p:nvCxnSpPr>
        <p:spPr>
          <a:xfrm flipH="1">
            <a:off x="6832600" y="1536700"/>
            <a:ext cx="2362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435010" y="1139809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Typical procedure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732288" y="6488668"/>
            <a:ext cx="4587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86" y="1140521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Useful functions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4" y="3083068"/>
            <a:ext cx="6231569" cy="255573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738973" y="2766989"/>
            <a:ext cx="3004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a file exists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91425" y="1421368"/>
            <a:ext cx="3819525" cy="2265066"/>
            <a:chOff x="7591425" y="1421368"/>
            <a:chExt cx="3819525" cy="2265066"/>
          </a:xfrm>
        </p:grpSpPr>
        <p:sp>
          <p:nvSpPr>
            <p:cNvPr id="13" name="Rectangle 12"/>
            <p:cNvSpPr/>
            <p:nvPr/>
          </p:nvSpPr>
          <p:spPr>
            <a:xfrm>
              <a:off x="8291048" y="1421368"/>
              <a:ext cx="24202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splitting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425" y="1768475"/>
              <a:ext cx="3819525" cy="1917959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7139283" y="4295609"/>
            <a:ext cx="4913017" cy="1599387"/>
            <a:chOff x="7139283" y="4295609"/>
            <a:chExt cx="4913017" cy="15993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9283" y="4624388"/>
              <a:ext cx="4913017" cy="1270608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8385652" y="4295609"/>
              <a:ext cx="24202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joining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3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36" y="1135943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Common Error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80" y="1731962"/>
            <a:ext cx="4995863" cy="1558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5" y="3609693"/>
            <a:ext cx="9032875" cy="24827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142571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3" y="3368061"/>
            <a:ext cx="5164927" cy="1794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37" y="3374411"/>
            <a:ext cx="5876001" cy="2503229"/>
          </a:xfrm>
          <a:prstGeom prst="rect">
            <a:avLst/>
          </a:prstGeom>
        </p:spPr>
      </p:pic>
      <p:pic>
        <p:nvPicPr>
          <p:cNvPr id="1030" name="Picture 6" descr="Order Master Wholetailing | Lee Arnold System of Real Estate Investing |  Learn How To Fund Investment Real Es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5" y="2455934"/>
            <a:ext cx="720725" cy="7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0" descr="Failed Icon #340016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6" name="Picture 12" descr="File:Deletion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49" y="2315754"/>
            <a:ext cx="863201" cy="86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0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52" y="1141730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9380"/>
          <a:stretch/>
        </p:blipFill>
        <p:spPr>
          <a:xfrm>
            <a:off x="550073" y="2481766"/>
            <a:ext cx="5324838" cy="2503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8412"/>
            <a:ext cx="5644587" cy="135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61" y="1141730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50111"/>
          <a:stretch/>
        </p:blipFill>
        <p:spPr>
          <a:xfrm>
            <a:off x="2460625" y="4406900"/>
            <a:ext cx="8340725" cy="23675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52030"/>
          <a:stretch/>
        </p:blipFill>
        <p:spPr>
          <a:xfrm>
            <a:off x="2460624" y="1960928"/>
            <a:ext cx="8340725" cy="2276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01" y="2395155"/>
            <a:ext cx="2732279" cy="21108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737" t="12110"/>
          <a:stretch/>
        </p:blipFill>
        <p:spPr>
          <a:xfrm>
            <a:off x="4293424" y="2395154"/>
            <a:ext cx="3207984" cy="21108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253" y="1613863"/>
            <a:ext cx="3896334" cy="494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4661" y="1141730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ris Fl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058" y="2437306"/>
            <a:ext cx="4996792" cy="374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61" y="1141762"/>
            <a:ext cx="10515600" cy="887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3956"/>
            <a:ext cx="7243974" cy="38070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5" y="1142212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109" t="10760"/>
          <a:stretch/>
        </p:blipFill>
        <p:spPr>
          <a:xfrm>
            <a:off x="3967377" y="2755920"/>
            <a:ext cx="3254783" cy="203197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61" y="1685649"/>
            <a:ext cx="4039326" cy="45672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381840" y="2710020"/>
            <a:ext cx="3115707" cy="2016976"/>
            <a:chOff x="1679544" y="1733550"/>
            <a:chExt cx="5305425" cy="254317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169" y="1752600"/>
              <a:ext cx="1447800" cy="25241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9544" y="1752600"/>
              <a:ext cx="2181225" cy="24669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0769" y="1733550"/>
              <a:ext cx="1676400" cy="253365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989072" y="2651938"/>
            <a:ext cx="4757648" cy="1676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989072" y="1317827"/>
            <a:ext cx="4757648" cy="835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6807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801" y="1317827"/>
            <a:ext cx="5283200" cy="5246077"/>
            <a:chOff x="6030939" y="1242591"/>
            <a:chExt cx="5283200" cy="5246077"/>
          </a:xfrm>
        </p:grpSpPr>
        <p:sp>
          <p:nvSpPr>
            <p:cNvPr id="10" name="Rectangle 9"/>
            <p:cNvSpPr/>
            <p:nvPr/>
          </p:nvSpPr>
          <p:spPr>
            <a:xfrm>
              <a:off x="6030939" y="1242591"/>
              <a:ext cx="5283200" cy="5246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F02C891F-A6AA-4FA4-91E5-6A79A9BC7821}"/>
                </a:ext>
              </a:extLst>
            </p:cNvPr>
            <p:cNvSpPr/>
            <p:nvPr/>
          </p:nvSpPr>
          <p:spPr>
            <a:xfrm>
              <a:off x="7279477" y="2259869"/>
              <a:ext cx="2552699" cy="136182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duyệt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cuối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cùng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341D39-569A-44EB-8DB3-78838E59AD05}"/>
                </a:ext>
              </a:extLst>
            </p:cNvPr>
            <p:cNvSpPr/>
            <p:nvPr/>
          </p:nvSpPr>
          <p:spPr>
            <a:xfrm>
              <a:off x="7302116" y="4253684"/>
              <a:ext cx="2504661" cy="9251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FD5432-19DE-451E-9475-887DF8656DE3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>
              <a:off x="8554446" y="1941689"/>
              <a:ext cx="1381" cy="31818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D9B341-32A8-47F2-8A25-828DF2331137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8554447" y="3621698"/>
              <a:ext cx="1380" cy="63198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47">
              <a:extLst>
                <a:ext uri="{FF2B5EF4-FFF2-40B4-BE49-F238E27FC236}">
                  <a16:creationId xmlns:a16="http://schemas.microsoft.com/office/drawing/2014/main" id="{1F9025F1-6A5F-4C5D-9D72-7928E370F7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08666" y="3056717"/>
              <a:ext cx="2487634" cy="2230366"/>
            </a:xfrm>
            <a:prstGeom prst="bentConnector3">
              <a:avLst>
                <a:gd name="adj1" fmla="val -3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F611D4-C49F-491B-95CE-0D34DC8041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8830" y="2935728"/>
              <a:ext cx="942178" cy="5056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D338FB-7B15-4A29-AFDA-58CBA64D3E32}"/>
                </a:ext>
              </a:extLst>
            </p:cNvPr>
            <p:cNvCxnSpPr/>
            <p:nvPr/>
          </p:nvCxnSpPr>
          <p:spPr>
            <a:xfrm>
              <a:off x="8567069" y="5178834"/>
              <a:ext cx="597" cy="236883"/>
            </a:xfrm>
            <a:prstGeom prst="line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61">
              <a:extLst>
                <a:ext uri="{FF2B5EF4-FFF2-40B4-BE49-F238E27FC236}">
                  <a16:creationId xmlns:a16="http://schemas.microsoft.com/office/drawing/2014/main" id="{2778E7A0-CBCA-4311-B830-B59DB57822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58260" y="3689301"/>
              <a:ext cx="2663056" cy="1166022"/>
            </a:xfrm>
            <a:prstGeom prst="bentConnector3">
              <a:avLst>
                <a:gd name="adj1" fmla="val 85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79">
              <a:extLst>
                <a:ext uri="{FF2B5EF4-FFF2-40B4-BE49-F238E27FC236}">
                  <a16:creationId xmlns:a16="http://schemas.microsoft.com/office/drawing/2014/main" id="{4D0D8B25-4F06-4615-9A77-1C1FF78833A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54445" y="5603840"/>
              <a:ext cx="2431056" cy="206980"/>
            </a:xfrm>
            <a:prstGeom prst="bentConnector3">
              <a:avLst>
                <a:gd name="adj1" fmla="val 100151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155650" y="2588021"/>
              <a:ext cx="61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44879" y="3667142"/>
              <a:ext cx="845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25" name="직사각형 7"/>
            <p:cNvSpPr/>
            <p:nvPr/>
          </p:nvSpPr>
          <p:spPr>
            <a:xfrm>
              <a:off x="7562757" y="1427883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7"/>
            <p:cNvSpPr/>
            <p:nvPr/>
          </p:nvSpPr>
          <p:spPr>
            <a:xfrm>
              <a:off x="7562756" y="5810820"/>
              <a:ext cx="1983377" cy="5138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</a:t>
              </a:r>
              <a:r>
                <a:rPr lang="en-US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endPara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12341" y="3782094"/>
            <a:ext cx="156966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0, 1, 2, 3, 4</a:t>
            </a:r>
            <a:endParaRPr lang="en-GB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37087" y="1445968"/>
            <a:ext cx="4136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range(start=0,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stop, 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step=1)</a:t>
            </a:r>
            <a:endParaRPr lang="en-GB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29137" y="2780080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range(start=0, stop=5, step=1)</a:t>
            </a:r>
            <a:endParaRPr lang="en-GB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8229600" y="3389231"/>
            <a:ext cx="127319" cy="288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989072" y="4531538"/>
            <a:ext cx="4757648" cy="1676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7512341" y="5661694"/>
            <a:ext cx="156966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0, 1, 2, 3, 4</a:t>
            </a:r>
            <a:endParaRPr lang="en-GB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92586" y="4580118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range(5)</a:t>
            </a:r>
            <a:endParaRPr lang="en-GB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229600" y="5268831"/>
            <a:ext cx="127319" cy="288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9839896" y="6365557"/>
            <a:ext cx="9989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" y="1887021"/>
            <a:ext cx="6551995" cy="4888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59765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96" y="27658"/>
            <a:ext cx="5196653" cy="677954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6855" y="1142212"/>
            <a:ext cx="5378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84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Times New Roman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Cheat Sheet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1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E456F-B10E-8940-9C9B-D94F634782E2}"/>
              </a:ext>
            </a:extLst>
          </p:cNvPr>
          <p:cNvSpPr/>
          <p:nvPr/>
        </p:nvSpPr>
        <p:spPr>
          <a:xfrm>
            <a:off x="135923" y="998743"/>
            <a:ext cx="3601477" cy="935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ED400-CB20-3C4B-89F3-35A903B62948}"/>
              </a:ext>
            </a:extLst>
          </p:cNvPr>
          <p:cNvSpPr txBox="1"/>
          <p:nvPr/>
        </p:nvSpPr>
        <p:spPr>
          <a:xfrm>
            <a:off x="308920" y="844854"/>
            <a:ext cx="217478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 Python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E41C0-06DE-4646-BA18-7BEBC5DABB71}"/>
              </a:ext>
            </a:extLst>
          </p:cNvPr>
          <p:cNvSpPr txBox="1"/>
          <p:nvPr/>
        </p:nvSpPr>
        <p:spPr>
          <a:xfrm>
            <a:off x="308920" y="1176940"/>
            <a:ext cx="3101545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Python files have “.py” at the end of the filename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E67FC-AF57-3546-9295-09D39ED89467}"/>
              </a:ext>
            </a:extLst>
          </p:cNvPr>
          <p:cNvSpPr txBox="1"/>
          <p:nvPr/>
        </p:nvSpPr>
        <p:spPr>
          <a:xfrm>
            <a:off x="661089" y="1614255"/>
            <a:ext cx="1822619" cy="2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file.py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251EC-571C-8440-AC6B-DF8D7FB526A4}"/>
              </a:ext>
            </a:extLst>
          </p:cNvPr>
          <p:cNvSpPr txBox="1"/>
          <p:nvPr/>
        </p:nvSpPr>
        <p:spPr>
          <a:xfrm>
            <a:off x="308918" y="1393190"/>
            <a:ext cx="2953266" cy="2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To run a Python file: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342E9-DAE7-C14F-83D6-C9A7D60DCECF}"/>
              </a:ext>
            </a:extLst>
          </p:cNvPr>
          <p:cNvSpPr/>
          <p:nvPr/>
        </p:nvSpPr>
        <p:spPr>
          <a:xfrm>
            <a:off x="135924" y="2156740"/>
            <a:ext cx="3601476" cy="1476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6892B-67AC-B445-B760-31DADA9734A9}"/>
              </a:ext>
            </a:extLst>
          </p:cNvPr>
          <p:cNvSpPr txBox="1"/>
          <p:nvPr/>
        </p:nvSpPr>
        <p:spPr>
          <a:xfrm>
            <a:off x="308919" y="2002850"/>
            <a:ext cx="217478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Virtual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307B1-DD12-CA46-AF71-C2DD987543EC}"/>
              </a:ext>
            </a:extLst>
          </p:cNvPr>
          <p:cNvSpPr txBox="1"/>
          <p:nvPr/>
        </p:nvSpPr>
        <p:spPr>
          <a:xfrm>
            <a:off x="308919" y="2334936"/>
            <a:ext cx="4015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Install Python Virtual Environment (in Linux):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4EE53-A8FF-6E4F-989F-27E7ABCF8712}"/>
              </a:ext>
            </a:extLst>
          </p:cNvPr>
          <p:cNvSpPr txBox="1"/>
          <p:nvPr/>
        </p:nvSpPr>
        <p:spPr>
          <a:xfrm>
            <a:off x="549359" y="2542083"/>
            <a:ext cx="326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–y python3-env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91F1C-F579-9647-AC0F-59703F1A7D98}"/>
              </a:ext>
            </a:extLst>
          </p:cNvPr>
          <p:cNvSpPr txBox="1"/>
          <p:nvPr/>
        </p:nvSpPr>
        <p:spPr>
          <a:xfrm>
            <a:off x="308919" y="2702657"/>
            <a:ext cx="3360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Create a virtual environment: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A33F4-3BD1-FF4E-8E10-9C0723AB3B70}"/>
              </a:ext>
            </a:extLst>
          </p:cNvPr>
          <p:cNvSpPr txBox="1"/>
          <p:nvPr/>
        </p:nvSpPr>
        <p:spPr>
          <a:xfrm>
            <a:off x="554518" y="2925796"/>
            <a:ext cx="300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python3 –m venv a_name</a:t>
            </a:r>
            <a:endParaRPr lang="en-VN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FA6B30-2FFB-BD4C-80C8-E878C7607CFF}"/>
              </a:ext>
            </a:extLst>
          </p:cNvPr>
          <p:cNvSpPr txBox="1"/>
          <p:nvPr/>
        </p:nvSpPr>
        <p:spPr>
          <a:xfrm>
            <a:off x="308919" y="3084696"/>
            <a:ext cx="300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Activate a virtual environment: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6E262-A6F0-7543-926D-EA0D19A6989B}"/>
              </a:ext>
            </a:extLst>
          </p:cNvPr>
          <p:cNvSpPr txBox="1"/>
          <p:nvPr/>
        </p:nvSpPr>
        <p:spPr>
          <a:xfrm>
            <a:off x="661089" y="3293959"/>
            <a:ext cx="300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a_name/bin/activate</a:t>
            </a:r>
            <a:endParaRPr lang="en-VN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F447A5-B5CB-1446-ADF2-089408DCCF64}"/>
              </a:ext>
            </a:extLst>
          </p:cNvPr>
          <p:cNvSpPr/>
          <p:nvPr/>
        </p:nvSpPr>
        <p:spPr>
          <a:xfrm>
            <a:off x="135925" y="3873633"/>
            <a:ext cx="3601476" cy="580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64EE4-A896-7B45-9B4A-1FA294F107F2}"/>
              </a:ext>
            </a:extLst>
          </p:cNvPr>
          <p:cNvSpPr txBox="1"/>
          <p:nvPr/>
        </p:nvSpPr>
        <p:spPr>
          <a:xfrm>
            <a:off x="308920" y="3719745"/>
            <a:ext cx="217478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Install new package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87960-6658-2144-A37D-8E0EB8C17E82}"/>
              </a:ext>
            </a:extLst>
          </p:cNvPr>
          <p:cNvSpPr txBox="1"/>
          <p:nvPr/>
        </p:nvSpPr>
        <p:spPr>
          <a:xfrm>
            <a:off x="308918" y="3988889"/>
            <a:ext cx="2174789" cy="25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e.g: to install </a:t>
            </a:r>
            <a:r>
              <a:rPr lang="en-V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</a:t>
            </a:r>
            <a:endParaRPr lang="en-V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A79D53-0364-654B-B224-13AB0A3296BC}"/>
              </a:ext>
            </a:extLst>
          </p:cNvPr>
          <p:cNvSpPr txBox="1"/>
          <p:nvPr/>
        </p:nvSpPr>
        <p:spPr>
          <a:xfrm>
            <a:off x="702276" y="4181411"/>
            <a:ext cx="2174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  <a:endParaRPr lang="en-VN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0549B-1924-7940-A54C-42755DC8A117}"/>
              </a:ext>
            </a:extLst>
          </p:cNvPr>
          <p:cNvSpPr/>
          <p:nvPr/>
        </p:nvSpPr>
        <p:spPr>
          <a:xfrm>
            <a:off x="135924" y="4692615"/>
            <a:ext cx="3601476" cy="2076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74B3E-D3CC-D44B-B08D-C368FD477D31}"/>
              </a:ext>
            </a:extLst>
          </p:cNvPr>
          <p:cNvSpPr txBox="1"/>
          <p:nvPr/>
        </p:nvSpPr>
        <p:spPr>
          <a:xfrm>
            <a:off x="308919" y="4538727"/>
            <a:ext cx="217478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Variable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B5E3ED-DD2B-4949-9C54-A7CED8B762B9}"/>
              </a:ext>
            </a:extLst>
          </p:cNvPr>
          <p:cNvSpPr txBox="1"/>
          <p:nvPr/>
        </p:nvSpPr>
        <p:spPr>
          <a:xfrm>
            <a:off x="308919" y="4855155"/>
            <a:ext cx="2953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Declare a variable: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1FFE0-5B0D-964B-BBD8-49999708F1B9}"/>
              </a:ext>
            </a:extLst>
          </p:cNvPr>
          <p:cNvSpPr txBox="1"/>
          <p:nvPr/>
        </p:nvSpPr>
        <p:spPr>
          <a:xfrm>
            <a:off x="702275" y="5044465"/>
            <a:ext cx="2860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 = variable_value</a:t>
            </a:r>
            <a:endParaRPr lang="en-VN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7AC96F-A8CF-204A-A712-A72D18E498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7694" y="5509065"/>
          <a:ext cx="2837934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8967">
                  <a:extLst>
                    <a:ext uri="{9D8B030D-6E8A-4147-A177-3AD203B41FA5}">
                      <a16:colId xmlns:a16="http://schemas.microsoft.com/office/drawing/2014/main" val="464577906"/>
                    </a:ext>
                  </a:extLst>
                </a:gridCol>
                <a:gridCol w="1418967">
                  <a:extLst>
                    <a:ext uri="{9D8B030D-6E8A-4147-A177-3AD203B41FA5}">
                      <a16:colId xmlns:a16="http://schemas.microsoft.com/office/drawing/2014/main" val="2365783349"/>
                    </a:ext>
                  </a:extLst>
                </a:gridCol>
              </a:tblGrid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b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0, -1,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1671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1.5, 0.5, -3.21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9392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‘AI’, “VIETNAM”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895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357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69ECF33-B707-6F42-8AA4-D51736360CFD}"/>
              </a:ext>
            </a:extLst>
          </p:cNvPr>
          <p:cNvSpPr txBox="1"/>
          <p:nvPr/>
        </p:nvSpPr>
        <p:spPr>
          <a:xfrm>
            <a:off x="308919" y="5231658"/>
            <a:ext cx="3101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Variable types: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68093-EF77-4840-94EF-225A3542406B}"/>
              </a:ext>
            </a:extLst>
          </p:cNvPr>
          <p:cNvSpPr/>
          <p:nvPr/>
        </p:nvSpPr>
        <p:spPr>
          <a:xfrm>
            <a:off x="3908319" y="998743"/>
            <a:ext cx="2649002" cy="2990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A06D1F-A6C6-2246-98F1-428EDF46D6D4}"/>
              </a:ext>
            </a:extLst>
          </p:cNvPr>
          <p:cNvSpPr txBox="1"/>
          <p:nvPr/>
        </p:nvSpPr>
        <p:spPr>
          <a:xfrm>
            <a:off x="4081317" y="844855"/>
            <a:ext cx="1503938" cy="278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Basic Operators</a:t>
            </a:r>
          </a:p>
        </p:txBody>
      </p:sp>
      <p:graphicFrame>
        <p:nvGraphicFramePr>
          <p:cNvPr id="47" name="Table 6">
            <a:extLst>
              <a:ext uri="{FF2B5EF4-FFF2-40B4-BE49-F238E27FC236}">
                <a16:creationId xmlns:a16="http://schemas.microsoft.com/office/drawing/2014/main" id="{4B5723FE-F6FD-4F44-BA12-388FF25D88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0209" y="1222237"/>
          <a:ext cx="2174788" cy="25457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7394">
                  <a:extLst>
                    <a:ext uri="{9D8B030D-6E8A-4147-A177-3AD203B41FA5}">
                      <a16:colId xmlns:a16="http://schemas.microsoft.com/office/drawing/2014/main" val="464577906"/>
                    </a:ext>
                  </a:extLst>
                </a:gridCol>
                <a:gridCol w="1087394">
                  <a:extLst>
                    <a:ext uri="{9D8B030D-6E8A-4147-A177-3AD203B41FA5}">
                      <a16:colId xmlns:a16="http://schemas.microsoft.com/office/drawing/2014/main" val="2365783349"/>
                    </a:ext>
                  </a:extLst>
                </a:gridCol>
              </a:tblGrid>
              <a:tr h="269954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16718"/>
                  </a:ext>
                </a:extLst>
              </a:tr>
              <a:tr h="269954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93928"/>
                  </a:ext>
                </a:extLst>
              </a:tr>
              <a:tr h="269954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8958"/>
                  </a:ext>
                </a:extLst>
              </a:tr>
              <a:tr h="449924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3574"/>
                  </a:ext>
                </a:extLst>
              </a:tr>
              <a:tr h="269954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19060"/>
                  </a:ext>
                </a:extLst>
              </a:tr>
              <a:tr h="269954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5371"/>
                  </a:ext>
                </a:extLst>
              </a:tr>
              <a:tr h="449924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37967"/>
                  </a:ext>
                </a:extLst>
              </a:tr>
              <a:tr h="269954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093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B7D87A3A-06D0-0B49-B8D5-DC3943A675FF}"/>
              </a:ext>
            </a:extLst>
          </p:cNvPr>
          <p:cNvSpPr/>
          <p:nvPr/>
        </p:nvSpPr>
        <p:spPr>
          <a:xfrm>
            <a:off x="3910393" y="4233378"/>
            <a:ext cx="2646928" cy="2520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A64C3-F211-FF4C-9EE6-D323D5B3C143}"/>
              </a:ext>
            </a:extLst>
          </p:cNvPr>
          <p:cNvSpPr txBox="1"/>
          <p:nvPr/>
        </p:nvSpPr>
        <p:spPr>
          <a:xfrm>
            <a:off x="4083390" y="4079490"/>
            <a:ext cx="1501866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Function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594175-B795-5649-AEE6-3555AF328DE8}"/>
              </a:ext>
            </a:extLst>
          </p:cNvPr>
          <p:cNvSpPr txBox="1"/>
          <p:nvPr/>
        </p:nvSpPr>
        <p:spPr>
          <a:xfrm>
            <a:off x="3910393" y="4677226"/>
            <a:ext cx="264692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0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</a:t>
            </a:r>
            <a:r>
              <a:rPr lang="en-US" sz="10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paramerters</a:t>
            </a:r>
            <a:r>
              <a:rPr lang="en-US" sz="10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0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‘‘‘</a:t>
            </a:r>
          </a:p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docstring</a:t>
            </a:r>
          </a:p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‘‘‘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VN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your code goes here</a:t>
            </a:r>
          </a:p>
          <a:p>
            <a:endParaRPr lang="en-VN" sz="10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VN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result</a:t>
            </a:r>
            <a:endParaRPr lang="en-US" sz="10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5672AC-A5BA-8A4B-991C-6C7BF8DD28B0}"/>
              </a:ext>
            </a:extLst>
          </p:cNvPr>
          <p:cNvSpPr txBox="1"/>
          <p:nvPr/>
        </p:nvSpPr>
        <p:spPr>
          <a:xfrm>
            <a:off x="3962905" y="4400227"/>
            <a:ext cx="2541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Define a function: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6227C8-9658-7F4C-BD23-43B3902ED130}"/>
              </a:ext>
            </a:extLst>
          </p:cNvPr>
          <p:cNvSpPr txBox="1"/>
          <p:nvPr/>
        </p:nvSpPr>
        <p:spPr>
          <a:xfrm>
            <a:off x="3962904" y="5985937"/>
            <a:ext cx="2594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Default values: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B2842-C346-8D44-A9D5-7A431334B9D5}"/>
              </a:ext>
            </a:extLst>
          </p:cNvPr>
          <p:cNvSpPr txBox="1"/>
          <p:nvPr/>
        </p:nvSpPr>
        <p:spPr>
          <a:xfrm>
            <a:off x="3910394" y="6231498"/>
            <a:ext cx="2594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function_name(p1=0, p2=0):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your code goes here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0F38D5-6D74-5F4A-9B09-36E760D0A49F}"/>
              </a:ext>
            </a:extLst>
          </p:cNvPr>
          <p:cNvSpPr/>
          <p:nvPr/>
        </p:nvSpPr>
        <p:spPr>
          <a:xfrm>
            <a:off x="6716702" y="998743"/>
            <a:ext cx="2821461" cy="345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263F8A-E68F-5B4D-8BD1-42DC9E531F08}"/>
              </a:ext>
            </a:extLst>
          </p:cNvPr>
          <p:cNvSpPr txBox="1"/>
          <p:nvPr/>
        </p:nvSpPr>
        <p:spPr>
          <a:xfrm>
            <a:off x="6889699" y="844854"/>
            <a:ext cx="1622856" cy="275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Condition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CDB91F-697B-8140-AEE2-12B0B8507D6A}"/>
              </a:ext>
            </a:extLst>
          </p:cNvPr>
          <p:cNvSpPr txBox="1"/>
          <p:nvPr/>
        </p:nvSpPr>
        <p:spPr>
          <a:xfrm>
            <a:off x="6889699" y="3346306"/>
            <a:ext cx="16228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condition1: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your code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condition2: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your code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your 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A9A9F9-E0F5-8547-ADA2-1834E48ECFAA}"/>
              </a:ext>
            </a:extLst>
          </p:cNvPr>
          <p:cNvSpPr txBox="1"/>
          <p:nvPr/>
        </p:nvSpPr>
        <p:spPr>
          <a:xfrm>
            <a:off x="6769215" y="1165592"/>
            <a:ext cx="1829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Comparision Operators:</a:t>
            </a:r>
          </a:p>
        </p:txBody>
      </p:sp>
      <p:graphicFrame>
        <p:nvGraphicFramePr>
          <p:cNvPr id="62" name="Table 6">
            <a:extLst>
              <a:ext uri="{FF2B5EF4-FFF2-40B4-BE49-F238E27FC236}">
                <a16:creationId xmlns:a16="http://schemas.microsoft.com/office/drawing/2014/main" id="{40535B15-3CE5-6D45-96F9-8990235192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6151" y="1454815"/>
          <a:ext cx="2575367" cy="15791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2651">
                  <a:extLst>
                    <a:ext uri="{9D8B030D-6E8A-4147-A177-3AD203B41FA5}">
                      <a16:colId xmlns:a16="http://schemas.microsoft.com/office/drawing/2014/main" val="464577906"/>
                    </a:ext>
                  </a:extLst>
                </a:gridCol>
                <a:gridCol w="1392716">
                  <a:extLst>
                    <a:ext uri="{9D8B030D-6E8A-4147-A177-3AD203B41FA5}">
                      <a16:colId xmlns:a16="http://schemas.microsoft.com/office/drawing/2014/main" val="2365783349"/>
                    </a:ext>
                  </a:extLst>
                </a:gridCol>
              </a:tblGrid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b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1671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9392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895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357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or equal than</a:t>
                      </a:r>
                      <a:endParaRPr lang="en-V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6081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or equal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2156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294081D5-159D-B444-ADB1-4177B2B18143}"/>
              </a:ext>
            </a:extLst>
          </p:cNvPr>
          <p:cNvSpPr txBox="1"/>
          <p:nvPr/>
        </p:nvSpPr>
        <p:spPr>
          <a:xfrm>
            <a:off x="6769215" y="3144548"/>
            <a:ext cx="1829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Conditional sentence: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7AE2F8-F12A-154F-BD45-51FD73BA88DF}"/>
              </a:ext>
            </a:extLst>
          </p:cNvPr>
          <p:cNvSpPr/>
          <p:nvPr/>
        </p:nvSpPr>
        <p:spPr>
          <a:xfrm>
            <a:off x="6716702" y="4729336"/>
            <a:ext cx="2821461" cy="2024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96107F-3C44-E24D-BF52-91649D368AD4}"/>
              </a:ext>
            </a:extLst>
          </p:cNvPr>
          <p:cNvSpPr txBox="1"/>
          <p:nvPr/>
        </p:nvSpPr>
        <p:spPr>
          <a:xfrm>
            <a:off x="6889699" y="4575447"/>
            <a:ext cx="1622856" cy="275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Built-in Functions</a:t>
            </a:r>
          </a:p>
        </p:txBody>
      </p:sp>
      <p:graphicFrame>
        <p:nvGraphicFramePr>
          <p:cNvPr id="70" name="Table 6">
            <a:extLst>
              <a:ext uri="{FF2B5EF4-FFF2-40B4-BE49-F238E27FC236}">
                <a16:creationId xmlns:a16="http://schemas.microsoft.com/office/drawing/2014/main" id="{4F42F188-6D19-C54C-8BE9-9BA4623A3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71969" y="4955066"/>
          <a:ext cx="2575367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61644">
                  <a:extLst>
                    <a:ext uri="{9D8B030D-6E8A-4147-A177-3AD203B41FA5}">
                      <a16:colId xmlns:a16="http://schemas.microsoft.com/office/drawing/2014/main" val="464577906"/>
                    </a:ext>
                  </a:extLst>
                </a:gridCol>
                <a:gridCol w="1313723">
                  <a:extLst>
                    <a:ext uri="{9D8B030D-6E8A-4147-A177-3AD203B41FA5}">
                      <a16:colId xmlns:a16="http://schemas.microsoft.com/office/drawing/2014/main" val="2365783349"/>
                    </a:ext>
                  </a:extLst>
                </a:gridCol>
              </a:tblGrid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print(params)</a:t>
                      </a:r>
                      <a:endParaRPr lang="en-VN" sz="1050" b="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V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rint value onto the screen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51671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type(params)</a:t>
                      </a:r>
                      <a:endParaRPr lang="en-VN" sz="105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eturn class type of 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9392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input(prompt)</a:t>
                      </a:r>
                      <a:endParaRPr lang="en-VN" sz="105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 user to input a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10895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int(), float()</a:t>
                      </a:r>
                      <a:endParaRPr lang="en-VN" sz="105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conversion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517395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A4B6DF2D-DFBF-BB44-891A-3E64D1A68EFA}"/>
              </a:ext>
            </a:extLst>
          </p:cNvPr>
          <p:cNvSpPr/>
          <p:nvPr/>
        </p:nvSpPr>
        <p:spPr>
          <a:xfrm>
            <a:off x="9653349" y="1003431"/>
            <a:ext cx="2402727" cy="2024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FFE642-CEFF-DA43-B893-9FC92309E018}"/>
              </a:ext>
            </a:extLst>
          </p:cNvPr>
          <p:cNvSpPr txBox="1"/>
          <p:nvPr/>
        </p:nvSpPr>
        <p:spPr>
          <a:xfrm>
            <a:off x="9826346" y="849542"/>
            <a:ext cx="1622856" cy="275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Overflow/Underflow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4CEF05-7CD9-E54C-B270-D4EFF07A4D4C}"/>
              </a:ext>
            </a:extLst>
          </p:cNvPr>
          <p:cNvSpPr/>
          <p:nvPr/>
        </p:nvSpPr>
        <p:spPr>
          <a:xfrm>
            <a:off x="9653349" y="3342568"/>
            <a:ext cx="2402727" cy="34114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CFAA68-F3A8-474F-B457-402898B5F7E3}"/>
              </a:ext>
            </a:extLst>
          </p:cNvPr>
          <p:cNvSpPr txBox="1"/>
          <p:nvPr/>
        </p:nvSpPr>
        <p:spPr>
          <a:xfrm>
            <a:off x="9826346" y="3188680"/>
            <a:ext cx="1622856" cy="275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For Loop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070713-5ABC-4A47-9E3A-37EFB5A5A47B}"/>
              </a:ext>
            </a:extLst>
          </p:cNvPr>
          <p:cNvSpPr txBox="1"/>
          <p:nvPr/>
        </p:nvSpPr>
        <p:spPr>
          <a:xfrm>
            <a:off x="9730944" y="1318951"/>
            <a:ext cx="215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1e-100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print(result)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1e-100 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1e-1000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print(result)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0.0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B94303-54FE-6249-9ED8-0B54A24D30E4}"/>
              </a:ext>
            </a:extLst>
          </p:cNvPr>
          <p:cNvSpPr txBox="1"/>
          <p:nvPr/>
        </p:nvSpPr>
        <p:spPr>
          <a:xfrm>
            <a:off x="9730944" y="2241338"/>
            <a:ext cx="215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1e100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print(result)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1e+100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1e1000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print(result)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inf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48C4A9-8B20-7E49-8358-C2CFAE3E0AD4}"/>
              </a:ext>
            </a:extLst>
          </p:cNvPr>
          <p:cNvSpPr txBox="1"/>
          <p:nvPr/>
        </p:nvSpPr>
        <p:spPr>
          <a:xfrm>
            <a:off x="9688505" y="1131609"/>
            <a:ext cx="1829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Underflow: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FBEB66-644E-A64C-A9C6-44A00BA601EA}"/>
              </a:ext>
            </a:extLst>
          </p:cNvPr>
          <p:cNvSpPr txBox="1"/>
          <p:nvPr/>
        </p:nvSpPr>
        <p:spPr>
          <a:xfrm>
            <a:off x="9688505" y="2048792"/>
            <a:ext cx="1829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Overflow:</a:t>
            </a:r>
          </a:p>
        </p:txBody>
      </p:sp>
      <p:graphicFrame>
        <p:nvGraphicFramePr>
          <p:cNvPr id="80" name="Table 6">
            <a:extLst>
              <a:ext uri="{FF2B5EF4-FFF2-40B4-BE49-F238E27FC236}">
                <a16:creationId xmlns:a16="http://schemas.microsoft.com/office/drawing/2014/main" id="{3A09917E-58D2-F245-B12C-C87B10A9E3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60586" y="4297096"/>
          <a:ext cx="2002710" cy="13159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1355">
                  <a:extLst>
                    <a:ext uri="{9D8B030D-6E8A-4147-A177-3AD203B41FA5}">
                      <a16:colId xmlns:a16="http://schemas.microsoft.com/office/drawing/2014/main" val="464577906"/>
                    </a:ext>
                  </a:extLst>
                </a:gridCol>
                <a:gridCol w="1001355">
                  <a:extLst>
                    <a:ext uri="{9D8B030D-6E8A-4147-A177-3AD203B41FA5}">
                      <a16:colId xmlns:a16="http://schemas.microsoft.com/office/drawing/2014/main" val="2153624199"/>
                    </a:ext>
                  </a:extLst>
                </a:gridCol>
              </a:tblGrid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b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“aivietnam”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1671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9392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 2, 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895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{‘key1’: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357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range()</a:t>
                      </a:r>
                      <a:endParaRPr lang="en-V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range(0, 5, 1)</a:t>
                      </a:r>
                      <a:endParaRPr lang="en-VN" sz="105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6081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4BBC11B-C31B-144B-ACE6-DABE66DF23AE}"/>
              </a:ext>
            </a:extLst>
          </p:cNvPr>
          <p:cNvSpPr txBox="1"/>
          <p:nvPr/>
        </p:nvSpPr>
        <p:spPr>
          <a:xfrm>
            <a:off x="9688505" y="3464429"/>
            <a:ext cx="1829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Create a loop using for: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99DDC5-1F66-A241-814E-7AD68829796A}"/>
              </a:ext>
            </a:extLst>
          </p:cNvPr>
          <p:cNvSpPr txBox="1"/>
          <p:nvPr/>
        </p:nvSpPr>
        <p:spPr>
          <a:xfrm>
            <a:off x="9711160" y="3665884"/>
            <a:ext cx="2152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element in iterable:</a:t>
            </a:r>
          </a:p>
          <a:p>
            <a:r>
              <a:rPr lang="en-US" sz="10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inside your for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8EAAAD-AC5D-6748-A449-84EED8F86A57}"/>
              </a:ext>
            </a:extLst>
          </p:cNvPr>
          <p:cNvSpPr txBox="1"/>
          <p:nvPr/>
        </p:nvSpPr>
        <p:spPr>
          <a:xfrm>
            <a:off x="9697544" y="3987156"/>
            <a:ext cx="1829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Some iterables: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D1D17E-3848-0046-B85E-E166FA85AFC6}"/>
              </a:ext>
            </a:extLst>
          </p:cNvPr>
          <p:cNvSpPr txBox="1"/>
          <p:nvPr/>
        </p:nvSpPr>
        <p:spPr>
          <a:xfrm>
            <a:off x="9711160" y="5647221"/>
            <a:ext cx="1829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Special keywords:</a:t>
            </a:r>
          </a:p>
        </p:txBody>
      </p:sp>
      <p:graphicFrame>
        <p:nvGraphicFramePr>
          <p:cNvPr id="85" name="Table 6">
            <a:extLst>
              <a:ext uri="{FF2B5EF4-FFF2-40B4-BE49-F238E27FC236}">
                <a16:creationId xmlns:a16="http://schemas.microsoft.com/office/drawing/2014/main" id="{C6913DAC-AE5A-8248-BEBC-5752C4B4F3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60586" y="5943016"/>
          <a:ext cx="2002710" cy="674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2149">
                  <a:extLst>
                    <a:ext uri="{9D8B030D-6E8A-4147-A177-3AD203B41FA5}">
                      <a16:colId xmlns:a16="http://schemas.microsoft.com/office/drawing/2014/main" val="464577906"/>
                    </a:ext>
                  </a:extLst>
                </a:gridCol>
                <a:gridCol w="1100561">
                  <a:extLst>
                    <a:ext uri="{9D8B030D-6E8A-4147-A177-3AD203B41FA5}">
                      <a16:colId xmlns:a16="http://schemas.microsoft.com/office/drawing/2014/main" val="2153624199"/>
                    </a:ext>
                  </a:extLst>
                </a:gridCol>
              </a:tblGrid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b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 the 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51671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05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V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 to next iteration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9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17476"/>
      </p:ext>
    </p:extLst>
  </p:cSld>
  <p:clrMapOvr>
    <a:masterClrMapping/>
  </p:clrMapOvr>
  <p:transition spd="slow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84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Times New Roman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Cheat Sheet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2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E456F-B10E-8940-9C9B-D94F634782E2}"/>
              </a:ext>
            </a:extLst>
          </p:cNvPr>
          <p:cNvSpPr/>
          <p:nvPr/>
        </p:nvSpPr>
        <p:spPr>
          <a:xfrm>
            <a:off x="135923" y="963868"/>
            <a:ext cx="5547247" cy="3123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ED400-CB20-3C4B-89F3-35A903B62948}"/>
              </a:ext>
            </a:extLst>
          </p:cNvPr>
          <p:cNvSpPr txBox="1"/>
          <p:nvPr/>
        </p:nvSpPr>
        <p:spPr>
          <a:xfrm>
            <a:off x="308920" y="809979"/>
            <a:ext cx="217478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&amp; Math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E41C0-06DE-4646-BA18-7BEBC5DABB71}"/>
              </a:ext>
            </a:extLst>
          </p:cNvPr>
          <p:cNvSpPr txBox="1"/>
          <p:nvPr/>
        </p:nvSpPr>
        <p:spPr>
          <a:xfrm>
            <a:off x="308919" y="1142065"/>
            <a:ext cx="3938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V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 </a:t>
            </a:r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module’s 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V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constants: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342E9-DAE7-C14F-83D6-C9A7D60DCECF}"/>
              </a:ext>
            </a:extLst>
          </p:cNvPr>
          <p:cNvSpPr/>
          <p:nvPr/>
        </p:nvSpPr>
        <p:spPr>
          <a:xfrm>
            <a:off x="135923" y="4300582"/>
            <a:ext cx="5547247" cy="2497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6892B-67AC-B445-B760-31DADA9734A9}"/>
              </a:ext>
            </a:extLst>
          </p:cNvPr>
          <p:cNvSpPr txBox="1"/>
          <p:nvPr/>
        </p:nvSpPr>
        <p:spPr>
          <a:xfrm>
            <a:off x="308919" y="4162084"/>
            <a:ext cx="217478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Random/Loop Examples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0549B-1924-7940-A54C-42755DC8A117}"/>
              </a:ext>
            </a:extLst>
          </p:cNvPr>
          <p:cNvSpPr/>
          <p:nvPr/>
        </p:nvSpPr>
        <p:spPr>
          <a:xfrm>
            <a:off x="5764417" y="963868"/>
            <a:ext cx="6291660" cy="1771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74B3E-D3CC-D44B-B08D-C368FD477D31}"/>
              </a:ext>
            </a:extLst>
          </p:cNvPr>
          <p:cNvSpPr txBox="1"/>
          <p:nvPr/>
        </p:nvSpPr>
        <p:spPr>
          <a:xfrm>
            <a:off x="5937413" y="809981"/>
            <a:ext cx="2396360" cy="276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Activation Functions</a:t>
            </a:r>
          </a:p>
        </p:txBody>
      </p:sp>
      <p:graphicFrame>
        <p:nvGraphicFramePr>
          <p:cNvPr id="60" name="Table 6">
            <a:extLst>
              <a:ext uri="{FF2B5EF4-FFF2-40B4-BE49-F238E27FC236}">
                <a16:creationId xmlns:a16="http://schemas.microsoft.com/office/drawing/2014/main" id="{C70FF77F-F377-F54B-A4C2-18F2BCAA4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0952" y="1458761"/>
          <a:ext cx="2478323" cy="1920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3616">
                  <a:extLst>
                    <a:ext uri="{9D8B030D-6E8A-4147-A177-3AD203B41FA5}">
                      <a16:colId xmlns:a16="http://schemas.microsoft.com/office/drawing/2014/main" val="464577906"/>
                    </a:ext>
                  </a:extLst>
                </a:gridCol>
                <a:gridCol w="1544707">
                  <a:extLst>
                    <a:ext uri="{9D8B030D-6E8A-4147-A177-3AD203B41FA5}">
                      <a16:colId xmlns:a16="http://schemas.microsoft.com/office/drawing/2014/main" val="2365783349"/>
                    </a:ext>
                  </a:extLst>
                </a:gridCol>
              </a:tblGrid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1671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math.fabs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9392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math.log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8958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math.sine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357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math.cosine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72116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math.exp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50184"/>
                  </a:ext>
                </a:extLst>
              </a:tr>
              <a:tr h="263188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5904"/>
                  </a:ext>
                </a:extLst>
              </a:tr>
            </a:tbl>
          </a:graphicData>
        </a:graphic>
      </p:graphicFrame>
      <p:graphicFrame>
        <p:nvGraphicFramePr>
          <p:cNvPr id="61" name="Table 6">
            <a:extLst>
              <a:ext uri="{FF2B5EF4-FFF2-40B4-BE49-F238E27FC236}">
                <a16:creationId xmlns:a16="http://schemas.microsoft.com/office/drawing/2014/main" id="{2FCF2C84-F702-8041-8B8B-911B18CD7C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0522" y="1458761"/>
          <a:ext cx="2651943" cy="1920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9770">
                  <a:extLst>
                    <a:ext uri="{9D8B030D-6E8A-4147-A177-3AD203B41FA5}">
                      <a16:colId xmlns:a16="http://schemas.microsoft.com/office/drawing/2014/main" val="464577906"/>
                    </a:ext>
                  </a:extLst>
                </a:gridCol>
                <a:gridCol w="1722173">
                  <a:extLst>
                    <a:ext uri="{9D8B030D-6E8A-4147-A177-3AD203B41FA5}">
                      <a16:colId xmlns:a16="http://schemas.microsoft.com/office/drawing/2014/main" val="236578334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167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math.factorial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939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Rounding 1</a:t>
                      </a:r>
                      <a:endParaRPr lang="en-V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math.round()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8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V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math.ceil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3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V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Rounding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math.floor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721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Euler (ℯ)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math.e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501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 (𝜋)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endParaRPr lang="en-VN" sz="12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5904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130E9BFB-5A57-0F47-B671-3A9B1A592E49}"/>
              </a:ext>
            </a:extLst>
          </p:cNvPr>
          <p:cNvSpPr txBox="1"/>
          <p:nvPr/>
        </p:nvSpPr>
        <p:spPr>
          <a:xfrm>
            <a:off x="308919" y="3379001"/>
            <a:ext cx="3101545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Random module: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ADB263-4E85-A743-938B-CE404E4CAB68}"/>
              </a:ext>
            </a:extLst>
          </p:cNvPr>
          <p:cNvSpPr txBox="1"/>
          <p:nvPr/>
        </p:nvSpPr>
        <p:spPr>
          <a:xfrm>
            <a:off x="3583459" y="3564892"/>
            <a:ext cx="160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VN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E7B7BE-E6DF-1E42-8504-668F4DA99F72}"/>
              </a:ext>
            </a:extLst>
          </p:cNvPr>
          <p:cNvSpPr txBox="1"/>
          <p:nvPr/>
        </p:nvSpPr>
        <p:spPr>
          <a:xfrm>
            <a:off x="692496" y="3564892"/>
            <a:ext cx="282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Generate random floating-point in [0, 1):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57DBBE-5053-734A-A27A-506D8D26AC82}"/>
              </a:ext>
            </a:extLst>
          </p:cNvPr>
          <p:cNvSpPr txBox="1"/>
          <p:nvPr/>
        </p:nvSpPr>
        <p:spPr>
          <a:xfrm>
            <a:off x="3583459" y="3802816"/>
            <a:ext cx="1939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endParaRPr lang="en-VN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9624E6-77DB-E346-BD16-2A7430FB5547}"/>
              </a:ext>
            </a:extLst>
          </p:cNvPr>
          <p:cNvSpPr txBox="1"/>
          <p:nvPr/>
        </p:nvSpPr>
        <p:spPr>
          <a:xfrm>
            <a:off x="692496" y="3802816"/>
            <a:ext cx="282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Generate random integer in [a, b]: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DBD41C-93CC-054B-8A4F-EC0BC746AE54}"/>
              </a:ext>
            </a:extLst>
          </p:cNvPr>
          <p:cNvGrpSpPr/>
          <p:nvPr/>
        </p:nvGrpSpPr>
        <p:grpSpPr>
          <a:xfrm>
            <a:off x="319230" y="4503725"/>
            <a:ext cx="2561603" cy="694940"/>
            <a:chOff x="308919" y="4622406"/>
            <a:chExt cx="2561603" cy="6949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F447A5-B5CB-1446-ADF2-089408DCCF64}"/>
                </a:ext>
              </a:extLst>
            </p:cNvPr>
            <p:cNvSpPr/>
            <p:nvPr/>
          </p:nvSpPr>
          <p:spPr>
            <a:xfrm>
              <a:off x="308919" y="4736731"/>
              <a:ext cx="2561603" cy="5806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564EE4-A896-7B45-9B4A-1FA294F107F2}"/>
                </a:ext>
              </a:extLst>
            </p:cNvPr>
            <p:cNvSpPr txBox="1"/>
            <p:nvPr/>
          </p:nvSpPr>
          <p:spPr>
            <a:xfrm>
              <a:off x="481915" y="4622406"/>
              <a:ext cx="1346885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VN"/>
              </a:defPPr>
              <a:lvl1pPr algn="ctr">
                <a:defRPr sz="12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VN" dirty="0"/>
                <a:t>Coin tossing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130DB35-F2EA-8A4E-B3B2-00FA6051F454}"/>
                    </a:ext>
                  </a:extLst>
                </p:cNvPr>
                <p:cNvSpPr txBox="1"/>
                <p:nvPr/>
              </p:nvSpPr>
              <p:spPr>
                <a:xfrm>
                  <a:off x="933694" y="4899405"/>
                  <a:ext cx="1232837" cy="3499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𝑒𝑣𝑒𝑛𝑡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𝑒𝑣𝑒𝑛𝑡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VN" sz="11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130DB35-F2EA-8A4E-B3B2-00FA6051F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94" y="4899405"/>
                  <a:ext cx="1232837" cy="349968"/>
                </a:xfrm>
                <a:prstGeom prst="rect">
                  <a:avLst/>
                </a:prstGeom>
                <a:blipFill>
                  <a:blip r:embed="rId3"/>
                  <a:stretch>
                    <a:fillRect l="-2041" b="-6897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21DB1-2F13-8F41-B109-B302862FCE8C}"/>
              </a:ext>
            </a:extLst>
          </p:cNvPr>
          <p:cNvGrpSpPr/>
          <p:nvPr/>
        </p:nvGrpSpPr>
        <p:grpSpPr>
          <a:xfrm>
            <a:off x="2754319" y="4501408"/>
            <a:ext cx="3013276" cy="2223456"/>
            <a:chOff x="2757331" y="4622406"/>
            <a:chExt cx="3013276" cy="20747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9C7297-88B5-DD4F-962D-9E47B18DCB94}"/>
                </a:ext>
              </a:extLst>
            </p:cNvPr>
            <p:cNvSpPr/>
            <p:nvPr/>
          </p:nvSpPr>
          <p:spPr>
            <a:xfrm>
              <a:off x="2983168" y="4736731"/>
              <a:ext cx="2561603" cy="1960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6D525C1-F674-C141-ACCE-4D5FBC88B3CC}"/>
                </a:ext>
              </a:extLst>
            </p:cNvPr>
            <p:cNvSpPr txBox="1"/>
            <p:nvPr/>
          </p:nvSpPr>
          <p:spPr>
            <a:xfrm>
              <a:off x="2983168" y="5430216"/>
              <a:ext cx="19097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 Gregory-Leibniz Series: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C3A9A25-04FF-8949-8778-E2A2A9729CFD}"/>
                    </a:ext>
                  </a:extLst>
                </p:cNvPr>
                <p:cNvSpPr txBox="1"/>
                <p:nvPr/>
              </p:nvSpPr>
              <p:spPr>
                <a:xfrm>
                  <a:off x="3900833" y="5115227"/>
                  <a:ext cx="602216" cy="367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VN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V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VN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VN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VN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VN" sz="11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C3A9A25-04FF-8949-8778-E2A2A9729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833" y="5115227"/>
                  <a:ext cx="602216" cy="367408"/>
                </a:xfrm>
                <a:prstGeom prst="rect">
                  <a:avLst/>
                </a:prstGeom>
                <a:blipFill>
                  <a:blip r:embed="rId4"/>
                  <a:stretch>
                    <a:fillRect l="-204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9BC1C82-BAB3-0E48-9F70-B8D82A254A07}"/>
                </a:ext>
              </a:extLst>
            </p:cNvPr>
            <p:cNvSpPr txBox="1"/>
            <p:nvPr/>
          </p:nvSpPr>
          <p:spPr>
            <a:xfrm>
              <a:off x="3156164" y="4622406"/>
              <a:ext cx="1346885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VN"/>
              </a:defPPr>
              <a:lvl1pPr algn="ctr">
                <a:defRPr sz="12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VN" dirty="0"/>
                <a:t>PI estimation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379EBCF-A7D9-074C-B0B7-22960D5695ED}"/>
                    </a:ext>
                  </a:extLst>
                </p:cNvPr>
                <p:cNvSpPr txBox="1"/>
                <p:nvPr/>
              </p:nvSpPr>
              <p:spPr>
                <a:xfrm>
                  <a:off x="3396868" y="5624736"/>
                  <a:ext cx="1708104" cy="4621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VN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</m:t>
                        </m:r>
                        <m:nary>
                          <m:naryPr>
                            <m:chr m:val="∑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VN" sz="11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379EBCF-A7D9-074C-B0B7-22960D56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868" y="5624736"/>
                  <a:ext cx="1708104" cy="462114"/>
                </a:xfrm>
                <a:prstGeom prst="rect">
                  <a:avLst/>
                </a:prstGeom>
                <a:blipFill>
                  <a:blip r:embed="rId5"/>
                  <a:stretch>
                    <a:fillRect t="-112500" b="-160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5DBB9E5-0DE0-C149-97BE-9017856787EE}"/>
                </a:ext>
              </a:extLst>
            </p:cNvPr>
            <p:cNvSpPr txBox="1"/>
            <p:nvPr/>
          </p:nvSpPr>
          <p:spPr>
            <a:xfrm>
              <a:off x="2983168" y="5995812"/>
              <a:ext cx="19097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 Nilakantha Series: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26984B9-0C8B-D24B-BA38-AFB97A9325F2}"/>
                    </a:ext>
                  </a:extLst>
                </p:cNvPr>
                <p:cNvSpPr txBox="1"/>
                <p:nvPr/>
              </p:nvSpPr>
              <p:spPr>
                <a:xfrm>
                  <a:off x="2757331" y="6195117"/>
                  <a:ext cx="3013276" cy="4622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VN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≈3+4</m:t>
                        </m:r>
                        <m:nary>
                          <m:naryPr>
                            <m:chr m:val="∑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+2)(2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+3)(2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+4)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VN" sz="11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26984B9-0C8B-D24B-BA38-AFB97A932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331" y="6195117"/>
                  <a:ext cx="3013276" cy="462242"/>
                </a:xfrm>
                <a:prstGeom prst="rect">
                  <a:avLst/>
                </a:prstGeom>
                <a:blipFill>
                  <a:blip r:embed="rId6"/>
                  <a:stretch>
                    <a:fillRect t="-110000" b="-160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18EB1DE-6184-8E45-A367-114A23EAA8FD}"/>
                </a:ext>
              </a:extLst>
            </p:cNvPr>
            <p:cNvSpPr txBox="1"/>
            <p:nvPr/>
          </p:nvSpPr>
          <p:spPr>
            <a:xfrm>
              <a:off x="2983168" y="4899405"/>
              <a:ext cx="19097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 Monte Carlo Method: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34EA27F-CCEE-8C49-9CE7-ED947F408030}"/>
              </a:ext>
            </a:extLst>
          </p:cNvPr>
          <p:cNvSpPr/>
          <p:nvPr/>
        </p:nvSpPr>
        <p:spPr>
          <a:xfrm>
            <a:off x="308919" y="6144249"/>
            <a:ext cx="2561603" cy="580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4BE42-D7AF-5445-B15A-871C08AC86C2}"/>
              </a:ext>
            </a:extLst>
          </p:cNvPr>
          <p:cNvGrpSpPr/>
          <p:nvPr/>
        </p:nvGrpSpPr>
        <p:grpSpPr>
          <a:xfrm>
            <a:off x="319229" y="5270885"/>
            <a:ext cx="2561603" cy="694940"/>
            <a:chOff x="302122" y="5376219"/>
            <a:chExt cx="2561603" cy="69494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CB64152-C1B7-B346-94E5-D735737719BC}"/>
                </a:ext>
              </a:extLst>
            </p:cNvPr>
            <p:cNvSpPr/>
            <p:nvPr/>
          </p:nvSpPr>
          <p:spPr>
            <a:xfrm>
              <a:off x="302122" y="5490544"/>
              <a:ext cx="2561603" cy="5806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07980E-6A4B-B44A-944C-B4D6F9CB63FC}"/>
                </a:ext>
              </a:extLst>
            </p:cNvPr>
            <p:cNvSpPr txBox="1"/>
            <p:nvPr/>
          </p:nvSpPr>
          <p:spPr>
            <a:xfrm>
              <a:off x="475118" y="5376219"/>
              <a:ext cx="1346885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VN"/>
              </a:defPPr>
              <a:lvl1pPr algn="ctr">
                <a:defRPr sz="12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VN" dirty="0"/>
                <a:t>Euler’s number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1F1F379-8909-A843-AA9D-5F9DB1A15D14}"/>
                    </a:ext>
                  </a:extLst>
                </p:cNvPr>
                <p:cNvSpPr txBox="1"/>
                <p:nvPr/>
              </p:nvSpPr>
              <p:spPr>
                <a:xfrm>
                  <a:off x="1173933" y="5672836"/>
                  <a:ext cx="831573" cy="341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ℯ</m:t>
                        </m:r>
                        <m:r>
                          <a:rPr lang="en-VN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en-VN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VN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VN" sz="11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1F1F379-8909-A843-AA9D-5F9DB1A15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933" y="5672836"/>
                  <a:ext cx="831573" cy="341247"/>
                </a:xfrm>
                <a:prstGeom prst="rect">
                  <a:avLst/>
                </a:prstGeom>
                <a:blipFill>
                  <a:blip r:embed="rId7"/>
                  <a:stretch>
                    <a:fillRect l="-1493" b="-10714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C6C0600-2ABB-484D-AB52-4565A4B75943}"/>
              </a:ext>
            </a:extLst>
          </p:cNvPr>
          <p:cNvSpPr txBox="1"/>
          <p:nvPr/>
        </p:nvSpPr>
        <p:spPr>
          <a:xfrm>
            <a:off x="481915" y="6029924"/>
            <a:ext cx="134688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Quadratic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BFDC758-413B-344A-849A-B0EE752DCC6F}"/>
                  </a:ext>
                </a:extLst>
              </p:cNvPr>
              <p:cNvSpPr txBox="1"/>
              <p:nvPr/>
            </p:nvSpPr>
            <p:spPr>
              <a:xfrm>
                <a:off x="1781963" y="6186866"/>
                <a:ext cx="992900" cy="454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VN" sz="11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BFDC758-413B-344A-849A-B0EE752D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63" y="6186866"/>
                <a:ext cx="992900" cy="45409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DF680B-EF2A-D84A-BCAD-B562B4326E93}"/>
                  </a:ext>
                </a:extLst>
              </p:cNvPr>
              <p:cNvSpPr txBox="1"/>
              <p:nvPr/>
            </p:nvSpPr>
            <p:spPr>
              <a:xfrm>
                <a:off x="397237" y="6357443"/>
                <a:ext cx="476541" cy="28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VN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VN" sz="1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DF680B-EF2A-D84A-BCAD-B562B432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" y="6357443"/>
                <a:ext cx="476541" cy="287130"/>
              </a:xfrm>
              <a:prstGeom prst="rect">
                <a:avLst/>
              </a:prstGeom>
              <a:blipFill>
                <a:blip r:embed="rId9"/>
                <a:stretch>
                  <a:fillRect l="-5263" r="-5263" b="-12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274F73-3750-BC43-B8B6-818422DF0039}"/>
                  </a:ext>
                </a:extLst>
              </p:cNvPr>
              <p:cNvSpPr txBox="1"/>
              <p:nvPr/>
            </p:nvSpPr>
            <p:spPr>
              <a:xfrm>
                <a:off x="873778" y="6439723"/>
                <a:ext cx="99290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m:rPr>
                        <m:sty m:val="p"/>
                      </m:rPr>
                      <a:rPr lang="en-US" sz="1000" b="0" i="1" smtClean="0">
                        <a:latin typeface="Cambria Math" panose="02040503050406030204" pitchFamily="18" charset="0"/>
                      </a:rPr>
                      <m:t>op</m:t>
                    </m:r>
                  </m:oMath>
                </a14:m>
                <a:r>
                  <a:rPr lang="en-VN" sz="1000" dirty="0"/>
                  <a:t>s;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274F73-3750-BC43-B8B6-818422DF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8" y="6439723"/>
                <a:ext cx="992900" cy="153888"/>
              </a:xfrm>
              <a:prstGeom prst="rect">
                <a:avLst/>
              </a:prstGeom>
              <a:blipFill>
                <a:blip r:embed="rId10"/>
                <a:stretch>
                  <a:fillRect l="-3797" t="-14286" b="-4285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F9AD159-FB3D-9C4B-9F0A-6DBB8741E7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7413" y="1167689"/>
            <a:ext cx="2706334" cy="154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BDFC5-2B2C-0F4D-A93E-7D08B83DD7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3348" y="1166115"/>
            <a:ext cx="3068601" cy="1540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124299F6-D639-A245-8BE3-9A608A157844}"/>
              </a:ext>
            </a:extLst>
          </p:cNvPr>
          <p:cNvSpPr txBox="1"/>
          <p:nvPr/>
        </p:nvSpPr>
        <p:spPr>
          <a:xfrm>
            <a:off x="8702101" y="914050"/>
            <a:ext cx="213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x values into smaller ranges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66CDE6B-C4AD-3246-B5CF-E86F444BBD2B}"/>
              </a:ext>
            </a:extLst>
          </p:cNvPr>
          <p:cNvSpPr/>
          <p:nvPr/>
        </p:nvSpPr>
        <p:spPr>
          <a:xfrm>
            <a:off x="5764417" y="2973264"/>
            <a:ext cx="6291660" cy="1563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D3FA83-56AE-3646-96C7-F06752D8DCF4}"/>
              </a:ext>
            </a:extLst>
          </p:cNvPr>
          <p:cNvSpPr txBox="1"/>
          <p:nvPr/>
        </p:nvSpPr>
        <p:spPr>
          <a:xfrm>
            <a:off x="5937413" y="2819376"/>
            <a:ext cx="2396360" cy="276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While Loop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5204B7-E2E9-2548-BCDC-8AA8208E7E0E}"/>
              </a:ext>
            </a:extLst>
          </p:cNvPr>
          <p:cNvSpPr txBox="1"/>
          <p:nvPr/>
        </p:nvSpPr>
        <p:spPr>
          <a:xfrm>
            <a:off x="10452149" y="3079978"/>
            <a:ext cx="1496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while-True-break: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ED8E61B-7181-5949-8D23-047860842127}"/>
              </a:ext>
            </a:extLst>
          </p:cNvPr>
          <p:cNvSpPr txBox="1"/>
          <p:nvPr/>
        </p:nvSpPr>
        <p:spPr>
          <a:xfrm>
            <a:off x="8809307" y="3085911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while condition:</a:t>
            </a:r>
          </a:p>
        </p:txBody>
      </p:sp>
      <p:pic>
        <p:nvPicPr>
          <p:cNvPr id="1028" name="Picture 4" descr="Java while loop - Javatpoint">
            <a:extLst>
              <a:ext uri="{FF2B5EF4-FFF2-40B4-BE49-F238E27FC236}">
                <a16:creationId xmlns:a16="http://schemas.microsoft.com/office/drawing/2014/main" id="{10666EA5-E8C1-DE40-A7F2-D24FED33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57" y="3154153"/>
            <a:ext cx="1380049" cy="14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4CEB5BF0-8974-7748-B76E-EAD34EED812D}"/>
              </a:ext>
            </a:extLst>
          </p:cNvPr>
          <p:cNvSpPr/>
          <p:nvPr/>
        </p:nvSpPr>
        <p:spPr>
          <a:xfrm>
            <a:off x="5764417" y="4770358"/>
            <a:ext cx="6291660" cy="2027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33C36F9-B3B7-4F4C-A136-5B92A75EFA80}"/>
              </a:ext>
            </a:extLst>
          </p:cNvPr>
          <p:cNvSpPr txBox="1"/>
          <p:nvPr/>
        </p:nvSpPr>
        <p:spPr>
          <a:xfrm>
            <a:off x="5937413" y="4616470"/>
            <a:ext cx="2396360" cy="276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Common Errors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8DB8FC4-9441-4D4E-870A-6A3780B15EC1}"/>
              </a:ext>
            </a:extLst>
          </p:cNvPr>
          <p:cNvSpPr txBox="1"/>
          <p:nvPr/>
        </p:nvSpPr>
        <p:spPr>
          <a:xfrm>
            <a:off x="8333773" y="4878565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SyntaxError: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3B648C-27F5-BD43-A3DA-3636CAFD5F70}"/>
              </a:ext>
            </a:extLst>
          </p:cNvPr>
          <p:cNvSpPr txBox="1"/>
          <p:nvPr/>
        </p:nvSpPr>
        <p:spPr>
          <a:xfrm>
            <a:off x="5782493" y="4876180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NameError: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A740F3-66E9-BE44-ACC7-87BDE092030D}"/>
              </a:ext>
            </a:extLst>
          </p:cNvPr>
          <p:cNvSpPr txBox="1"/>
          <p:nvPr/>
        </p:nvSpPr>
        <p:spPr>
          <a:xfrm>
            <a:off x="5821069" y="5027407"/>
            <a:ext cx="2706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 not defined</a:t>
            </a:r>
          </a:p>
          <a:p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not defined</a:t>
            </a:r>
            <a:endParaRPr lang="en-VN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620AD70-F7D4-D545-A639-C7398948DF20}"/>
              </a:ext>
            </a:extLst>
          </p:cNvPr>
          <p:cNvSpPr txBox="1"/>
          <p:nvPr/>
        </p:nvSpPr>
        <p:spPr>
          <a:xfrm>
            <a:off x="10062885" y="4898371"/>
            <a:ext cx="239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aivietnam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768D46E-F316-9048-831A-BE9B8377DCF0}"/>
              </a:ext>
            </a:extLst>
          </p:cNvPr>
          <p:cNvSpPr txBox="1"/>
          <p:nvPr/>
        </p:nvSpPr>
        <p:spPr>
          <a:xfrm>
            <a:off x="8333773" y="5131438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ZeroDivisionError: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300F7E-5B9A-3D4C-980E-6F60750D6CD0}"/>
              </a:ext>
            </a:extLst>
          </p:cNvPr>
          <p:cNvSpPr txBox="1"/>
          <p:nvPr/>
        </p:nvSpPr>
        <p:spPr>
          <a:xfrm>
            <a:off x="10062885" y="5147820"/>
            <a:ext cx="239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55906CD-6A8D-3D43-9F0B-29423E68151C}"/>
              </a:ext>
            </a:extLst>
          </p:cNvPr>
          <p:cNvSpPr txBox="1"/>
          <p:nvPr/>
        </p:nvSpPr>
        <p:spPr>
          <a:xfrm>
            <a:off x="8333773" y="5389225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TypeError: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41C7A08-B5D0-B644-B415-D63BD5789643}"/>
              </a:ext>
            </a:extLst>
          </p:cNvPr>
          <p:cNvSpPr txBox="1"/>
          <p:nvPr/>
        </p:nvSpPr>
        <p:spPr>
          <a:xfrm>
            <a:off x="10062885" y="5404967"/>
            <a:ext cx="239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aivietnam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28666A-62C8-4B4D-AA20-84A356B084C6}"/>
              </a:ext>
            </a:extLst>
          </p:cNvPr>
          <p:cNvSpPr txBox="1"/>
          <p:nvPr/>
        </p:nvSpPr>
        <p:spPr>
          <a:xfrm>
            <a:off x="8333773" y="5645842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IndetationError: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AB79C0C-C394-6B40-9060-6B6A8D719DAE}"/>
              </a:ext>
            </a:extLst>
          </p:cNvPr>
          <p:cNvSpPr txBox="1"/>
          <p:nvPr/>
        </p:nvSpPr>
        <p:spPr>
          <a:xfrm>
            <a:off x="10062885" y="5660027"/>
            <a:ext cx="2396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1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identation</a:t>
            </a:r>
            <a:r>
              <a:rPr lang="en-US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 + b)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457C0F9-DB4B-2F4E-A7DF-ACC02507B65C}"/>
              </a:ext>
            </a:extLst>
          </p:cNvPr>
          <p:cNvSpPr txBox="1"/>
          <p:nvPr/>
        </p:nvSpPr>
        <p:spPr>
          <a:xfrm>
            <a:off x="8333773" y="6196222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ModuleNotFoundError: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7E6F3EE-6F9B-8643-AE12-B2A95AB51D06}"/>
              </a:ext>
            </a:extLst>
          </p:cNvPr>
          <p:cNvSpPr txBox="1"/>
          <p:nvPr/>
        </p:nvSpPr>
        <p:spPr>
          <a:xfrm>
            <a:off x="10062883" y="6227688"/>
            <a:ext cx="239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8475474-D0B7-4446-B681-D82F2824D969}"/>
              </a:ext>
            </a:extLst>
          </p:cNvPr>
          <p:cNvSpPr txBox="1"/>
          <p:nvPr/>
        </p:nvSpPr>
        <p:spPr>
          <a:xfrm>
            <a:off x="8333773" y="6459850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IndexError: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2EB24A-4342-B149-8058-B1711C1B698E}"/>
              </a:ext>
            </a:extLst>
          </p:cNvPr>
          <p:cNvSpPr txBox="1"/>
          <p:nvPr/>
        </p:nvSpPr>
        <p:spPr>
          <a:xfrm>
            <a:off x="10062884" y="6462905"/>
            <a:ext cx="239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aivietnam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F6D2523-286C-1349-AE9C-498678B99903}"/>
              </a:ext>
            </a:extLst>
          </p:cNvPr>
          <p:cNvSpPr txBox="1"/>
          <p:nvPr/>
        </p:nvSpPr>
        <p:spPr>
          <a:xfrm>
            <a:off x="5767595" y="5684651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_ValueError: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A7EFDB3-B827-C449-8EF0-A353532CE7E4}"/>
              </a:ext>
            </a:extLst>
          </p:cNvPr>
          <p:cNvSpPr txBox="1"/>
          <p:nvPr/>
        </p:nvSpPr>
        <p:spPr>
          <a:xfrm>
            <a:off x="5816634" y="5861951"/>
            <a:ext cx="239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aivietnam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3A6F74B-AE4C-9842-A07E-11E64455E777}"/>
              </a:ext>
            </a:extLst>
          </p:cNvPr>
          <p:cNvSpPr txBox="1"/>
          <p:nvPr/>
        </p:nvSpPr>
        <p:spPr>
          <a:xfrm>
            <a:off x="5760194" y="6041780"/>
            <a:ext cx="190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_RecursionError: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3853BE-B7DC-0F48-891A-DAB882A0DF19}"/>
              </a:ext>
            </a:extLst>
          </p:cNvPr>
          <p:cNvSpPr txBox="1"/>
          <p:nvPr/>
        </p:nvSpPr>
        <p:spPr>
          <a:xfrm>
            <a:off x="5816634" y="6214364"/>
            <a:ext cx="2396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a_func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a_func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a_func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 calls</a:t>
            </a:r>
            <a:endParaRPr lang="en-US" sz="11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13906" y="3336998"/>
            <a:ext cx="1221070" cy="1124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10683488" y="3341588"/>
            <a:ext cx="1221070" cy="1124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3E9586-C955-AA4A-B585-48902E9DB1D7}"/>
              </a:ext>
            </a:extLst>
          </p:cNvPr>
          <p:cNvSpPr txBox="1"/>
          <p:nvPr/>
        </p:nvSpPr>
        <p:spPr>
          <a:xfrm>
            <a:off x="9106688" y="3477211"/>
            <a:ext cx="12207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 </a:t>
            </a:r>
            <a:r>
              <a:rPr lang="en-US" sz="1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5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”done”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575C0B-7BED-1949-844B-10B6E8574A51}"/>
              </a:ext>
            </a:extLst>
          </p:cNvPr>
          <p:cNvSpPr txBox="1"/>
          <p:nvPr/>
        </p:nvSpPr>
        <p:spPr>
          <a:xfrm>
            <a:off x="10738049" y="3334174"/>
            <a:ext cx="12579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5: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”done”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825004" y="3334173"/>
            <a:ext cx="1749452" cy="760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5830285" y="4107356"/>
            <a:ext cx="1749452" cy="351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FF79CF-AE78-7345-B5D6-F5EA816A6D39}"/>
              </a:ext>
            </a:extLst>
          </p:cNvPr>
          <p:cNvSpPr txBox="1"/>
          <p:nvPr/>
        </p:nvSpPr>
        <p:spPr>
          <a:xfrm>
            <a:off x="5787272" y="3362657"/>
            <a:ext cx="183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…</a:t>
            </a:r>
          </a:p>
          <a:p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condition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inside </a:t>
            </a:r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FF79CF-AE78-7345-B5D6-F5EA816A6D39}"/>
              </a:ext>
            </a:extLst>
          </p:cNvPr>
          <p:cNvSpPr txBox="1"/>
          <p:nvPr/>
        </p:nvSpPr>
        <p:spPr>
          <a:xfrm>
            <a:off x="5799049" y="4174550"/>
            <a:ext cx="1835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True/False </a:t>
            </a:r>
            <a:r>
              <a:rPr lang="en-US" sz="9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9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886452904"/>
      </p:ext>
    </p:extLst>
  </p:cSld>
  <p:clrMapOvr>
    <a:masterClrMapping/>
  </p:clrMapOvr>
  <p:transition spd="slow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Times New Roman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Cheat Sheet – For Loop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E456F-B10E-8940-9C9B-D94F634782E2}"/>
              </a:ext>
            </a:extLst>
          </p:cNvPr>
          <p:cNvSpPr/>
          <p:nvPr/>
        </p:nvSpPr>
        <p:spPr>
          <a:xfrm>
            <a:off x="159072" y="1007968"/>
            <a:ext cx="3601477" cy="1940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ED400-CB20-3C4B-89F3-35A903B62948}"/>
              </a:ext>
            </a:extLst>
          </p:cNvPr>
          <p:cNvSpPr txBox="1"/>
          <p:nvPr/>
        </p:nvSpPr>
        <p:spPr>
          <a:xfrm>
            <a:off x="332069" y="854080"/>
            <a:ext cx="217478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1200" i="1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200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E67FC-AF57-3546-9295-09D39ED89467}"/>
              </a:ext>
            </a:extLst>
          </p:cNvPr>
          <p:cNvSpPr txBox="1"/>
          <p:nvPr/>
        </p:nvSpPr>
        <p:spPr>
          <a:xfrm>
            <a:off x="1591200" y="1280813"/>
            <a:ext cx="2332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before for</a:t>
            </a:r>
          </a:p>
          <a:p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iterable:</a:t>
            </a:r>
          </a:p>
          <a:p>
            <a:r>
              <a:rPr lang="en-VN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code inside for</a:t>
            </a:r>
          </a:p>
          <a:p>
            <a:r>
              <a:rPr lang="en-VN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after for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B6DF2D-DFBF-BB44-891A-3E64D1A68EFA}"/>
              </a:ext>
            </a:extLst>
          </p:cNvPr>
          <p:cNvSpPr/>
          <p:nvPr/>
        </p:nvSpPr>
        <p:spPr>
          <a:xfrm>
            <a:off x="8994156" y="1012656"/>
            <a:ext cx="3085069" cy="5824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FFE642-CEFF-DA43-B893-9FC92309E018}"/>
              </a:ext>
            </a:extLst>
          </p:cNvPr>
          <p:cNvSpPr txBox="1"/>
          <p:nvPr/>
        </p:nvSpPr>
        <p:spPr>
          <a:xfrm>
            <a:off x="9167153" y="858767"/>
            <a:ext cx="1622856" cy="2757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12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VN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applications</a:t>
            </a:r>
            <a:endParaRPr lang="en-VN" sz="1200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7933BA-8229-7B4A-BF28-846A69D5BFA1}"/>
              </a:ext>
            </a:extLst>
          </p:cNvPr>
          <p:cNvSpPr txBox="1"/>
          <p:nvPr/>
        </p:nvSpPr>
        <p:spPr>
          <a:xfrm>
            <a:off x="208478" y="1945574"/>
            <a:ext cx="34099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Definition: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</a:t>
            </a:r>
            <a:r>
              <a:rPr lang="en-V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in:</a:t>
            </a:r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V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</a:t>
            </a:r>
            <a:r>
              <a:rPr lang="en-V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iterable </a:t>
            </a:r>
            <a:r>
              <a:rPr lang="en-V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</a:t>
            </a:r>
            <a:r>
              <a:rPr lang="en-VN" sz="1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range(), list, string, tuple, and dictionary</a:t>
            </a:r>
            <a:endParaRPr lang="en-V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</a:t>
            </a:r>
            <a:r>
              <a:rPr lang="en-V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</a:t>
            </a:r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VN" sz="1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723919-BE44-9840-A672-85BCE6966D56}"/>
              </a:ext>
            </a:extLst>
          </p:cNvPr>
          <p:cNvSpPr/>
          <p:nvPr/>
        </p:nvSpPr>
        <p:spPr>
          <a:xfrm>
            <a:off x="3889580" y="1014131"/>
            <a:ext cx="4991471" cy="3750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FC473D-2870-B94E-B3AA-3565D0971A93}"/>
              </a:ext>
            </a:extLst>
          </p:cNvPr>
          <p:cNvSpPr txBox="1"/>
          <p:nvPr/>
        </p:nvSpPr>
        <p:spPr>
          <a:xfrm>
            <a:off x="4062578" y="860243"/>
            <a:ext cx="2951437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Iterables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2A2A37-0DF9-5D40-875F-5A4442CDC31E}"/>
              </a:ext>
            </a:extLst>
          </p:cNvPr>
          <p:cNvSpPr txBox="1"/>
          <p:nvPr/>
        </p:nvSpPr>
        <p:spPr>
          <a:xfrm>
            <a:off x="4053996" y="1376230"/>
            <a:ext cx="25665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VN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AIV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IET</a:t>
            </a:r>
            <a:r>
              <a:rPr lang="en-VN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AM’</a:t>
            </a:r>
            <a:endParaRPr lang="en-VN" sz="11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greeting: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VN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(character)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501C7-F0A2-C442-8EDE-37C69DE41769}"/>
              </a:ext>
            </a:extLst>
          </p:cNvPr>
          <p:cNvSpPr/>
          <p:nvPr/>
        </p:nvSpPr>
        <p:spPr>
          <a:xfrm>
            <a:off x="1181334" y="3063620"/>
            <a:ext cx="1482812" cy="4154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before </a:t>
            </a:r>
            <a:r>
              <a:rPr lang="en-VN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V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B28FE6F4-80F6-3141-B5A2-9B508DDC52D4}"/>
              </a:ext>
            </a:extLst>
          </p:cNvPr>
          <p:cNvSpPr/>
          <p:nvPr/>
        </p:nvSpPr>
        <p:spPr>
          <a:xfrm>
            <a:off x="1019859" y="3747083"/>
            <a:ext cx="1805762" cy="101733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the last element?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00721A4-0B45-2744-A4D4-C1845F0F2F22}"/>
              </a:ext>
            </a:extLst>
          </p:cNvPr>
          <p:cNvSpPr/>
          <p:nvPr/>
        </p:nvSpPr>
        <p:spPr>
          <a:xfrm>
            <a:off x="1181334" y="6408351"/>
            <a:ext cx="1482812" cy="4154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after </a:t>
            </a:r>
            <a:r>
              <a:rPr lang="en-VN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V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5D2230B-11F1-8542-8832-5773A3B20DB9}"/>
              </a:ext>
            </a:extLst>
          </p:cNvPr>
          <p:cNvCxnSpPr>
            <a:cxnSpLocks/>
            <a:stCxn id="9" idx="3"/>
            <a:endCxn id="69" idx="0"/>
          </p:cNvCxnSpPr>
          <p:nvPr/>
        </p:nvCxnSpPr>
        <p:spPr>
          <a:xfrm flipH="1">
            <a:off x="1922740" y="4255748"/>
            <a:ext cx="902881" cy="2152603"/>
          </a:xfrm>
          <a:prstGeom prst="bentConnector4">
            <a:avLst>
              <a:gd name="adj1" fmla="val -77325"/>
              <a:gd name="adj2" fmla="val 87647"/>
            </a:avLst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1393F0E-23D8-7C44-BA14-522F979DB12C}"/>
              </a:ext>
            </a:extLst>
          </p:cNvPr>
          <p:cNvCxnSpPr>
            <a:stCxn id="73" idx="2"/>
            <a:endCxn id="9" idx="1"/>
          </p:cNvCxnSpPr>
          <p:nvPr/>
        </p:nvCxnSpPr>
        <p:spPr>
          <a:xfrm rot="5400000" flipH="1">
            <a:off x="696797" y="4578811"/>
            <a:ext cx="1549005" cy="902881"/>
          </a:xfrm>
          <a:prstGeom prst="bentConnector4">
            <a:avLst>
              <a:gd name="adj1" fmla="val -14758"/>
              <a:gd name="adj2" fmla="val 170482"/>
            </a:avLst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5410C4E-E028-6E4B-AE5F-3832A37FCAC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22740" y="3479118"/>
            <a:ext cx="0" cy="26796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B85978-D08E-A544-9EF3-76EDC8CE9D78}"/>
              </a:ext>
            </a:extLst>
          </p:cNvPr>
          <p:cNvCxnSpPr>
            <a:stCxn id="9" idx="2"/>
            <a:endCxn id="73" idx="0"/>
          </p:cNvCxnSpPr>
          <p:nvPr/>
        </p:nvCxnSpPr>
        <p:spPr>
          <a:xfrm>
            <a:off x="1922740" y="4764413"/>
            <a:ext cx="0" cy="32779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65901EA-4BBE-A64D-972B-C1BB23C397AE}"/>
              </a:ext>
            </a:extLst>
          </p:cNvPr>
          <p:cNvSpPr txBox="1"/>
          <p:nvPr/>
        </p:nvSpPr>
        <p:spPr>
          <a:xfrm>
            <a:off x="2836590" y="3978749"/>
            <a:ext cx="55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84794EC-7EF7-8F48-A64B-CEE9809AEF13}"/>
              </a:ext>
            </a:extLst>
          </p:cNvPr>
          <p:cNvSpPr txBox="1"/>
          <p:nvPr/>
        </p:nvSpPr>
        <p:spPr>
          <a:xfrm>
            <a:off x="1388067" y="4753252"/>
            <a:ext cx="55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789044-8A4A-3A4A-B2D9-274714E7CC71}"/>
              </a:ext>
            </a:extLst>
          </p:cNvPr>
          <p:cNvSpPr txBox="1"/>
          <p:nvPr/>
        </p:nvSpPr>
        <p:spPr>
          <a:xfrm>
            <a:off x="3889580" y="1142314"/>
            <a:ext cx="182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String: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140812E-72FB-CB4F-A02C-7AE2C49D888E}"/>
              </a:ext>
            </a:extLst>
          </p:cNvPr>
          <p:cNvSpPr txBox="1"/>
          <p:nvPr/>
        </p:nvSpPr>
        <p:spPr>
          <a:xfrm>
            <a:off x="6471452" y="1128026"/>
            <a:ext cx="182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List: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BF4003-9C23-4E4E-A6D0-D30CE912E681}"/>
              </a:ext>
            </a:extLst>
          </p:cNvPr>
          <p:cNvSpPr txBox="1"/>
          <p:nvPr/>
        </p:nvSpPr>
        <p:spPr>
          <a:xfrm>
            <a:off x="6589335" y="1372955"/>
            <a:ext cx="22712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odds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odd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odds: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VN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(odd)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049701F-7809-504E-A57E-5694D0E20E7B}"/>
              </a:ext>
            </a:extLst>
          </p:cNvPr>
          <p:cNvSpPr txBox="1"/>
          <p:nvPr/>
        </p:nvSpPr>
        <p:spPr>
          <a:xfrm>
            <a:off x="3889580" y="1989485"/>
            <a:ext cx="182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Tuple: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B03FD4A-0633-1C45-9619-4D57727D7348}"/>
              </a:ext>
            </a:extLst>
          </p:cNvPr>
          <p:cNvSpPr txBox="1"/>
          <p:nvPr/>
        </p:nvSpPr>
        <p:spPr>
          <a:xfrm>
            <a:off x="4062578" y="2253678"/>
            <a:ext cx="2680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fruits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’apple’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’banana’</a:t>
            </a:r>
          </a:p>
          <a:p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’melon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’peach’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fruit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fruits: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VN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(fruit)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9EEBB6-794F-9540-988B-0D80B609F379}"/>
              </a:ext>
            </a:extLst>
          </p:cNvPr>
          <p:cNvSpPr txBox="1"/>
          <p:nvPr/>
        </p:nvSpPr>
        <p:spPr>
          <a:xfrm>
            <a:off x="6471452" y="1969863"/>
            <a:ext cx="182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Dictionary: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56C6FC1-E49F-9F45-879B-0514AFA6ACA7}"/>
              </a:ext>
            </a:extLst>
          </p:cNvPr>
          <p:cNvSpPr txBox="1"/>
          <p:nvPr/>
        </p:nvSpPr>
        <p:spPr>
          <a:xfrm>
            <a:off x="6620542" y="2206440"/>
            <a:ext cx="2680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’lr’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VN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’optimizer</a:t>
            </a:r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’Adam’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VN" sz="1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’metric</a:t>
            </a:r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VN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’Accuracy’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parameters</a:t>
            </a:r>
            <a:r>
              <a:rPr lang="en-US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100" dirty="0" smtClean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V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B64317-D752-BC40-BC70-F553FD79D5A2}"/>
              </a:ext>
            </a:extLst>
          </p:cNvPr>
          <p:cNvSpPr/>
          <p:nvPr/>
        </p:nvSpPr>
        <p:spPr>
          <a:xfrm>
            <a:off x="3869101" y="5028606"/>
            <a:ext cx="4991471" cy="1808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2813BD-D5F3-7748-882B-C8498EACCCFB}"/>
              </a:ext>
            </a:extLst>
          </p:cNvPr>
          <p:cNvSpPr txBox="1"/>
          <p:nvPr/>
        </p:nvSpPr>
        <p:spPr>
          <a:xfrm>
            <a:off x="4042099" y="4874718"/>
            <a:ext cx="2951437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keywords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3A1A4B3-AF49-504F-B3BE-B950DCAE2B9E}"/>
              </a:ext>
            </a:extLst>
          </p:cNvPr>
          <p:cNvSpPr txBox="1"/>
          <p:nvPr/>
        </p:nvSpPr>
        <p:spPr>
          <a:xfrm>
            <a:off x="3985096" y="5390705"/>
            <a:ext cx="26354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VN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VN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after continue </a:t>
            </a:r>
            <a:endParaRPr lang="en-US" sz="1100" dirty="0" smtClean="0">
              <a:solidFill>
                <a:srgbClr val="17378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VN" sz="1100" dirty="0" smtClean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</a:t>
            </a:r>
            <a:r>
              <a:rPr lang="en-VN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be executed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VN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V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V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VN" sz="1100" dirty="0" smtClean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smtClean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0,1,2,3,4,6,7,8,9</a:t>
            </a:r>
            <a:endParaRPr lang="en-V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V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E167F5C-4671-B241-AF89-F6D72E11E8EC}"/>
              </a:ext>
            </a:extLst>
          </p:cNvPr>
          <p:cNvSpPr txBox="1"/>
          <p:nvPr/>
        </p:nvSpPr>
        <p:spPr>
          <a:xfrm>
            <a:off x="3869101" y="5156789"/>
            <a:ext cx="182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VN" sz="1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DF3A37-FEA4-8D45-8C7A-D3A5FE5ECA9B}"/>
              </a:ext>
            </a:extLst>
          </p:cNvPr>
          <p:cNvSpPr txBox="1"/>
          <p:nvPr/>
        </p:nvSpPr>
        <p:spPr>
          <a:xfrm>
            <a:off x="6434951" y="5171480"/>
            <a:ext cx="182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VN" sz="1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81FDDFD-FF9A-1146-8540-CE6E5251E309}"/>
              </a:ext>
            </a:extLst>
          </p:cNvPr>
          <p:cNvSpPr txBox="1"/>
          <p:nvPr/>
        </p:nvSpPr>
        <p:spPr>
          <a:xfrm>
            <a:off x="6548631" y="5394232"/>
            <a:ext cx="22712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VN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VN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true then the </a:t>
            </a:r>
            <a:r>
              <a:rPr lang="en-US" sz="1100" dirty="0" smtClean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VN" sz="1100" dirty="0" smtClean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  <a:r>
              <a:rPr lang="en-VN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be end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VN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V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#output: 0,1,2,3,4</a:t>
            </a:r>
            <a:endParaRPr lang="en-V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BDEB275-B9C6-F74B-BCF2-965BD9BDCB93}"/>
              </a:ext>
            </a:extLst>
          </p:cNvPr>
          <p:cNvCxnSpPr>
            <a:cxnSpLocks/>
          </p:cNvCxnSpPr>
          <p:nvPr/>
        </p:nvCxnSpPr>
        <p:spPr>
          <a:xfrm>
            <a:off x="2611228" y="5543494"/>
            <a:ext cx="912525" cy="0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77C9F3A-5663-DF45-813D-18FA687BBE01}"/>
              </a:ext>
            </a:extLst>
          </p:cNvPr>
          <p:cNvCxnSpPr>
            <a:cxnSpLocks/>
          </p:cNvCxnSpPr>
          <p:nvPr/>
        </p:nvCxnSpPr>
        <p:spPr>
          <a:xfrm flipH="1" flipV="1">
            <a:off x="384989" y="5422849"/>
            <a:ext cx="849265" cy="166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CFAB2B1-F966-C548-8E11-C589B8479C5C}"/>
              </a:ext>
            </a:extLst>
          </p:cNvPr>
          <p:cNvSpPr txBox="1"/>
          <p:nvPr/>
        </p:nvSpPr>
        <p:spPr>
          <a:xfrm>
            <a:off x="2776366" y="5268793"/>
            <a:ext cx="65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5F394C-0D89-E547-8D43-44F4B97500F9}"/>
              </a:ext>
            </a:extLst>
          </p:cNvPr>
          <p:cNvSpPr txBox="1"/>
          <p:nvPr/>
        </p:nvSpPr>
        <p:spPr>
          <a:xfrm>
            <a:off x="418922" y="5171480"/>
            <a:ext cx="75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AAD4C0B-B136-A44C-A4C9-96380189FB3B}"/>
              </a:ext>
            </a:extLst>
          </p:cNvPr>
          <p:cNvSpPr txBox="1"/>
          <p:nvPr/>
        </p:nvSpPr>
        <p:spPr>
          <a:xfrm>
            <a:off x="3951070" y="3267188"/>
            <a:ext cx="197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range(start, end, step):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55108D-C62F-BC4F-8D62-A2957A60EE3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67856" y="1679736"/>
            <a:ext cx="542957" cy="1248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BDCC9BC-D128-CC45-8CC6-377E0F75E347}"/>
              </a:ext>
            </a:extLst>
          </p:cNvPr>
          <p:cNvSpPr txBox="1"/>
          <p:nvPr/>
        </p:nvSpPr>
        <p:spPr>
          <a:xfrm>
            <a:off x="296371" y="1474694"/>
            <a:ext cx="96097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12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C0E5218-3500-CE47-A3D3-1E1EDD5F4365}"/>
              </a:ext>
            </a:extLst>
          </p:cNvPr>
          <p:cNvSpPr txBox="1"/>
          <p:nvPr/>
        </p:nvSpPr>
        <p:spPr>
          <a:xfrm>
            <a:off x="3951070" y="3558280"/>
            <a:ext cx="4705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VN" sz="1100" dirty="0">
                <a:solidFill>
                  <a:srgbClr val="EA8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EA8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EA8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~ </a:t>
            </a:r>
            <a:r>
              <a:rPr lang="en-VN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VN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F17C32-10BD-5645-95DF-FEDC0B20B4D1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5136924" y="3819890"/>
            <a:ext cx="0" cy="57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B4588C4-288B-C04E-B716-D56E718EDBE5}"/>
              </a:ext>
            </a:extLst>
          </p:cNvPr>
          <p:cNvSpPr txBox="1"/>
          <p:nvPr/>
        </p:nvSpPr>
        <p:spPr>
          <a:xfrm>
            <a:off x="4279179" y="4390523"/>
            <a:ext cx="1715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VN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V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2BAC0A-A45C-3542-A578-BDA9817D7F82}"/>
              </a:ext>
            </a:extLst>
          </p:cNvPr>
          <p:cNvSpPr txBox="1"/>
          <p:nvPr/>
        </p:nvSpPr>
        <p:spPr>
          <a:xfrm>
            <a:off x="6534639" y="3843554"/>
            <a:ext cx="2271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usage of range()</a:t>
            </a:r>
          </a:p>
          <a:p>
            <a:r>
              <a:rPr lang="en-US" sz="1100" dirty="0">
                <a:solidFill>
                  <a:srgbClr val="17378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just like using a list</a:t>
            </a:r>
          </a:p>
          <a:p>
            <a:r>
              <a:rPr lang="en-US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CD18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BB0B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02E9FE7-9AD2-2B49-9BD7-7DEB41BE5B48}"/>
              </a:ext>
            </a:extLst>
          </p:cNvPr>
          <p:cNvSpPr/>
          <p:nvPr/>
        </p:nvSpPr>
        <p:spPr>
          <a:xfrm>
            <a:off x="9042899" y="1288404"/>
            <a:ext cx="2974696" cy="580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6A8FF7A-078A-5742-8332-CB682DF3A811}"/>
              </a:ext>
            </a:extLst>
          </p:cNvPr>
          <p:cNvSpPr txBox="1"/>
          <p:nvPr/>
        </p:nvSpPr>
        <p:spPr>
          <a:xfrm>
            <a:off x="9300757" y="1174080"/>
            <a:ext cx="1346341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Coin tossing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6F3E96B-014B-0048-8035-BAD0767CEBDE}"/>
                  </a:ext>
                </a:extLst>
              </p:cNvPr>
              <p:cNvSpPr txBox="1"/>
              <p:nvPr/>
            </p:nvSpPr>
            <p:spPr>
              <a:xfrm>
                <a:off x="9714206" y="1451078"/>
                <a:ext cx="1409253" cy="349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𝑒𝑣𝑒𝑛𝑡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VN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6F3E96B-014B-0048-8035-BAD0767C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206" y="1451078"/>
                <a:ext cx="1409253" cy="349968"/>
              </a:xfrm>
              <a:prstGeom prst="rect">
                <a:avLst/>
              </a:prstGeom>
              <a:blipFill>
                <a:blip r:embed="rId3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ectangle 209">
            <a:extLst>
              <a:ext uri="{FF2B5EF4-FFF2-40B4-BE49-F238E27FC236}">
                <a16:creationId xmlns:a16="http://schemas.microsoft.com/office/drawing/2014/main" id="{89AAA128-C4F2-8F40-BDCC-A4596F979188}"/>
              </a:ext>
            </a:extLst>
          </p:cNvPr>
          <p:cNvSpPr/>
          <p:nvPr/>
        </p:nvSpPr>
        <p:spPr>
          <a:xfrm>
            <a:off x="9042899" y="2049449"/>
            <a:ext cx="2974696" cy="673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F199DB-5A97-1F45-9C3D-30F3497952BE}"/>
              </a:ext>
            </a:extLst>
          </p:cNvPr>
          <p:cNvSpPr txBox="1"/>
          <p:nvPr/>
        </p:nvSpPr>
        <p:spPr>
          <a:xfrm>
            <a:off x="9300072" y="1935124"/>
            <a:ext cx="137177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Euler’s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D0F7627-C802-FD49-BBE1-8343C4757E61}"/>
                  </a:ext>
                </a:extLst>
              </p:cNvPr>
              <p:cNvSpPr txBox="1"/>
              <p:nvPr/>
            </p:nvSpPr>
            <p:spPr>
              <a:xfrm>
                <a:off x="9259874" y="2298400"/>
                <a:ext cx="854016" cy="400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ℯ</m:t>
                      </m:r>
                      <m:r>
                        <a:rPr lang="en-VN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VN" sz="11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VN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VN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D0F7627-C802-FD49-BBE1-8343C475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874" y="2298400"/>
                <a:ext cx="854016" cy="400046"/>
              </a:xfrm>
              <a:prstGeom prst="rect">
                <a:avLst/>
              </a:prstGeom>
              <a:blipFill>
                <a:blip r:embed="rId4"/>
                <a:stretch>
                  <a:fillRect l="-2143" r="-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1FC129C-CB62-8B4D-8F6A-77088C84C3F2}"/>
                  </a:ext>
                </a:extLst>
              </p:cNvPr>
              <p:cNvSpPr txBox="1"/>
              <p:nvPr/>
            </p:nvSpPr>
            <p:spPr>
              <a:xfrm>
                <a:off x="10683479" y="2254223"/>
                <a:ext cx="1129348" cy="400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1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1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ℯ</m:t>
                      </m:r>
                    </m:oMath>
                  </m:oMathPara>
                </a14:m>
                <a:endParaRPr lang="en-VN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1FC129C-CB62-8B4D-8F6A-77088C84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479" y="2254223"/>
                <a:ext cx="1129348" cy="400046"/>
              </a:xfrm>
              <a:prstGeom prst="rect">
                <a:avLst/>
              </a:prstGeom>
              <a:blipFill>
                <a:blip r:embed="rId5"/>
                <a:stretch>
                  <a:fillRect l="-1081" r="-1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ectangle 214">
            <a:extLst>
              <a:ext uri="{FF2B5EF4-FFF2-40B4-BE49-F238E27FC236}">
                <a16:creationId xmlns:a16="http://schemas.microsoft.com/office/drawing/2014/main" id="{75131A85-83A9-144B-BF98-EA126331D1DB}"/>
              </a:ext>
            </a:extLst>
          </p:cNvPr>
          <p:cNvSpPr/>
          <p:nvPr/>
        </p:nvSpPr>
        <p:spPr>
          <a:xfrm>
            <a:off x="9037069" y="2877904"/>
            <a:ext cx="2967186" cy="1596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FA067E-0801-8B43-AA86-E4686996A7AF}"/>
              </a:ext>
            </a:extLst>
          </p:cNvPr>
          <p:cNvSpPr txBox="1"/>
          <p:nvPr/>
        </p:nvSpPr>
        <p:spPr>
          <a:xfrm>
            <a:off x="9300071" y="2763580"/>
            <a:ext cx="1364837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Quadratic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B97FBB5-D089-D741-A25C-4F318BB7D943}"/>
                  </a:ext>
                </a:extLst>
              </p:cNvPr>
              <p:cNvSpPr txBox="1"/>
              <p:nvPr/>
            </p:nvSpPr>
            <p:spPr>
              <a:xfrm>
                <a:off x="9965240" y="3582567"/>
                <a:ext cx="1150108" cy="454099"/>
              </a:xfrm>
              <a:prstGeom prst="rect">
                <a:avLst/>
              </a:prstGeom>
              <a:solidFill>
                <a:srgbClr val="D3F4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11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VN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B97FBB5-D089-D741-A25C-4F318BB7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40" y="3582567"/>
                <a:ext cx="1150108" cy="454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4FC30199-5DCC-544D-8576-7E5EC092B2D0}"/>
                  </a:ext>
                </a:extLst>
              </p:cNvPr>
              <p:cNvSpPr txBox="1"/>
              <p:nvPr/>
            </p:nvSpPr>
            <p:spPr>
              <a:xfrm>
                <a:off x="9965240" y="3088898"/>
                <a:ext cx="1150107" cy="287130"/>
              </a:xfrm>
              <a:prstGeom prst="rect">
                <a:avLst/>
              </a:prstGeom>
              <a:solidFill>
                <a:srgbClr val="D3F4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VN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VN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4FC30199-5DCC-544D-8576-7E5EC092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40" y="3088898"/>
                <a:ext cx="1150107" cy="287130"/>
              </a:xfrm>
              <a:prstGeom prst="rect">
                <a:avLst/>
              </a:prstGeom>
              <a:blipFill>
                <a:blip r:embed="rId7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27BDF4-C400-414F-B070-8731F73D97A9}"/>
                  </a:ext>
                </a:extLst>
              </p:cNvPr>
              <p:cNvSpPr txBox="1"/>
              <p:nvPr/>
            </p:nvSpPr>
            <p:spPr>
              <a:xfrm>
                <a:off x="9960010" y="4257065"/>
                <a:ext cx="1150107" cy="153888"/>
              </a:xfrm>
              <a:prstGeom prst="rect">
                <a:avLst/>
              </a:prstGeom>
              <a:solidFill>
                <a:srgbClr val="D3F4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+1</m:t>
                      </m:r>
                    </m:oMath>
                  </m:oMathPara>
                </a14:m>
                <a:endParaRPr lang="en-VN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27BDF4-C400-414F-B070-8731F73D9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10" y="4257065"/>
                <a:ext cx="1150107" cy="153888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E9B5F5-7EA4-5E43-AE0B-E47E884F1821}"/>
              </a:ext>
            </a:extLst>
          </p:cNvPr>
          <p:cNvCxnSpPr>
            <a:cxnSpLocks/>
            <a:stCxn id="218" idx="2"/>
            <a:endCxn id="217" idx="0"/>
          </p:cNvCxnSpPr>
          <p:nvPr/>
        </p:nvCxnSpPr>
        <p:spPr>
          <a:xfrm>
            <a:off x="10540294" y="3376028"/>
            <a:ext cx="0" cy="20653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EFBF4A0-27BE-7E41-A4EC-AF1C3900E924}"/>
              </a:ext>
            </a:extLst>
          </p:cNvPr>
          <p:cNvCxnSpPr>
            <a:cxnSpLocks/>
            <a:stCxn id="217" idx="2"/>
            <a:endCxn id="219" idx="0"/>
          </p:cNvCxnSpPr>
          <p:nvPr/>
        </p:nvCxnSpPr>
        <p:spPr>
          <a:xfrm flipH="1">
            <a:off x="10535064" y="4036666"/>
            <a:ext cx="5230" cy="2203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F695E208-945A-D24C-84E6-874DCC30298B}"/>
              </a:ext>
            </a:extLst>
          </p:cNvPr>
          <p:cNvCxnSpPr>
            <a:stCxn id="219" idx="1"/>
            <a:endCxn id="217" idx="1"/>
          </p:cNvCxnSpPr>
          <p:nvPr/>
        </p:nvCxnSpPr>
        <p:spPr>
          <a:xfrm rot="10800000" flipH="1">
            <a:off x="9960010" y="3809617"/>
            <a:ext cx="5230" cy="524392"/>
          </a:xfrm>
          <a:prstGeom prst="bentConnector3">
            <a:avLst>
              <a:gd name="adj1" fmla="val -1068451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D7016A3-2CC9-B546-AFFD-B1529A3E2154}"/>
              </a:ext>
            </a:extLst>
          </p:cNvPr>
          <p:cNvSpPr/>
          <p:nvPr/>
        </p:nvSpPr>
        <p:spPr>
          <a:xfrm>
            <a:off x="9058719" y="4602601"/>
            <a:ext cx="2959078" cy="2162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3DD324-F110-CE41-B0BA-22B399E60BD9}"/>
              </a:ext>
            </a:extLst>
          </p:cNvPr>
          <p:cNvSpPr txBox="1"/>
          <p:nvPr/>
        </p:nvSpPr>
        <p:spPr>
          <a:xfrm>
            <a:off x="9058719" y="5356850"/>
            <a:ext cx="220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Gregory-Leibniz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B703739F-B35F-694F-ABD9-4A0DE8AF7422}"/>
                  </a:ext>
                </a:extLst>
              </p:cNvPr>
              <p:cNvSpPr txBox="1"/>
              <p:nvPr/>
            </p:nvSpPr>
            <p:spPr>
              <a:xfrm>
                <a:off x="10067762" y="5021312"/>
                <a:ext cx="695660" cy="36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VN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VN" sz="11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VN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VN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VN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VN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B703739F-B35F-694F-ABD9-4A0DE8AF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62" y="5021312"/>
                <a:ext cx="695660" cy="36849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TextBox 237">
            <a:extLst>
              <a:ext uri="{FF2B5EF4-FFF2-40B4-BE49-F238E27FC236}">
                <a16:creationId xmlns:a16="http://schemas.microsoft.com/office/drawing/2014/main" id="{9113B1B8-DBE3-0A4B-96A2-DE50304ADCE8}"/>
              </a:ext>
            </a:extLst>
          </p:cNvPr>
          <p:cNvSpPr txBox="1"/>
          <p:nvPr/>
        </p:nvSpPr>
        <p:spPr>
          <a:xfrm>
            <a:off x="9296831" y="4543799"/>
            <a:ext cx="137817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VN" dirty="0"/>
              <a:t>PI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556CB5-859D-F84F-8863-0D74344D5E0F}"/>
                  </a:ext>
                </a:extLst>
              </p:cNvPr>
              <p:cNvSpPr txBox="1"/>
              <p:nvPr/>
            </p:nvSpPr>
            <p:spPr>
              <a:xfrm>
                <a:off x="9434598" y="5603980"/>
                <a:ext cx="1973145" cy="462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VN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VN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556CB5-859D-F84F-8863-0D74344D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598" y="5603980"/>
                <a:ext cx="1973145" cy="462114"/>
              </a:xfrm>
              <a:prstGeom prst="rect">
                <a:avLst/>
              </a:prstGeom>
              <a:blipFill>
                <a:blip r:embed="rId10"/>
                <a:stretch>
                  <a:fillRect t="-122368" r="-4954" b="-184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02BB694F-FBEF-7D4E-A341-57FFE4DBCC02}"/>
              </a:ext>
            </a:extLst>
          </p:cNvPr>
          <p:cNvSpPr txBox="1"/>
          <p:nvPr/>
        </p:nvSpPr>
        <p:spPr>
          <a:xfrm>
            <a:off x="9047196" y="6029430"/>
            <a:ext cx="220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Nilakantha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76AB225-B2A7-2741-B98F-DB0DF81AFCBD}"/>
                  </a:ext>
                </a:extLst>
              </p:cNvPr>
              <p:cNvSpPr txBox="1"/>
              <p:nvPr/>
            </p:nvSpPr>
            <p:spPr>
              <a:xfrm>
                <a:off x="8802636" y="6237890"/>
                <a:ext cx="3480836" cy="46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VN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≈3+4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+2)(2</m:t>
                              </m:r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+3)(2</m:t>
                              </m:r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VN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76AB225-B2A7-2741-B98F-DB0DF81A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636" y="6237890"/>
                <a:ext cx="3480836" cy="462242"/>
              </a:xfrm>
              <a:prstGeom prst="rect">
                <a:avLst/>
              </a:prstGeom>
              <a:blipFill>
                <a:blip r:embed="rId11"/>
                <a:stretch>
                  <a:fillRect t="-122368" b="-184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17E2B420-C9A0-1D44-AFC0-51BA48383D22}"/>
              </a:ext>
            </a:extLst>
          </p:cNvPr>
          <p:cNvSpPr txBox="1"/>
          <p:nvPr/>
        </p:nvSpPr>
        <p:spPr>
          <a:xfrm>
            <a:off x="9058719" y="4776938"/>
            <a:ext cx="220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Monte Carlo Method: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0813" y="1781694"/>
            <a:ext cx="248997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A9BD4C-AF9D-1743-9E8D-A063395B5837}"/>
              </a:ext>
            </a:extLst>
          </p:cNvPr>
          <p:cNvSpPr/>
          <p:nvPr/>
        </p:nvSpPr>
        <p:spPr>
          <a:xfrm>
            <a:off x="1181334" y="5092205"/>
            <a:ext cx="1482812" cy="7125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code inside </a:t>
            </a:r>
            <a:r>
              <a:rPr lang="en-VN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410810145"/>
      </p:ext>
    </p:extLst>
  </p:cSld>
  <p:clrMapOvr>
    <a:masterClrMapping/>
  </p:clrMapOvr>
  <p:transition spd="slow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5463" y="1360025"/>
            <a:ext cx="10700795" cy="659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remium PSD | Question mark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073" y="1254327"/>
            <a:ext cx="5283200" cy="5246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02C891F-A6AA-4FA4-91E5-6A79A9BC7821}"/>
              </a:ext>
            </a:extLst>
          </p:cNvPr>
          <p:cNvSpPr/>
          <p:nvPr/>
        </p:nvSpPr>
        <p:spPr>
          <a:xfrm>
            <a:off x="1798611" y="2271605"/>
            <a:ext cx="2552699" cy="1361829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41D39-569A-44EB-8DB3-78838E59AD05}"/>
              </a:ext>
            </a:extLst>
          </p:cNvPr>
          <p:cNvSpPr/>
          <p:nvPr/>
        </p:nvSpPr>
        <p:spPr>
          <a:xfrm>
            <a:off x="1821250" y="4265420"/>
            <a:ext cx="2504661" cy="925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D5432-19DE-451E-9475-887DF8656DE3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3073580" y="1953425"/>
            <a:ext cx="1381" cy="318180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D9B341-32A8-47F2-8A25-828DF23311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073581" y="3633434"/>
            <a:ext cx="1380" cy="631986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47">
            <a:extLst>
              <a:ext uri="{FF2B5EF4-FFF2-40B4-BE49-F238E27FC236}">
                <a16:creationId xmlns:a16="http://schemas.microsoft.com/office/drawing/2014/main" id="{1F9025F1-6A5F-4C5D-9D72-7928E370F7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800" y="3068453"/>
            <a:ext cx="2487634" cy="2230366"/>
          </a:xfrm>
          <a:prstGeom prst="bentConnector3">
            <a:avLst>
              <a:gd name="adj1" fmla="val -31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F611D4-C49F-491B-95CE-0D34DC804179}"/>
              </a:ext>
            </a:extLst>
          </p:cNvPr>
          <p:cNvCxnSpPr>
            <a:cxnSpLocks/>
          </p:cNvCxnSpPr>
          <p:nvPr/>
        </p:nvCxnSpPr>
        <p:spPr>
          <a:xfrm>
            <a:off x="847964" y="2947464"/>
            <a:ext cx="942178" cy="5056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338FB-7B15-4A29-AFDA-58CBA64D3E32}"/>
              </a:ext>
            </a:extLst>
          </p:cNvPr>
          <p:cNvCxnSpPr/>
          <p:nvPr/>
        </p:nvCxnSpPr>
        <p:spPr>
          <a:xfrm>
            <a:off x="3086203" y="5190570"/>
            <a:ext cx="597" cy="236883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61">
            <a:extLst>
              <a:ext uri="{FF2B5EF4-FFF2-40B4-BE49-F238E27FC236}">
                <a16:creationId xmlns:a16="http://schemas.microsoft.com/office/drawing/2014/main" id="{2778E7A0-CBCA-4311-B830-B59DB57822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7394" y="3701037"/>
            <a:ext cx="2663056" cy="1166022"/>
          </a:xfrm>
          <a:prstGeom prst="bentConnector3">
            <a:avLst>
              <a:gd name="adj1" fmla="val 85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79">
            <a:extLst>
              <a:ext uri="{FF2B5EF4-FFF2-40B4-BE49-F238E27FC236}">
                <a16:creationId xmlns:a16="http://schemas.microsoft.com/office/drawing/2014/main" id="{4D0D8B25-4F06-4615-9A77-1C1FF78833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3579" y="5615576"/>
            <a:ext cx="2431056" cy="206980"/>
          </a:xfrm>
          <a:prstGeom prst="bentConnector3">
            <a:avLst>
              <a:gd name="adj1" fmla="val 100151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4784" y="2599757"/>
            <a:ext cx="6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4013" y="3678878"/>
            <a:ext cx="84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5" name="직사각형 7"/>
          <p:cNvSpPr/>
          <p:nvPr/>
        </p:nvSpPr>
        <p:spPr>
          <a:xfrm>
            <a:off x="2081891" y="1439619"/>
            <a:ext cx="1983377" cy="51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7"/>
          <p:cNvSpPr/>
          <p:nvPr/>
        </p:nvSpPr>
        <p:spPr>
          <a:xfrm>
            <a:off x="2081890" y="5822556"/>
            <a:ext cx="1983377" cy="51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D9B341-32A8-47F2-8A25-828DF2331137}"/>
              </a:ext>
            </a:extLst>
          </p:cNvPr>
          <p:cNvCxnSpPr>
            <a:stCxn id="12" idx="3"/>
          </p:cNvCxnSpPr>
          <p:nvPr/>
        </p:nvCxnSpPr>
        <p:spPr>
          <a:xfrm>
            <a:off x="4325911" y="4727995"/>
            <a:ext cx="1178724" cy="275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45578" y="4342482"/>
            <a:ext cx="72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473950" y="1254327"/>
            <a:ext cx="2768600" cy="599873"/>
            <a:chOff x="5937250" y="1254327"/>
            <a:chExt cx="2768600" cy="599873"/>
          </a:xfrm>
        </p:grpSpPr>
        <p:sp>
          <p:nvSpPr>
            <p:cNvPr id="8" name="Rectangle 7"/>
            <p:cNvSpPr/>
            <p:nvPr/>
          </p:nvSpPr>
          <p:spPr>
            <a:xfrm>
              <a:off x="5937250" y="1254327"/>
              <a:ext cx="2768600" cy="599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32672" y="1327190"/>
              <a:ext cx="20241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</a:t>
              </a:r>
              <a:r>
                <a:rPr lang="en-US" sz="2200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keyword</a:t>
              </a:r>
              <a:endPara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b="34407"/>
          <a:stretch/>
        </p:blipFill>
        <p:spPr>
          <a:xfrm>
            <a:off x="6131164" y="1972207"/>
            <a:ext cx="5609423" cy="2199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t="64321"/>
          <a:stretch/>
        </p:blipFill>
        <p:spPr>
          <a:xfrm>
            <a:off x="6131164" y="4342482"/>
            <a:ext cx="5609423" cy="11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9839896" y="6365557"/>
            <a:ext cx="9989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073" y="1254327"/>
            <a:ext cx="5283200" cy="5246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02C891F-A6AA-4FA4-91E5-6A79A9BC7821}"/>
              </a:ext>
            </a:extLst>
          </p:cNvPr>
          <p:cNvSpPr/>
          <p:nvPr/>
        </p:nvSpPr>
        <p:spPr>
          <a:xfrm>
            <a:off x="1798611" y="2271605"/>
            <a:ext cx="2552699" cy="1361829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41D39-569A-44EB-8DB3-78838E59AD05}"/>
              </a:ext>
            </a:extLst>
          </p:cNvPr>
          <p:cNvSpPr/>
          <p:nvPr/>
        </p:nvSpPr>
        <p:spPr>
          <a:xfrm>
            <a:off x="1821250" y="4265420"/>
            <a:ext cx="2504661" cy="925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D5432-19DE-451E-9475-887DF8656DE3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3073580" y="1953425"/>
            <a:ext cx="1381" cy="318180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D9B341-32A8-47F2-8A25-828DF233113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073581" y="3633434"/>
            <a:ext cx="1380" cy="631986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47">
            <a:extLst>
              <a:ext uri="{FF2B5EF4-FFF2-40B4-BE49-F238E27FC236}">
                <a16:creationId xmlns:a16="http://schemas.microsoft.com/office/drawing/2014/main" id="{1F9025F1-6A5F-4C5D-9D72-7928E370F7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800" y="3068453"/>
            <a:ext cx="2487634" cy="2230366"/>
          </a:xfrm>
          <a:prstGeom prst="bentConnector3">
            <a:avLst>
              <a:gd name="adj1" fmla="val -31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F611D4-C49F-491B-95CE-0D34DC804179}"/>
              </a:ext>
            </a:extLst>
          </p:cNvPr>
          <p:cNvCxnSpPr>
            <a:cxnSpLocks/>
          </p:cNvCxnSpPr>
          <p:nvPr/>
        </p:nvCxnSpPr>
        <p:spPr>
          <a:xfrm>
            <a:off x="847964" y="2947464"/>
            <a:ext cx="942178" cy="5056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338FB-7B15-4A29-AFDA-58CBA64D3E32}"/>
              </a:ext>
            </a:extLst>
          </p:cNvPr>
          <p:cNvCxnSpPr/>
          <p:nvPr/>
        </p:nvCxnSpPr>
        <p:spPr>
          <a:xfrm>
            <a:off x="3086203" y="5190570"/>
            <a:ext cx="597" cy="236883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61">
            <a:extLst>
              <a:ext uri="{FF2B5EF4-FFF2-40B4-BE49-F238E27FC236}">
                <a16:creationId xmlns:a16="http://schemas.microsoft.com/office/drawing/2014/main" id="{2778E7A0-CBCA-4311-B830-B59DB57822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7394" y="3701037"/>
            <a:ext cx="2663056" cy="1166022"/>
          </a:xfrm>
          <a:prstGeom prst="bentConnector3">
            <a:avLst>
              <a:gd name="adj1" fmla="val 85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79">
            <a:extLst>
              <a:ext uri="{FF2B5EF4-FFF2-40B4-BE49-F238E27FC236}">
                <a16:creationId xmlns:a16="http://schemas.microsoft.com/office/drawing/2014/main" id="{4D0D8B25-4F06-4615-9A77-1C1FF78833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3579" y="5615576"/>
            <a:ext cx="2431056" cy="206980"/>
          </a:xfrm>
          <a:prstGeom prst="bentConnector3">
            <a:avLst>
              <a:gd name="adj1" fmla="val 100151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4784" y="2599757"/>
            <a:ext cx="6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4013" y="3678878"/>
            <a:ext cx="84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5" name="직사각형 7"/>
          <p:cNvSpPr/>
          <p:nvPr/>
        </p:nvSpPr>
        <p:spPr>
          <a:xfrm>
            <a:off x="2081891" y="1439619"/>
            <a:ext cx="1983377" cy="51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7"/>
          <p:cNvSpPr/>
          <p:nvPr/>
        </p:nvSpPr>
        <p:spPr>
          <a:xfrm>
            <a:off x="2081890" y="5822556"/>
            <a:ext cx="1983377" cy="51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D9B341-32A8-47F2-8A25-828DF233113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847964" y="4725085"/>
            <a:ext cx="973286" cy="291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4843" y="4352296"/>
            <a:ext cx="10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473950" y="1254327"/>
            <a:ext cx="2768600" cy="599873"/>
            <a:chOff x="5937250" y="1254327"/>
            <a:chExt cx="2768600" cy="599873"/>
          </a:xfrm>
        </p:grpSpPr>
        <p:sp>
          <p:nvSpPr>
            <p:cNvPr id="8" name="Rectangle 7"/>
            <p:cNvSpPr/>
            <p:nvPr/>
          </p:nvSpPr>
          <p:spPr>
            <a:xfrm>
              <a:off x="5937250" y="1254327"/>
              <a:ext cx="2768600" cy="599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50686" y="1335738"/>
              <a:ext cx="23218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continue</a:t>
              </a:r>
              <a:r>
                <a:rPr lang="en-US" sz="2200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keyword</a:t>
              </a:r>
              <a:endPara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26" y="4660350"/>
            <a:ext cx="4412949" cy="21405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241306" y="1906408"/>
            <a:ext cx="5188694" cy="2753942"/>
            <a:chOff x="6241306" y="1906408"/>
            <a:chExt cx="5188694" cy="27539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1306" y="1906408"/>
              <a:ext cx="5188694" cy="275394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9225437" y="3393445"/>
              <a:ext cx="84667" cy="69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173396" y="5573378"/>
            <a:ext cx="9989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610850" cy="99874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36" y="1139946"/>
            <a:ext cx="6521450" cy="77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 of coin tossing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73" y="1002835"/>
            <a:ext cx="11190514" cy="127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6212" y="-4092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VIETNAM</a:t>
            </a:r>
          </a:p>
          <a:p>
            <a:pPr algn="ctr"/>
            <a:r>
              <a:rPr 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All-in-One Course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155" y="3883877"/>
            <a:ext cx="7410450" cy="2380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3155" y="1888073"/>
            <a:ext cx="7410450" cy="1839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9155" y="2046823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8455" y="2427307"/>
            <a:ext cx="412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7587" y="2791889"/>
            <a:ext cx="7005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space: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136" y="3192971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variable: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outcome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</a:p>
        </p:txBody>
      </p:sp>
      <p:pic>
        <p:nvPicPr>
          <p:cNvPr id="16" name="Picture 2" descr="tiền xu VNCH, Tiền xu cổ xu, Việt Nam,bác hồ,đồng,tiền xưa,1975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66" y="4154665"/>
            <a:ext cx="1463839" cy="146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004" y="5618505"/>
            <a:ext cx="17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(head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tail)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1520" y="4472114"/>
                <a:ext cx="3168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Head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Tail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20" y="4472114"/>
                <a:ext cx="3168560" cy="369332"/>
              </a:xfrm>
              <a:prstGeom prst="rect">
                <a:avLst/>
              </a:prstGeom>
              <a:blipFill>
                <a:blip r:embed="rId3"/>
                <a:stretch>
                  <a:fillRect l="-1538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201520" y="4118255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Experiment: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1520" y="4891745"/>
            <a:ext cx="555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184154" y="5332236"/>
                <a:ext cx="7263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54" y="5332236"/>
                <a:ext cx="72635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805349" y="5332236"/>
            <a:ext cx="264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A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05348" y="5723496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6410" y="3883877"/>
            <a:ext cx="3948328" cy="1526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24318" y="4005948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A={head}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04427" y="4521743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S={head, tail}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946156" y="4488440"/>
                <a:ext cx="1739066" cy="636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56" y="4488440"/>
                <a:ext cx="1739066" cy="636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976410" y="1888073"/>
            <a:ext cx="3948328" cy="1839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59264" y="204852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119963" y="2659877"/>
                <a:ext cx="2149756" cy="636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63" y="2659877"/>
                <a:ext cx="2149756" cy="636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1891038" y="6488668"/>
            <a:ext cx="3225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732288" y="6488668"/>
            <a:ext cx="4603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13361</TotalTime>
  <Words>2710</Words>
  <Application>Microsoft Office PowerPoint</Application>
  <PresentationFormat>Widescreen</PresentationFormat>
  <Paragraphs>900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Algerian</vt:lpstr>
      <vt:lpstr>Arial</vt:lpstr>
      <vt:lpstr>Arial</vt:lpstr>
      <vt:lpstr>Bahnschrift Light SemiCondensed</vt:lpstr>
      <vt:lpstr>Calibri</vt:lpstr>
      <vt:lpstr>Calibri Light</vt:lpstr>
      <vt:lpstr>Cambria Math</vt:lpstr>
      <vt:lpstr>Courier New</vt:lpstr>
      <vt:lpstr>Edwardian Script ITC</vt:lpstr>
      <vt:lpstr>Times New Roman</vt:lpstr>
      <vt:lpstr>Wingdings</vt:lpstr>
      <vt:lpstr>Office Theme</vt:lpstr>
      <vt:lpstr>Python</vt:lpstr>
      <vt:lpstr>PowerPoint Presentation</vt:lpstr>
      <vt:lpstr>Motivation</vt:lpstr>
      <vt:lpstr>For Loop</vt:lpstr>
      <vt:lpstr>For Loop</vt:lpstr>
      <vt:lpstr>For Loop</vt:lpstr>
      <vt:lpstr>For Loop</vt:lpstr>
      <vt:lpstr>For Loop</vt:lpstr>
      <vt:lpstr>Example</vt:lpstr>
      <vt:lpstr>Example</vt:lpstr>
      <vt:lpstr>Example: PI Estimation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Example: Quadratic Root</vt:lpstr>
      <vt:lpstr>Example: Quadratic Root</vt:lpstr>
      <vt:lpstr>Questions</vt:lpstr>
      <vt:lpstr>While Loop</vt:lpstr>
      <vt:lpstr>While Loop</vt:lpstr>
      <vt:lpstr>While Loop</vt:lpstr>
      <vt:lpstr>While Loop</vt:lpstr>
      <vt:lpstr>Exercises</vt:lpstr>
      <vt:lpstr>Exercises</vt:lpstr>
      <vt:lpstr>Exercises</vt:lpstr>
      <vt:lpstr>Recursive</vt:lpstr>
      <vt:lpstr>PowerPoint Presentation</vt:lpstr>
      <vt:lpstr>String</vt:lpstr>
      <vt:lpstr>PowerPoint Presentation</vt:lpstr>
      <vt:lpstr>Variables</vt:lpstr>
      <vt:lpstr>ASCII Table</vt:lpstr>
      <vt:lpstr>ASCII Table</vt:lpstr>
      <vt:lpstr>ASCII Table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PowerPoint Presentation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Cheat Sheet 1</vt:lpstr>
      <vt:lpstr>Cheat Sheet 2</vt:lpstr>
      <vt:lpstr>Cheat Sheet – For Loop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Dinh Vinh</dc:creator>
  <cp:lastModifiedBy>Dinh Vinh</cp:lastModifiedBy>
  <cp:revision>744</cp:revision>
  <dcterms:created xsi:type="dcterms:W3CDTF">2020-03-12T03:20:56Z</dcterms:created>
  <dcterms:modified xsi:type="dcterms:W3CDTF">2023-04-27T13:46:29Z</dcterms:modified>
</cp:coreProperties>
</file>