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0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.le\Documents\projects\Case%20Study\Case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.le\Documents\projects\Case%20Study\Case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Actual PMPM: CY2021</a:t>
            </a:r>
            <a:r>
              <a:rPr lang="en-US" baseline="0" dirty="0"/>
              <a:t> vs. CY2020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Sheet2!$D$4</c:f>
              <c:strCache>
                <c:ptCount val="1"/>
                <c:pt idx="0">
                  <c:v>CY2020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Sheet2!$C$6:$C$11</c:f>
              <c:strCache>
                <c:ptCount val="6"/>
                <c:pt idx="0">
                  <c:v>IP</c:v>
                </c:pt>
                <c:pt idx="1">
                  <c:v>OP</c:v>
                </c:pt>
                <c:pt idx="2">
                  <c:v>Prof</c:v>
                </c:pt>
                <c:pt idx="3">
                  <c:v>Ancillary</c:v>
                </c:pt>
                <c:pt idx="4">
                  <c:v>SNF</c:v>
                </c:pt>
                <c:pt idx="5">
                  <c:v>Pharmacy</c:v>
                </c:pt>
              </c:strCache>
            </c:strRef>
          </c:cat>
          <c:val>
            <c:numRef>
              <c:f>Sheet2!$D$6:$D$11</c:f>
              <c:numCache>
                <c:formatCode>"$"#,##0</c:formatCode>
                <c:ptCount val="6"/>
                <c:pt idx="0">
                  <c:v>521</c:v>
                </c:pt>
                <c:pt idx="1">
                  <c:v>250</c:v>
                </c:pt>
                <c:pt idx="2">
                  <c:v>350</c:v>
                </c:pt>
                <c:pt idx="3">
                  <c:v>81</c:v>
                </c:pt>
                <c:pt idx="4">
                  <c:v>231</c:v>
                </c:pt>
                <c:pt idx="5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1-44A3-8FC6-67C453BAC924}"/>
            </c:ext>
          </c:extLst>
        </c:ser>
        <c:ser>
          <c:idx val="2"/>
          <c:order val="1"/>
          <c:tx>
            <c:v>CY2021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Sheet2!$C$6:$C$11</c:f>
              <c:strCache>
                <c:ptCount val="6"/>
                <c:pt idx="0">
                  <c:v>IP</c:v>
                </c:pt>
                <c:pt idx="1">
                  <c:v>OP</c:v>
                </c:pt>
                <c:pt idx="2">
                  <c:v>Prof</c:v>
                </c:pt>
                <c:pt idx="3">
                  <c:v>Ancillary</c:v>
                </c:pt>
                <c:pt idx="4">
                  <c:v>SNF</c:v>
                </c:pt>
                <c:pt idx="5">
                  <c:v>Pharmacy</c:v>
                </c:pt>
              </c:strCache>
            </c:strRef>
          </c:cat>
          <c:val>
            <c:numRef>
              <c:f>Sheet2!$F$6:$F$11</c:f>
              <c:numCache>
                <c:formatCode>"$"#,##0</c:formatCode>
                <c:ptCount val="6"/>
                <c:pt idx="0">
                  <c:v>591</c:v>
                </c:pt>
                <c:pt idx="1">
                  <c:v>271</c:v>
                </c:pt>
                <c:pt idx="2">
                  <c:v>361</c:v>
                </c:pt>
                <c:pt idx="3">
                  <c:v>91</c:v>
                </c:pt>
                <c:pt idx="4">
                  <c:v>311</c:v>
                </c:pt>
                <c:pt idx="5">
                  <c:v>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61-44A3-8FC6-67C453BAC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6774904"/>
        <c:axId val="756772936"/>
      </c:barChart>
      <c:lineChart>
        <c:grouping val="standard"/>
        <c:varyColors val="0"/>
        <c:ser>
          <c:idx val="1"/>
          <c:order val="2"/>
          <c:tx>
            <c:strRef>
              <c:f>Sheet2!$G$4</c:f>
              <c:strCache>
                <c:ptCount val="1"/>
                <c:pt idx="0">
                  <c:v>Trend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Sheet2!$G$6:$G$11</c:f>
              <c:numCache>
                <c:formatCode>0.0%</c:formatCode>
                <c:ptCount val="6"/>
                <c:pt idx="0">
                  <c:v>0.13435700575815734</c:v>
                </c:pt>
                <c:pt idx="1">
                  <c:v>8.4000000000000075E-2</c:v>
                </c:pt>
                <c:pt idx="2">
                  <c:v>3.1428571428571361E-2</c:v>
                </c:pt>
                <c:pt idx="3">
                  <c:v>0.12345679012345689</c:v>
                </c:pt>
                <c:pt idx="4">
                  <c:v>0.34632034632034636</c:v>
                </c:pt>
                <c:pt idx="5">
                  <c:v>6.5015479876161075E-2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61-44A3-8FC6-67C453BAC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9501136"/>
        <c:axId val="1469509008"/>
      </c:lineChart>
      <c:catAx>
        <c:axId val="756774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72936"/>
        <c:crosses val="autoZero"/>
        <c:auto val="1"/>
        <c:lblAlgn val="ctr"/>
        <c:lblOffset val="100"/>
        <c:noMultiLvlLbl val="0"/>
      </c:catAx>
      <c:valAx>
        <c:axId val="75677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74904"/>
        <c:crosses val="autoZero"/>
        <c:crossBetween val="between"/>
      </c:valAx>
      <c:valAx>
        <c:axId val="146950900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501136"/>
        <c:crosses val="max"/>
        <c:crossBetween val="between"/>
      </c:valAx>
      <c:catAx>
        <c:axId val="1469501136"/>
        <c:scaling>
          <c:orientation val="minMax"/>
        </c:scaling>
        <c:delete val="1"/>
        <c:axPos val="b"/>
        <c:majorTickMark val="out"/>
        <c:minorTickMark val="none"/>
        <c:tickLblPos val="nextTo"/>
        <c:crossAx val="1469509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PMPM: CY 2021</a:t>
            </a:r>
            <a:r>
              <a:rPr lang="en-US" baseline="0"/>
              <a:t> vs. Budget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2021 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Sheet2!$C$6:$C$11</c:f>
              <c:strCache>
                <c:ptCount val="6"/>
                <c:pt idx="0">
                  <c:v>IP</c:v>
                </c:pt>
                <c:pt idx="1">
                  <c:v>OP</c:v>
                </c:pt>
                <c:pt idx="2">
                  <c:v>Prof</c:v>
                </c:pt>
                <c:pt idx="3">
                  <c:v>Ancillary</c:v>
                </c:pt>
                <c:pt idx="4">
                  <c:v>SNF</c:v>
                </c:pt>
                <c:pt idx="5">
                  <c:v>Pharmacy</c:v>
                </c:pt>
              </c:strCache>
            </c:strRef>
          </c:cat>
          <c:val>
            <c:numRef>
              <c:f>Sheet2!$E$6:$E$11</c:f>
              <c:numCache>
                <c:formatCode>"$"#,##0</c:formatCode>
                <c:ptCount val="6"/>
                <c:pt idx="0">
                  <c:v>557</c:v>
                </c:pt>
                <c:pt idx="1">
                  <c:v>261</c:v>
                </c:pt>
                <c:pt idx="2">
                  <c:v>377</c:v>
                </c:pt>
                <c:pt idx="3">
                  <c:v>83</c:v>
                </c:pt>
                <c:pt idx="4">
                  <c:v>279</c:v>
                </c:pt>
                <c:pt idx="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8-4DDB-9B88-F0136CFB20F3}"/>
            </c:ext>
          </c:extLst>
        </c:ser>
        <c:ser>
          <c:idx val="2"/>
          <c:order val="1"/>
          <c:tx>
            <c:v>2021 Actual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Sheet2!$C$6:$C$11</c:f>
              <c:strCache>
                <c:ptCount val="6"/>
                <c:pt idx="0">
                  <c:v>IP</c:v>
                </c:pt>
                <c:pt idx="1">
                  <c:v>OP</c:v>
                </c:pt>
                <c:pt idx="2">
                  <c:v>Prof</c:v>
                </c:pt>
                <c:pt idx="3">
                  <c:v>Ancillary</c:v>
                </c:pt>
                <c:pt idx="4">
                  <c:v>SNF</c:v>
                </c:pt>
                <c:pt idx="5">
                  <c:v>Pharmacy</c:v>
                </c:pt>
              </c:strCache>
            </c:strRef>
          </c:cat>
          <c:val>
            <c:numRef>
              <c:f>Sheet2!$F$6:$F$11</c:f>
              <c:numCache>
                <c:formatCode>"$"#,##0</c:formatCode>
                <c:ptCount val="6"/>
                <c:pt idx="0">
                  <c:v>591</c:v>
                </c:pt>
                <c:pt idx="1">
                  <c:v>271</c:v>
                </c:pt>
                <c:pt idx="2">
                  <c:v>361</c:v>
                </c:pt>
                <c:pt idx="3">
                  <c:v>91</c:v>
                </c:pt>
                <c:pt idx="4">
                  <c:v>311</c:v>
                </c:pt>
                <c:pt idx="5">
                  <c:v>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8-4DDB-9B88-F0136CFB2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56774904"/>
        <c:axId val="756772936"/>
      </c:barChart>
      <c:lineChart>
        <c:grouping val="standard"/>
        <c:varyColors val="0"/>
        <c:ser>
          <c:idx val="1"/>
          <c:order val="2"/>
          <c:tx>
            <c:v>Variance 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Sheet2!$H$6:$H$11</c:f>
              <c:numCache>
                <c:formatCode>0.0%</c:formatCode>
                <c:ptCount val="6"/>
                <c:pt idx="0">
                  <c:v>6.1041292639138156E-2</c:v>
                </c:pt>
                <c:pt idx="1">
                  <c:v>3.8314176245210829E-2</c:v>
                </c:pt>
                <c:pt idx="2">
                  <c:v>-4.2440318302387259E-2</c:v>
                </c:pt>
                <c:pt idx="3">
                  <c:v>9.6385542168674787E-2</c:v>
                </c:pt>
                <c:pt idx="4">
                  <c:v>0.11469534050179209</c:v>
                </c:pt>
                <c:pt idx="5">
                  <c:v>-1.7142857142857126E-2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18-4DDB-9B88-F0136CFB2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9501136"/>
        <c:axId val="1469509008"/>
      </c:lineChart>
      <c:catAx>
        <c:axId val="756774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72936"/>
        <c:crosses val="autoZero"/>
        <c:auto val="1"/>
        <c:lblAlgn val="ctr"/>
        <c:lblOffset val="100"/>
        <c:noMultiLvlLbl val="0"/>
      </c:catAx>
      <c:valAx>
        <c:axId val="75677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74904"/>
        <c:crosses val="autoZero"/>
        <c:crossBetween val="between"/>
      </c:valAx>
      <c:valAx>
        <c:axId val="146950900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501136"/>
        <c:crosses val="max"/>
        <c:crossBetween val="between"/>
      </c:valAx>
      <c:catAx>
        <c:axId val="1469501136"/>
        <c:scaling>
          <c:orientation val="minMax"/>
        </c:scaling>
        <c:delete val="1"/>
        <c:axPos val="b"/>
        <c:majorTickMark val="out"/>
        <c:minorTickMark val="none"/>
        <c:tickLblPos val="nextTo"/>
        <c:crossAx val="1469509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52CC-82A2-0789-011F-39F90F116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D55A-4B40-D469-9681-E30C326E9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49E3-8D75-C3D3-011C-FCD20002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E673-4BCE-CFFE-0FCC-49F394CF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6945-023E-942B-D932-2530BC1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B06-FA99-D572-D195-E7610FD5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FC2E4-A9F8-30A9-F718-30E11B70C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4F63-C2B8-B3E2-48C6-0F38B6E1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B00B-2822-DFF1-DF32-BDAB90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6645-C7BE-5E72-8F84-62FADFEB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7CC08-9B96-729E-6948-3B07BDB0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BFC1-29CF-96B7-1E35-AE0E93D38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6FEC-46A9-ABB6-11D1-D8BA534A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8BE1-D147-4EB5-68AE-0CE1667B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9356-C24D-01DD-47D7-10E1C58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F5CC-E63D-A706-CFD4-590E6BA4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E1B6-7A06-2026-1C3C-12BC9515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FBB4-6C51-76D3-723C-41F27289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1AFE-91FA-CAC4-97FC-2B674F3E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D4EE-F077-350F-87CB-C3B881F2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4564-F484-9D6D-2924-24B554D5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5CB5F-6931-45B8-E2C8-48F5A476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3316-0ACC-F68C-ACA5-939222D0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D06C-3B92-AD48-2D7F-44B0F66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22FB-275F-AC66-C746-49F7C3DE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356-D5DC-742E-1824-A21B2F34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07D6-3FBD-1400-6346-E75977828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9FC0-6E54-B36F-071A-7E8B2B724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FD35-9E20-C4B1-625D-56661029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A7C4-AC50-99A8-DD13-CEF05914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0725-B10E-AF2A-6118-2B18895B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ACBE-932A-E92F-BA43-8A920FF4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50CA-0D98-B9A9-DDB8-6DDF4F47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A64A-8252-1F5E-324D-83CACC50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185EC-D3EA-56BC-9138-52F3BED60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8BC11-9A9D-D01B-3A1E-397CD3480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40449-6EA7-0339-8AF5-F32023F0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42BC0-D726-FFE5-ACBA-3CFCC48D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05563-A389-67E5-65B5-7CC8544A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1922-3E51-94CC-2E97-40609DE2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9F3AE-6264-6255-FEEA-113A7C4C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57BE7-F9CB-1460-9AFD-EF852607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A85E5-D3F1-8750-AFE9-B525250C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D8399-8358-B0FF-05D8-2F83F2BA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24619-DF61-6369-ACB1-7B68266D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F47CA-076A-9186-29BC-FCB9206A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A93-B1B6-E47A-2D44-4BFC6D5E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21E5-3279-6528-F799-8DBA2ACC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5DA2D-6AFD-FD0C-A133-AD763118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4312-3F12-C036-424A-1276F5C9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91AE7-7571-94FB-1FF8-BCE29F55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01EE6-C6DB-E0D9-4D1C-77DAB085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9CD5-5A41-CCA9-8A76-271190B6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FF12B-235B-C2D3-59FA-D4E75CB81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6E3F-ECA6-DBD7-5F72-C8AE13CB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518B-A7CE-25E7-8643-B5267B16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1D51-C634-97D5-2386-1ED086C9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EF5D-2C47-8817-5223-422EC206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A3E45-E048-AB26-358E-D0FEDB02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24C19-F6AD-B21D-96E8-48E88A69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68AF-F9E1-8F18-582F-A0953C78F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490F7-19F0-4E7A-82CB-3D7E550F1D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58FD-0D12-3D19-E7C1-F437BA95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90E6-C526-77D6-5DC2-462CE0B74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AE40-D68B-4675-B952-89FD6293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9890F-E742-C767-D3BA-278926B8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/>
          <a:lstStyle/>
          <a:p>
            <a:r>
              <a:rPr lang="en-US" dirty="0"/>
              <a:t>Program Experience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EA3543-AA13-2E18-D863-910F677DB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0626" y="1354668"/>
            <a:ext cx="5385620" cy="2949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4A189-A8B5-EAE0-0C19-0EF3AD827940}"/>
              </a:ext>
            </a:extLst>
          </p:cNvPr>
          <p:cNvSpPr txBox="1"/>
          <p:nvPr/>
        </p:nvSpPr>
        <p:spPr>
          <a:xfrm>
            <a:off x="1071716" y="4965290"/>
            <a:ext cx="752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all 2020-to-2021 trend is 12.1%.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 2021 actual experience exceeds budget by 3.3%.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and variances vary by service category with SNF being the highest.</a:t>
            </a:r>
          </a:p>
        </p:txBody>
      </p:sp>
    </p:spTree>
    <p:extLst>
      <p:ext uri="{BB962C8B-B14F-4D97-AF65-F5344CB8AC3E}">
        <p14:creationId xmlns:p14="http://schemas.microsoft.com/office/powerpoint/2010/main" val="407809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65C-70BE-62A6-AF1D-B7CC2D1A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maintain high 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6B4E-9D29-1C3D-3429-7C2CD2BC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good at what you do.</a:t>
            </a:r>
          </a:p>
          <a:p>
            <a:r>
              <a:rPr lang="en-US" dirty="0"/>
              <a:t>Carefully validate data and results; cross-check with other available sources.</a:t>
            </a:r>
          </a:p>
          <a:p>
            <a:r>
              <a:rPr lang="en-US" dirty="0"/>
              <a:t>Continue to learn new kills, new tools, new approaches.</a:t>
            </a:r>
          </a:p>
          <a:p>
            <a:r>
              <a:rPr lang="en-US" dirty="0"/>
              <a:t>Have clear and timely communications with leadership.</a:t>
            </a:r>
          </a:p>
          <a:p>
            <a:r>
              <a:rPr lang="en-US" dirty="0"/>
              <a:t>Offer actuarial expertise.</a:t>
            </a:r>
          </a:p>
          <a:p>
            <a:r>
              <a:rPr lang="en-US" dirty="0"/>
              <a:t>Stay updated.</a:t>
            </a:r>
          </a:p>
          <a:p>
            <a:r>
              <a:rPr lang="en-US" dirty="0"/>
              <a:t>Be professional.</a:t>
            </a:r>
          </a:p>
          <a:p>
            <a:r>
              <a:rPr lang="en-US"/>
              <a:t>Document work.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4746-816A-E017-6815-D20ED652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932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trends by service category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4140D8-2CFA-5749-4796-708A75B346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4836789"/>
              </p:ext>
            </p:extLst>
          </p:nvPr>
        </p:nvGraphicFramePr>
        <p:xfrm>
          <a:off x="838200" y="1082348"/>
          <a:ext cx="5181600" cy="359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64261F-BB2D-4345-92E0-6AF767276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11613"/>
              </p:ext>
            </p:extLst>
          </p:nvPr>
        </p:nvGraphicFramePr>
        <p:xfrm>
          <a:off x="6172200" y="1082348"/>
          <a:ext cx="5036574" cy="359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895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752C-4735-5A0D-E97A-793C8DB7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Trend Analysis – Proposed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D4C8-F10A-EF7A-D8C7-FFA07A02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membership projection with actual member months; new members may utilize differently from existing members</a:t>
            </a:r>
          </a:p>
          <a:p>
            <a:r>
              <a:rPr lang="en-US" dirty="0"/>
              <a:t>Separate unit cost trends and utilization trends</a:t>
            </a:r>
          </a:p>
          <a:p>
            <a:r>
              <a:rPr lang="en-US" dirty="0"/>
              <a:t>Monitor changes in contracted rates</a:t>
            </a:r>
          </a:p>
          <a:p>
            <a:r>
              <a:rPr lang="en-US" dirty="0"/>
              <a:t>Analyze mixed of services within each service such as ER vs. admission; brand vs. generic; preventive care vs. specialist visits…</a:t>
            </a:r>
          </a:p>
          <a:p>
            <a:r>
              <a:rPr lang="en-US" dirty="0"/>
              <a:t>More granular data such as by provider/facility, by risk cohort</a:t>
            </a:r>
          </a:p>
          <a:p>
            <a:r>
              <a:rPr lang="en-US" dirty="0"/>
              <a:t>Look for outliers and emerging utilization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0797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0F5B-9149-8180-2346-06C9DC3A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/>
          <a:lstStyle/>
          <a:p>
            <a:r>
              <a:rPr lang="en-US" dirty="0"/>
              <a:t>Approaches to improve accuracy of 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713-B418-EE82-9667-D0F587AF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analyses to identify cost drivers from historical data (see previous slide)</a:t>
            </a:r>
          </a:p>
          <a:p>
            <a:r>
              <a:rPr lang="en-US" dirty="0"/>
              <a:t>Study past actual vs. budget comparisons to identify areas/assumptions with high variances</a:t>
            </a:r>
          </a:p>
          <a:p>
            <a:r>
              <a:rPr lang="en-US" dirty="0"/>
              <a:t>Evaluate existing projection methods and assumptions; test scenarios to assess importance of key assumptions</a:t>
            </a:r>
          </a:p>
          <a:p>
            <a:r>
              <a:rPr lang="en-US" dirty="0"/>
              <a:t>Consider performing prescriptive (what-if) analyses to establish likelihood of different financial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4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A5F-D385-E905-181B-EB4CD844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Approaches to improve cost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427C-4D0B-0187-6965-A6191EFF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many approaches being used in healthcare. Each has pros (reduce cost and improve heath outcomes) and cons (implementation, complexity, stakeholders’ acceptance, ….). Here are some popular approaches:</a:t>
            </a:r>
          </a:p>
          <a:p>
            <a:r>
              <a:rPr lang="en-US" dirty="0"/>
              <a:t>Align compensation to quality of care (or value-based care models). Examples are pay-for-performance, capitated, shared risk/savings, and bundled payments.</a:t>
            </a:r>
          </a:p>
          <a:p>
            <a:r>
              <a:rPr lang="en-US" dirty="0"/>
              <a:t>Develop methods/technologies to identify delivery gaps and to monitor fraud, waste, and abuse.</a:t>
            </a:r>
          </a:p>
          <a:p>
            <a:r>
              <a:rPr lang="en-US" dirty="0"/>
              <a:t>Update and implement new evident-based treatment plans</a:t>
            </a:r>
          </a:p>
          <a:p>
            <a:r>
              <a:rPr lang="en-US" dirty="0"/>
              <a:t>Apply predictive modeling or advanced data analytics to identify high risk members and derive actionable items. </a:t>
            </a:r>
          </a:p>
        </p:txBody>
      </p:sp>
    </p:spTree>
    <p:extLst>
      <p:ext uri="{BB962C8B-B14F-4D97-AF65-F5344CB8AC3E}">
        <p14:creationId xmlns:p14="http://schemas.microsoft.com/office/powerpoint/2010/main" val="35742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CF43-CEA0-43B2-A2A5-73D20C39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r>
              <a:rPr lang="en-US" dirty="0"/>
              <a:t>Key structures in a value-based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5580-8794-E9EE-E758-62BEE5B9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define the target population(s): clinical criteria, metrics, data required, responsible parties, timing, look-back period, reconciliation steps.</a:t>
            </a:r>
          </a:p>
          <a:p>
            <a:r>
              <a:rPr lang="en-US" dirty="0"/>
              <a:t>Set appropriate and realistic benchmarks. Avoid complicated metrics or unrealistic goals. Account for resources needed to meet deliverables.</a:t>
            </a:r>
          </a:p>
          <a:p>
            <a:r>
              <a:rPr lang="en-US" dirty="0"/>
              <a:t>Focus on meaningful measures that providers can directly control (</a:t>
            </a:r>
            <a:r>
              <a:rPr lang="en-US" dirty="0" err="1"/>
              <a:t>e.g</a:t>
            </a:r>
            <a:r>
              <a:rPr lang="en-US" dirty="0"/>
              <a:t> annual check-ups, vaccines).</a:t>
            </a:r>
          </a:p>
          <a:p>
            <a:r>
              <a:rPr lang="en-US" dirty="0"/>
              <a:t>Lend expertise (admin, clinical, IT, analytics) to support new providers.   </a:t>
            </a:r>
          </a:p>
        </p:txBody>
      </p:sp>
    </p:spTree>
    <p:extLst>
      <p:ext uri="{BB962C8B-B14F-4D97-AF65-F5344CB8AC3E}">
        <p14:creationId xmlns:p14="http://schemas.microsoft.com/office/powerpoint/2010/main" val="39347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BE9C-4869-9595-C8EC-520B5DF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Provider approaches to address data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A2D4-3599-0CC7-46A5-86FA8813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316"/>
            <a:ext cx="10515600" cy="44956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financial risk/reward of the value-based contract.</a:t>
            </a:r>
          </a:p>
          <a:p>
            <a:r>
              <a:rPr lang="en-US" dirty="0"/>
              <a:t>Have contract provisions to protect providers from uncontrollable factors such as regulation and market change,  pandemic, … </a:t>
            </a:r>
          </a:p>
          <a:p>
            <a:r>
              <a:rPr lang="en-US" dirty="0"/>
              <a:t>Choose the most appropriate model based on practice settings, available resources, data and analytics capabilities. </a:t>
            </a:r>
          </a:p>
          <a:p>
            <a:r>
              <a:rPr lang="en-US" dirty="0"/>
              <a:t>Increase risk exposure and widen the scope of the program overtime.</a:t>
            </a:r>
          </a:p>
          <a:p>
            <a:r>
              <a:rPr lang="en-US" dirty="0"/>
              <a:t>Continuously monitor data and metrics for accuracy and timeliness.</a:t>
            </a:r>
          </a:p>
          <a:p>
            <a:r>
              <a:rPr lang="en-US" dirty="0"/>
              <a:t>Seek feedback from stakeholders (</a:t>
            </a:r>
            <a:r>
              <a:rPr lang="en-US" dirty="0" err="1"/>
              <a:t>e.g</a:t>
            </a:r>
            <a:r>
              <a:rPr lang="en-US" dirty="0"/>
              <a:t> partners, members, clients) to assess awareness, interest, and satisfaction. </a:t>
            </a:r>
          </a:p>
          <a:p>
            <a:r>
              <a:rPr lang="en-US" dirty="0"/>
              <a:t>Re-evaluate savings goals regularly.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6FBF-C518-AC6F-30C7-F0B720B9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Value-based plan design for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713A-A4FB-9D60-B722-B2671ECD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Educate and advocate the provider about VB care to raise awareness and interest.</a:t>
            </a:r>
          </a:p>
          <a:p>
            <a:r>
              <a:rPr lang="en-US" dirty="0"/>
              <a:t>Assist the provider transition to a VB model. Provide admin and clinical support.</a:t>
            </a:r>
          </a:p>
          <a:p>
            <a:r>
              <a:rPr lang="en-US" dirty="0"/>
              <a:t>Start with a model that offer low risk to the provider (</a:t>
            </a:r>
            <a:r>
              <a:rPr lang="en-US" dirty="0" err="1"/>
              <a:t>e.g</a:t>
            </a:r>
            <a:r>
              <a:rPr lang="en-US" dirty="0"/>
              <a:t> pay-for-performance or shared savings) and increase risk exposure over time.</a:t>
            </a:r>
          </a:p>
          <a:p>
            <a:r>
              <a:rPr lang="en-US" dirty="0"/>
              <a:t>Consider stop-loss (individual patient and/or in aggregate) provisions to protect the provider from catastrophic events.</a:t>
            </a:r>
          </a:p>
          <a:p>
            <a:r>
              <a:rPr lang="en-US" dirty="0"/>
              <a:t>Tailor plan design to experience and practice setting of the provider.</a:t>
            </a:r>
          </a:p>
        </p:txBody>
      </p:sp>
    </p:spTree>
    <p:extLst>
      <p:ext uri="{BB962C8B-B14F-4D97-AF65-F5344CB8AC3E}">
        <p14:creationId xmlns:p14="http://schemas.microsoft.com/office/powerpoint/2010/main" val="267406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5865-137F-32AD-A663-BE650054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engage with organizational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CFFE-384F-F6D7-8634-60D4007B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timely to spot new trends and unexpected variances.</a:t>
            </a:r>
          </a:p>
          <a:p>
            <a:r>
              <a:rPr lang="en-US" dirty="0"/>
              <a:t>Present savings opportunities from experience studies and cost projections.</a:t>
            </a:r>
          </a:p>
          <a:p>
            <a:r>
              <a:rPr lang="en-US" dirty="0"/>
              <a:t>Prioritize opportunities based on risks, available resources, and implementation capabilities.</a:t>
            </a:r>
          </a:p>
          <a:p>
            <a:r>
              <a:rPr lang="en-US" dirty="0"/>
              <a:t>Increase efficiency and productivity by streamlining and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698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Program Experience Overview</vt:lpstr>
      <vt:lpstr>Market trends by service category</vt:lpstr>
      <vt:lpstr>Market Trend Analysis – Proposed Studies</vt:lpstr>
      <vt:lpstr>Approaches to improve accuracy of budgeting</vt:lpstr>
      <vt:lpstr>Approaches to improve cost performance</vt:lpstr>
      <vt:lpstr>Key structures in a value-based contract</vt:lpstr>
      <vt:lpstr>Provider approaches to address data variance</vt:lpstr>
      <vt:lpstr>Value-based plan design for a provider</vt:lpstr>
      <vt:lpstr>How to engage with organizational leadership</vt:lpstr>
      <vt:lpstr>How to maintain high credibility</vt:lpstr>
    </vt:vector>
  </TitlesOfParts>
  <Company>CalOptima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Experience Overview</dc:title>
  <dc:creator>Le, An</dc:creator>
  <cp:lastModifiedBy>Le, An</cp:lastModifiedBy>
  <cp:revision>14</cp:revision>
  <dcterms:created xsi:type="dcterms:W3CDTF">2022-06-01T20:21:10Z</dcterms:created>
  <dcterms:modified xsi:type="dcterms:W3CDTF">2022-06-07T16:48:11Z</dcterms:modified>
</cp:coreProperties>
</file>