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1"/>
  </p:notesMasterIdLst>
  <p:sldIdLst>
    <p:sldId id="277" r:id="rId3"/>
    <p:sldId id="268" r:id="rId4"/>
    <p:sldId id="266" r:id="rId5"/>
    <p:sldId id="269" r:id="rId6"/>
    <p:sldId id="275" r:id="rId7"/>
    <p:sldId id="257" r:id="rId8"/>
    <p:sldId id="267" r:id="rId9"/>
    <p:sldId id="278" r:id="rId10"/>
    <p:sldId id="279" r:id="rId11"/>
    <p:sldId id="273" r:id="rId12"/>
    <p:sldId id="260" r:id="rId13"/>
    <p:sldId id="270" r:id="rId14"/>
    <p:sldId id="272" r:id="rId15"/>
    <p:sldId id="259" r:id="rId16"/>
    <p:sldId id="262" r:id="rId17"/>
    <p:sldId id="263" r:id="rId18"/>
    <p:sldId id="280" r:id="rId19"/>
    <p:sldId id="274" r:id="rId20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🖕🖕🖕🖕🖕 🖕🖕🖕" initials="🖕🖕🖕🖕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90" autoAdjust="0"/>
    <p:restoredTop sz="92230" autoAdjust="0"/>
  </p:normalViewPr>
  <p:slideViewPr>
    <p:cSldViewPr>
      <p:cViewPr>
        <p:scale>
          <a:sx n="92" d="100"/>
          <a:sy n="92" d="100"/>
        </p:scale>
        <p:origin x="-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82659-8711-4154-BF15-19A304A9DAED}" type="datetimeFigureOut">
              <a:rPr lang="he-IL" smtClean="0"/>
              <a:t>כ"ד/סיון/תש"פ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44AB74-F252-4D1F-ABFD-BC27D2EEE7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2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5A02-1CE7-439A-A5C6-DABC4E92EB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66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לקוח</a:t>
            </a:r>
            <a:r>
              <a:rPr lang="he-IL" baseline="0" dirty="0"/>
              <a:t> מ</a:t>
            </a:r>
            <a:r>
              <a:rPr lang="en-US" baseline="0" dirty="0"/>
              <a:t>ELF2</a:t>
            </a:r>
            <a:r>
              <a:rPr lang="he-IL" baseline="0" dirty="0"/>
              <a:t> ב-בן אדם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B74-F252-4D1F-ABFD-BC27D2EEE7B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24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5A02-1CE7-439A-A5C6-DABC4E92EB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5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5A02-1CE7-439A-A5C6-DABC4E92EB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5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לפני ואחרי משקול</a:t>
            </a:r>
            <a:r>
              <a:rPr lang="he-IL" baseline="0" dirty="0"/>
              <a:t> מיקומים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B74-F252-4D1F-ABFD-BC27D2EEE7BE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81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5A02-1CE7-439A-A5C6-DABC4E92EB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7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265E94-A7D6-4272-8816-58EE4C0A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BFAABB95-0300-4E64-92D0-ED7AE19D4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38F3EF5C-29B9-45DC-88C4-2D82CF62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DC17AE6A-465C-420D-B2FD-23007A93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BFDE5279-6592-4CF3-8AAA-E2A144C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F07D04F-16D0-4949-8010-3D22B80E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95CD237C-3ED2-414C-BEDC-7E7D1CB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609F088F-E679-4DED-9879-261ADB3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B93373B2-3187-405D-BE74-9F97C646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716E028A-03BD-49BE-9BAA-C62E1705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398D38CD-4BDD-4629-A496-64B9639D2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7535FE73-7CF8-4287-94FF-BD61C3B4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B9A342F3-52E4-4B7D-B339-5FA490D9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F076EBA-1BA4-4388-981A-45841E0D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8CF88060-68F2-4AC2-AE1C-555FC01B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320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2191" y="253654"/>
            <a:ext cx="8539619" cy="635069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Tw Cen MT" panose="020B0602020104020603" pitchFamily="34" charset="0"/>
              </a:defRPr>
            </a:lvl1pPr>
            <a:lvl2pPr>
              <a:defRPr sz="1350">
                <a:latin typeface="Tw Cen MT" panose="020B0602020104020603" pitchFamily="34" charset="0"/>
              </a:defRPr>
            </a:lvl2pPr>
            <a:lvl3pPr>
              <a:defRPr sz="1350">
                <a:latin typeface="Tw Cen MT" panose="020B0602020104020603" pitchFamily="34" charset="0"/>
              </a:defRPr>
            </a:lvl3pPr>
            <a:lvl4pPr>
              <a:defRPr sz="1350">
                <a:latin typeface="Tw Cen MT" panose="020B0602020104020603" pitchFamily="34" charset="0"/>
              </a:defRPr>
            </a:lvl4pPr>
            <a:lvl5pPr>
              <a:defRPr sz="1350"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5860" y="6331766"/>
            <a:ext cx="2057400" cy="365125"/>
          </a:xfrm>
        </p:spPr>
        <p:txBody>
          <a:bodyPr/>
          <a:lstStyle>
            <a:lvl1pPr>
              <a:defRPr sz="13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D709340-3AF6-48D6-AC15-700ACFE1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3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765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67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58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1241837-1A8F-4573-94CA-68934637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D308710E-F6E2-4644-A7DD-6825F346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487992C8-1BD4-44D2-8D3C-9EE01DF0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E08E0D5-890C-4F01-A6F9-6E7CEF39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FF52045-25E4-42B6-99C9-D1078B44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9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391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842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21564A8-E80F-4AE0-A5B0-13B01994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D03E2F99-7080-46C9-B18B-03407163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F98E936-25A1-44F1-8176-55804F98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7E8F2E31-7B3D-4BC6-8626-DD81DE1E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489D9CD8-BFCB-4347-8D12-459C99DB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964498A-BE68-454A-96C3-8BFD8AA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D6B7564-51A0-4D0E-9F58-E766D5B7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4211ECDB-6DDC-4D9C-ACF2-B8D0553E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327DAB45-CBD1-44C6-B6E4-4BA1AFC0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7790E8F5-CF94-466A-962F-A017D3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83FC1B1E-148F-4BC0-BB68-50D5B32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E957F91-080F-4E11-BD67-A21EF97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10D2115B-3ED8-4556-98B9-A1E91347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F5F13397-CC51-4C4E-AA8F-DEDB899CA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963CCBBF-F8E8-4510-A5D0-02EC4D0F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88A56CA2-919A-4238-8622-0A245F9B4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3A34F3ED-B4B7-497F-89FC-64E25ADD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6A2C0224-C96E-4AA2-B34B-89480163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D1B2EF78-1DEB-4EEB-A70F-0E97B31A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A913663-0B94-439B-8B1B-C0F77277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AD20D410-4E3C-43EC-A1C3-2966DAD2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F5715F09-A1AE-455A-BF60-BBB27363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9BC6BA65-C826-47A7-B8EF-0A9EB5E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BA790EF8-D931-45BF-B153-B299F581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2AF7CA42-0EC0-4125-AB47-2B9E1C7A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AA9B2CA-EBFC-4DF2-A7AD-E508D70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EFA25D2-9EF4-4B7A-8026-C321FD7F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6ABAE1B-4279-4B41-BCA3-0551D82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DAF73517-D008-47B7-9ADC-2E5C584E8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EBDB8EC0-ED29-4184-A88B-4402B58A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C9BC3CD8-2657-40D2-BFDE-8CC7F5B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DA484755-8C9A-4EF4-83BA-D196C37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F99C09E-8C8C-4B62-9F36-89CB834B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FBD3D644-858B-492C-A261-D84953943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F8575AC2-C5CA-4F9C-961F-28129D84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A555B14B-7E38-4F18-A50C-2975BCC8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32091399-A49E-4610-A087-3B724D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DD34FFF5-0022-4F30-BEAE-40DEE5D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6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66EC1C71-61DB-4D48-86EF-F63A302C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1A87CC90-F819-420D-B2A7-F3629150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CDBBF23-2E94-4B0D-B6D5-CDB659CE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1E1329A1-D11E-40A2-8A0A-D8404D4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FC61677-3887-4A72-A8CD-FC6B6C4F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526E-1CE2-45BC-8CA8-F2C9AEE25C2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9340-3AF6-48D6-AC15-700ACFE1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hap.bgu.ac.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FF32257-6E5B-4D5D-8B90-D4F74D3E8A7D}"/>
              </a:ext>
            </a:extLst>
          </p:cNvPr>
          <p:cNvSpPr txBox="1">
            <a:spLocks/>
          </p:cNvSpPr>
          <p:nvPr/>
        </p:nvSpPr>
        <p:spPr>
          <a:xfrm>
            <a:off x="1066800" y="1289666"/>
            <a:ext cx="6629400" cy="121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מידת ההשפעה של תהליך </a:t>
            </a:r>
            <a:r>
              <a:rPr lang="he-IL" sz="5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השחבור</a:t>
            </a:r>
            <a:r>
              <a:rPr lang="he-IL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 החליפי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47170B8B-142B-4716-9C56-7005671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349134"/>
            <a:ext cx="5918454" cy="1069848"/>
          </a:xfrm>
        </p:spPr>
        <p:txBody>
          <a:bodyPr>
            <a:normAutofit/>
          </a:bodyPr>
          <a:lstStyle/>
          <a:p>
            <a:pPr algn="r" rtl="1"/>
            <a:r>
              <a:rPr lang="he-I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מאת: דנה אליהו ונמרוד חייט</a:t>
            </a:r>
          </a:p>
        </p:txBody>
      </p:sp>
    </p:spTree>
    <p:extLst>
      <p:ext uri="{BB962C8B-B14F-4D97-AF65-F5344CB8AC3E}">
        <p14:creationId xmlns:p14="http://schemas.microsoft.com/office/powerpoint/2010/main" val="26579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91367"/>
            <a:ext cx="7886700" cy="4351338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נמדוד השפעה של שחבור חליפי של גן על פי השוני בין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הטרנסקריפטים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נגדיר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דימיון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בין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טרנסקריפטים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על פי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הדימיון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בין 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האקסונים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נגדיר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דימיון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בין אקסונים על פי שלושה 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מדדים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שבנינו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534400" cy="344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C43DE9C-84A4-40D3-B72A-5D4D36934B56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צעדים למימוש המטרות</a:t>
            </a:r>
          </a:p>
        </p:txBody>
      </p:sp>
    </p:spTree>
    <p:extLst>
      <p:ext uri="{BB962C8B-B14F-4D97-AF65-F5344CB8AC3E}">
        <p14:creationId xmlns:p14="http://schemas.microsoft.com/office/powerpoint/2010/main" val="3257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00" y="1391443"/>
                <a:ext cx="7886700" cy="4351338"/>
              </a:xfrm>
            </p:spPr>
            <p:txBody>
              <a:bodyPr/>
              <a:lstStyle/>
              <a:p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אקסונים שהמיקום שלהם חופף יכילו קטעים חופפים מה שעשוי להשפיע על רמת </a:t>
                </a:r>
                <a:r>
                  <a:rPr lang="he-IL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הדימיון</a:t>
                </a: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גם אם אינם זהים.</a:t>
                </a:r>
              </a:p>
              <a:p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הערה: אם אקסון מתחיל ומסתיים כמו אקסון אחר אז הם זהים לחלוטין ואין צורך במדדים נוספים לבחינת </a:t>
                </a:r>
                <a:r>
                  <a:rPr lang="he-IL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דימיון</a:t>
                </a: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he-IL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𝑐𝑜𝑜𝑟𝑑𝑖𝑛𝑎𝑡𝑒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𝑖𝑛𝑡𝑒𝑟𝑠𝑒𝑐𝑡𝑖𝑜𝑛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𝑙𝑒𝑛𝑔𝑡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𝑐𝑜𝑜𝑟𝑑𝑖𝑛𝑎𝑡𝑒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𝑢𝑛𝑖𝑜𝑛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𝑙𝑒𝑛𝑔𝑡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e-I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1391443"/>
                <a:ext cx="7886700" cy="4351338"/>
              </a:xfrm>
              <a:blipFill>
                <a:blip r:embed="rId2"/>
                <a:stretch>
                  <a:fillRect l="-1777" t="-1961" r="-12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" y="4127427"/>
            <a:ext cx="3508829" cy="27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7E2808-AE0D-4326-9F3A-45933C2D7200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מדד 1 – מיקום האקסון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A19B492E-338D-4E68-BB81-5D07CE07D350}"/>
              </a:ext>
            </a:extLst>
          </p:cNvPr>
          <p:cNvSpPr/>
          <p:nvPr/>
        </p:nvSpPr>
        <p:spPr>
          <a:xfrm>
            <a:off x="114300" y="5213386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x-none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xmlns="" id="{D654C43D-0066-4019-94B7-6C1E5CCE8AD4}"/>
              </a:ext>
            </a:extLst>
          </p:cNvPr>
          <p:cNvSpPr/>
          <p:nvPr/>
        </p:nvSpPr>
        <p:spPr>
          <a:xfrm>
            <a:off x="114300" y="4267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x-none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xmlns="" id="{38D5C796-3EC6-4D22-BF50-1991ED8C8344}"/>
              </a:ext>
            </a:extLst>
          </p:cNvPr>
          <p:cNvSpPr/>
          <p:nvPr/>
        </p:nvSpPr>
        <p:spPr>
          <a:xfrm>
            <a:off x="114300" y="6159572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6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בתחילת או בסיום </a:t>
                </a:r>
                <a:r>
                  <a:rPr lang="he-IL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הטרנסקריפט</a:t>
                </a: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יש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UTR</a:t>
                </a: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שלא ישפיע על קידוד החלבון ולכן יש לשקלל רק את החלק שכן ישפיע</a:t>
                </a:r>
              </a:p>
              <a:p>
                <a:pPr marL="0" indent="0">
                  <a:buNone/>
                </a:pPr>
                <a:endParaRPr lang="he-I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he-IL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𝑖𝑠𝐶𝐷𝑆𝐿𝑒𝑛𝑔𝑡</m:t>
                    </m:r>
                    <m:r>
                      <a:rPr lang="en-US" sz="2000" b="0" i="1" smtClean="0">
                        <a:latin typeface="Cambria Math"/>
                      </a:rPr>
                      <m:t>h</m:t>
                    </m:r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h</m:t>
                    </m:r>
                    <m:r>
                      <a:rPr lang="en-US" sz="2000" b="0" i="1" smtClean="0">
                        <a:latin typeface="Cambria Math"/>
                      </a:rPr>
                      <m:t>𝑒𝑆𝑎𝑚𝑒</m:t>
                    </m:r>
                    <m:r>
                      <a:rPr lang="en-US" sz="2000" b="0" i="1" smtClean="0">
                        <a:latin typeface="Cambria Math"/>
                      </a:rPr>
                      <m:t>()</m:t>
                    </m:r>
                  </m:oMath>
                </a14:m>
                <a:endParaRPr lang="he-I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12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48100"/>
            <a:ext cx="50815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D9C870-9F55-4199-AEBE-C92232A3C2FC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מדד 2 – אורך ב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CDS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xmlns="" id="{6C4DB245-FFBC-4F88-8D51-35CEF9DC48F6}"/>
              </a:ext>
            </a:extLst>
          </p:cNvPr>
          <p:cNvSpPr/>
          <p:nvPr/>
        </p:nvSpPr>
        <p:spPr>
          <a:xfrm>
            <a:off x="455386" y="4001294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x-none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B02814B2-A549-4138-9F52-06D0AFD6034A}"/>
              </a:ext>
            </a:extLst>
          </p:cNvPr>
          <p:cNvSpPr/>
          <p:nvPr/>
        </p:nvSpPr>
        <p:spPr>
          <a:xfrm>
            <a:off x="468086" y="4974658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x-none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xmlns="" id="{BEC97329-2A98-4508-BBF1-B87C07B6B5D0}"/>
              </a:ext>
            </a:extLst>
          </p:cNvPr>
          <p:cNvSpPr/>
          <p:nvPr/>
        </p:nvSpPr>
        <p:spPr>
          <a:xfrm>
            <a:off x="438150" y="5682117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649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514" y="1483040"/>
                <a:ext cx="7886700" cy="4351338"/>
              </a:xfrm>
            </p:spPr>
            <p:txBody>
              <a:bodyPr/>
              <a:lstStyle/>
              <a:p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אקסונים המקודדים לאותם </a:t>
                </a:r>
                <a:r>
                  <a:rPr lang="he-IL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דומיינים</a:t>
                </a: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הם בעלי משמעות דומה אז ייחשבו דומים</a:t>
                </a:r>
              </a:p>
              <a:p>
                <a:pPr marL="0" indent="0">
                  <a:buNone/>
                </a:pPr>
                <a:endParaRPr lang="he-I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he-IL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𝑑𝑜𝑚𝑎𝑖𝑛𝑇𝑦𝑝𝑒𝑠𝐼𝑛𝐶𝑜𝑚𝑚𝑜𝑛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𝑑𝑜𝑚𝑎𝑖𝑛𝑇𝑦𝑝𝑒𝑠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𝑈𝑛𝑖𝑜𝑛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e-I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514" y="1483040"/>
                <a:ext cx="7886700" cy="4351338"/>
              </a:xfrm>
              <a:blipFill>
                <a:blip r:embed="rId2"/>
                <a:stretch>
                  <a:fillRect t="-1961" r="-12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קבוצה 4">
            <a:extLst>
              <a:ext uri="{FF2B5EF4-FFF2-40B4-BE49-F238E27FC236}">
                <a16:creationId xmlns:a16="http://schemas.microsoft.com/office/drawing/2014/main" xmlns="" id="{7A4FF838-C45D-4FF2-A73C-DC84C5F93AAE}"/>
              </a:ext>
            </a:extLst>
          </p:cNvPr>
          <p:cNvGrpSpPr/>
          <p:nvPr/>
        </p:nvGrpSpPr>
        <p:grpSpPr>
          <a:xfrm>
            <a:off x="704667" y="3810002"/>
            <a:ext cx="377354" cy="1396789"/>
            <a:chOff x="-247926" y="2879115"/>
            <a:chExt cx="381000" cy="1553415"/>
          </a:xfrm>
        </p:grpSpPr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xmlns="" id="{67E20D52-A358-48DA-976D-A6042CBB5062}"/>
                </a:ext>
              </a:extLst>
            </p:cNvPr>
            <p:cNvSpPr/>
            <p:nvPr/>
          </p:nvSpPr>
          <p:spPr>
            <a:xfrm>
              <a:off x="-247926" y="2879115"/>
              <a:ext cx="381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1</a:t>
              </a:r>
              <a:endParaRPr lang="x-none" dirty="0"/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xmlns="" id="{6D1414CF-FA9D-4C37-A7FB-8343DCAF116A}"/>
                </a:ext>
              </a:extLst>
            </p:cNvPr>
            <p:cNvSpPr/>
            <p:nvPr/>
          </p:nvSpPr>
          <p:spPr>
            <a:xfrm>
              <a:off x="-247926" y="4051530"/>
              <a:ext cx="381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2</a:t>
              </a:r>
              <a:endParaRPr lang="x-none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A2A9244-5A92-47A9-B1CF-B65BB20E2434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מדד 3 – </a:t>
            </a:r>
            <a:r>
              <a:rPr kumimoji="0" lang="he-IL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דומיינים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01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בנינו עמוד אינטרנטי שניתן להזין לו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קלטים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ולקבל את אחוזי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הדימיון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לפי המדדים שלנו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אפשרנו למשתמשים למשקל את המדדים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הוספנו תצוגה לתוצאות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80944"/>
            <a:ext cx="5867400" cy="366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66EEC3C8-020D-49B4-9710-CB0859D63835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תוצאות</a:t>
            </a:r>
          </a:p>
        </p:txBody>
      </p:sp>
    </p:spTree>
    <p:extLst>
      <p:ext uri="{BB962C8B-B14F-4D97-AF65-F5344CB8AC3E}">
        <p14:creationId xmlns:p14="http://schemas.microsoft.com/office/powerpoint/2010/main" val="2154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6"/>
          <a:stretch/>
        </p:blipFill>
        <p:spPr bwMode="auto">
          <a:xfrm>
            <a:off x="381000" y="1743076"/>
            <a:ext cx="4038600" cy="96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5"/>
          <a:stretch/>
        </p:blipFill>
        <p:spPr bwMode="auto">
          <a:xfrm>
            <a:off x="228600" y="4419600"/>
            <a:ext cx="4190999" cy="9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00292"/>
            <a:ext cx="3429000" cy="257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3429000" cy="237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5544" y="5530092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92.05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%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1745" y="3047843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92.64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%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A3C2E71-9D3D-4918-812E-AC892FDD98A0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דוגמא – השוואת אקסונים</a:t>
            </a:r>
          </a:p>
        </p:txBody>
      </p:sp>
    </p:spTree>
    <p:extLst>
      <p:ext uri="{BB962C8B-B14F-4D97-AF65-F5344CB8AC3E}">
        <p14:creationId xmlns:p14="http://schemas.microsoft.com/office/powerpoint/2010/main" val="37993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71650"/>
            <a:ext cx="83179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2325" y="5562600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70.07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889ED25-26C1-4E5A-8F65-AD33F7772EDF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דוגמא – השוואת </a:t>
            </a:r>
            <a:r>
              <a:rPr kumimoji="0" lang="he-IL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טרנסקריפטים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734537-3DCC-4758-8119-D087328D7B5C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דוגמא – השוואת מינים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3BE1EDC0-57DA-434A-8253-0EF40FAC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2514600"/>
            <a:ext cx="794997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8B03B086-39D3-471C-844F-67D1C842BACF}"/>
              </a:ext>
            </a:extLst>
          </p:cNvPr>
          <p:cNvSpPr txBox="1"/>
          <p:nvPr/>
        </p:nvSpPr>
        <p:spPr>
          <a:xfrm>
            <a:off x="-674914" y="2052935"/>
            <a:ext cx="93617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צפרדע           </a:t>
            </a:r>
            <a:r>
              <a:rPr lang="he-IL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חולדה             </a:t>
            </a:r>
            <a:r>
              <a:rPr lang="he-IL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בן אדם             </a:t>
            </a:r>
            <a:r>
              <a:rPr lang="he-IL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עכבר  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– מין אחר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53571"/>
          </a:xfrm>
        </p:spPr>
        <p:txBody>
          <a:bodyPr/>
          <a:lstStyle/>
          <a:p>
            <a:r>
              <a:rPr lang="en-US" dirty="0"/>
              <a:t>PGAP3</a:t>
            </a:r>
            <a:r>
              <a:rPr lang="he-IL" dirty="0"/>
              <a:t> בבן אדם וצפרדע - מדד אורך </a:t>
            </a:r>
            <a:r>
              <a:rPr lang="en-US" dirty="0"/>
              <a:t>CDS</a:t>
            </a:r>
            <a:r>
              <a:rPr lang="he-IL" dirty="0"/>
              <a:t> בלבד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209800"/>
            <a:ext cx="8124825" cy="156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822349"/>
            <a:ext cx="5029200" cy="288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46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827"/>
            <a:ext cx="7772400" cy="1609344"/>
          </a:xfrm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 – שחבור חליפי</a:t>
            </a:r>
          </a:p>
        </p:txBody>
      </p:sp>
      <p:pic>
        <p:nvPicPr>
          <p:cNvPr id="4" name="Content Placeholder 3" descr="alternative splic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3" b="1789"/>
          <a:stretch/>
        </p:blipFill>
        <p:spPr bwMode="auto">
          <a:xfrm>
            <a:off x="856255" y="1447800"/>
            <a:ext cx="7423332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3416" y="6019800"/>
            <a:ext cx="13388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קלט: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רצף דנא</a:t>
            </a:r>
          </a:p>
          <a:p>
            <a:pPr algn="r" rtl="1"/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פלט: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חלבון</a:t>
            </a:r>
          </a:p>
        </p:txBody>
      </p:sp>
    </p:spTree>
    <p:extLst>
      <p:ext uri="{BB962C8B-B14F-4D97-AF65-F5344CB8AC3E}">
        <p14:creationId xmlns:p14="http://schemas.microsoft.com/office/powerpoint/2010/main" val="41295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mary transcrip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73" y="1447800"/>
            <a:ext cx="587432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mary transcript -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73350" r="30897" b="16981"/>
          <a:stretch/>
        </p:blipFill>
        <p:spPr bwMode="auto">
          <a:xfrm>
            <a:off x="3124200" y="6172200"/>
            <a:ext cx="2409826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689052"/>
            <a:ext cx="23054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+mj-cs"/>
              </a:rPr>
              <a:t>Protein coding region</a:t>
            </a:r>
            <a:endParaRPr lang="he-IL" sz="1600" b="1" u="sng" dirty="0">
              <a:latin typeface="Arial" panose="020B0604020202020204" pitchFamily="34" charset="0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B6BB40D-1881-4E25-959C-171224EB69DD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 – אקסונים</a:t>
            </a:r>
          </a:p>
        </p:txBody>
      </p:sp>
    </p:spTree>
    <p:extLst>
      <p:ext uri="{BB962C8B-B14F-4D97-AF65-F5344CB8AC3E}">
        <p14:creationId xmlns:p14="http://schemas.microsoft.com/office/powerpoint/2010/main" val="15285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enoid protein domain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9726" y="1825625"/>
            <a:ext cx="39045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E108346-B7A3-42B9-AF3A-0491FFDB298A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 – </a:t>
            </a:r>
            <a:r>
              <a:rPr lang="he-I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דומיינים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6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524000"/>
            <a:ext cx="845819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02B2A9-20D7-4569-BA51-CA3D7E74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27"/>
            <a:ext cx="7772400" cy="1609344"/>
          </a:xfrm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xmlns="" id="{B9277A44-E34A-41E3-BDEC-A979E56D9EC6}"/>
              </a:ext>
            </a:extLst>
          </p:cNvPr>
          <p:cNvSpPr/>
          <p:nvPr/>
        </p:nvSpPr>
        <p:spPr>
          <a:xfrm>
            <a:off x="34474" y="2870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x-none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xmlns="" id="{E6F543CB-9360-466F-BD02-C84CAE85C3CD}"/>
              </a:ext>
            </a:extLst>
          </p:cNvPr>
          <p:cNvSpPr/>
          <p:nvPr/>
        </p:nvSpPr>
        <p:spPr>
          <a:xfrm>
            <a:off x="36287" y="4267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x-none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F90DCE89-8DB0-467A-BB7D-BA2B23A8476A}"/>
              </a:ext>
            </a:extLst>
          </p:cNvPr>
          <p:cNvSpPr/>
          <p:nvPr/>
        </p:nvSpPr>
        <p:spPr>
          <a:xfrm>
            <a:off x="34474" y="57150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x-none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EAA95F44-063D-4CC4-A950-789DDF64CB89}"/>
              </a:ext>
            </a:extLst>
          </p:cNvPr>
          <p:cNvSpPr/>
          <p:nvPr/>
        </p:nvSpPr>
        <p:spPr>
          <a:xfrm>
            <a:off x="2667000" y="2755900"/>
            <a:ext cx="12954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ציר </a:t>
            </a:r>
            <a:r>
              <a:rPr lang="he-IL" b="1" dirty="0" err="1">
                <a:latin typeface="Calibri" panose="020F0502020204030204" pitchFamily="34" charset="0"/>
                <a:cs typeface="Calibri" panose="020F0502020204030204" pitchFamily="34" charset="0"/>
              </a:rPr>
              <a:t>גינומי</a:t>
            </a:r>
            <a:endParaRPr lang="x-non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xmlns="" id="{8E20A5C2-3A44-4205-B2BC-0881FF6125F1}"/>
              </a:ext>
            </a:extLst>
          </p:cNvPr>
          <p:cNvSpPr/>
          <p:nvPr/>
        </p:nvSpPr>
        <p:spPr>
          <a:xfrm>
            <a:off x="7543800" y="3456214"/>
            <a:ext cx="12954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ציר חלבון</a:t>
            </a:r>
            <a:endParaRPr lang="x-non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xmlns="" id="{FA30E75B-D847-4AA9-8322-2DC99975263D}"/>
              </a:ext>
            </a:extLst>
          </p:cNvPr>
          <p:cNvSpPr/>
          <p:nvPr/>
        </p:nvSpPr>
        <p:spPr>
          <a:xfrm>
            <a:off x="7772400" y="2403021"/>
            <a:ext cx="12954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dirty="0" err="1">
                <a:latin typeface="Calibri" panose="020F0502020204030204" pitchFamily="34" charset="0"/>
                <a:cs typeface="Calibri" panose="020F0502020204030204" pitchFamily="34" charset="0"/>
              </a:rPr>
              <a:t>טרנסקריפט</a:t>
            </a:r>
            <a:endParaRPr lang="x-non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00314"/>
            <a:ext cx="7391401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2209800" y="2286000"/>
            <a:ext cx="914400" cy="900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5029200" y="4648200"/>
            <a:ext cx="3200401" cy="900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734660" y="1730828"/>
            <a:ext cx="439575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טרנסקריפטים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של גן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ELF2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בבן אדם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71309F9-D558-41D7-B855-5C1082FF587A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 – </a:t>
            </a:r>
            <a:r>
              <a:rPr lang="he-I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טרנסקריפטים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xmlns="" id="{C54659FE-4C58-44EA-9D08-320BFCAAA562}"/>
              </a:ext>
            </a:extLst>
          </p:cNvPr>
          <p:cNvSpPr/>
          <p:nvPr/>
        </p:nvSpPr>
        <p:spPr>
          <a:xfrm>
            <a:off x="254907" y="2485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x-none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xmlns="" id="{6FF20B42-F0F1-4E8A-ACA3-99E72EBD85FD}"/>
              </a:ext>
            </a:extLst>
          </p:cNvPr>
          <p:cNvSpPr/>
          <p:nvPr/>
        </p:nvSpPr>
        <p:spPr>
          <a:xfrm>
            <a:off x="304800" y="3695701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x-none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xmlns="" id="{B71FCAFB-8637-4D06-8C67-038BA57EE7D4}"/>
              </a:ext>
            </a:extLst>
          </p:cNvPr>
          <p:cNvSpPr/>
          <p:nvPr/>
        </p:nvSpPr>
        <p:spPr>
          <a:xfrm>
            <a:off x="304800" y="4965137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4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3E24009-C039-4C72-BBD8-7858D2D534C8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רקע – </a:t>
            </a:r>
            <a:r>
              <a:rPr lang="he-IL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דומיינים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xmlns="" id="{8B970D00-8585-4278-81E9-A05E51202A2A}"/>
              </a:ext>
            </a:extLst>
          </p:cNvPr>
          <p:cNvGrpSpPr/>
          <p:nvPr/>
        </p:nvGrpSpPr>
        <p:grpSpPr>
          <a:xfrm>
            <a:off x="495300" y="1709057"/>
            <a:ext cx="7962900" cy="3559272"/>
            <a:chOff x="495300" y="1709057"/>
            <a:chExt cx="7962900" cy="355927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709057"/>
              <a:ext cx="6934200" cy="355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xmlns="" id="{E5E2123F-8117-42AC-A59A-94BBA048DF28}"/>
                </a:ext>
              </a:extLst>
            </p:cNvPr>
            <p:cNvSpPr/>
            <p:nvPr/>
          </p:nvSpPr>
          <p:spPr>
            <a:xfrm>
              <a:off x="495300" y="2057400"/>
              <a:ext cx="381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1</a:t>
              </a:r>
              <a:endParaRPr lang="x-none" dirty="0"/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xmlns="" id="{054C08B8-E67C-4DF9-AF25-AE54E19F3DC5}"/>
                </a:ext>
              </a:extLst>
            </p:cNvPr>
            <p:cNvSpPr/>
            <p:nvPr/>
          </p:nvSpPr>
          <p:spPr>
            <a:xfrm>
              <a:off x="495300" y="3524979"/>
              <a:ext cx="381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2</a:t>
              </a:r>
              <a:endParaRPr lang="x-none" dirty="0"/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xmlns="" id="{42E33015-337C-468D-AC1C-2EFF7CEA99A2}"/>
                </a:ext>
              </a:extLst>
            </p:cNvPr>
            <p:cNvSpPr/>
            <p:nvPr/>
          </p:nvSpPr>
          <p:spPr>
            <a:xfrm>
              <a:off x="495300" y="4802058"/>
              <a:ext cx="381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3</a:t>
              </a:r>
              <a:endParaRPr 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7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C0712-2210-4F67-A048-F515B8FD0CA4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נתונים ואופן מימוש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83A2941-38CD-4703-8961-00E87EF3E07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נתונים מתבססים על מערכת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DoChaP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שבנינו במסגרת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פרוייקט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גמר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https://dochap.bgu.ac.il/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בנינו אתר על בסיס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סיננו את הנתונים הרצויים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נרמלנו וחישבנו באמצעות מדדים</a:t>
            </a:r>
          </a:p>
        </p:txBody>
      </p:sp>
    </p:spTree>
    <p:extLst>
      <p:ext uri="{BB962C8B-B14F-4D97-AF65-F5344CB8AC3E}">
        <p14:creationId xmlns:p14="http://schemas.microsoft.com/office/powerpoint/2010/main" val="3303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C0712-2210-4F67-A048-F515B8FD0CA4}"/>
              </a:ext>
            </a:extLst>
          </p:cNvPr>
          <p:cNvSpPr txBox="1">
            <a:spLocks/>
          </p:cNvSpPr>
          <p:nvPr/>
        </p:nvSpPr>
        <p:spPr>
          <a:xfrm>
            <a:off x="685800" y="8882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מטרות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83A2941-38CD-4703-8961-00E87EF3E07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חיפוש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טרנסקריפטים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דומים\שונים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אילו גנים מושפעים יותר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מהשחבור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החליפי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באילו מינים הגן מושפע יותר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מהשחבור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החליפי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משמעויות נוספות (אבולוציוניות, אופי הגן)</a:t>
            </a:r>
          </a:p>
        </p:txBody>
      </p:sp>
      <p:pic>
        <p:nvPicPr>
          <p:cNvPr id="1026" name="Picture 2" descr="השירותים שלנו | פרסיפיו | קופירייטר באנגלית | בעברית | שיווק באינטרנט">
            <a:extLst>
              <a:ext uri="{FF2B5EF4-FFF2-40B4-BE49-F238E27FC236}">
                <a16:creationId xmlns:a16="http://schemas.microsoft.com/office/drawing/2014/main" xmlns="" id="{5579DA51-A560-45F2-8ED9-87F3ABB69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73249">
            <a:off x="6984514" y="210367"/>
            <a:ext cx="2098437" cy="16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382</Words>
  <Application>Microsoft Office PowerPoint</Application>
  <PresentationFormat>On-screen Show (4:3)</PresentationFormat>
  <Paragraphs>89</Paragraphs>
  <Slides>18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ערכת נושא Office</vt:lpstr>
      <vt:lpstr>Office Theme</vt:lpstr>
      <vt:lpstr>PowerPoint Presentation</vt:lpstr>
      <vt:lpstr>רקע – שחבור חליפי</vt:lpstr>
      <vt:lpstr>PowerPoint Presentation</vt:lpstr>
      <vt:lpstr>PowerPoint Presentation</vt:lpstr>
      <vt:lpstr>רקע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 – מין אחר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transcript similarity by exons</dc:title>
  <dc:creator>high-net</dc:creator>
  <cp:lastModifiedBy>high-net</cp:lastModifiedBy>
  <cp:revision>44</cp:revision>
  <dcterms:created xsi:type="dcterms:W3CDTF">2006-08-16T00:00:00Z</dcterms:created>
  <dcterms:modified xsi:type="dcterms:W3CDTF">2020-06-16T10:47:31Z</dcterms:modified>
</cp:coreProperties>
</file>