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Nuni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FFE9D1D-845F-46F4-A682-E47619C13EDB}">
  <a:tblStyle styleId="{2FFE9D1D-845F-46F4-A682-E47619C13E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-bold.fntdata"/><Relationship Id="rId30" Type="http://schemas.openxmlformats.org/officeDocument/2006/relationships/font" Target="fonts/Nunito-regular.fntdata"/><Relationship Id="rId11" Type="http://schemas.openxmlformats.org/officeDocument/2006/relationships/slide" Target="slides/slide5.xml"/><Relationship Id="rId33" Type="http://schemas.openxmlformats.org/officeDocument/2006/relationships/font" Target="fonts/Nunito-boldItalic.fntdata"/><Relationship Id="rId10" Type="http://schemas.openxmlformats.org/officeDocument/2006/relationships/slide" Target="slides/slide4.xml"/><Relationship Id="rId32" Type="http://schemas.openxmlformats.org/officeDocument/2006/relationships/font" Target="fonts/Nuni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53e77ccde_0_1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53e77ccde_0_1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53e77ccde_0_1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53e77ccde_0_1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53e77ccde_0_1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853e77ccde_0_1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53e77ccde_0_10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53e77ccde_0_10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53e77ccde_0_1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53e77ccde_0_1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53e77ccde_0_1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53e77ccde_0_1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53e77ccde_0_10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853e77ccde_0_1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853e77ccd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853e77ccd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53e77ccd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53e77ccd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53e77ccde_0_1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53e77ccde_0_1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8014666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8014666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53e77ccde_0_1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53e77ccde_0_1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53e77ccde_0_1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53e77ccde_0_1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853e77ccde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853e77ccde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853e77ccde_0_10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853e77ccde_0_10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53e77ccde_0_10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53e77ccde_0_10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53e77ccde_0_10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53e77ccde_0_10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53e77ccde_0_10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53e77ccde_0_10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53e77ccde_0_10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53e77ccde_0_10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53e77ccde_0_10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53e77ccde_0_10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53e77ccde_0_1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53e77ccde_0_1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53e77ccde_0_1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53e77ccde_0_1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44875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The Convex Hulls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91350" y="2468033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tr" sz="1700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Implementation of Two-dimensional Convex Hull Algorithms and Comparing Their Performances</a:t>
            </a:r>
            <a:endParaRPr sz="1700">
              <a:solidFill>
                <a:srgbClr val="B45F0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tr" sz="1700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Zeynep Nur Öztürk</a:t>
            </a:r>
            <a:endParaRPr sz="1700">
              <a:solidFill>
                <a:srgbClr val="B45F0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Quickhull</a:t>
            </a:r>
            <a:endParaRPr/>
          </a:p>
        </p:txBody>
      </p:sp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819150" y="1990725"/>
            <a:ext cx="39699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tr" sz="1700"/>
              <a:t>Bradford Barber-1996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tr" sz="1700"/>
              <a:t>Worst case O(n^2) Average case O(nlogn)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tr" sz="1700"/>
              <a:t>Divides points into 2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tr" sz="1700"/>
              <a:t>Find farthest point by calculating triangle area as recursive until no points left on recursive function</a:t>
            </a:r>
            <a:endParaRPr sz="1700"/>
          </a:p>
        </p:txBody>
      </p:sp>
      <p:pic>
        <p:nvPicPr>
          <p:cNvPr id="188" name="Google Shape;1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8175" y="586838"/>
            <a:ext cx="3969825" cy="39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Divide and Conquer</a:t>
            </a:r>
            <a:endParaRPr/>
          </a:p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tr" sz="1700"/>
              <a:t>Quickhull recursively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tr" sz="1700"/>
              <a:t>Then Merge them </a:t>
            </a:r>
            <a:endParaRPr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819150" y="709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Merge Hull ( Merging Process of D&amp;C)</a:t>
            </a:r>
            <a:endParaRPr/>
          </a:p>
        </p:txBody>
      </p:sp>
      <p:sp>
        <p:nvSpPr>
          <p:cNvPr id="200" name="Google Shape;200;p24"/>
          <p:cNvSpPr txBox="1"/>
          <p:nvPr>
            <p:ph idx="1" type="body"/>
          </p:nvPr>
        </p:nvSpPr>
        <p:spPr>
          <a:xfrm>
            <a:off x="757375" y="1347750"/>
            <a:ext cx="3561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tr" sz="1700"/>
              <a:t>P1 &amp; P2 are convex hulls, find p internal P1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tr" sz="1700"/>
              <a:t>If p internal P2 -&gt; step 3            Else -&gt; step 4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tr" sz="1700"/>
              <a:t>Sort based on polar for p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tr" sz="1700"/>
              <a:t>Find u and v and eliminate middle chain in P2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tr" sz="1700"/>
              <a:t>Graham Scan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tr" sz="1700"/>
              <a:t>Merge: p1 -&gt; m p2-&gt; n So, O(m+n)=O(N)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tr" sz="1700"/>
              <a:t>In Total O(NlogN) </a:t>
            </a:r>
            <a:endParaRPr sz="1700"/>
          </a:p>
        </p:txBody>
      </p:sp>
      <p:pic>
        <p:nvPicPr>
          <p:cNvPr id="201" name="Google Shape;2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0150" y="1433650"/>
            <a:ext cx="2066925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7500" y="1546500"/>
            <a:ext cx="1811825" cy="1603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5550" y="3262450"/>
            <a:ext cx="1781491" cy="15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3.</a:t>
            </a:r>
            <a:r>
              <a:rPr lang="tr"/>
              <a:t> Progress</a:t>
            </a:r>
            <a:endParaRPr/>
          </a:p>
        </p:txBody>
      </p:sp>
      <p:sp>
        <p:nvSpPr>
          <p:cNvPr id="209" name="Google Shape;209;p2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Language &amp; Libraries</a:t>
            </a:r>
            <a:endParaRPr/>
          </a:p>
        </p:txBody>
      </p:sp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819150" y="17217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tr" sz="1700"/>
              <a:t>Python 3 for coding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tr" sz="1700"/>
              <a:t>The </a:t>
            </a:r>
            <a:r>
              <a:rPr lang="tr" sz="1700"/>
              <a:t>libraries</a:t>
            </a:r>
            <a:r>
              <a:rPr lang="tr" sz="1700"/>
              <a:t>: 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tr" sz="1700"/>
              <a:t>random for point generation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tr" sz="1700"/>
              <a:t>math for tan calculations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tr" sz="1700"/>
              <a:t>numpy as array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tr" sz="1700"/>
              <a:t>time for timing calculations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tr" sz="1700"/>
              <a:t>matplotlib to show visual results</a:t>
            </a:r>
            <a:endParaRPr sz="1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Features</a:t>
            </a:r>
            <a:endParaRPr/>
          </a:p>
        </p:txBody>
      </p:sp>
      <p:sp>
        <p:nvSpPr>
          <p:cNvPr id="221" name="Google Shape;221;p27"/>
          <p:cNvSpPr txBox="1"/>
          <p:nvPr>
            <p:ph idx="1" type="body"/>
          </p:nvPr>
        </p:nvSpPr>
        <p:spPr>
          <a:xfrm>
            <a:off x="819150" y="1990725"/>
            <a:ext cx="39015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tr" sz="1700"/>
              <a:t>Clustered and non-clustered points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tr" sz="1700"/>
              <a:t>from 1000 to 10.000.000 random point size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tr" sz="1700"/>
              <a:t>Time calculation</a:t>
            </a:r>
            <a:endParaRPr sz="1700"/>
          </a:p>
        </p:txBody>
      </p:sp>
      <p:pic>
        <p:nvPicPr>
          <p:cNvPr id="222" name="Google Shape;22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598" y="366700"/>
            <a:ext cx="3474498" cy="213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7023" y="2671900"/>
            <a:ext cx="3474500" cy="213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4.</a:t>
            </a:r>
            <a:r>
              <a:rPr lang="tr"/>
              <a:t> Results</a:t>
            </a:r>
            <a:endParaRPr/>
          </a:p>
        </p:txBody>
      </p:sp>
      <p:sp>
        <p:nvSpPr>
          <p:cNvPr id="229" name="Google Shape;229;p28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4" name="Google Shape;234;p29"/>
          <p:cNvGraphicFramePr/>
          <p:nvPr/>
        </p:nvGraphicFramePr>
        <p:xfrm>
          <a:off x="1912750" y="137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{2FFE9D1D-845F-46F4-A682-E47619C13EDB}</a:tableStyleId>
              </a:tblPr>
              <a:tblGrid>
                <a:gridCol w="1674975"/>
                <a:gridCol w="1674975"/>
                <a:gridCol w="895350"/>
                <a:gridCol w="14859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Graham Scan</a:t>
                      </a:r>
                      <a:endParaRPr b="1" sz="11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>
                          <a:solidFill>
                            <a:srgbClr val="4A86E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Uniform(s)</a:t>
                      </a:r>
                      <a:endParaRPr b="1" sz="1100">
                        <a:solidFill>
                          <a:srgbClr val="4A86E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>
                          <a:solidFill>
                            <a:srgbClr val="4A86E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Clustered(s)</a:t>
                      </a:r>
                      <a:endParaRPr b="1" sz="1100">
                        <a:solidFill>
                          <a:srgbClr val="4A86E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>
                          <a:solidFill>
                            <a:srgbClr val="FF99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Expected</a:t>
                      </a:r>
                      <a:endParaRPr b="1" sz="1100">
                        <a:solidFill>
                          <a:srgbClr val="FF99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solidFill>
                            <a:srgbClr val="38761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1,000</a:t>
                      </a:r>
                      <a:endParaRPr sz="1100">
                        <a:solidFill>
                          <a:srgbClr val="38761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0.00348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0.00343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O(nlogn)=3,000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solidFill>
                            <a:srgbClr val="38761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10,000</a:t>
                      </a:r>
                      <a:endParaRPr sz="1100">
                        <a:solidFill>
                          <a:srgbClr val="38761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0.04643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0.04083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O(nlogn)=40,000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solidFill>
                            <a:srgbClr val="38761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100,000</a:t>
                      </a:r>
                      <a:endParaRPr sz="1100">
                        <a:solidFill>
                          <a:srgbClr val="38761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1.26024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0.48540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O(nlogn)=500,000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solidFill>
                            <a:srgbClr val="38761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1,000,000</a:t>
                      </a:r>
                      <a:endParaRPr sz="1100">
                        <a:solidFill>
                          <a:srgbClr val="38761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7.10247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7.25312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O(nlogn)=6,000,000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solidFill>
                            <a:srgbClr val="38761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2,000,000</a:t>
                      </a:r>
                      <a:endParaRPr sz="1100">
                        <a:solidFill>
                          <a:srgbClr val="38761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14.91750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14.30834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O(nlogn)=12,602,060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solidFill>
                            <a:srgbClr val="38761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3,000,000</a:t>
                      </a:r>
                      <a:endParaRPr sz="1100">
                        <a:solidFill>
                          <a:srgbClr val="38761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23.81629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23.92488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O(nlogn)=19,431,363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solidFill>
                            <a:srgbClr val="38761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4,000,000</a:t>
                      </a:r>
                      <a:endParaRPr sz="1100">
                        <a:solidFill>
                          <a:srgbClr val="38761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31.19035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30.92443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O(nlogn)=26,408,240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solidFill>
                            <a:srgbClr val="38761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5,000,000</a:t>
                      </a:r>
                      <a:endParaRPr sz="1100">
                        <a:solidFill>
                          <a:srgbClr val="38761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40.74763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38.05435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O(nlogn)=33,494,850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solidFill>
                            <a:srgbClr val="38761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10,000,000</a:t>
                      </a:r>
                      <a:endParaRPr sz="1100">
                        <a:solidFill>
                          <a:srgbClr val="38761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87.29779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80.77861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O(nlogn)=70,000,000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9" name="Google Shape;239;p30"/>
          <p:cNvGraphicFramePr/>
          <p:nvPr/>
        </p:nvGraphicFramePr>
        <p:xfrm>
          <a:off x="1399325" y="307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{2FFE9D1D-845F-46F4-A682-E47619C13EDB}</a:tableStyleId>
              </a:tblPr>
              <a:tblGrid>
                <a:gridCol w="2130750"/>
                <a:gridCol w="1095375"/>
                <a:gridCol w="1038225"/>
                <a:gridCol w="14668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Jarvis’ March</a:t>
                      </a:r>
                      <a:endParaRPr b="1" sz="11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>
                          <a:solidFill>
                            <a:srgbClr val="4A86E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Uniform(s)</a:t>
                      </a:r>
                      <a:endParaRPr b="1" sz="1100">
                        <a:solidFill>
                          <a:srgbClr val="4A86E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>
                          <a:solidFill>
                            <a:srgbClr val="4A86E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Clustered(s)</a:t>
                      </a:r>
                      <a:endParaRPr b="1" sz="1100">
                        <a:solidFill>
                          <a:srgbClr val="4A86E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>
                          <a:solidFill>
                            <a:srgbClr val="FF99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Expected</a:t>
                      </a:r>
                      <a:endParaRPr b="1" sz="1100">
                        <a:solidFill>
                          <a:srgbClr val="FF99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solidFill>
                            <a:srgbClr val="38761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1,000</a:t>
                      </a:r>
                      <a:endParaRPr sz="1100">
                        <a:solidFill>
                          <a:srgbClr val="38761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0.01776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= 23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0.01535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= 18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u-&gt;O(nh)=23,000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c-&gt;O(nh)=18,000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solidFill>
                            <a:srgbClr val="38761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10,000</a:t>
                      </a:r>
                      <a:endParaRPr sz="1100">
                        <a:solidFill>
                          <a:srgbClr val="38761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0.23531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= 26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0.25829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= 26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u-&gt;O(nh)=260,000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c-&gt;O(nh)=260,000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solidFill>
                            <a:srgbClr val="38761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100,000</a:t>
                      </a:r>
                      <a:endParaRPr sz="1100">
                        <a:solidFill>
                          <a:srgbClr val="38761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5.52423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= 37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4.01435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= 35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u-&gt;O(nh)=3,700,000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c-&gt;O(nh)=3,500,000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solidFill>
                            <a:srgbClr val="38761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1,000,000</a:t>
                      </a:r>
                      <a:endParaRPr sz="1100">
                        <a:solidFill>
                          <a:srgbClr val="38761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66.89897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= 33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69.90606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= 41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u-&gt;O(nh)=33,000,000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c-&gt;O(nh)=41,000,000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solidFill>
                            <a:srgbClr val="38761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2,000,000</a:t>
                      </a:r>
                      <a:endParaRPr sz="1100">
                        <a:solidFill>
                          <a:srgbClr val="38761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174.11069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= 47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115.76362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= 44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u-&gt;O(nh)=94,000,000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c-&gt;O(nh)=88,000,000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solidFill>
                            <a:srgbClr val="38761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3,000,000</a:t>
                      </a:r>
                      <a:endParaRPr sz="1100">
                        <a:solidFill>
                          <a:srgbClr val="38761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244.66016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= 45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295.58773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= 48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u-&gt;O(nh)=135,000,000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c-&gt;O(nh)=144,000,000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solidFill>
                            <a:srgbClr val="38761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4,000,000</a:t>
                      </a:r>
                      <a:endParaRPr sz="1100">
                        <a:solidFill>
                          <a:srgbClr val="38761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340.58623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=  40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414.12098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= 48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u-&gt;O(nh)=160,000,000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c-&gt;O(nh)=192,000,000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solidFill>
                            <a:srgbClr val="38761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5,000,000</a:t>
                      </a:r>
                      <a:endParaRPr sz="1100">
                        <a:solidFill>
                          <a:srgbClr val="38761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353.88278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= 47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469.60794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= 44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u-&gt;O(nh)=235,000,000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c-&gt;O(nh)=220,000,000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solidFill>
                            <a:srgbClr val="38761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10,000,000</a:t>
                      </a:r>
                      <a:endParaRPr sz="1100">
                        <a:solidFill>
                          <a:srgbClr val="38761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356.32224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h=50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1145.9719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h=66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u-&gt;O(nh)=500,000,000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c-&gt;O(nh)=660,000,000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4" name="Google Shape;244;p31"/>
          <p:cNvGraphicFramePr/>
          <p:nvPr/>
        </p:nvGraphicFramePr>
        <p:xfrm>
          <a:off x="1766050" y="307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{2FFE9D1D-845F-46F4-A682-E47619C13EDB}</a:tableStyleId>
              </a:tblPr>
              <a:tblGrid>
                <a:gridCol w="1674975"/>
                <a:gridCol w="1674975"/>
                <a:gridCol w="895350"/>
                <a:gridCol w="14859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Quickhull</a:t>
                      </a:r>
                      <a:endParaRPr b="1" sz="11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>
                          <a:solidFill>
                            <a:srgbClr val="4A86E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Uniform(s)</a:t>
                      </a:r>
                      <a:endParaRPr b="1" sz="1100">
                        <a:solidFill>
                          <a:srgbClr val="4A86E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>
                          <a:solidFill>
                            <a:srgbClr val="4A86E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Clustered(s)</a:t>
                      </a:r>
                      <a:endParaRPr b="1" sz="1100">
                        <a:solidFill>
                          <a:srgbClr val="4A86E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>
                          <a:solidFill>
                            <a:srgbClr val="FF99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Expected</a:t>
                      </a:r>
                      <a:endParaRPr b="1" sz="1100">
                        <a:solidFill>
                          <a:srgbClr val="FF99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solidFill>
                            <a:srgbClr val="38761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1,000</a:t>
                      </a:r>
                      <a:endParaRPr sz="1100">
                        <a:solidFill>
                          <a:srgbClr val="38761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0.00512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0.00384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O(nlogn)=3,000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O(n*n)=10^6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solidFill>
                            <a:srgbClr val="38761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10,000</a:t>
                      </a:r>
                      <a:endParaRPr sz="1100">
                        <a:solidFill>
                          <a:srgbClr val="38761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0.05689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0.03930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O(nlogn)=40,000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O(n*n)= 10^8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solidFill>
                            <a:srgbClr val="38761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100,000</a:t>
                      </a:r>
                      <a:endParaRPr sz="1100">
                        <a:solidFill>
                          <a:srgbClr val="38761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0.71644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0.55157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O(nlogn)=500,000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O(n*n)=10^10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solidFill>
                            <a:srgbClr val="38761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1,000,000</a:t>
                      </a:r>
                      <a:endParaRPr sz="1100">
                        <a:solidFill>
                          <a:srgbClr val="38761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5.52458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5.60349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O(nlogn)=6,000,000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O(n*n)=10^12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solidFill>
                            <a:srgbClr val="38761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2,000,000</a:t>
                      </a:r>
                      <a:endParaRPr sz="1100">
                        <a:solidFill>
                          <a:srgbClr val="38761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11.87036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11.54690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O(nlogn)=12,602,060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O(n*n)=4*10^12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solidFill>
                            <a:srgbClr val="38761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3,000,000</a:t>
                      </a:r>
                      <a:endParaRPr sz="1100">
                        <a:solidFill>
                          <a:srgbClr val="38761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17.12558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O(nlogn)=19,431,363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O(n*n)=9*10^12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solidFill>
                            <a:srgbClr val="38761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4,000,000</a:t>
                      </a:r>
                      <a:endParaRPr sz="1100">
                        <a:solidFill>
                          <a:srgbClr val="38761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O(nlogn)=26,408,240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O(n*n)=16*10^12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solidFill>
                            <a:srgbClr val="38761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5,000,000</a:t>
                      </a:r>
                      <a:endParaRPr sz="1100">
                        <a:solidFill>
                          <a:srgbClr val="38761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O(nlogn)=33,494,850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O(n*n)=25*10^12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solidFill>
                            <a:srgbClr val="38761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10,000,000</a:t>
                      </a:r>
                      <a:endParaRPr sz="1100">
                        <a:solidFill>
                          <a:srgbClr val="38761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O(nlogn)=70,000,000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O(n*n)=10^14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/>
              <a:t>Outline</a:t>
            </a:r>
            <a:endParaRPr b="1"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5953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700">
                <a:solidFill>
                  <a:srgbClr val="B45F06"/>
                </a:solidFill>
              </a:rPr>
              <a:t>1.Introduction</a:t>
            </a:r>
            <a:endParaRPr b="1" sz="1700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r" sz="1700">
                <a:solidFill>
                  <a:srgbClr val="B45F06"/>
                </a:solidFill>
              </a:rPr>
              <a:t>2. Background for Convex Hulls</a:t>
            </a:r>
            <a:endParaRPr b="1" sz="1700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r" sz="1700">
                <a:solidFill>
                  <a:srgbClr val="B45F06"/>
                </a:solidFill>
              </a:rPr>
              <a:t>3. Progress</a:t>
            </a:r>
            <a:endParaRPr b="1" sz="1700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r" sz="1700">
                <a:solidFill>
                  <a:srgbClr val="B45F06"/>
                </a:solidFill>
              </a:rPr>
              <a:t>3. Result</a:t>
            </a:r>
            <a:endParaRPr b="1" sz="1700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tr" sz="1700">
                <a:solidFill>
                  <a:srgbClr val="B45F06"/>
                </a:solidFill>
              </a:rPr>
              <a:t>4. Demo</a:t>
            </a:r>
            <a:endParaRPr b="1" sz="1700">
              <a:solidFill>
                <a:srgbClr val="B45F06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9" name="Google Shape;249;p32"/>
          <p:cNvGraphicFramePr/>
          <p:nvPr/>
        </p:nvGraphicFramePr>
        <p:xfrm>
          <a:off x="1986100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{2FFE9D1D-845F-46F4-A682-E47619C13EDB}</a:tableStyleId>
              </a:tblPr>
              <a:tblGrid>
                <a:gridCol w="1674975"/>
                <a:gridCol w="1674975"/>
                <a:gridCol w="895350"/>
                <a:gridCol w="14859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Merge Hull</a:t>
                      </a:r>
                      <a:endParaRPr b="1" sz="11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>
                          <a:solidFill>
                            <a:srgbClr val="4A86E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Uniform(s)</a:t>
                      </a:r>
                      <a:endParaRPr b="1" sz="1100">
                        <a:solidFill>
                          <a:srgbClr val="4A86E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>
                          <a:solidFill>
                            <a:srgbClr val="4A86E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Clustered(s)</a:t>
                      </a:r>
                      <a:endParaRPr b="1" sz="1100">
                        <a:solidFill>
                          <a:srgbClr val="4A86E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>
                          <a:solidFill>
                            <a:srgbClr val="FF99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Expected</a:t>
                      </a:r>
                      <a:endParaRPr b="1" sz="1100">
                        <a:solidFill>
                          <a:srgbClr val="FF99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solidFill>
                            <a:srgbClr val="38761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1,000</a:t>
                      </a:r>
                      <a:endParaRPr sz="1100">
                        <a:solidFill>
                          <a:srgbClr val="38761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0.00414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0.00391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O(nlogn)=3,000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solidFill>
                            <a:srgbClr val="38761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10,000</a:t>
                      </a:r>
                      <a:endParaRPr sz="1100">
                        <a:solidFill>
                          <a:srgbClr val="38761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0.04171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0.03664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O(nlogn)=40,000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solidFill>
                            <a:srgbClr val="38761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100,000</a:t>
                      </a:r>
                      <a:endParaRPr sz="1100">
                        <a:solidFill>
                          <a:srgbClr val="38761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0.52161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0.44887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O(nlogn)=500,000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solidFill>
                            <a:srgbClr val="38761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1,000,000</a:t>
                      </a:r>
                      <a:endParaRPr sz="1100">
                        <a:solidFill>
                          <a:srgbClr val="38761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6.18138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6.00312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O(nlogn)=6,000,000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solidFill>
                            <a:srgbClr val="38761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2,000,000</a:t>
                      </a:r>
                      <a:endParaRPr sz="1100">
                        <a:solidFill>
                          <a:srgbClr val="38761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12.24851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13.15488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O(nlogn)=12,602,060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solidFill>
                            <a:srgbClr val="38761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3,000,000</a:t>
                      </a:r>
                      <a:endParaRPr sz="1100">
                        <a:solidFill>
                          <a:srgbClr val="38761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17.88851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26.40263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O(nlogn)=19,431,363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solidFill>
                            <a:srgbClr val="38761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4,000,000</a:t>
                      </a:r>
                      <a:endParaRPr sz="1100">
                        <a:solidFill>
                          <a:srgbClr val="38761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25.77283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31.05477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O(nlogn)=26,408,240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solidFill>
                            <a:srgbClr val="38761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5,000,000</a:t>
                      </a:r>
                      <a:endParaRPr sz="1100">
                        <a:solidFill>
                          <a:srgbClr val="38761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32.26809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42.65405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O(nlogn)=33,494,850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solidFill>
                            <a:srgbClr val="38761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10,000,000</a:t>
                      </a:r>
                      <a:endParaRPr sz="1100">
                        <a:solidFill>
                          <a:srgbClr val="38761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O(nlogn)=70,000,000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4" name="Google Shape;254;p33"/>
          <p:cNvGraphicFramePr/>
          <p:nvPr/>
        </p:nvGraphicFramePr>
        <p:xfrm>
          <a:off x="1706375" y="898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{2FFE9D1D-845F-46F4-A682-E47619C13EDB}</a:tableStyleId>
              </a:tblPr>
              <a:tblGrid>
                <a:gridCol w="1146250"/>
                <a:gridCol w="1146250"/>
                <a:gridCol w="1146250"/>
                <a:gridCol w="1146250"/>
                <a:gridCol w="11462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solidFill>
                            <a:srgbClr val="0000FF"/>
                          </a:solidFill>
                        </a:rPr>
                        <a:t>Clustered</a:t>
                      </a:r>
                      <a:endParaRPr sz="1100">
                        <a:solidFill>
                          <a:srgbClr val="0000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solidFill>
                            <a:srgbClr val="FF0000"/>
                          </a:solidFill>
                        </a:rPr>
                        <a:t>Graham 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solidFill>
                            <a:srgbClr val="FF0000"/>
                          </a:solidFill>
                        </a:rPr>
                        <a:t>Jarvis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solidFill>
                            <a:srgbClr val="FF0000"/>
                          </a:solidFill>
                        </a:rPr>
                        <a:t>Quickhull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solidFill>
                            <a:srgbClr val="FF0000"/>
                          </a:solidFill>
                        </a:rPr>
                        <a:t>Merge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solidFill>
                            <a:srgbClr val="38761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1,000,000</a:t>
                      </a:r>
                      <a:endParaRPr sz="1100">
                        <a:solidFill>
                          <a:srgbClr val="38761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7.25312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69.90606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= 41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5.60349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6.00312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solidFill>
                            <a:srgbClr val="38761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2,000,000</a:t>
                      </a:r>
                      <a:endParaRPr sz="1100">
                        <a:solidFill>
                          <a:srgbClr val="38761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14.30834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115.76362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= 44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11.54690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13.15488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solidFill>
                            <a:srgbClr val="38761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3,000,000</a:t>
                      </a:r>
                      <a:endParaRPr sz="1100">
                        <a:solidFill>
                          <a:srgbClr val="38761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23.92488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295.58773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= 48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17.12558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26.40263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solidFill>
                            <a:srgbClr val="38761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4,000,000</a:t>
                      </a:r>
                      <a:endParaRPr sz="1100">
                        <a:solidFill>
                          <a:srgbClr val="38761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30.92443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414.12098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= 48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31.05477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solidFill>
                            <a:srgbClr val="38761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5,000,000</a:t>
                      </a:r>
                      <a:endParaRPr sz="1100">
                        <a:solidFill>
                          <a:srgbClr val="38761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38.05435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469.60794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= 44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42.65405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solidFill>
                            <a:srgbClr val="38761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10,000,000</a:t>
                      </a:r>
                      <a:endParaRPr sz="1100">
                        <a:solidFill>
                          <a:srgbClr val="38761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80.77861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1145.9719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h=66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9" name="Google Shape;259;p34"/>
          <p:cNvGraphicFramePr/>
          <p:nvPr/>
        </p:nvGraphicFramePr>
        <p:xfrm>
          <a:off x="1766025" y="91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{2FFE9D1D-845F-46F4-A682-E47619C13EDB}</a:tableStyleId>
              </a:tblPr>
              <a:tblGrid>
                <a:gridCol w="1146250"/>
                <a:gridCol w="1146250"/>
                <a:gridCol w="1146250"/>
                <a:gridCol w="1146250"/>
                <a:gridCol w="11462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solidFill>
                            <a:srgbClr val="0000FF"/>
                          </a:solidFill>
                        </a:rPr>
                        <a:t>Uniform</a:t>
                      </a:r>
                      <a:endParaRPr sz="1100">
                        <a:solidFill>
                          <a:srgbClr val="0000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solidFill>
                            <a:srgbClr val="FF0000"/>
                          </a:solidFill>
                        </a:rPr>
                        <a:t>Graham 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solidFill>
                            <a:srgbClr val="FF0000"/>
                          </a:solidFill>
                        </a:rPr>
                        <a:t>Jarvis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solidFill>
                            <a:srgbClr val="FF0000"/>
                          </a:solidFill>
                        </a:rPr>
                        <a:t>Quickhull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solidFill>
                            <a:srgbClr val="FF0000"/>
                          </a:solidFill>
                        </a:rPr>
                        <a:t>Merge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solidFill>
                            <a:srgbClr val="38761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1,000,000</a:t>
                      </a:r>
                      <a:endParaRPr sz="1100">
                        <a:solidFill>
                          <a:srgbClr val="38761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7.10247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66.89897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= 33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5.52458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6.18138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solidFill>
                            <a:srgbClr val="38761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2,000,000</a:t>
                      </a:r>
                      <a:endParaRPr sz="1100">
                        <a:solidFill>
                          <a:srgbClr val="38761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14.91750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174.11069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= 47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11.87036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12.24851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solidFill>
                            <a:srgbClr val="38761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3,000,000</a:t>
                      </a:r>
                      <a:endParaRPr sz="1100">
                        <a:solidFill>
                          <a:srgbClr val="38761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23.81629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244.66016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= 45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17.88851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solidFill>
                            <a:srgbClr val="38761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4,000,000</a:t>
                      </a:r>
                      <a:endParaRPr sz="1100">
                        <a:solidFill>
                          <a:srgbClr val="38761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31.19035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340.58623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=  40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25.77283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solidFill>
                            <a:srgbClr val="38761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5,000,000</a:t>
                      </a:r>
                      <a:endParaRPr sz="1100">
                        <a:solidFill>
                          <a:srgbClr val="38761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40.74763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353.88278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 = 47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32.26809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solidFill>
                            <a:srgbClr val="38761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10,000,000</a:t>
                      </a:r>
                      <a:endParaRPr sz="1100">
                        <a:solidFill>
                          <a:srgbClr val="38761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87.29779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356.32224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h=50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Demo</a:t>
            </a:r>
            <a:endParaRPr/>
          </a:p>
        </p:txBody>
      </p:sp>
      <p:sp>
        <p:nvSpPr>
          <p:cNvPr id="265" name="Google Shape;265;p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1. Introduction</a:t>
            </a:r>
            <a:endParaRPr/>
          </a:p>
        </p:txBody>
      </p:sp>
      <p:sp>
        <p:nvSpPr>
          <p:cNvPr id="141" name="Google Shape;141;p1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What is Convex Hull?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5553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/>
              <a:t>Convex hull is the smallest convex set which contains all the points in it.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013" y="2164013"/>
            <a:ext cx="3895725" cy="237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6963" y="2164013"/>
            <a:ext cx="3895725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Why Convex Hull?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/>
              <a:t>It has wide application like in </a:t>
            </a:r>
            <a:endParaRPr sz="17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tr" sz="1700"/>
              <a:t>Math-&gt; analyze asymptotic beh. of poynomials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tr" sz="1700"/>
              <a:t>Statistic -&gt;  visualize the spread of 2D sample points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tr" sz="1700"/>
              <a:t>Economic -&gt; When actual data non-complex, made convex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tr" sz="1700"/>
              <a:t>Geometric modeling -&gt; In Bezier curve, quickly detecting intersections of curves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2</a:t>
            </a:r>
            <a:r>
              <a:rPr lang="tr"/>
              <a:t>. Background</a:t>
            </a:r>
            <a:endParaRPr/>
          </a:p>
        </p:txBody>
      </p:sp>
      <p:sp>
        <p:nvSpPr>
          <p:cNvPr id="161" name="Google Shape;161;p18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Algorithms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tr" sz="1700"/>
              <a:t>In general, most of the algorithms can be solved in time O(nlogn) for 2D or 3D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tr" sz="1700"/>
              <a:t>Graham Scan -&gt; O(nlogn)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tr" sz="1700"/>
              <a:t>Gift wrapping ( Jarvis March ) </a:t>
            </a:r>
            <a:r>
              <a:rPr lang="tr" sz="1700"/>
              <a:t>-&gt; O(nlogn)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tr" sz="1700"/>
              <a:t>Quickhull -&gt; ave. O(nlogn) -&gt; wor. O(n^2)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tr" sz="1700"/>
              <a:t>Divide &amp; Conquer -&gt; O(nlogn)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Graham Scan</a:t>
            </a:r>
            <a:endParaRPr/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819150" y="1990725"/>
            <a:ext cx="4275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tr" sz="1700"/>
              <a:t>Ronald Graham 1972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tr" sz="1700"/>
              <a:t>O(nlogn)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tr" sz="1700"/>
              <a:t>First order vertices based on polar angle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tr" sz="1700"/>
              <a:t>By left test, move around the points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tr" sz="1700"/>
              <a:t>If left test is true add to stack or delete from  until it is true</a:t>
            </a:r>
            <a:endParaRPr sz="1700"/>
          </a:p>
        </p:txBody>
      </p:sp>
      <p:pic>
        <p:nvPicPr>
          <p:cNvPr id="174" name="Google Shape;17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4725" y="718688"/>
            <a:ext cx="3276600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Jarvis March</a:t>
            </a:r>
            <a:endParaRPr/>
          </a:p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tr" sz="1700">
                <a:solidFill>
                  <a:srgbClr val="202122"/>
                </a:solidFill>
                <a:highlight>
                  <a:srgbClr val="FFFFFF"/>
                </a:highlight>
              </a:rPr>
              <a:t>R. A. Jarvis-1973 </a:t>
            </a:r>
            <a:endParaRPr sz="17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700"/>
              <a:buChar char="●"/>
            </a:pPr>
            <a:r>
              <a:rPr lang="tr" sz="1700">
                <a:solidFill>
                  <a:srgbClr val="202122"/>
                </a:solidFill>
                <a:highlight>
                  <a:srgbClr val="FFFFFF"/>
                </a:highlight>
              </a:rPr>
              <a:t>O(nh)</a:t>
            </a:r>
            <a:endParaRPr sz="17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700"/>
              <a:buChar char="●"/>
            </a:pPr>
            <a:r>
              <a:rPr lang="tr" sz="1700">
                <a:solidFill>
                  <a:srgbClr val="202122"/>
                </a:solidFill>
                <a:highlight>
                  <a:srgbClr val="FFFFFF"/>
                </a:highlight>
              </a:rPr>
              <a:t>It takes smallest point based on x or y.</a:t>
            </a:r>
            <a:endParaRPr sz="17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700"/>
              <a:buChar char="●"/>
            </a:pPr>
            <a:r>
              <a:rPr lang="tr" sz="1700">
                <a:solidFill>
                  <a:srgbClr val="202122"/>
                </a:solidFill>
                <a:highlight>
                  <a:srgbClr val="FFFFFF"/>
                </a:highlight>
              </a:rPr>
              <a:t>Sort all points based on polar angle </a:t>
            </a:r>
            <a:endParaRPr sz="17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700"/>
              <a:buChar char="●"/>
            </a:pPr>
            <a:r>
              <a:rPr lang="tr" sz="1700">
                <a:solidFill>
                  <a:srgbClr val="202122"/>
                </a:solidFill>
                <a:highlight>
                  <a:srgbClr val="FFFFFF"/>
                </a:highlight>
              </a:rPr>
              <a:t>Beside Graham, only calculates the points on the convex hull.</a:t>
            </a:r>
            <a:endParaRPr sz="170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4513" y="454463"/>
            <a:ext cx="3819525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