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313" r:id="rId4"/>
    <p:sldId id="314" r:id="rId5"/>
    <p:sldId id="318" r:id="rId6"/>
    <p:sldId id="319" r:id="rId7"/>
    <p:sldId id="320" r:id="rId9"/>
    <p:sldId id="317" r:id="rId10"/>
    <p:sldId id="346" r:id="rId11"/>
    <p:sldId id="363" r:id="rId12"/>
    <p:sldId id="362" r:id="rId13"/>
    <p:sldId id="316" r:id="rId14"/>
    <p:sldId id="336" r:id="rId15"/>
    <p:sldId id="337" r:id="rId16"/>
    <p:sldId id="338" r:id="rId17"/>
    <p:sldId id="339" r:id="rId18"/>
    <p:sldId id="340" r:id="rId19"/>
    <p:sldId id="364" r:id="rId20"/>
    <p:sldId id="329" r:id="rId21"/>
    <p:sldId id="331" r:id="rId22"/>
    <p:sldId id="332" r:id="rId23"/>
    <p:sldId id="330" r:id="rId24"/>
    <p:sldId id="333" r:id="rId25"/>
    <p:sldId id="334" r:id="rId26"/>
    <p:sldId id="335" r:id="rId27"/>
    <p:sldId id="341" r:id="rId28"/>
    <p:sldId id="345" r:id="rId29"/>
    <p:sldId id="343" r:id="rId30"/>
    <p:sldId id="344" r:id="rId31"/>
    <p:sldId id="348" r:id="rId32"/>
    <p:sldId id="349" r:id="rId33"/>
    <p:sldId id="351" r:id="rId34"/>
    <p:sldId id="352" r:id="rId35"/>
    <p:sldId id="353" r:id="rId36"/>
    <p:sldId id="361" r:id="rId37"/>
    <p:sldId id="354" r:id="rId38"/>
    <p:sldId id="355" r:id="rId39"/>
    <p:sldId id="356" r:id="rId40"/>
    <p:sldId id="347" r:id="rId41"/>
    <p:sldId id="322" r:id="rId42"/>
    <p:sldId id="357" r:id="rId43"/>
    <p:sldId id="358" r:id="rId44"/>
    <p:sldId id="359" r:id="rId45"/>
    <p:sldId id="360" r:id="rId46"/>
    <p:sldId id="312" r:id="rId4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2442" autoAdjust="0"/>
  </p:normalViewPr>
  <p:slideViewPr>
    <p:cSldViewPr>
      <p:cViewPr>
        <p:scale>
          <a:sx n="90" d="100"/>
          <a:sy n="90" d="100"/>
        </p:scale>
        <p:origin x="-1248" y="-346"/>
      </p:cViewPr>
      <p:guideLst>
        <p:guide orient="horz" pos="165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456CBD-69C8-4EE0-A134-F9B3D4590783}" type="datetimeFigureOut">
              <a:rPr lang="en-US" smtClean="0"/>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653860-41EE-41B6-A393-957165903E9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3653860-41EE-41B6-A393-957165903E9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dirty="0" smtClean="0"/>
              <a:t>序列标注任务</a:t>
            </a:r>
            <a:endParaRPr lang="en-US" sz="4800" dirty="0"/>
          </a:p>
        </p:txBody>
      </p:sp>
      <p:sp>
        <p:nvSpPr>
          <p:cNvPr id="3" name="副标题 2"/>
          <p:cNvSpPr>
            <a:spLocks noGrp="1"/>
          </p:cNvSpPr>
          <p:nvPr>
            <p:ph type="subTitle" idx="1"/>
          </p:nvPr>
        </p:nvSpPr>
        <p:spPr/>
        <p:txBody>
          <a:bodyPr>
            <a:normAutofit fontScale="85000" lnSpcReduction="20000"/>
          </a:bodyPr>
          <a:lstStyle/>
          <a:p>
            <a:endParaRPr lang="en-US" altLang="zh-CN" dirty="0" smtClean="0"/>
          </a:p>
          <a:p>
            <a:r>
              <a:rPr lang="zh-CN" altLang="en-US" dirty="0" smtClean="0"/>
              <a:t>八斗人工智能学院</a:t>
            </a:r>
            <a:endParaRPr lang="en-US" altLang="zh-CN" dirty="0" smtClean="0"/>
          </a:p>
          <a:p>
            <a:r>
              <a:rPr lang="zh-CN" altLang="en-US" dirty="0"/>
              <a:t>宋学林</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CRF-Loss</a:t>
            </a:r>
            <a:r>
              <a:rPr lang="zh-CN" altLang="en-US" dirty="0" smtClean="0"/>
              <a:t>定义</a:t>
            </a:r>
            <a:endParaRPr lang="en-US" dirty="0"/>
          </a:p>
        </p:txBody>
      </p:sp>
      <p:sp>
        <p:nvSpPr>
          <p:cNvPr id="4" name="TextBox 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58782" y="1674626"/>
            <a:ext cx="3149307" cy="841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2185" y="2454195"/>
            <a:ext cx="25431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716" y="3504865"/>
            <a:ext cx="5624459" cy="924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276" y="4429125"/>
            <a:ext cx="355282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79512" y="1923678"/>
            <a:ext cx="3443196" cy="369332"/>
          </a:xfrm>
          <a:prstGeom prst="rect">
            <a:avLst/>
          </a:prstGeom>
          <a:noFill/>
        </p:spPr>
        <p:txBody>
          <a:bodyPr wrap="square" rtlCol="0">
            <a:spAutoFit/>
          </a:bodyPr>
          <a:lstStyle/>
          <a:p>
            <a:r>
              <a:rPr lang="zh-CN" altLang="en-US" dirty="0" smtClean="0"/>
              <a:t>输入序列</a:t>
            </a:r>
            <a:r>
              <a:rPr lang="en-US" altLang="zh-CN" dirty="0" smtClean="0"/>
              <a:t>X</a:t>
            </a:r>
            <a:r>
              <a:rPr lang="zh-CN" altLang="en-US" dirty="0" smtClean="0"/>
              <a:t>，输出序列为</a:t>
            </a:r>
            <a:r>
              <a:rPr lang="en-US" altLang="zh-CN" dirty="0" smtClean="0"/>
              <a:t>y</a:t>
            </a:r>
            <a:r>
              <a:rPr lang="zh-CN" altLang="en-US" dirty="0" smtClean="0"/>
              <a:t>的分数：</a:t>
            </a:r>
            <a:endParaRPr lang="en-US" dirty="0"/>
          </a:p>
        </p:txBody>
      </p:sp>
      <p:sp>
        <p:nvSpPr>
          <p:cNvPr id="10" name="TextBox 9"/>
          <p:cNvSpPr txBox="1"/>
          <p:nvPr/>
        </p:nvSpPr>
        <p:spPr>
          <a:xfrm>
            <a:off x="213026" y="2759036"/>
            <a:ext cx="3926925" cy="369332"/>
          </a:xfrm>
          <a:prstGeom prst="rect">
            <a:avLst/>
          </a:prstGeom>
          <a:noFill/>
        </p:spPr>
        <p:txBody>
          <a:bodyPr wrap="square" rtlCol="0">
            <a:spAutoFit/>
          </a:bodyPr>
          <a:lstStyle/>
          <a:p>
            <a:r>
              <a:rPr lang="zh-CN" altLang="en-US" dirty="0" smtClean="0"/>
              <a:t>输入序列</a:t>
            </a:r>
            <a:r>
              <a:rPr lang="en-US" altLang="zh-CN" dirty="0" smtClean="0"/>
              <a:t>X</a:t>
            </a:r>
            <a:r>
              <a:rPr lang="zh-CN" altLang="en-US" dirty="0" smtClean="0"/>
              <a:t>，预测输出序列为</a:t>
            </a:r>
            <a:r>
              <a:rPr lang="en-US" altLang="zh-CN" dirty="0" smtClean="0"/>
              <a:t>y</a:t>
            </a:r>
            <a:r>
              <a:rPr lang="zh-CN" altLang="en-US" dirty="0" smtClean="0"/>
              <a:t>的概率：</a:t>
            </a:r>
            <a:endParaRPr lang="en-US" dirty="0"/>
          </a:p>
        </p:txBody>
      </p:sp>
      <p:sp>
        <p:nvSpPr>
          <p:cNvPr id="11" name="TextBox 10"/>
          <p:cNvSpPr txBox="1"/>
          <p:nvPr/>
        </p:nvSpPr>
        <p:spPr>
          <a:xfrm>
            <a:off x="251520" y="3616286"/>
            <a:ext cx="3443196" cy="369332"/>
          </a:xfrm>
          <a:prstGeom prst="rect">
            <a:avLst/>
          </a:prstGeom>
          <a:noFill/>
        </p:spPr>
        <p:txBody>
          <a:bodyPr wrap="square" rtlCol="0">
            <a:spAutoFit/>
          </a:bodyPr>
          <a:lstStyle/>
          <a:p>
            <a:r>
              <a:rPr lang="zh-CN" altLang="en-US" dirty="0" smtClean="0"/>
              <a:t>对上式取</a:t>
            </a:r>
            <a:r>
              <a:rPr lang="en-US" altLang="zh-CN" dirty="0" smtClean="0"/>
              <a:t>log</a:t>
            </a:r>
            <a:r>
              <a:rPr lang="zh-CN" altLang="en-US" dirty="0" smtClean="0"/>
              <a:t>，目标为最大化该值：</a:t>
            </a:r>
            <a:endParaRPr lang="en-US" dirty="0"/>
          </a:p>
        </p:txBody>
      </p:sp>
      <p:sp>
        <p:nvSpPr>
          <p:cNvPr id="12" name="TextBox 11"/>
          <p:cNvSpPr txBox="1"/>
          <p:nvPr/>
        </p:nvSpPr>
        <p:spPr>
          <a:xfrm>
            <a:off x="280997" y="4429125"/>
            <a:ext cx="3498915" cy="646331"/>
          </a:xfrm>
          <a:prstGeom prst="rect">
            <a:avLst/>
          </a:prstGeom>
          <a:noFill/>
        </p:spPr>
        <p:txBody>
          <a:bodyPr wrap="square" rtlCol="0">
            <a:spAutoFit/>
          </a:bodyPr>
          <a:lstStyle/>
          <a:p>
            <a:r>
              <a:rPr lang="zh-CN" altLang="en-US" dirty="0" smtClean="0"/>
              <a:t>对上式取相反数做</a:t>
            </a:r>
            <a:r>
              <a:rPr lang="en-US" altLang="zh-CN" dirty="0" smtClean="0"/>
              <a:t>loss</a:t>
            </a:r>
            <a:r>
              <a:rPr lang="zh-CN" altLang="en-US" dirty="0" smtClean="0"/>
              <a:t>，目标为最小化该值：</a:t>
            </a:r>
            <a:endParaRPr lang="en-US" dirty="0"/>
          </a:p>
        </p:txBody>
      </p:sp>
      <p:sp>
        <p:nvSpPr>
          <p:cNvPr id="6" name="TextBox 5"/>
          <p:cNvSpPr txBox="1"/>
          <p:nvPr/>
        </p:nvSpPr>
        <p:spPr>
          <a:xfrm>
            <a:off x="7348858" y="1821667"/>
            <a:ext cx="2376264" cy="646331"/>
          </a:xfrm>
          <a:prstGeom prst="rect">
            <a:avLst/>
          </a:prstGeom>
          <a:noFill/>
        </p:spPr>
        <p:txBody>
          <a:bodyPr wrap="square" rtlCol="0">
            <a:spAutoFit/>
          </a:bodyPr>
          <a:lstStyle/>
          <a:p>
            <a:r>
              <a:rPr lang="en-US" altLang="zh-CN" dirty="0" smtClean="0">
                <a:solidFill>
                  <a:srgbClr val="FF0000"/>
                </a:solidFill>
              </a:rPr>
              <a:t>A</a:t>
            </a:r>
            <a:r>
              <a:rPr lang="zh-CN" altLang="en-US" dirty="0" smtClean="0">
                <a:solidFill>
                  <a:srgbClr val="FF0000"/>
                </a:solidFill>
              </a:rPr>
              <a:t>为转移矩阵</a:t>
            </a:r>
            <a:endParaRPr lang="en-US" altLang="zh-CN" dirty="0" smtClean="0">
              <a:solidFill>
                <a:srgbClr val="FF0000"/>
              </a:solidFill>
            </a:endParaRPr>
          </a:p>
          <a:p>
            <a:r>
              <a:rPr lang="en-US" altLang="zh-CN" dirty="0" smtClean="0">
                <a:solidFill>
                  <a:srgbClr val="FF0000"/>
                </a:solidFill>
              </a:rPr>
              <a:t>P</a:t>
            </a:r>
            <a:r>
              <a:rPr lang="zh-CN" altLang="en-US" dirty="0" smtClean="0">
                <a:solidFill>
                  <a:srgbClr val="FF0000"/>
                </a:solidFill>
              </a:rPr>
              <a:t>为发射矩阵</a:t>
            </a:r>
            <a:endParaRPr lang="en-US" dirty="0">
              <a:solidFill>
                <a:srgbClr val="FF0000"/>
              </a:solidFill>
            </a:endParaRPr>
          </a:p>
        </p:txBody>
      </p:sp>
      <p:sp>
        <p:nvSpPr>
          <p:cNvPr id="14" name="TextBox 13"/>
          <p:cNvSpPr txBox="1"/>
          <p:nvPr/>
        </p:nvSpPr>
        <p:spPr>
          <a:xfrm>
            <a:off x="6803155" y="2736254"/>
            <a:ext cx="2376264" cy="369332"/>
          </a:xfrm>
          <a:prstGeom prst="rect">
            <a:avLst/>
          </a:prstGeom>
          <a:noFill/>
        </p:spPr>
        <p:txBody>
          <a:bodyPr wrap="square" rtlCol="0">
            <a:spAutoFit/>
          </a:bodyPr>
          <a:lstStyle/>
          <a:p>
            <a:r>
              <a:rPr lang="zh-CN" altLang="en-US" dirty="0" smtClean="0">
                <a:solidFill>
                  <a:srgbClr val="FF0000"/>
                </a:solidFill>
              </a:rPr>
              <a:t>相当于上式做</a:t>
            </a:r>
            <a:r>
              <a:rPr lang="en-US" altLang="zh-CN" dirty="0" err="1" smtClean="0">
                <a:solidFill>
                  <a:srgbClr val="FF0000"/>
                </a:solidFill>
              </a:rPr>
              <a:t>softmax</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篱笆墙解码</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latin typeface="华文仿宋" panose="02010600040101010101" pitchFamily="2" charset="-122"/>
                <a:ea typeface="华文仿宋" panose="02010600040101010101" pitchFamily="2" charset="-122"/>
              </a:rPr>
              <a:t>B</a:t>
            </a:r>
            <a:r>
              <a:rPr lang="en-US" sz="3200" dirty="0" smtClean="0">
                <a:latin typeface="华文仿宋" panose="02010600040101010101" pitchFamily="2" charset="-122"/>
                <a:ea typeface="华文仿宋" panose="02010600040101010101" pitchFamily="2" charset="-122"/>
              </a:rPr>
              <a:t>1</a:t>
            </a:r>
            <a:endParaRPr lang="en-US" sz="3200" dirty="0">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B2</a:t>
            </a:r>
            <a:endParaRPr lang="en-US" sz="3200" dirty="0">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B3</a:t>
            </a:r>
            <a:endParaRPr lang="en-US" sz="3200" dirty="0">
              <a:latin typeface="华文仿宋" panose="02010600040101010101" pitchFamily="2" charset="-122"/>
              <a:ea typeface="华文仿宋" panose="02010600040101010101" pitchFamily="2" charset="-122"/>
            </a:endParaRPr>
          </a:p>
        </p:txBody>
      </p:sp>
      <p:sp>
        <p:nvSpPr>
          <p:cNvPr id="21" name="TextBox 20"/>
          <p:cNvSpPr txBox="1"/>
          <p:nvPr/>
        </p:nvSpPr>
        <p:spPr>
          <a:xfrm>
            <a:off x="6444208" y="166707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C1</a:t>
            </a:r>
            <a:endParaRPr lang="en-US" sz="3200" dirty="0">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C2</a:t>
            </a:r>
            <a:endParaRPr lang="en-US" sz="3200" dirty="0">
              <a:latin typeface="华文仿宋" panose="02010600040101010101" pitchFamily="2" charset="-122"/>
              <a:ea typeface="华文仿宋" panose="02010600040101010101" pitchFamily="2" charset="-122"/>
            </a:endParaRPr>
          </a:p>
        </p:txBody>
      </p:sp>
      <p:sp>
        <p:nvSpPr>
          <p:cNvPr id="23" name="TextBox 22"/>
          <p:cNvSpPr txBox="1"/>
          <p:nvPr/>
        </p:nvSpPr>
        <p:spPr>
          <a:xfrm>
            <a:off x="6444208" y="4076654"/>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C3</a:t>
            </a:r>
            <a:endParaRPr lang="en-US" sz="3200" dirty="0">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1460" y="2860040"/>
            <a:ext cx="1229360" cy="457200"/>
          </a:xfrm>
          <a:prstGeom prst="rect">
            <a:avLst/>
          </a:prstGeom>
          <a:noFill/>
        </p:spPr>
        <p:txBody>
          <a:bodyPr wrap="square" rtlCol="0">
            <a:spAutoFit/>
          </a:bodyPr>
          <a:lstStyle/>
          <a:p>
            <a:r>
              <a:rPr lang="en-US" sz="2400" dirty="0" smtClean="0">
                <a:latin typeface="华文仿宋" panose="02010600040101010101" pitchFamily="2" charset="-122"/>
                <a:ea typeface="华文仿宋" panose="02010600040101010101" pitchFamily="2" charset="-122"/>
              </a:rPr>
              <a:t>start</a:t>
            </a:r>
            <a:endParaRPr lang="en-US" sz="2400" dirty="0" smtClean="0">
              <a:latin typeface="华文仿宋" panose="02010600040101010101" pitchFamily="2" charset="-122"/>
              <a:ea typeface="华文仿宋" panose="02010600040101010101" pitchFamily="2" charset="-122"/>
            </a:endParaRPr>
          </a:p>
        </p:txBody>
      </p:sp>
      <p:cxnSp>
        <p:nvCxnSpPr>
          <p:cNvPr id="27" name="直接箭头连接符 26"/>
          <p:cNvCxnSpPr>
            <a:stCxn id="5" idx="3"/>
            <a:endCxn id="6" idx="1"/>
          </p:cNvCxnSpPr>
          <p:nvPr/>
        </p:nvCxnSpPr>
        <p:spPr>
          <a:xfrm flipV="1">
            <a:off x="1267232" y="1873668"/>
            <a:ext cx="568464" cy="11718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7" idx="1"/>
          </p:cNvCxnSpPr>
          <p:nvPr/>
        </p:nvCxnSpPr>
        <p:spPr>
          <a:xfrm flipV="1">
            <a:off x="1259840" y="3021965"/>
            <a:ext cx="575945" cy="94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4" idx="1"/>
          </p:cNvCxnSpPr>
          <p:nvPr/>
        </p:nvCxnSpPr>
        <p:spPr>
          <a:xfrm>
            <a:off x="1259840" y="3147695"/>
            <a:ext cx="575945" cy="1156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5" idx="3"/>
            <a:endCxn id="9" idx="1"/>
          </p:cNvCxnSpPr>
          <p:nvPr/>
        </p:nvCxnSpPr>
        <p:spPr>
          <a:xfrm flipV="1">
            <a:off x="3152056" y="1877664"/>
            <a:ext cx="771872" cy="88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5" idx="3"/>
            <a:endCxn id="10" idx="1"/>
          </p:cNvCxnSpPr>
          <p:nvPr/>
        </p:nvCxnSpPr>
        <p:spPr>
          <a:xfrm>
            <a:off x="3152056" y="1966340"/>
            <a:ext cx="771872" cy="1059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5" idx="3"/>
          </p:cNvCxnSpPr>
          <p:nvPr/>
        </p:nvCxnSpPr>
        <p:spPr>
          <a:xfrm>
            <a:off x="3152056" y="1966340"/>
            <a:ext cx="771872" cy="2441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6" idx="3"/>
            <a:endCxn id="10" idx="1"/>
          </p:cNvCxnSpPr>
          <p:nvPr/>
        </p:nvCxnSpPr>
        <p:spPr>
          <a:xfrm flipV="1">
            <a:off x="3152056" y="3026070"/>
            <a:ext cx="771872" cy="92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6" idx="3"/>
            <a:endCxn id="9" idx="1"/>
          </p:cNvCxnSpPr>
          <p:nvPr/>
        </p:nvCxnSpPr>
        <p:spPr>
          <a:xfrm flipV="1">
            <a:off x="3152056" y="1877664"/>
            <a:ext cx="771872" cy="1240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6" idx="3"/>
            <a:endCxn id="8" idx="1"/>
          </p:cNvCxnSpPr>
          <p:nvPr/>
        </p:nvCxnSpPr>
        <p:spPr>
          <a:xfrm>
            <a:off x="3152056" y="3118589"/>
            <a:ext cx="771872" cy="1189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7" idx="3"/>
            <a:endCxn id="9" idx="1"/>
          </p:cNvCxnSpPr>
          <p:nvPr/>
        </p:nvCxnSpPr>
        <p:spPr>
          <a:xfrm flipV="1">
            <a:off x="3133408" y="1877664"/>
            <a:ext cx="790520" cy="249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17" idx="3"/>
            <a:endCxn id="10" idx="1"/>
          </p:cNvCxnSpPr>
          <p:nvPr/>
        </p:nvCxnSpPr>
        <p:spPr>
          <a:xfrm flipV="1">
            <a:off x="3133408" y="3026070"/>
            <a:ext cx="790520" cy="13429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7" idx="3"/>
            <a:endCxn id="8" idx="1"/>
          </p:cNvCxnSpPr>
          <p:nvPr/>
        </p:nvCxnSpPr>
        <p:spPr>
          <a:xfrm flipV="1">
            <a:off x="3133408" y="4307934"/>
            <a:ext cx="790520" cy="6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5240288" y="1877665"/>
            <a:ext cx="771872" cy="15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240288" y="1893243"/>
            <a:ext cx="771872" cy="1132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240288" y="1893243"/>
            <a:ext cx="771872" cy="251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5240288" y="3026070"/>
            <a:ext cx="771872" cy="19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5240288" y="1877664"/>
            <a:ext cx="771872" cy="1167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240288" y="3045492"/>
            <a:ext cx="771872" cy="1262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5221640" y="1877664"/>
            <a:ext cx="790520" cy="24182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5221640" y="3026070"/>
            <a:ext cx="790520" cy="1269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221640" y="4295946"/>
            <a:ext cx="790520" cy="11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14" idx="1"/>
          </p:cNvCxnSpPr>
          <p:nvPr/>
        </p:nvCxnSpPr>
        <p:spPr>
          <a:xfrm>
            <a:off x="7308304" y="1873668"/>
            <a:ext cx="578612" cy="1140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14" idx="1"/>
          </p:cNvCxnSpPr>
          <p:nvPr/>
        </p:nvCxnSpPr>
        <p:spPr>
          <a:xfrm flipV="1">
            <a:off x="7308304" y="3014082"/>
            <a:ext cx="578612" cy="49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V="1">
            <a:off x="7308304" y="3026070"/>
            <a:ext cx="578612" cy="1269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Beam Search</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latin typeface="华文仿宋" panose="02010600040101010101" pitchFamily="2" charset="-122"/>
                <a:ea typeface="华文仿宋" panose="02010600040101010101" pitchFamily="2" charset="-122"/>
              </a:rPr>
              <a:t>B</a:t>
            </a:r>
            <a:r>
              <a:rPr lang="en-US" sz="3200" dirty="0" smtClean="0">
                <a:latin typeface="华文仿宋" panose="02010600040101010101" pitchFamily="2" charset="-122"/>
                <a:ea typeface="华文仿宋" panose="02010600040101010101" pitchFamily="2" charset="-122"/>
              </a:rPr>
              <a:t>1</a:t>
            </a:r>
            <a:endParaRPr lang="en-US" sz="3200" dirty="0">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B2</a:t>
            </a:r>
            <a:endParaRPr lang="en-US" sz="3200" dirty="0">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B3</a:t>
            </a:r>
            <a:endParaRPr lang="en-US" sz="3200" dirty="0">
              <a:latin typeface="华文仿宋" panose="02010600040101010101" pitchFamily="2" charset="-122"/>
              <a:ea typeface="华文仿宋" panose="02010600040101010101" pitchFamily="2" charset="-122"/>
            </a:endParaRPr>
          </a:p>
        </p:txBody>
      </p:sp>
      <p:sp>
        <p:nvSpPr>
          <p:cNvPr id="21" name="TextBox 20"/>
          <p:cNvSpPr txBox="1"/>
          <p:nvPr/>
        </p:nvSpPr>
        <p:spPr>
          <a:xfrm>
            <a:off x="6444208" y="166707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C1</a:t>
            </a:r>
            <a:endParaRPr lang="en-US" sz="3200" dirty="0">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C2</a:t>
            </a:r>
            <a:endParaRPr lang="en-US" sz="3200" dirty="0">
              <a:latin typeface="华文仿宋" panose="02010600040101010101" pitchFamily="2" charset="-122"/>
              <a:ea typeface="华文仿宋" panose="02010600040101010101" pitchFamily="2" charset="-122"/>
            </a:endParaRPr>
          </a:p>
        </p:txBody>
      </p:sp>
      <p:sp>
        <p:nvSpPr>
          <p:cNvPr id="23" name="TextBox 22"/>
          <p:cNvSpPr txBox="1"/>
          <p:nvPr/>
        </p:nvSpPr>
        <p:spPr>
          <a:xfrm>
            <a:off x="6444208" y="4076654"/>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C3</a:t>
            </a:r>
            <a:endParaRPr lang="en-US" sz="3200" dirty="0">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9120" y="2844772"/>
            <a:ext cx="1008112" cy="457200"/>
          </a:xfrm>
          <a:prstGeom prst="rect">
            <a:avLst/>
          </a:prstGeom>
          <a:noFill/>
        </p:spPr>
        <p:txBody>
          <a:bodyPr wrap="square" rtlCol="0">
            <a:spAutoFit/>
          </a:bodyPr>
          <a:lstStyle/>
          <a:p>
            <a:r>
              <a:rPr lang="en-US" sz="2400" dirty="0" smtClean="0">
                <a:latin typeface="华文仿宋" panose="02010600040101010101" pitchFamily="2" charset="-122"/>
                <a:ea typeface="华文仿宋" panose="02010600040101010101" pitchFamily="2" charset="-122"/>
              </a:rPr>
              <a:t>start</a:t>
            </a:r>
            <a:endParaRPr lang="en-US" sz="2400" dirty="0" smtClean="0">
              <a:latin typeface="华文仿宋" panose="02010600040101010101" pitchFamily="2" charset="-122"/>
              <a:ea typeface="华文仿宋" panose="02010600040101010101" pitchFamily="2" charset="-122"/>
            </a:endParaRPr>
          </a:p>
        </p:txBody>
      </p:sp>
      <p:cxnSp>
        <p:nvCxnSpPr>
          <p:cNvPr id="26" name="直接箭头连接符 25"/>
          <p:cNvCxnSpPr>
            <a:stCxn id="5" idx="3"/>
            <a:endCxn id="6" idx="1"/>
          </p:cNvCxnSpPr>
          <p:nvPr/>
        </p:nvCxnSpPr>
        <p:spPr>
          <a:xfrm flipV="1">
            <a:off x="1267232" y="1873668"/>
            <a:ext cx="568464" cy="11718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3"/>
          </p:cNvCxnSpPr>
          <p:nvPr/>
        </p:nvCxnSpPr>
        <p:spPr>
          <a:xfrm>
            <a:off x="1267232" y="3045493"/>
            <a:ext cx="568464" cy="18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3"/>
            <a:endCxn id="4" idx="1"/>
          </p:cNvCxnSpPr>
          <p:nvPr/>
        </p:nvCxnSpPr>
        <p:spPr>
          <a:xfrm>
            <a:off x="1267232" y="3073660"/>
            <a:ext cx="568325" cy="123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Beam Search</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latin typeface="华文仿宋" panose="02010600040101010101" pitchFamily="2" charset="-122"/>
                <a:ea typeface="华文仿宋" panose="02010600040101010101" pitchFamily="2" charset="-122"/>
              </a:rPr>
              <a:t>B</a:t>
            </a:r>
            <a:r>
              <a:rPr lang="en-US" sz="3200" dirty="0" smtClean="0">
                <a:latin typeface="华文仿宋" panose="02010600040101010101" pitchFamily="2" charset="-122"/>
                <a:ea typeface="华文仿宋" panose="02010600040101010101" pitchFamily="2" charset="-122"/>
              </a:rPr>
              <a:t>1</a:t>
            </a:r>
            <a:endParaRPr lang="en-US" sz="3200" dirty="0">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B2</a:t>
            </a:r>
            <a:endParaRPr lang="en-US" sz="3200" dirty="0">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B3</a:t>
            </a:r>
            <a:endParaRPr lang="en-US" sz="3200" dirty="0">
              <a:latin typeface="华文仿宋" panose="02010600040101010101" pitchFamily="2" charset="-122"/>
              <a:ea typeface="华文仿宋" panose="02010600040101010101" pitchFamily="2" charset="-122"/>
            </a:endParaRPr>
          </a:p>
        </p:txBody>
      </p:sp>
      <p:sp>
        <p:nvSpPr>
          <p:cNvPr id="21" name="TextBox 20"/>
          <p:cNvSpPr txBox="1"/>
          <p:nvPr/>
        </p:nvSpPr>
        <p:spPr>
          <a:xfrm>
            <a:off x="6444208" y="166707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C1</a:t>
            </a:r>
            <a:endParaRPr lang="en-US" sz="3200" dirty="0">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C2</a:t>
            </a:r>
            <a:endParaRPr lang="en-US" sz="3200" dirty="0">
              <a:latin typeface="华文仿宋" panose="02010600040101010101" pitchFamily="2" charset="-122"/>
              <a:ea typeface="华文仿宋" panose="02010600040101010101" pitchFamily="2" charset="-122"/>
            </a:endParaRPr>
          </a:p>
        </p:txBody>
      </p:sp>
      <p:sp>
        <p:nvSpPr>
          <p:cNvPr id="23" name="TextBox 22"/>
          <p:cNvSpPr txBox="1"/>
          <p:nvPr/>
        </p:nvSpPr>
        <p:spPr>
          <a:xfrm>
            <a:off x="6444208" y="4076654"/>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C3</a:t>
            </a:r>
            <a:endParaRPr lang="en-US" sz="3200" dirty="0">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9120" y="2844772"/>
            <a:ext cx="1008112" cy="457200"/>
          </a:xfrm>
          <a:prstGeom prst="rect">
            <a:avLst/>
          </a:prstGeom>
          <a:noFill/>
        </p:spPr>
        <p:txBody>
          <a:bodyPr wrap="square" rtlCol="0">
            <a:spAutoFit/>
          </a:bodyPr>
          <a:lstStyle/>
          <a:p>
            <a:r>
              <a:rPr lang="en-US" sz="2400" dirty="0" smtClean="0">
                <a:latin typeface="华文仿宋" panose="02010600040101010101" pitchFamily="2" charset="-122"/>
                <a:ea typeface="华文仿宋" panose="02010600040101010101" pitchFamily="2" charset="-122"/>
              </a:rPr>
              <a:t>start</a:t>
            </a:r>
            <a:endParaRPr lang="en-US" sz="2400" dirty="0" smtClean="0">
              <a:latin typeface="华文仿宋" panose="02010600040101010101" pitchFamily="2" charset="-122"/>
              <a:ea typeface="华文仿宋" panose="02010600040101010101" pitchFamily="2" charset="-122"/>
            </a:endParaRPr>
          </a:p>
        </p:txBody>
      </p:sp>
      <p:cxnSp>
        <p:nvCxnSpPr>
          <p:cNvPr id="26" name="直接箭头连接符 25"/>
          <p:cNvCxnSpPr>
            <a:stCxn id="5" idx="3"/>
            <a:endCxn id="6" idx="1"/>
          </p:cNvCxnSpPr>
          <p:nvPr/>
        </p:nvCxnSpPr>
        <p:spPr>
          <a:xfrm flipV="1">
            <a:off x="1267232" y="1873668"/>
            <a:ext cx="568464" cy="11718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3"/>
          </p:cNvCxnSpPr>
          <p:nvPr/>
        </p:nvCxnSpPr>
        <p:spPr>
          <a:xfrm>
            <a:off x="1267232" y="3045493"/>
            <a:ext cx="568464" cy="18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3"/>
            <a:endCxn id="4" idx="1"/>
          </p:cNvCxnSpPr>
          <p:nvPr/>
        </p:nvCxnSpPr>
        <p:spPr>
          <a:xfrm>
            <a:off x="1267232" y="3073660"/>
            <a:ext cx="568325" cy="123063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Beam Search</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latin typeface="华文仿宋" panose="02010600040101010101" pitchFamily="2" charset="-122"/>
                <a:ea typeface="华文仿宋" panose="02010600040101010101" pitchFamily="2" charset="-122"/>
              </a:rPr>
              <a:t>B</a:t>
            </a:r>
            <a:r>
              <a:rPr lang="en-US" sz="3200" dirty="0" smtClean="0">
                <a:latin typeface="华文仿宋" panose="02010600040101010101" pitchFamily="2" charset="-122"/>
                <a:ea typeface="华文仿宋" panose="02010600040101010101" pitchFamily="2" charset="-122"/>
              </a:rPr>
              <a:t>1</a:t>
            </a:r>
            <a:endParaRPr lang="en-US" sz="3200" dirty="0">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B2</a:t>
            </a:r>
            <a:endParaRPr lang="en-US" sz="3200" dirty="0">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B3</a:t>
            </a:r>
            <a:endParaRPr lang="en-US" sz="3200" dirty="0">
              <a:latin typeface="华文仿宋" panose="02010600040101010101" pitchFamily="2" charset="-122"/>
              <a:ea typeface="华文仿宋" panose="02010600040101010101" pitchFamily="2" charset="-122"/>
            </a:endParaRPr>
          </a:p>
        </p:txBody>
      </p:sp>
      <p:sp>
        <p:nvSpPr>
          <p:cNvPr id="21" name="TextBox 20"/>
          <p:cNvSpPr txBox="1"/>
          <p:nvPr/>
        </p:nvSpPr>
        <p:spPr>
          <a:xfrm>
            <a:off x="6444208" y="166707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C1</a:t>
            </a:r>
            <a:endParaRPr lang="en-US" sz="3200" dirty="0">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C2</a:t>
            </a:r>
            <a:endParaRPr lang="en-US" sz="3200" dirty="0">
              <a:latin typeface="华文仿宋" panose="02010600040101010101" pitchFamily="2" charset="-122"/>
              <a:ea typeface="华文仿宋" panose="02010600040101010101" pitchFamily="2" charset="-122"/>
            </a:endParaRPr>
          </a:p>
        </p:txBody>
      </p:sp>
      <p:sp>
        <p:nvSpPr>
          <p:cNvPr id="23" name="TextBox 22"/>
          <p:cNvSpPr txBox="1"/>
          <p:nvPr/>
        </p:nvSpPr>
        <p:spPr>
          <a:xfrm>
            <a:off x="6444208" y="4076654"/>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C3</a:t>
            </a:r>
            <a:endParaRPr lang="en-US" sz="3200" dirty="0">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9120" y="2844772"/>
            <a:ext cx="1008112" cy="457200"/>
          </a:xfrm>
          <a:prstGeom prst="rect">
            <a:avLst/>
          </a:prstGeom>
          <a:noFill/>
        </p:spPr>
        <p:txBody>
          <a:bodyPr wrap="square" rtlCol="0">
            <a:spAutoFit/>
          </a:bodyPr>
          <a:lstStyle/>
          <a:p>
            <a:r>
              <a:rPr lang="en-US" sz="2400" dirty="0" smtClean="0">
                <a:latin typeface="华文仿宋" panose="02010600040101010101" pitchFamily="2" charset="-122"/>
                <a:ea typeface="华文仿宋" panose="02010600040101010101" pitchFamily="2" charset="-122"/>
              </a:rPr>
              <a:t>start</a:t>
            </a:r>
            <a:endParaRPr lang="en-US" sz="2400" dirty="0" smtClean="0">
              <a:latin typeface="华文仿宋" panose="02010600040101010101" pitchFamily="2" charset="-122"/>
              <a:ea typeface="华文仿宋" panose="02010600040101010101" pitchFamily="2" charset="-122"/>
            </a:endParaRPr>
          </a:p>
        </p:txBody>
      </p:sp>
      <p:cxnSp>
        <p:nvCxnSpPr>
          <p:cNvPr id="26" name="直接箭头连接符 25"/>
          <p:cNvCxnSpPr>
            <a:stCxn id="5" idx="3"/>
            <a:endCxn id="6" idx="1"/>
          </p:cNvCxnSpPr>
          <p:nvPr/>
        </p:nvCxnSpPr>
        <p:spPr>
          <a:xfrm flipV="1">
            <a:off x="1267232" y="1873668"/>
            <a:ext cx="568464" cy="11718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3"/>
          </p:cNvCxnSpPr>
          <p:nvPr/>
        </p:nvCxnSpPr>
        <p:spPr>
          <a:xfrm>
            <a:off x="1267232" y="3045493"/>
            <a:ext cx="568464" cy="18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5" idx="3"/>
            <a:endCxn id="9" idx="1"/>
          </p:cNvCxnSpPr>
          <p:nvPr/>
        </p:nvCxnSpPr>
        <p:spPr>
          <a:xfrm flipV="1">
            <a:off x="3152056" y="1877664"/>
            <a:ext cx="771872" cy="88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5" idx="3"/>
            <a:endCxn id="10" idx="1"/>
          </p:cNvCxnSpPr>
          <p:nvPr/>
        </p:nvCxnSpPr>
        <p:spPr>
          <a:xfrm>
            <a:off x="3152056" y="1966340"/>
            <a:ext cx="771872" cy="1059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3"/>
            <a:endCxn id="8" idx="1"/>
          </p:cNvCxnSpPr>
          <p:nvPr/>
        </p:nvCxnSpPr>
        <p:spPr>
          <a:xfrm>
            <a:off x="3152056" y="1966340"/>
            <a:ext cx="771872" cy="2341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3"/>
            <a:endCxn id="9" idx="1"/>
          </p:cNvCxnSpPr>
          <p:nvPr/>
        </p:nvCxnSpPr>
        <p:spPr>
          <a:xfrm flipV="1">
            <a:off x="3152056" y="1877664"/>
            <a:ext cx="771872" cy="1240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6" idx="3"/>
            <a:endCxn id="10" idx="1"/>
          </p:cNvCxnSpPr>
          <p:nvPr/>
        </p:nvCxnSpPr>
        <p:spPr>
          <a:xfrm flipV="1">
            <a:off x="3152056" y="3026070"/>
            <a:ext cx="771872" cy="92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6" idx="3"/>
            <a:endCxn id="8" idx="1"/>
          </p:cNvCxnSpPr>
          <p:nvPr/>
        </p:nvCxnSpPr>
        <p:spPr>
          <a:xfrm>
            <a:off x="3152056" y="3118589"/>
            <a:ext cx="771872" cy="1189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Beam Search</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latin typeface="华文仿宋" panose="02010600040101010101" pitchFamily="2" charset="-122"/>
                <a:ea typeface="华文仿宋" panose="02010600040101010101" pitchFamily="2" charset="-122"/>
              </a:rPr>
              <a:t>B</a:t>
            </a:r>
            <a:r>
              <a:rPr lang="en-US" sz="3200" dirty="0" smtClean="0">
                <a:latin typeface="华文仿宋" panose="02010600040101010101" pitchFamily="2" charset="-122"/>
                <a:ea typeface="华文仿宋" panose="02010600040101010101" pitchFamily="2" charset="-122"/>
              </a:rPr>
              <a:t>1</a:t>
            </a:r>
            <a:endParaRPr lang="en-US" sz="3200" dirty="0">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B2</a:t>
            </a:r>
            <a:endParaRPr lang="en-US" sz="3200" dirty="0">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B3</a:t>
            </a:r>
            <a:endParaRPr lang="en-US" sz="3200" dirty="0">
              <a:latin typeface="华文仿宋" panose="02010600040101010101" pitchFamily="2" charset="-122"/>
              <a:ea typeface="华文仿宋" panose="02010600040101010101" pitchFamily="2" charset="-122"/>
            </a:endParaRPr>
          </a:p>
        </p:txBody>
      </p:sp>
      <p:sp>
        <p:nvSpPr>
          <p:cNvPr id="21" name="TextBox 20"/>
          <p:cNvSpPr txBox="1"/>
          <p:nvPr/>
        </p:nvSpPr>
        <p:spPr>
          <a:xfrm>
            <a:off x="6444208" y="166707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C1</a:t>
            </a:r>
            <a:endParaRPr lang="en-US" sz="3200" dirty="0">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C2</a:t>
            </a:r>
            <a:endParaRPr lang="en-US" sz="3200" dirty="0">
              <a:latin typeface="华文仿宋" panose="02010600040101010101" pitchFamily="2" charset="-122"/>
              <a:ea typeface="华文仿宋" panose="02010600040101010101" pitchFamily="2" charset="-122"/>
            </a:endParaRPr>
          </a:p>
        </p:txBody>
      </p:sp>
      <p:sp>
        <p:nvSpPr>
          <p:cNvPr id="23" name="TextBox 22"/>
          <p:cNvSpPr txBox="1"/>
          <p:nvPr/>
        </p:nvSpPr>
        <p:spPr>
          <a:xfrm>
            <a:off x="6444208" y="4076654"/>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C3</a:t>
            </a:r>
            <a:endParaRPr lang="en-US" sz="3200" dirty="0">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9120" y="2844772"/>
            <a:ext cx="1008112" cy="457200"/>
          </a:xfrm>
          <a:prstGeom prst="rect">
            <a:avLst/>
          </a:prstGeom>
          <a:noFill/>
        </p:spPr>
        <p:txBody>
          <a:bodyPr wrap="square" rtlCol="0">
            <a:spAutoFit/>
          </a:bodyPr>
          <a:lstStyle/>
          <a:p>
            <a:r>
              <a:rPr lang="en-US" sz="2400" dirty="0" smtClean="0">
                <a:latin typeface="华文仿宋" panose="02010600040101010101" pitchFamily="2" charset="-122"/>
                <a:ea typeface="华文仿宋" panose="02010600040101010101" pitchFamily="2" charset="-122"/>
              </a:rPr>
              <a:t>start</a:t>
            </a:r>
            <a:endParaRPr lang="en-US" sz="2400" dirty="0" smtClean="0">
              <a:latin typeface="华文仿宋" panose="02010600040101010101" pitchFamily="2" charset="-122"/>
              <a:ea typeface="华文仿宋" panose="02010600040101010101" pitchFamily="2" charset="-122"/>
            </a:endParaRPr>
          </a:p>
        </p:txBody>
      </p:sp>
      <p:cxnSp>
        <p:nvCxnSpPr>
          <p:cNvPr id="26" name="直接箭头连接符 25"/>
          <p:cNvCxnSpPr>
            <a:stCxn id="5" idx="3"/>
            <a:endCxn id="6" idx="1"/>
          </p:cNvCxnSpPr>
          <p:nvPr/>
        </p:nvCxnSpPr>
        <p:spPr>
          <a:xfrm flipV="1">
            <a:off x="1267232" y="1873668"/>
            <a:ext cx="568464" cy="11718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3"/>
          </p:cNvCxnSpPr>
          <p:nvPr/>
        </p:nvCxnSpPr>
        <p:spPr>
          <a:xfrm>
            <a:off x="1267232" y="3045493"/>
            <a:ext cx="568464" cy="18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5" idx="3"/>
            <a:endCxn id="9" idx="1"/>
          </p:cNvCxnSpPr>
          <p:nvPr/>
        </p:nvCxnSpPr>
        <p:spPr>
          <a:xfrm flipV="1">
            <a:off x="3152056" y="1877664"/>
            <a:ext cx="771872" cy="8867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5" idx="3"/>
            <a:endCxn id="10" idx="1"/>
          </p:cNvCxnSpPr>
          <p:nvPr/>
        </p:nvCxnSpPr>
        <p:spPr>
          <a:xfrm>
            <a:off x="3152056" y="1966340"/>
            <a:ext cx="771872" cy="105973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3"/>
            <a:endCxn id="8" idx="1"/>
          </p:cNvCxnSpPr>
          <p:nvPr/>
        </p:nvCxnSpPr>
        <p:spPr>
          <a:xfrm>
            <a:off x="3152056" y="1966340"/>
            <a:ext cx="771872" cy="234159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3"/>
            <a:endCxn id="9" idx="1"/>
          </p:cNvCxnSpPr>
          <p:nvPr/>
        </p:nvCxnSpPr>
        <p:spPr>
          <a:xfrm flipV="1">
            <a:off x="3152056" y="1877664"/>
            <a:ext cx="771872" cy="1240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6" idx="3"/>
            <a:endCxn id="10" idx="1"/>
          </p:cNvCxnSpPr>
          <p:nvPr/>
        </p:nvCxnSpPr>
        <p:spPr>
          <a:xfrm flipV="1">
            <a:off x="3152056" y="3026070"/>
            <a:ext cx="771872" cy="92519"/>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6" idx="3"/>
            <a:endCxn id="8" idx="1"/>
          </p:cNvCxnSpPr>
          <p:nvPr/>
        </p:nvCxnSpPr>
        <p:spPr>
          <a:xfrm>
            <a:off x="3152056" y="3118589"/>
            <a:ext cx="771872" cy="1189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Beam Search</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latin typeface="华文仿宋" panose="02010600040101010101" pitchFamily="2" charset="-122"/>
                <a:ea typeface="华文仿宋" panose="02010600040101010101" pitchFamily="2" charset="-122"/>
              </a:rPr>
              <a:t>B</a:t>
            </a:r>
            <a:r>
              <a:rPr lang="en-US" sz="3200" dirty="0" smtClean="0">
                <a:latin typeface="华文仿宋" panose="02010600040101010101" pitchFamily="2" charset="-122"/>
                <a:ea typeface="华文仿宋" panose="02010600040101010101" pitchFamily="2" charset="-122"/>
              </a:rPr>
              <a:t>1</a:t>
            </a:r>
            <a:endParaRPr lang="en-US" sz="3200" dirty="0">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B2</a:t>
            </a:r>
            <a:endParaRPr lang="en-US" sz="3200" dirty="0">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B3</a:t>
            </a:r>
            <a:endParaRPr lang="en-US" sz="3200" dirty="0">
              <a:latin typeface="华文仿宋" panose="02010600040101010101" pitchFamily="2" charset="-122"/>
              <a:ea typeface="华文仿宋" panose="02010600040101010101" pitchFamily="2" charset="-122"/>
            </a:endParaRPr>
          </a:p>
        </p:txBody>
      </p:sp>
      <p:sp>
        <p:nvSpPr>
          <p:cNvPr id="21" name="TextBox 20"/>
          <p:cNvSpPr txBox="1"/>
          <p:nvPr/>
        </p:nvSpPr>
        <p:spPr>
          <a:xfrm>
            <a:off x="6444208" y="166707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C1</a:t>
            </a:r>
            <a:endParaRPr lang="en-US" sz="3200" dirty="0">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C2</a:t>
            </a:r>
            <a:endParaRPr lang="en-US" sz="3200" dirty="0">
              <a:latin typeface="华文仿宋" panose="02010600040101010101" pitchFamily="2" charset="-122"/>
              <a:ea typeface="华文仿宋" panose="02010600040101010101" pitchFamily="2" charset="-122"/>
            </a:endParaRPr>
          </a:p>
        </p:txBody>
      </p:sp>
      <p:sp>
        <p:nvSpPr>
          <p:cNvPr id="23" name="TextBox 22"/>
          <p:cNvSpPr txBox="1"/>
          <p:nvPr/>
        </p:nvSpPr>
        <p:spPr>
          <a:xfrm>
            <a:off x="6444208" y="4076654"/>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C3</a:t>
            </a:r>
            <a:endParaRPr lang="en-US" sz="3200" dirty="0">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9120" y="2844772"/>
            <a:ext cx="1008112" cy="457200"/>
          </a:xfrm>
          <a:prstGeom prst="rect">
            <a:avLst/>
          </a:prstGeom>
          <a:noFill/>
        </p:spPr>
        <p:txBody>
          <a:bodyPr wrap="square" rtlCol="0">
            <a:spAutoFit/>
          </a:bodyPr>
          <a:lstStyle/>
          <a:p>
            <a:r>
              <a:rPr lang="en-US" sz="2400" dirty="0" smtClean="0">
                <a:latin typeface="华文仿宋" panose="02010600040101010101" pitchFamily="2" charset="-122"/>
                <a:ea typeface="华文仿宋" panose="02010600040101010101" pitchFamily="2" charset="-122"/>
              </a:rPr>
              <a:t>start</a:t>
            </a:r>
            <a:endParaRPr lang="en-US" sz="2400" dirty="0" smtClean="0">
              <a:latin typeface="华文仿宋" panose="02010600040101010101" pitchFamily="2" charset="-122"/>
              <a:ea typeface="华文仿宋" panose="02010600040101010101" pitchFamily="2" charset="-122"/>
            </a:endParaRPr>
          </a:p>
        </p:txBody>
      </p:sp>
      <p:cxnSp>
        <p:nvCxnSpPr>
          <p:cNvPr id="28" name="直接箭头连接符 27"/>
          <p:cNvCxnSpPr>
            <a:stCxn id="5" idx="3"/>
          </p:cNvCxnSpPr>
          <p:nvPr/>
        </p:nvCxnSpPr>
        <p:spPr>
          <a:xfrm>
            <a:off x="1267232" y="3045493"/>
            <a:ext cx="568464" cy="18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3"/>
            <a:endCxn id="9" idx="1"/>
          </p:cNvCxnSpPr>
          <p:nvPr/>
        </p:nvCxnSpPr>
        <p:spPr>
          <a:xfrm flipV="1">
            <a:off x="3152056" y="1877664"/>
            <a:ext cx="771872" cy="1240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6" idx="3"/>
            <a:endCxn id="8" idx="1"/>
          </p:cNvCxnSpPr>
          <p:nvPr/>
        </p:nvCxnSpPr>
        <p:spPr>
          <a:xfrm>
            <a:off x="3152056" y="3118589"/>
            <a:ext cx="771872" cy="1189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2" idx="1"/>
          </p:cNvCxnSpPr>
          <p:nvPr/>
        </p:nvCxnSpPr>
        <p:spPr>
          <a:xfrm>
            <a:off x="5148064" y="1865676"/>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13" idx="1"/>
          </p:cNvCxnSpPr>
          <p:nvPr/>
        </p:nvCxnSpPr>
        <p:spPr>
          <a:xfrm>
            <a:off x="5148064" y="1893241"/>
            <a:ext cx="936104" cy="11208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11" idx="1"/>
          </p:cNvCxnSpPr>
          <p:nvPr/>
        </p:nvCxnSpPr>
        <p:spPr>
          <a:xfrm>
            <a:off x="5129768" y="1865676"/>
            <a:ext cx="954400" cy="2430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5148064" y="1893241"/>
            <a:ext cx="936104" cy="2402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5129768" y="3014082"/>
            <a:ext cx="954400" cy="1293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endCxn id="11" idx="1"/>
          </p:cNvCxnSpPr>
          <p:nvPr/>
        </p:nvCxnSpPr>
        <p:spPr>
          <a:xfrm flipV="1">
            <a:off x="5129768" y="4295946"/>
            <a:ext cx="954400" cy="11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Beam Search</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latin typeface="华文仿宋" panose="02010600040101010101" pitchFamily="2" charset="-122"/>
                <a:ea typeface="华文仿宋" panose="02010600040101010101" pitchFamily="2" charset="-122"/>
              </a:rPr>
              <a:t>B</a:t>
            </a:r>
            <a:r>
              <a:rPr lang="en-US" sz="3200" dirty="0" smtClean="0">
                <a:latin typeface="华文仿宋" panose="02010600040101010101" pitchFamily="2" charset="-122"/>
                <a:ea typeface="华文仿宋" panose="02010600040101010101" pitchFamily="2" charset="-122"/>
              </a:rPr>
              <a:t>1</a:t>
            </a:r>
            <a:endParaRPr lang="en-US" sz="3200" dirty="0">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B2</a:t>
            </a:r>
            <a:endParaRPr lang="en-US" sz="3200" dirty="0">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B3</a:t>
            </a:r>
            <a:endParaRPr lang="en-US" sz="3200" dirty="0">
              <a:latin typeface="华文仿宋" panose="02010600040101010101" pitchFamily="2" charset="-122"/>
              <a:ea typeface="华文仿宋" panose="02010600040101010101" pitchFamily="2" charset="-122"/>
            </a:endParaRPr>
          </a:p>
        </p:txBody>
      </p:sp>
      <p:sp>
        <p:nvSpPr>
          <p:cNvPr id="21" name="TextBox 20"/>
          <p:cNvSpPr txBox="1"/>
          <p:nvPr/>
        </p:nvSpPr>
        <p:spPr>
          <a:xfrm>
            <a:off x="6444208" y="166707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C1</a:t>
            </a:r>
            <a:endParaRPr lang="en-US" sz="3200" dirty="0">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C2</a:t>
            </a:r>
            <a:endParaRPr lang="en-US" sz="3200" dirty="0">
              <a:latin typeface="华文仿宋" panose="02010600040101010101" pitchFamily="2" charset="-122"/>
              <a:ea typeface="华文仿宋" panose="02010600040101010101" pitchFamily="2" charset="-122"/>
            </a:endParaRPr>
          </a:p>
        </p:txBody>
      </p:sp>
      <p:sp>
        <p:nvSpPr>
          <p:cNvPr id="23" name="TextBox 22"/>
          <p:cNvSpPr txBox="1"/>
          <p:nvPr/>
        </p:nvSpPr>
        <p:spPr>
          <a:xfrm>
            <a:off x="6444208" y="4076654"/>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C3</a:t>
            </a:r>
            <a:endParaRPr lang="en-US" sz="3200" dirty="0">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9120" y="2844772"/>
            <a:ext cx="1008112" cy="457200"/>
          </a:xfrm>
          <a:prstGeom prst="rect">
            <a:avLst/>
          </a:prstGeom>
          <a:noFill/>
        </p:spPr>
        <p:txBody>
          <a:bodyPr wrap="square" rtlCol="0">
            <a:spAutoFit/>
          </a:bodyPr>
          <a:lstStyle/>
          <a:p>
            <a:r>
              <a:rPr lang="en-US" sz="2400" dirty="0" smtClean="0">
                <a:latin typeface="华文仿宋" panose="02010600040101010101" pitchFamily="2" charset="-122"/>
                <a:ea typeface="华文仿宋" panose="02010600040101010101" pitchFamily="2" charset="-122"/>
              </a:rPr>
              <a:t>start</a:t>
            </a:r>
            <a:endParaRPr lang="en-US" sz="2400" dirty="0" smtClean="0">
              <a:latin typeface="华文仿宋" panose="02010600040101010101" pitchFamily="2" charset="-122"/>
              <a:ea typeface="华文仿宋" panose="02010600040101010101" pitchFamily="2" charset="-122"/>
            </a:endParaRPr>
          </a:p>
        </p:txBody>
      </p:sp>
      <p:cxnSp>
        <p:nvCxnSpPr>
          <p:cNvPr id="28" name="直接箭头连接符 27"/>
          <p:cNvCxnSpPr>
            <a:stCxn id="5" idx="3"/>
          </p:cNvCxnSpPr>
          <p:nvPr/>
        </p:nvCxnSpPr>
        <p:spPr>
          <a:xfrm>
            <a:off x="1267232" y="3045493"/>
            <a:ext cx="568464" cy="18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3"/>
            <a:endCxn id="9" idx="1"/>
          </p:cNvCxnSpPr>
          <p:nvPr/>
        </p:nvCxnSpPr>
        <p:spPr>
          <a:xfrm flipV="1">
            <a:off x="3152056" y="1877664"/>
            <a:ext cx="771872" cy="1240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6" idx="3"/>
            <a:endCxn id="8" idx="1"/>
          </p:cNvCxnSpPr>
          <p:nvPr/>
        </p:nvCxnSpPr>
        <p:spPr>
          <a:xfrm>
            <a:off x="3152056" y="3118589"/>
            <a:ext cx="771872" cy="1189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2" idx="1"/>
          </p:cNvCxnSpPr>
          <p:nvPr/>
        </p:nvCxnSpPr>
        <p:spPr>
          <a:xfrm>
            <a:off x="5148064" y="1865676"/>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13" idx="1"/>
          </p:cNvCxnSpPr>
          <p:nvPr/>
        </p:nvCxnSpPr>
        <p:spPr>
          <a:xfrm>
            <a:off x="5148064" y="1893241"/>
            <a:ext cx="936104" cy="112084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11" idx="1"/>
          </p:cNvCxnSpPr>
          <p:nvPr/>
        </p:nvCxnSpPr>
        <p:spPr>
          <a:xfrm>
            <a:off x="5129768" y="1865676"/>
            <a:ext cx="954400" cy="243027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5148064" y="1893241"/>
            <a:ext cx="936104" cy="2402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5129768" y="3014082"/>
            <a:ext cx="954400" cy="129385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endCxn id="11" idx="1"/>
          </p:cNvCxnSpPr>
          <p:nvPr/>
        </p:nvCxnSpPr>
        <p:spPr>
          <a:xfrm flipV="1">
            <a:off x="5129768" y="4295946"/>
            <a:ext cx="954400" cy="119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维特比解码</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solidFill>
                  <a:srgbClr val="FF0000"/>
                </a:solidFill>
                <a:latin typeface="华文仿宋" panose="02010600040101010101" pitchFamily="2" charset="-122"/>
                <a:ea typeface="华文仿宋" panose="02010600040101010101" pitchFamily="2" charset="-122"/>
              </a:rPr>
              <a:t>B</a:t>
            </a:r>
            <a:r>
              <a:rPr lang="en-US" sz="3200" dirty="0" smtClean="0">
                <a:solidFill>
                  <a:srgbClr val="FF0000"/>
                </a:solidFill>
                <a:latin typeface="华文仿宋" panose="02010600040101010101" pitchFamily="2" charset="-122"/>
                <a:ea typeface="华文仿宋" panose="02010600040101010101" pitchFamily="2" charset="-122"/>
              </a:rPr>
              <a:t>1</a:t>
            </a:r>
            <a:endParaRPr lang="en-US" sz="3200" dirty="0">
              <a:solidFill>
                <a:srgbClr val="FF0000"/>
              </a:solidFill>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B2</a:t>
            </a:r>
            <a:endParaRPr lang="en-US" sz="3200" dirty="0">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B3</a:t>
            </a:r>
            <a:endParaRPr lang="en-US" sz="3200" dirty="0">
              <a:latin typeface="华文仿宋" panose="02010600040101010101" pitchFamily="2" charset="-122"/>
              <a:ea typeface="华文仿宋" panose="02010600040101010101" pitchFamily="2" charset="-122"/>
            </a:endParaRPr>
          </a:p>
        </p:txBody>
      </p:sp>
      <p:sp>
        <p:nvSpPr>
          <p:cNvPr id="21" name="TextBox 20"/>
          <p:cNvSpPr txBox="1"/>
          <p:nvPr/>
        </p:nvSpPr>
        <p:spPr>
          <a:xfrm>
            <a:off x="6444208" y="166707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C1</a:t>
            </a:r>
            <a:endParaRPr lang="en-US" sz="3200" dirty="0">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C2</a:t>
            </a:r>
            <a:endParaRPr lang="en-US" sz="3200" dirty="0">
              <a:latin typeface="华文仿宋" panose="02010600040101010101" pitchFamily="2" charset="-122"/>
              <a:ea typeface="华文仿宋" panose="02010600040101010101" pitchFamily="2" charset="-122"/>
            </a:endParaRPr>
          </a:p>
        </p:txBody>
      </p:sp>
      <p:sp>
        <p:nvSpPr>
          <p:cNvPr id="23" name="TextBox 22"/>
          <p:cNvSpPr txBox="1"/>
          <p:nvPr/>
        </p:nvSpPr>
        <p:spPr>
          <a:xfrm>
            <a:off x="6444208" y="4076654"/>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C3</a:t>
            </a:r>
            <a:endParaRPr lang="en-US" sz="3200" dirty="0">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9120" y="2844772"/>
            <a:ext cx="1008112" cy="457200"/>
          </a:xfrm>
          <a:prstGeom prst="rect">
            <a:avLst/>
          </a:prstGeom>
          <a:noFill/>
        </p:spPr>
        <p:txBody>
          <a:bodyPr wrap="square" rtlCol="0">
            <a:spAutoFit/>
          </a:bodyPr>
          <a:lstStyle/>
          <a:p>
            <a:r>
              <a:rPr lang="en-US" sz="2400" dirty="0" smtClean="0">
                <a:latin typeface="华文仿宋" panose="02010600040101010101" pitchFamily="2" charset="-122"/>
                <a:ea typeface="华文仿宋" panose="02010600040101010101" pitchFamily="2" charset="-122"/>
              </a:rPr>
              <a:t>start</a:t>
            </a:r>
            <a:endParaRPr lang="en-US" sz="2400" dirty="0" smtClean="0">
              <a:latin typeface="华文仿宋" panose="02010600040101010101" pitchFamily="2" charset="-122"/>
              <a:ea typeface="华文仿宋" panose="02010600040101010101" pitchFamily="2" charset="-122"/>
            </a:endParaRPr>
          </a:p>
        </p:txBody>
      </p:sp>
      <p:cxnSp>
        <p:nvCxnSpPr>
          <p:cNvPr id="26" name="直接箭头连接符 25"/>
          <p:cNvCxnSpPr>
            <a:stCxn id="5" idx="3"/>
            <a:endCxn id="6" idx="1"/>
          </p:cNvCxnSpPr>
          <p:nvPr/>
        </p:nvCxnSpPr>
        <p:spPr>
          <a:xfrm flipV="1">
            <a:off x="1267232" y="1873668"/>
            <a:ext cx="568464" cy="11718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3"/>
            <a:endCxn id="7" idx="1"/>
          </p:cNvCxnSpPr>
          <p:nvPr/>
        </p:nvCxnSpPr>
        <p:spPr>
          <a:xfrm flipV="1">
            <a:off x="1267232" y="3022074"/>
            <a:ext cx="568464" cy="234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 idx="3"/>
            <a:endCxn id="4" idx="1"/>
          </p:cNvCxnSpPr>
          <p:nvPr/>
        </p:nvCxnSpPr>
        <p:spPr>
          <a:xfrm>
            <a:off x="1267232" y="3045492"/>
            <a:ext cx="568464" cy="1258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7" idx="3"/>
            <a:endCxn id="9" idx="1"/>
          </p:cNvCxnSpPr>
          <p:nvPr/>
        </p:nvCxnSpPr>
        <p:spPr>
          <a:xfrm flipV="1">
            <a:off x="3133408" y="1877664"/>
            <a:ext cx="790520" cy="249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5" idx="3"/>
            <a:endCxn id="9" idx="1"/>
          </p:cNvCxnSpPr>
          <p:nvPr/>
        </p:nvCxnSpPr>
        <p:spPr>
          <a:xfrm flipV="1">
            <a:off x="3152056" y="1877664"/>
            <a:ext cx="771872" cy="88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3059832" y="1893243"/>
            <a:ext cx="864096" cy="112083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维特比解码</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latin typeface="华文仿宋" panose="02010600040101010101" pitchFamily="2" charset="-122"/>
                <a:ea typeface="华文仿宋" panose="02010600040101010101" pitchFamily="2" charset="-122"/>
              </a:rPr>
              <a:t>B</a:t>
            </a:r>
            <a:r>
              <a:rPr lang="en-US" sz="3200" dirty="0" smtClean="0">
                <a:latin typeface="华文仿宋" panose="02010600040101010101" pitchFamily="2" charset="-122"/>
                <a:ea typeface="华文仿宋" panose="02010600040101010101" pitchFamily="2" charset="-122"/>
              </a:rPr>
              <a:t>1</a:t>
            </a:r>
            <a:endParaRPr lang="en-US" sz="3200" dirty="0">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solidFill>
                  <a:srgbClr val="FF0000"/>
                </a:solidFill>
                <a:latin typeface="华文仿宋" panose="02010600040101010101" pitchFamily="2" charset="-122"/>
                <a:ea typeface="华文仿宋" panose="02010600040101010101" pitchFamily="2" charset="-122"/>
              </a:rPr>
              <a:t>B2</a:t>
            </a:r>
            <a:endParaRPr lang="en-US" sz="3200" dirty="0">
              <a:solidFill>
                <a:srgbClr val="FF0000"/>
              </a:solidFill>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B3</a:t>
            </a:r>
            <a:endParaRPr lang="en-US" sz="3200" dirty="0">
              <a:latin typeface="华文仿宋" panose="02010600040101010101" pitchFamily="2" charset="-122"/>
              <a:ea typeface="华文仿宋" panose="02010600040101010101" pitchFamily="2" charset="-122"/>
            </a:endParaRPr>
          </a:p>
        </p:txBody>
      </p:sp>
      <p:sp>
        <p:nvSpPr>
          <p:cNvPr id="21" name="TextBox 20"/>
          <p:cNvSpPr txBox="1"/>
          <p:nvPr/>
        </p:nvSpPr>
        <p:spPr>
          <a:xfrm>
            <a:off x="6444208" y="166707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C1</a:t>
            </a:r>
            <a:endParaRPr lang="en-US" sz="3200" dirty="0">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C2</a:t>
            </a:r>
            <a:endParaRPr lang="en-US" sz="3200" dirty="0">
              <a:latin typeface="华文仿宋" panose="02010600040101010101" pitchFamily="2" charset="-122"/>
              <a:ea typeface="华文仿宋" panose="02010600040101010101" pitchFamily="2" charset="-122"/>
            </a:endParaRPr>
          </a:p>
        </p:txBody>
      </p:sp>
      <p:sp>
        <p:nvSpPr>
          <p:cNvPr id="23" name="TextBox 22"/>
          <p:cNvSpPr txBox="1"/>
          <p:nvPr/>
        </p:nvSpPr>
        <p:spPr>
          <a:xfrm>
            <a:off x="6444208" y="4076654"/>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C3</a:t>
            </a:r>
            <a:endParaRPr lang="en-US" sz="3200" dirty="0">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9120" y="2844772"/>
            <a:ext cx="1008112" cy="457200"/>
          </a:xfrm>
          <a:prstGeom prst="rect">
            <a:avLst/>
          </a:prstGeom>
          <a:noFill/>
        </p:spPr>
        <p:txBody>
          <a:bodyPr wrap="square" rtlCol="0">
            <a:spAutoFit/>
          </a:bodyPr>
          <a:lstStyle/>
          <a:p>
            <a:r>
              <a:rPr lang="en-US" sz="2400" dirty="0" smtClean="0">
                <a:latin typeface="华文仿宋" panose="02010600040101010101" pitchFamily="2" charset="-122"/>
                <a:ea typeface="华文仿宋" panose="02010600040101010101" pitchFamily="2" charset="-122"/>
              </a:rPr>
              <a:t>start</a:t>
            </a:r>
            <a:endParaRPr lang="en-US" sz="2400" dirty="0" smtClean="0">
              <a:latin typeface="华文仿宋" panose="02010600040101010101" pitchFamily="2" charset="-122"/>
              <a:ea typeface="华文仿宋" panose="02010600040101010101" pitchFamily="2" charset="-122"/>
            </a:endParaRPr>
          </a:p>
        </p:txBody>
      </p:sp>
      <p:cxnSp>
        <p:nvCxnSpPr>
          <p:cNvPr id="26" name="直接箭头连接符 25"/>
          <p:cNvCxnSpPr>
            <a:stCxn id="5" idx="3"/>
            <a:endCxn id="6" idx="1"/>
          </p:cNvCxnSpPr>
          <p:nvPr/>
        </p:nvCxnSpPr>
        <p:spPr>
          <a:xfrm flipV="1">
            <a:off x="1267232" y="1873668"/>
            <a:ext cx="568464" cy="117182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3"/>
          </p:cNvCxnSpPr>
          <p:nvPr/>
        </p:nvCxnSpPr>
        <p:spPr>
          <a:xfrm>
            <a:off x="1267232" y="3045493"/>
            <a:ext cx="568464" cy="18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3"/>
            <a:endCxn id="4" idx="1"/>
          </p:cNvCxnSpPr>
          <p:nvPr/>
        </p:nvCxnSpPr>
        <p:spPr>
          <a:xfrm>
            <a:off x="1267232" y="3073660"/>
            <a:ext cx="568325" cy="123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5" idx="3"/>
            <a:endCxn id="10" idx="1"/>
          </p:cNvCxnSpPr>
          <p:nvPr/>
        </p:nvCxnSpPr>
        <p:spPr>
          <a:xfrm>
            <a:off x="3152056" y="1966340"/>
            <a:ext cx="771872" cy="10597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3"/>
            <a:endCxn id="10" idx="1"/>
          </p:cNvCxnSpPr>
          <p:nvPr/>
        </p:nvCxnSpPr>
        <p:spPr>
          <a:xfrm flipV="1">
            <a:off x="3152056" y="3026070"/>
            <a:ext cx="771872" cy="92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7" idx="3"/>
            <a:endCxn id="10" idx="1"/>
          </p:cNvCxnSpPr>
          <p:nvPr/>
        </p:nvCxnSpPr>
        <p:spPr>
          <a:xfrm flipV="1">
            <a:off x="3133408" y="3026070"/>
            <a:ext cx="790520" cy="13429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序列标注任务</a:t>
            </a:r>
            <a:endParaRPr lang="en-US" dirty="0"/>
          </a:p>
        </p:txBody>
      </p:sp>
      <p:sp>
        <p:nvSpPr>
          <p:cNvPr id="3" name="内容占位符 2"/>
          <p:cNvSpPr>
            <a:spLocks noGrp="1"/>
          </p:cNvSpPr>
          <p:nvPr>
            <p:ph idx="1"/>
          </p:nvPr>
        </p:nvSpPr>
        <p:spPr/>
        <p:txBody>
          <a:bodyPr>
            <a:normAutofit fontScale="85000" lnSpcReduction="20000"/>
          </a:bodyPr>
          <a:lstStyle/>
          <a:p>
            <a:r>
              <a:rPr lang="zh-CN" altLang="en-US" dirty="0" smtClean="0"/>
              <a:t>对于序列中的每个时间步做分类</a:t>
            </a:r>
            <a:endParaRPr lang="en-US" altLang="zh-CN" dirty="0" smtClean="0"/>
          </a:p>
          <a:p>
            <a:r>
              <a:rPr lang="zh-CN" altLang="en-US" dirty="0" smtClean="0"/>
              <a:t>得到每个时间步的标签</a:t>
            </a:r>
            <a:endParaRPr lang="en-US" altLang="zh-CN" dirty="0" smtClean="0"/>
          </a:p>
          <a:p>
            <a:endParaRPr lang="en-US" dirty="0" smtClean="0"/>
          </a:p>
          <a:p>
            <a:r>
              <a:rPr lang="zh-CN" altLang="en-US" dirty="0" smtClean="0"/>
              <a:t>对于输入：</a:t>
            </a:r>
            <a:r>
              <a:rPr lang="en-US" altLang="zh-CN" dirty="0" smtClean="0"/>
              <a:t>X1X2X3X4….</a:t>
            </a:r>
            <a:r>
              <a:rPr lang="en-US" altLang="zh-CN" dirty="0" err="1" smtClean="0"/>
              <a:t>Xn</a:t>
            </a:r>
            <a:endParaRPr lang="en-US" altLang="zh-CN" dirty="0" smtClean="0"/>
          </a:p>
          <a:p>
            <a:r>
              <a:rPr lang="zh-CN" altLang="en-US" dirty="0" smtClean="0"/>
              <a:t>预测输出：</a:t>
            </a:r>
            <a:r>
              <a:rPr lang="en-US" altLang="zh-CN" dirty="0" smtClean="0"/>
              <a:t>Y1Y2Y3Y4…..</a:t>
            </a:r>
            <a:r>
              <a:rPr lang="en-US" altLang="zh-CN" dirty="0" err="1" smtClean="0"/>
              <a:t>Yn</a:t>
            </a:r>
            <a:endParaRPr lang="en-US" dirty="0"/>
          </a:p>
          <a:p>
            <a:endParaRPr lang="en-US" dirty="0"/>
          </a:p>
          <a:p>
            <a:r>
              <a:rPr lang="zh-CN" altLang="en-US" dirty="0" smtClean="0"/>
              <a:t>应用场景：</a:t>
            </a:r>
            <a:endParaRPr lang="en-US" altLang="zh-CN" dirty="0" smtClean="0"/>
          </a:p>
          <a:p>
            <a:r>
              <a:rPr lang="zh-CN" altLang="en-US" dirty="0" smtClean="0"/>
              <a:t>分词，词性标注，句法分析，命名实体识别等</a:t>
            </a:r>
            <a:endParaRPr lang="en-US" dirty="0"/>
          </a:p>
        </p:txBody>
      </p:sp>
      <p:sp>
        <p:nvSpPr>
          <p:cNvPr id="4" name="TextBox 3"/>
          <p:cNvSpPr txBox="1"/>
          <p:nvPr/>
        </p:nvSpPr>
        <p:spPr>
          <a:xfrm>
            <a:off x="7092280" y="790858"/>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维特比解码</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latin typeface="华文仿宋" panose="02010600040101010101" pitchFamily="2" charset="-122"/>
                <a:ea typeface="华文仿宋" panose="02010600040101010101" pitchFamily="2" charset="-122"/>
              </a:rPr>
              <a:t>B</a:t>
            </a:r>
            <a:r>
              <a:rPr lang="en-US" sz="3200" dirty="0" smtClean="0">
                <a:latin typeface="华文仿宋" panose="02010600040101010101" pitchFamily="2" charset="-122"/>
                <a:ea typeface="华文仿宋" panose="02010600040101010101" pitchFamily="2" charset="-122"/>
              </a:rPr>
              <a:t>1</a:t>
            </a:r>
            <a:endParaRPr lang="en-US" sz="3200" dirty="0">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B2</a:t>
            </a:r>
            <a:endParaRPr lang="en-US" sz="3200" dirty="0">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a:ln>
            <a:noFill/>
          </a:ln>
        </p:spPr>
        <p:txBody>
          <a:bodyPr wrap="square" rtlCol="0">
            <a:spAutoFit/>
          </a:bodyPr>
          <a:lstStyle/>
          <a:p>
            <a:r>
              <a:rPr lang="en-US" sz="3200" dirty="0" smtClean="0">
                <a:solidFill>
                  <a:srgbClr val="FF0000"/>
                </a:solidFill>
                <a:latin typeface="华文仿宋" panose="02010600040101010101" pitchFamily="2" charset="-122"/>
                <a:ea typeface="华文仿宋" panose="02010600040101010101" pitchFamily="2" charset="-122"/>
              </a:rPr>
              <a:t>B3</a:t>
            </a:r>
            <a:endParaRPr lang="en-US" sz="3200" dirty="0">
              <a:solidFill>
                <a:srgbClr val="FF0000"/>
              </a:solidFill>
              <a:latin typeface="华文仿宋" panose="02010600040101010101" pitchFamily="2" charset="-122"/>
              <a:ea typeface="华文仿宋" panose="02010600040101010101" pitchFamily="2" charset="-122"/>
            </a:endParaRPr>
          </a:p>
        </p:txBody>
      </p:sp>
      <p:sp>
        <p:nvSpPr>
          <p:cNvPr id="21" name="TextBox 20"/>
          <p:cNvSpPr txBox="1"/>
          <p:nvPr/>
        </p:nvSpPr>
        <p:spPr>
          <a:xfrm>
            <a:off x="6444208" y="166707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C1</a:t>
            </a:r>
            <a:endParaRPr lang="en-US" sz="3200" dirty="0">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C2</a:t>
            </a:r>
            <a:endParaRPr lang="en-US" sz="3200" dirty="0">
              <a:latin typeface="华文仿宋" panose="02010600040101010101" pitchFamily="2" charset="-122"/>
              <a:ea typeface="华文仿宋" panose="02010600040101010101" pitchFamily="2" charset="-122"/>
            </a:endParaRPr>
          </a:p>
        </p:txBody>
      </p:sp>
      <p:sp>
        <p:nvSpPr>
          <p:cNvPr id="23" name="TextBox 22"/>
          <p:cNvSpPr txBox="1"/>
          <p:nvPr/>
        </p:nvSpPr>
        <p:spPr>
          <a:xfrm>
            <a:off x="6444208" y="4076654"/>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C3</a:t>
            </a:r>
            <a:endParaRPr lang="en-US" sz="3200" dirty="0">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9120" y="2844772"/>
            <a:ext cx="1008112" cy="396240"/>
          </a:xfrm>
          <a:prstGeom prst="rect">
            <a:avLst/>
          </a:prstGeom>
          <a:noFill/>
        </p:spPr>
        <p:txBody>
          <a:bodyPr wrap="square" rtlCol="0">
            <a:spAutoFit/>
          </a:bodyPr>
          <a:lstStyle/>
          <a:p>
            <a:r>
              <a:rPr lang="en-US" sz="2000" dirty="0" smtClean="0">
                <a:latin typeface="华文仿宋" panose="02010600040101010101" pitchFamily="2" charset="-122"/>
                <a:ea typeface="华文仿宋" panose="02010600040101010101" pitchFamily="2" charset="-122"/>
              </a:rPr>
              <a:t>start</a:t>
            </a:r>
            <a:endParaRPr lang="en-US" sz="2000" dirty="0" smtClean="0">
              <a:latin typeface="华文仿宋" panose="02010600040101010101" pitchFamily="2" charset="-122"/>
              <a:ea typeface="华文仿宋" panose="02010600040101010101" pitchFamily="2" charset="-122"/>
            </a:endParaRPr>
          </a:p>
        </p:txBody>
      </p:sp>
      <p:cxnSp>
        <p:nvCxnSpPr>
          <p:cNvPr id="26" name="直接箭头连接符 25"/>
          <p:cNvCxnSpPr>
            <a:stCxn id="5" idx="3"/>
            <a:endCxn id="6" idx="1"/>
          </p:cNvCxnSpPr>
          <p:nvPr/>
        </p:nvCxnSpPr>
        <p:spPr>
          <a:xfrm flipV="1">
            <a:off x="1267232" y="1873668"/>
            <a:ext cx="568464" cy="11718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3"/>
          </p:cNvCxnSpPr>
          <p:nvPr/>
        </p:nvCxnSpPr>
        <p:spPr>
          <a:xfrm>
            <a:off x="1267232" y="3045493"/>
            <a:ext cx="568464" cy="18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3"/>
            <a:endCxn id="4" idx="1"/>
          </p:cNvCxnSpPr>
          <p:nvPr/>
        </p:nvCxnSpPr>
        <p:spPr>
          <a:xfrm>
            <a:off x="1267232" y="3043180"/>
            <a:ext cx="568325" cy="12611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5" idx="3"/>
            <a:endCxn id="8" idx="1"/>
          </p:cNvCxnSpPr>
          <p:nvPr/>
        </p:nvCxnSpPr>
        <p:spPr>
          <a:xfrm>
            <a:off x="3152056" y="1966340"/>
            <a:ext cx="771872" cy="2341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3"/>
            <a:endCxn id="8" idx="1"/>
          </p:cNvCxnSpPr>
          <p:nvPr/>
        </p:nvCxnSpPr>
        <p:spPr>
          <a:xfrm>
            <a:off x="3152056" y="3118589"/>
            <a:ext cx="771872" cy="1189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7" idx="3"/>
            <a:endCxn id="8" idx="1"/>
          </p:cNvCxnSpPr>
          <p:nvPr/>
        </p:nvCxnSpPr>
        <p:spPr>
          <a:xfrm flipV="1">
            <a:off x="3133408" y="4307934"/>
            <a:ext cx="790520" cy="611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维特比解码</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latin typeface="华文仿宋" panose="02010600040101010101" pitchFamily="2" charset="-122"/>
                <a:ea typeface="华文仿宋" panose="02010600040101010101" pitchFamily="2" charset="-122"/>
              </a:rPr>
              <a:t>B</a:t>
            </a:r>
            <a:r>
              <a:rPr lang="en-US" sz="3200" dirty="0" smtClean="0">
                <a:latin typeface="华文仿宋" panose="02010600040101010101" pitchFamily="2" charset="-122"/>
                <a:ea typeface="华文仿宋" panose="02010600040101010101" pitchFamily="2" charset="-122"/>
              </a:rPr>
              <a:t>1</a:t>
            </a:r>
            <a:endParaRPr lang="en-US" sz="3200" dirty="0">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B2</a:t>
            </a:r>
            <a:endParaRPr lang="en-US" sz="3200" dirty="0">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B3</a:t>
            </a:r>
            <a:endParaRPr lang="en-US" sz="3200" dirty="0">
              <a:latin typeface="华文仿宋" panose="02010600040101010101" pitchFamily="2" charset="-122"/>
              <a:ea typeface="华文仿宋" panose="02010600040101010101" pitchFamily="2" charset="-122"/>
            </a:endParaRPr>
          </a:p>
        </p:txBody>
      </p:sp>
      <p:sp>
        <p:nvSpPr>
          <p:cNvPr id="21" name="TextBox 20"/>
          <p:cNvSpPr txBox="1"/>
          <p:nvPr/>
        </p:nvSpPr>
        <p:spPr>
          <a:xfrm>
            <a:off x="6444208" y="166707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C1</a:t>
            </a:r>
            <a:endParaRPr lang="en-US" sz="3200" dirty="0">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C2</a:t>
            </a:r>
            <a:endParaRPr lang="en-US" sz="3200" dirty="0">
              <a:latin typeface="华文仿宋" panose="02010600040101010101" pitchFamily="2" charset="-122"/>
              <a:ea typeface="华文仿宋" panose="02010600040101010101" pitchFamily="2" charset="-122"/>
            </a:endParaRPr>
          </a:p>
        </p:txBody>
      </p:sp>
      <p:sp>
        <p:nvSpPr>
          <p:cNvPr id="23" name="TextBox 22"/>
          <p:cNvSpPr txBox="1"/>
          <p:nvPr/>
        </p:nvSpPr>
        <p:spPr>
          <a:xfrm>
            <a:off x="6444208" y="4076654"/>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C3</a:t>
            </a:r>
            <a:endParaRPr lang="en-US" sz="3200" dirty="0">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9120" y="2844772"/>
            <a:ext cx="1008112" cy="457200"/>
          </a:xfrm>
          <a:prstGeom prst="rect">
            <a:avLst/>
          </a:prstGeom>
          <a:noFill/>
        </p:spPr>
        <p:txBody>
          <a:bodyPr wrap="square" rtlCol="0">
            <a:spAutoFit/>
          </a:bodyPr>
          <a:lstStyle/>
          <a:p>
            <a:r>
              <a:rPr lang="en-US" sz="2400" dirty="0" smtClean="0">
                <a:latin typeface="华文仿宋" panose="02010600040101010101" pitchFamily="2" charset="-122"/>
                <a:ea typeface="华文仿宋" panose="02010600040101010101" pitchFamily="2" charset="-122"/>
              </a:rPr>
              <a:t>start</a:t>
            </a:r>
            <a:endParaRPr lang="en-US" sz="2400" dirty="0" smtClean="0">
              <a:latin typeface="华文仿宋" panose="02010600040101010101" pitchFamily="2" charset="-122"/>
              <a:ea typeface="华文仿宋" panose="02010600040101010101" pitchFamily="2" charset="-122"/>
            </a:endParaRPr>
          </a:p>
        </p:txBody>
      </p:sp>
      <p:cxnSp>
        <p:nvCxnSpPr>
          <p:cNvPr id="26" name="直接箭头连接符 25"/>
          <p:cNvCxnSpPr>
            <a:stCxn id="25" idx="3"/>
          </p:cNvCxnSpPr>
          <p:nvPr/>
        </p:nvCxnSpPr>
        <p:spPr>
          <a:xfrm>
            <a:off x="1267232" y="3073660"/>
            <a:ext cx="568464" cy="1270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3"/>
            <a:endCxn id="8" idx="1"/>
          </p:cNvCxnSpPr>
          <p:nvPr/>
        </p:nvCxnSpPr>
        <p:spPr>
          <a:xfrm flipV="1">
            <a:off x="3133408" y="4307934"/>
            <a:ext cx="790520" cy="6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 idx="3"/>
            <a:endCxn id="6" idx="1"/>
          </p:cNvCxnSpPr>
          <p:nvPr/>
        </p:nvCxnSpPr>
        <p:spPr>
          <a:xfrm flipV="1">
            <a:off x="1267232" y="1873668"/>
            <a:ext cx="568464" cy="1171824"/>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3"/>
            <a:endCxn id="10" idx="1"/>
          </p:cNvCxnSpPr>
          <p:nvPr/>
        </p:nvCxnSpPr>
        <p:spPr>
          <a:xfrm>
            <a:off x="3152056" y="1966340"/>
            <a:ext cx="771872" cy="105973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5" idx="3"/>
          </p:cNvCxnSpPr>
          <p:nvPr/>
        </p:nvCxnSpPr>
        <p:spPr>
          <a:xfrm>
            <a:off x="1267232" y="3045492"/>
            <a:ext cx="568464" cy="1857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3059832" y="1893243"/>
            <a:ext cx="864096" cy="1132827"/>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维特比解码</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latin typeface="华文仿宋" panose="02010600040101010101" pitchFamily="2" charset="-122"/>
                <a:ea typeface="华文仿宋" panose="02010600040101010101" pitchFamily="2" charset="-122"/>
              </a:rPr>
              <a:t>B</a:t>
            </a:r>
            <a:r>
              <a:rPr lang="en-US" sz="3200" dirty="0" smtClean="0">
                <a:latin typeface="华文仿宋" panose="02010600040101010101" pitchFamily="2" charset="-122"/>
                <a:ea typeface="华文仿宋" panose="02010600040101010101" pitchFamily="2" charset="-122"/>
              </a:rPr>
              <a:t>1</a:t>
            </a:r>
            <a:endParaRPr lang="en-US" sz="3200" dirty="0">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B2</a:t>
            </a:r>
            <a:endParaRPr lang="en-US" sz="3200" dirty="0">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B3</a:t>
            </a:r>
            <a:endParaRPr lang="en-US" sz="3200" dirty="0">
              <a:latin typeface="华文仿宋" panose="02010600040101010101" pitchFamily="2" charset="-122"/>
              <a:ea typeface="华文仿宋" panose="02010600040101010101" pitchFamily="2" charset="-122"/>
            </a:endParaRPr>
          </a:p>
        </p:txBody>
      </p:sp>
      <p:sp>
        <p:nvSpPr>
          <p:cNvPr id="21" name="TextBox 20"/>
          <p:cNvSpPr txBox="1"/>
          <p:nvPr/>
        </p:nvSpPr>
        <p:spPr>
          <a:xfrm>
            <a:off x="6397312" y="1667076"/>
            <a:ext cx="1008112" cy="584775"/>
          </a:xfrm>
          <a:prstGeom prst="rect">
            <a:avLst/>
          </a:prstGeom>
          <a:noFill/>
        </p:spPr>
        <p:txBody>
          <a:bodyPr wrap="square" rtlCol="0">
            <a:spAutoFit/>
          </a:bodyPr>
          <a:lstStyle/>
          <a:p>
            <a:r>
              <a:rPr lang="en-US" sz="3200" dirty="0" smtClean="0">
                <a:solidFill>
                  <a:srgbClr val="FF0000"/>
                </a:solidFill>
                <a:latin typeface="华文仿宋" panose="02010600040101010101" pitchFamily="2" charset="-122"/>
                <a:ea typeface="华文仿宋" panose="02010600040101010101" pitchFamily="2" charset="-122"/>
              </a:rPr>
              <a:t>C1</a:t>
            </a:r>
            <a:endParaRPr lang="en-US" sz="3200" dirty="0">
              <a:solidFill>
                <a:srgbClr val="FF0000"/>
              </a:solidFill>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C2</a:t>
            </a:r>
            <a:endParaRPr lang="en-US" sz="3200" dirty="0">
              <a:latin typeface="华文仿宋" panose="02010600040101010101" pitchFamily="2" charset="-122"/>
              <a:ea typeface="华文仿宋" panose="02010600040101010101" pitchFamily="2" charset="-122"/>
            </a:endParaRPr>
          </a:p>
        </p:txBody>
      </p:sp>
      <p:sp>
        <p:nvSpPr>
          <p:cNvPr id="23" name="TextBox 22"/>
          <p:cNvSpPr txBox="1"/>
          <p:nvPr/>
        </p:nvSpPr>
        <p:spPr>
          <a:xfrm>
            <a:off x="6444208" y="4076654"/>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C3</a:t>
            </a:r>
            <a:endParaRPr lang="en-US" sz="3200" dirty="0">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9120" y="2844772"/>
            <a:ext cx="1008112" cy="457200"/>
          </a:xfrm>
          <a:prstGeom prst="rect">
            <a:avLst/>
          </a:prstGeom>
          <a:noFill/>
        </p:spPr>
        <p:txBody>
          <a:bodyPr wrap="square" rtlCol="0">
            <a:spAutoFit/>
          </a:bodyPr>
          <a:lstStyle/>
          <a:p>
            <a:r>
              <a:rPr lang="en-US" sz="2400" dirty="0" smtClean="0">
                <a:latin typeface="华文仿宋" panose="02010600040101010101" pitchFamily="2" charset="-122"/>
                <a:ea typeface="华文仿宋" panose="02010600040101010101" pitchFamily="2" charset="-122"/>
              </a:rPr>
              <a:t>start</a:t>
            </a:r>
            <a:endParaRPr lang="en-US" sz="2400" dirty="0" smtClean="0">
              <a:latin typeface="华文仿宋" panose="02010600040101010101" pitchFamily="2" charset="-122"/>
              <a:ea typeface="华文仿宋" panose="02010600040101010101" pitchFamily="2" charset="-122"/>
            </a:endParaRPr>
          </a:p>
        </p:txBody>
      </p:sp>
      <p:cxnSp>
        <p:nvCxnSpPr>
          <p:cNvPr id="26" name="直接箭头连接符 25"/>
          <p:cNvCxnSpPr>
            <a:stCxn id="25" idx="3"/>
          </p:cNvCxnSpPr>
          <p:nvPr/>
        </p:nvCxnSpPr>
        <p:spPr>
          <a:xfrm>
            <a:off x="1267232" y="3073660"/>
            <a:ext cx="568464" cy="1270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3"/>
            <a:endCxn id="8" idx="1"/>
          </p:cNvCxnSpPr>
          <p:nvPr/>
        </p:nvCxnSpPr>
        <p:spPr>
          <a:xfrm flipV="1">
            <a:off x="3133408" y="4307934"/>
            <a:ext cx="790520" cy="6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 idx="3"/>
            <a:endCxn id="6" idx="1"/>
          </p:cNvCxnSpPr>
          <p:nvPr/>
        </p:nvCxnSpPr>
        <p:spPr>
          <a:xfrm flipV="1">
            <a:off x="1267232" y="1873668"/>
            <a:ext cx="568464" cy="1171824"/>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3"/>
            <a:endCxn id="10" idx="1"/>
          </p:cNvCxnSpPr>
          <p:nvPr/>
        </p:nvCxnSpPr>
        <p:spPr>
          <a:xfrm>
            <a:off x="3152056" y="1966340"/>
            <a:ext cx="771872" cy="105973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5" idx="3"/>
          </p:cNvCxnSpPr>
          <p:nvPr/>
        </p:nvCxnSpPr>
        <p:spPr>
          <a:xfrm>
            <a:off x="1267232" y="3045492"/>
            <a:ext cx="568464" cy="1857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3059832" y="1893243"/>
            <a:ext cx="864096" cy="1132827"/>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2" idx="1"/>
          </p:cNvCxnSpPr>
          <p:nvPr/>
        </p:nvCxnSpPr>
        <p:spPr>
          <a:xfrm>
            <a:off x="5148064" y="1865676"/>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12" idx="1"/>
          </p:cNvCxnSpPr>
          <p:nvPr/>
        </p:nvCxnSpPr>
        <p:spPr>
          <a:xfrm flipV="1">
            <a:off x="5148064" y="1865676"/>
            <a:ext cx="936104" cy="1189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12" idx="1"/>
          </p:cNvCxnSpPr>
          <p:nvPr/>
        </p:nvCxnSpPr>
        <p:spPr>
          <a:xfrm flipV="1">
            <a:off x="5148064" y="1865676"/>
            <a:ext cx="936104" cy="2442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维特比解码</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latin typeface="华文仿宋" panose="02010600040101010101" pitchFamily="2" charset="-122"/>
                <a:ea typeface="华文仿宋" panose="02010600040101010101" pitchFamily="2" charset="-122"/>
              </a:rPr>
              <a:t>B</a:t>
            </a:r>
            <a:r>
              <a:rPr lang="en-US" sz="3200" dirty="0" smtClean="0">
                <a:latin typeface="华文仿宋" panose="02010600040101010101" pitchFamily="2" charset="-122"/>
                <a:ea typeface="华文仿宋" panose="02010600040101010101" pitchFamily="2" charset="-122"/>
              </a:rPr>
              <a:t>1</a:t>
            </a:r>
            <a:endParaRPr lang="en-US" sz="3200" dirty="0">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B2</a:t>
            </a:r>
            <a:endParaRPr lang="en-US" sz="3200" dirty="0">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B3</a:t>
            </a:r>
            <a:endParaRPr lang="en-US" sz="3200" dirty="0">
              <a:latin typeface="华文仿宋" panose="02010600040101010101" pitchFamily="2" charset="-122"/>
              <a:ea typeface="华文仿宋" panose="02010600040101010101" pitchFamily="2" charset="-122"/>
            </a:endParaRPr>
          </a:p>
        </p:txBody>
      </p:sp>
      <p:sp>
        <p:nvSpPr>
          <p:cNvPr id="21" name="TextBox 20"/>
          <p:cNvSpPr txBox="1"/>
          <p:nvPr/>
        </p:nvSpPr>
        <p:spPr>
          <a:xfrm>
            <a:off x="6444208" y="166707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C1</a:t>
            </a:r>
            <a:endParaRPr lang="en-US" sz="3200" dirty="0">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solidFill>
                  <a:srgbClr val="FF0000"/>
                </a:solidFill>
                <a:latin typeface="华文仿宋" panose="02010600040101010101" pitchFamily="2" charset="-122"/>
                <a:ea typeface="华文仿宋" panose="02010600040101010101" pitchFamily="2" charset="-122"/>
              </a:rPr>
              <a:t>C2</a:t>
            </a:r>
            <a:endParaRPr lang="en-US" sz="3200" dirty="0">
              <a:solidFill>
                <a:srgbClr val="FF0000"/>
              </a:solidFill>
              <a:latin typeface="华文仿宋" panose="02010600040101010101" pitchFamily="2" charset="-122"/>
              <a:ea typeface="华文仿宋" panose="02010600040101010101" pitchFamily="2" charset="-122"/>
            </a:endParaRPr>
          </a:p>
        </p:txBody>
      </p:sp>
      <p:sp>
        <p:nvSpPr>
          <p:cNvPr id="23" name="TextBox 22"/>
          <p:cNvSpPr txBox="1"/>
          <p:nvPr/>
        </p:nvSpPr>
        <p:spPr>
          <a:xfrm>
            <a:off x="6444208" y="4076654"/>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C3</a:t>
            </a:r>
            <a:endParaRPr lang="en-US" sz="3200" dirty="0">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9120" y="2844772"/>
            <a:ext cx="1008112" cy="457200"/>
          </a:xfrm>
          <a:prstGeom prst="rect">
            <a:avLst/>
          </a:prstGeom>
          <a:noFill/>
        </p:spPr>
        <p:txBody>
          <a:bodyPr wrap="square" rtlCol="0">
            <a:spAutoFit/>
          </a:bodyPr>
          <a:lstStyle/>
          <a:p>
            <a:r>
              <a:rPr lang="en-US" sz="2400" dirty="0" smtClean="0">
                <a:latin typeface="华文仿宋" panose="02010600040101010101" pitchFamily="2" charset="-122"/>
                <a:ea typeface="华文仿宋" panose="02010600040101010101" pitchFamily="2" charset="-122"/>
              </a:rPr>
              <a:t>start</a:t>
            </a:r>
            <a:endParaRPr lang="en-US" sz="2400" dirty="0" smtClean="0">
              <a:latin typeface="华文仿宋" panose="02010600040101010101" pitchFamily="2" charset="-122"/>
              <a:ea typeface="华文仿宋" panose="02010600040101010101" pitchFamily="2" charset="-122"/>
            </a:endParaRPr>
          </a:p>
        </p:txBody>
      </p:sp>
      <p:cxnSp>
        <p:nvCxnSpPr>
          <p:cNvPr id="26" name="直接箭头连接符 25"/>
          <p:cNvCxnSpPr>
            <a:stCxn id="25" idx="3"/>
          </p:cNvCxnSpPr>
          <p:nvPr/>
        </p:nvCxnSpPr>
        <p:spPr>
          <a:xfrm>
            <a:off x="1267232" y="3073660"/>
            <a:ext cx="568464" cy="1270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3"/>
            <a:endCxn id="8" idx="1"/>
          </p:cNvCxnSpPr>
          <p:nvPr/>
        </p:nvCxnSpPr>
        <p:spPr>
          <a:xfrm flipV="1">
            <a:off x="3133408" y="4307934"/>
            <a:ext cx="790520" cy="6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 idx="3"/>
            <a:endCxn id="6" idx="1"/>
          </p:cNvCxnSpPr>
          <p:nvPr/>
        </p:nvCxnSpPr>
        <p:spPr>
          <a:xfrm flipV="1">
            <a:off x="1267232" y="1873668"/>
            <a:ext cx="568464" cy="1171824"/>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3"/>
            <a:endCxn id="10" idx="1"/>
          </p:cNvCxnSpPr>
          <p:nvPr/>
        </p:nvCxnSpPr>
        <p:spPr>
          <a:xfrm>
            <a:off x="3152056" y="1966340"/>
            <a:ext cx="771872" cy="105973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5" idx="3"/>
          </p:cNvCxnSpPr>
          <p:nvPr/>
        </p:nvCxnSpPr>
        <p:spPr>
          <a:xfrm>
            <a:off x="1267232" y="3045492"/>
            <a:ext cx="568464" cy="1857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3059832" y="1893243"/>
            <a:ext cx="864096" cy="1132827"/>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3" idx="1"/>
          </p:cNvCxnSpPr>
          <p:nvPr/>
        </p:nvCxnSpPr>
        <p:spPr>
          <a:xfrm>
            <a:off x="5148064" y="1865676"/>
            <a:ext cx="936104" cy="1148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13" idx="1"/>
          </p:cNvCxnSpPr>
          <p:nvPr/>
        </p:nvCxnSpPr>
        <p:spPr>
          <a:xfrm flipV="1">
            <a:off x="5148064" y="3014082"/>
            <a:ext cx="936104" cy="40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13" idx="1"/>
          </p:cNvCxnSpPr>
          <p:nvPr/>
        </p:nvCxnSpPr>
        <p:spPr>
          <a:xfrm flipV="1">
            <a:off x="5148064" y="3014082"/>
            <a:ext cx="936104" cy="1293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维特比解码</a:t>
            </a:r>
            <a:endParaRPr lang="en-US" dirty="0"/>
          </a:p>
        </p:txBody>
      </p:sp>
      <p:sp>
        <p:nvSpPr>
          <p:cNvPr id="4" name="矩形 3"/>
          <p:cNvSpPr/>
          <p:nvPr/>
        </p:nvSpPr>
        <p:spPr>
          <a:xfrm>
            <a:off x="1835696" y="403390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43096" y="277546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835696" y="1603638"/>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835696" y="275204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923928" y="403790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923928" y="1607634"/>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923928" y="2756040"/>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6084168" y="402591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084168" y="1595646"/>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6084168"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886916" y="2744052"/>
            <a:ext cx="122413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944" y="167395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A1</a:t>
            </a:r>
            <a:endParaRPr lang="en-US" sz="3200" dirty="0">
              <a:latin typeface="华文仿宋" panose="02010600040101010101" pitchFamily="2" charset="-122"/>
              <a:ea typeface="华文仿宋" panose="02010600040101010101" pitchFamily="2" charset="-122"/>
            </a:endParaRPr>
          </a:p>
        </p:txBody>
      </p:sp>
      <p:sp>
        <p:nvSpPr>
          <p:cNvPr id="16" name="TextBox 15"/>
          <p:cNvSpPr txBox="1"/>
          <p:nvPr/>
        </p:nvSpPr>
        <p:spPr>
          <a:xfrm>
            <a:off x="2143944" y="2826201"/>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A2</a:t>
            </a:r>
            <a:endParaRPr lang="en-US" sz="3200" dirty="0">
              <a:latin typeface="华文仿宋" panose="02010600040101010101" pitchFamily="2" charset="-122"/>
              <a:ea typeface="华文仿宋" panose="02010600040101010101" pitchFamily="2" charset="-122"/>
            </a:endParaRPr>
          </a:p>
        </p:txBody>
      </p:sp>
      <p:sp>
        <p:nvSpPr>
          <p:cNvPr id="17" name="TextBox 16"/>
          <p:cNvSpPr txBox="1"/>
          <p:nvPr/>
        </p:nvSpPr>
        <p:spPr>
          <a:xfrm>
            <a:off x="2125296" y="407665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A3</a:t>
            </a:r>
            <a:endParaRPr lang="en-US" sz="3200" dirty="0">
              <a:latin typeface="华文仿宋" panose="02010600040101010101" pitchFamily="2" charset="-122"/>
              <a:ea typeface="华文仿宋" panose="02010600040101010101" pitchFamily="2" charset="-122"/>
            </a:endParaRPr>
          </a:p>
        </p:txBody>
      </p:sp>
      <p:sp>
        <p:nvSpPr>
          <p:cNvPr id="18" name="TextBox 17"/>
          <p:cNvSpPr txBox="1"/>
          <p:nvPr/>
        </p:nvSpPr>
        <p:spPr>
          <a:xfrm>
            <a:off x="4283968" y="1654378"/>
            <a:ext cx="1008112" cy="584775"/>
          </a:xfrm>
          <a:prstGeom prst="rect">
            <a:avLst/>
          </a:prstGeom>
          <a:noFill/>
        </p:spPr>
        <p:txBody>
          <a:bodyPr wrap="square" rtlCol="0">
            <a:spAutoFit/>
          </a:bodyPr>
          <a:lstStyle/>
          <a:p>
            <a:r>
              <a:rPr lang="en-US" sz="3200" dirty="0">
                <a:latin typeface="华文仿宋" panose="02010600040101010101" pitchFamily="2" charset="-122"/>
                <a:ea typeface="华文仿宋" panose="02010600040101010101" pitchFamily="2" charset="-122"/>
              </a:rPr>
              <a:t>B</a:t>
            </a:r>
            <a:r>
              <a:rPr lang="en-US" sz="3200" dirty="0" smtClean="0">
                <a:latin typeface="华文仿宋" panose="02010600040101010101" pitchFamily="2" charset="-122"/>
                <a:ea typeface="华文仿宋" panose="02010600040101010101" pitchFamily="2" charset="-122"/>
              </a:rPr>
              <a:t>1</a:t>
            </a:r>
            <a:endParaRPr lang="en-US" sz="3200" dirty="0">
              <a:latin typeface="华文仿宋" panose="02010600040101010101" pitchFamily="2" charset="-122"/>
              <a:ea typeface="华文仿宋" panose="02010600040101010101" pitchFamily="2" charset="-122"/>
            </a:endParaRPr>
          </a:p>
        </p:txBody>
      </p:sp>
      <p:sp>
        <p:nvSpPr>
          <p:cNvPr id="19" name="TextBox 18"/>
          <p:cNvSpPr txBox="1"/>
          <p:nvPr/>
        </p:nvSpPr>
        <p:spPr>
          <a:xfrm>
            <a:off x="4283968" y="2806780"/>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B2</a:t>
            </a:r>
            <a:endParaRPr lang="en-US" sz="3200" dirty="0">
              <a:latin typeface="华文仿宋" panose="02010600040101010101" pitchFamily="2" charset="-122"/>
              <a:ea typeface="华文仿宋" panose="02010600040101010101" pitchFamily="2" charset="-122"/>
            </a:endParaRPr>
          </a:p>
        </p:txBody>
      </p:sp>
      <p:sp>
        <p:nvSpPr>
          <p:cNvPr id="20" name="TextBox 19"/>
          <p:cNvSpPr txBox="1"/>
          <p:nvPr/>
        </p:nvSpPr>
        <p:spPr>
          <a:xfrm>
            <a:off x="4283968" y="4076655"/>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B3</a:t>
            </a:r>
            <a:endParaRPr lang="en-US" sz="3200" dirty="0">
              <a:latin typeface="华文仿宋" panose="02010600040101010101" pitchFamily="2" charset="-122"/>
              <a:ea typeface="华文仿宋" panose="02010600040101010101" pitchFamily="2" charset="-122"/>
            </a:endParaRPr>
          </a:p>
        </p:txBody>
      </p:sp>
      <p:sp>
        <p:nvSpPr>
          <p:cNvPr id="21" name="TextBox 20"/>
          <p:cNvSpPr txBox="1"/>
          <p:nvPr/>
        </p:nvSpPr>
        <p:spPr>
          <a:xfrm>
            <a:off x="6444208" y="1667076"/>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C1</a:t>
            </a:r>
            <a:endParaRPr lang="en-US" sz="3200" dirty="0">
              <a:latin typeface="华文仿宋" panose="02010600040101010101" pitchFamily="2" charset="-122"/>
              <a:ea typeface="华文仿宋" panose="02010600040101010101" pitchFamily="2" charset="-122"/>
            </a:endParaRPr>
          </a:p>
        </p:txBody>
      </p:sp>
      <p:sp>
        <p:nvSpPr>
          <p:cNvPr id="22" name="TextBox 21"/>
          <p:cNvSpPr txBox="1"/>
          <p:nvPr/>
        </p:nvSpPr>
        <p:spPr>
          <a:xfrm>
            <a:off x="6444208" y="2794792"/>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C2</a:t>
            </a:r>
            <a:endParaRPr lang="en-US" sz="3200" dirty="0">
              <a:latin typeface="华文仿宋" panose="02010600040101010101" pitchFamily="2" charset="-122"/>
              <a:ea typeface="华文仿宋" panose="02010600040101010101" pitchFamily="2" charset="-122"/>
            </a:endParaRPr>
          </a:p>
        </p:txBody>
      </p:sp>
      <p:sp>
        <p:nvSpPr>
          <p:cNvPr id="23" name="TextBox 22"/>
          <p:cNvSpPr txBox="1"/>
          <p:nvPr/>
        </p:nvSpPr>
        <p:spPr>
          <a:xfrm>
            <a:off x="6380936" y="4088644"/>
            <a:ext cx="1008112" cy="584775"/>
          </a:xfrm>
          <a:prstGeom prst="rect">
            <a:avLst/>
          </a:prstGeom>
          <a:noFill/>
        </p:spPr>
        <p:txBody>
          <a:bodyPr wrap="square" rtlCol="0">
            <a:spAutoFit/>
          </a:bodyPr>
          <a:lstStyle/>
          <a:p>
            <a:r>
              <a:rPr lang="en-US" sz="3200" dirty="0" smtClean="0">
                <a:solidFill>
                  <a:srgbClr val="FF0000"/>
                </a:solidFill>
                <a:latin typeface="华文仿宋" panose="02010600040101010101" pitchFamily="2" charset="-122"/>
                <a:ea typeface="华文仿宋" panose="02010600040101010101" pitchFamily="2" charset="-122"/>
              </a:rPr>
              <a:t>C3</a:t>
            </a:r>
            <a:endParaRPr lang="en-US" sz="3200" dirty="0">
              <a:solidFill>
                <a:srgbClr val="FF0000"/>
              </a:solidFill>
              <a:latin typeface="华文仿宋" panose="02010600040101010101" pitchFamily="2" charset="-122"/>
              <a:ea typeface="华文仿宋" panose="02010600040101010101" pitchFamily="2" charset="-122"/>
            </a:endParaRPr>
          </a:p>
        </p:txBody>
      </p:sp>
      <p:sp>
        <p:nvSpPr>
          <p:cNvPr id="24" name="TextBox 23"/>
          <p:cNvSpPr txBox="1"/>
          <p:nvPr/>
        </p:nvSpPr>
        <p:spPr>
          <a:xfrm>
            <a:off x="8135888" y="2806779"/>
            <a:ext cx="1008112" cy="584775"/>
          </a:xfrm>
          <a:prstGeom prst="rect">
            <a:avLst/>
          </a:prstGeom>
          <a:noFill/>
        </p:spPr>
        <p:txBody>
          <a:bodyPr wrap="square" rtlCol="0">
            <a:spAutoFit/>
          </a:bodyPr>
          <a:lstStyle/>
          <a:p>
            <a:r>
              <a:rPr lang="en-US" sz="3200" dirty="0" smtClean="0">
                <a:latin typeface="华文仿宋" panose="02010600040101010101" pitchFamily="2" charset="-122"/>
                <a:ea typeface="华文仿宋" panose="02010600040101010101" pitchFamily="2" charset="-122"/>
              </a:rPr>
              <a:t>end</a:t>
            </a:r>
            <a:endParaRPr lang="en-US" sz="3200" dirty="0">
              <a:latin typeface="华文仿宋" panose="02010600040101010101" pitchFamily="2" charset="-122"/>
              <a:ea typeface="华文仿宋" panose="02010600040101010101" pitchFamily="2" charset="-122"/>
            </a:endParaRPr>
          </a:p>
        </p:txBody>
      </p:sp>
      <p:sp>
        <p:nvSpPr>
          <p:cNvPr id="25" name="TextBox 24"/>
          <p:cNvSpPr txBox="1"/>
          <p:nvPr/>
        </p:nvSpPr>
        <p:spPr>
          <a:xfrm>
            <a:off x="259120" y="2844772"/>
            <a:ext cx="1008112" cy="457200"/>
          </a:xfrm>
          <a:prstGeom prst="rect">
            <a:avLst/>
          </a:prstGeom>
          <a:noFill/>
        </p:spPr>
        <p:txBody>
          <a:bodyPr wrap="square" rtlCol="0">
            <a:spAutoFit/>
          </a:bodyPr>
          <a:lstStyle/>
          <a:p>
            <a:r>
              <a:rPr lang="en-US" sz="2400" dirty="0" smtClean="0">
                <a:latin typeface="华文仿宋" panose="02010600040101010101" pitchFamily="2" charset="-122"/>
                <a:ea typeface="华文仿宋" panose="02010600040101010101" pitchFamily="2" charset="-122"/>
              </a:rPr>
              <a:t>start</a:t>
            </a:r>
            <a:endParaRPr lang="en-US" sz="2400" dirty="0" smtClean="0">
              <a:latin typeface="华文仿宋" panose="02010600040101010101" pitchFamily="2" charset="-122"/>
              <a:ea typeface="华文仿宋" panose="02010600040101010101" pitchFamily="2" charset="-122"/>
            </a:endParaRPr>
          </a:p>
        </p:txBody>
      </p:sp>
      <p:cxnSp>
        <p:nvCxnSpPr>
          <p:cNvPr id="26" name="直接箭头连接符 25"/>
          <p:cNvCxnSpPr>
            <a:stCxn id="25" idx="3"/>
          </p:cNvCxnSpPr>
          <p:nvPr/>
        </p:nvCxnSpPr>
        <p:spPr>
          <a:xfrm>
            <a:off x="1267232" y="3073660"/>
            <a:ext cx="568464" cy="1270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3"/>
            <a:endCxn id="8" idx="1"/>
          </p:cNvCxnSpPr>
          <p:nvPr/>
        </p:nvCxnSpPr>
        <p:spPr>
          <a:xfrm flipV="1">
            <a:off x="3133408" y="4307934"/>
            <a:ext cx="790520" cy="6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 idx="3"/>
            <a:endCxn id="6" idx="1"/>
          </p:cNvCxnSpPr>
          <p:nvPr/>
        </p:nvCxnSpPr>
        <p:spPr>
          <a:xfrm flipV="1">
            <a:off x="1267232" y="1873668"/>
            <a:ext cx="568464" cy="1171824"/>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3"/>
            <a:endCxn id="10" idx="1"/>
          </p:cNvCxnSpPr>
          <p:nvPr/>
        </p:nvCxnSpPr>
        <p:spPr>
          <a:xfrm>
            <a:off x="3152056" y="1966340"/>
            <a:ext cx="771872" cy="105973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5" idx="3"/>
          </p:cNvCxnSpPr>
          <p:nvPr/>
        </p:nvCxnSpPr>
        <p:spPr>
          <a:xfrm>
            <a:off x="1267232" y="3045492"/>
            <a:ext cx="568464" cy="1857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3059832" y="1893243"/>
            <a:ext cx="864096" cy="1132827"/>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1" idx="1"/>
          </p:cNvCxnSpPr>
          <p:nvPr/>
        </p:nvCxnSpPr>
        <p:spPr>
          <a:xfrm>
            <a:off x="5148064" y="1865676"/>
            <a:ext cx="936104" cy="2430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148064" y="3054777"/>
            <a:ext cx="936104" cy="12411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11" idx="1"/>
          </p:cNvCxnSpPr>
          <p:nvPr/>
        </p:nvCxnSpPr>
        <p:spPr>
          <a:xfrm flipV="1">
            <a:off x="5148064" y="4295946"/>
            <a:ext cx="936104" cy="119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效率对比</a:t>
            </a:r>
            <a:endParaRPr lang="en-US" dirty="0"/>
          </a:p>
        </p:txBody>
      </p:sp>
      <p:sp>
        <p:nvSpPr>
          <p:cNvPr id="3" name="内容占位符 2"/>
          <p:cNvSpPr>
            <a:spLocks noGrp="1"/>
          </p:cNvSpPr>
          <p:nvPr>
            <p:ph idx="1"/>
          </p:nvPr>
        </p:nvSpPr>
        <p:spPr/>
        <p:txBody>
          <a:bodyPr>
            <a:normAutofit fontScale="85000" lnSpcReduction="10000"/>
          </a:bodyPr>
          <a:lstStyle/>
          <a:p>
            <a:r>
              <a:rPr lang="zh-CN" altLang="en-US" dirty="0" smtClean="0"/>
              <a:t>假设共有</a:t>
            </a:r>
            <a:r>
              <a:rPr lang="en-US" altLang="zh-CN" dirty="0"/>
              <a:t>n</a:t>
            </a:r>
            <a:r>
              <a:rPr lang="zh-CN" altLang="en-US" dirty="0" smtClean="0"/>
              <a:t>组</a:t>
            </a:r>
            <a:r>
              <a:rPr lang="en-US" altLang="zh-CN" dirty="0" smtClean="0"/>
              <a:t>(</a:t>
            </a:r>
            <a:r>
              <a:rPr lang="zh-CN" altLang="en-US" dirty="0" smtClean="0"/>
              <a:t>列</a:t>
            </a:r>
            <a:r>
              <a:rPr lang="en-US" altLang="zh-CN" dirty="0" smtClean="0"/>
              <a:t>)</a:t>
            </a:r>
            <a:r>
              <a:rPr lang="zh-CN" altLang="en-US" dirty="0" smtClean="0"/>
              <a:t>节点，每一组节点平均数量为</a:t>
            </a:r>
            <a:r>
              <a:rPr lang="en-US" altLang="zh-CN" dirty="0"/>
              <a:t>D</a:t>
            </a:r>
            <a:endParaRPr lang="en-US" altLang="zh-CN" dirty="0" smtClean="0"/>
          </a:p>
          <a:p>
            <a:endParaRPr lang="en-US" dirty="0" smtClean="0"/>
          </a:p>
          <a:p>
            <a:r>
              <a:rPr lang="zh-CN" altLang="en-US" dirty="0" smtClean="0"/>
              <a:t>穷举</a:t>
            </a:r>
            <a:r>
              <a:rPr lang="zh-CN" altLang="en-US" dirty="0"/>
              <a:t>路径计算复杂度为 </a:t>
            </a:r>
            <a:r>
              <a:rPr lang="en-US" altLang="zh-CN" dirty="0" err="1"/>
              <a:t>D</a:t>
            </a:r>
            <a:r>
              <a:rPr lang="en-US" altLang="zh-CN" baseline="30000" dirty="0" err="1"/>
              <a:t>n</a:t>
            </a:r>
            <a:endParaRPr lang="en-US" altLang="zh-CN" baseline="30000" dirty="0"/>
          </a:p>
          <a:p>
            <a:endParaRPr lang="en-US" altLang="zh-CN" dirty="0" smtClean="0"/>
          </a:p>
          <a:p>
            <a:r>
              <a:rPr lang="zh-CN" altLang="en-US" dirty="0" smtClean="0"/>
              <a:t>维特比解码复杂度为</a:t>
            </a:r>
            <a:r>
              <a:rPr lang="en-US" altLang="zh-CN" dirty="0" smtClean="0"/>
              <a:t>n * D</a:t>
            </a:r>
            <a:r>
              <a:rPr lang="en-US" altLang="zh-CN" baseline="30000" dirty="0" smtClean="0"/>
              <a:t>2</a:t>
            </a:r>
            <a:endParaRPr lang="en-US" altLang="zh-CN" baseline="30000" dirty="0" smtClean="0"/>
          </a:p>
          <a:p>
            <a:endParaRPr lang="en-US" altLang="zh-CN" dirty="0"/>
          </a:p>
          <a:p>
            <a:r>
              <a:rPr lang="en-US" altLang="zh-CN" dirty="0" err="1" smtClean="0"/>
              <a:t>BeamSearch</a:t>
            </a:r>
            <a:r>
              <a:rPr lang="zh-CN" altLang="en-US" dirty="0" smtClean="0"/>
              <a:t>解码复杂度为 </a:t>
            </a:r>
            <a:r>
              <a:rPr lang="en-US" altLang="zh-CN" dirty="0" smtClean="0"/>
              <a:t>n * D * B,  B</a:t>
            </a:r>
            <a:r>
              <a:rPr lang="zh-CN" altLang="en-US" dirty="0" smtClean="0"/>
              <a:t>为</a:t>
            </a:r>
            <a:r>
              <a:rPr lang="en-US" altLang="zh-CN" dirty="0" err="1" smtClean="0"/>
              <a:t>BeamSize</a:t>
            </a:r>
            <a:endParaRPr lang="en-US" altLang="zh-CN" dirty="0"/>
          </a:p>
          <a:p>
            <a:endParaRPr lang="en-US" altLang="zh-CN" baseline="30000" dirty="0" smtClean="0"/>
          </a:p>
          <a:p>
            <a:endParaRPr lang="en-US" altLang="zh-CN" baseline="30000" dirty="0"/>
          </a:p>
        </p:txBody>
      </p:sp>
      <p:sp>
        <p:nvSpPr>
          <p:cNvPr id="4" name="TextBox 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评价指标</a:t>
            </a:r>
            <a:endParaRPr lang="en-US" dirty="0"/>
          </a:p>
        </p:txBody>
      </p:sp>
      <p:sp>
        <p:nvSpPr>
          <p:cNvPr id="3" name="内容占位符 2"/>
          <p:cNvSpPr>
            <a:spLocks noGrp="1"/>
          </p:cNvSpPr>
          <p:nvPr>
            <p:ph idx="1"/>
          </p:nvPr>
        </p:nvSpPr>
        <p:spPr/>
        <p:txBody>
          <a:bodyPr>
            <a:normAutofit lnSpcReduction="10000"/>
          </a:bodyPr>
          <a:lstStyle/>
          <a:p>
            <a:endParaRPr lang="en-US" altLang="zh-CN" dirty="0" smtClean="0"/>
          </a:p>
          <a:p>
            <a:r>
              <a:rPr lang="zh-CN" altLang="en-US" dirty="0" smtClean="0"/>
              <a:t>序列标注准确率  ≠  实体挖掘准确率</a:t>
            </a:r>
            <a:endParaRPr lang="en-US" altLang="zh-CN" dirty="0" smtClean="0"/>
          </a:p>
          <a:p>
            <a:endParaRPr lang="en-US" dirty="0"/>
          </a:p>
          <a:p>
            <a:r>
              <a:rPr lang="zh-CN" altLang="en-US" dirty="0" smtClean="0"/>
              <a:t>实体需要完整命中才能算正确</a:t>
            </a:r>
            <a:endParaRPr lang="en-US" altLang="zh-CN" dirty="0" smtClean="0"/>
          </a:p>
          <a:p>
            <a:endParaRPr lang="en-US" dirty="0" smtClean="0"/>
          </a:p>
          <a:p>
            <a:r>
              <a:rPr lang="zh-CN" altLang="en-US" dirty="0" smtClean="0"/>
              <a:t>对于标注序列要进行解码</a:t>
            </a:r>
            <a:endParaRPr lang="en-US" dirty="0"/>
          </a:p>
        </p:txBody>
      </p:sp>
      <p:sp>
        <p:nvSpPr>
          <p:cNvPr id="4" name="TextBox 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 </a:t>
            </a:r>
            <a:r>
              <a:rPr lang="zh-CN" altLang="en-US" dirty="0" smtClean="0"/>
              <a:t>评价指标</a:t>
            </a:r>
            <a:endParaRPr lang="en-US" dirty="0"/>
          </a:p>
        </p:txBody>
      </p:sp>
      <p:pic>
        <p:nvPicPr>
          <p:cNvPr id="3076"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331641" y="3149227"/>
            <a:ext cx="4486651" cy="486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418" y="1437624"/>
            <a:ext cx="6358860" cy="1188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460" y="2625757"/>
            <a:ext cx="6881892" cy="648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089" y="4137924"/>
            <a:ext cx="7507217"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1" y="3635281"/>
            <a:ext cx="3730057" cy="515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评价指标</a:t>
            </a:r>
            <a:endParaRPr lang="en-US" dirty="0"/>
          </a:p>
        </p:txBody>
      </p:sp>
      <p:sp>
        <p:nvSpPr>
          <p:cNvPr id="3" name="内容占位符 2"/>
          <p:cNvSpPr>
            <a:spLocks noGrp="1"/>
          </p:cNvSpPr>
          <p:nvPr>
            <p:ph idx="1"/>
          </p:nvPr>
        </p:nvSpPr>
        <p:spPr/>
        <p:txBody>
          <a:bodyPr>
            <a:normAutofit fontScale="77500" lnSpcReduction="20000"/>
          </a:bodyPr>
          <a:lstStyle/>
          <a:p>
            <a:r>
              <a:rPr lang="en-US" altLang="zh-CN" dirty="0" smtClean="0"/>
              <a:t>Macro-F1</a:t>
            </a:r>
            <a:endParaRPr lang="en-US" altLang="zh-CN" dirty="0" smtClean="0"/>
          </a:p>
          <a:p>
            <a:r>
              <a:rPr lang="en-US" altLang="zh-CN" dirty="0"/>
              <a:t> </a:t>
            </a:r>
            <a:r>
              <a:rPr lang="en-US" altLang="zh-CN" dirty="0" smtClean="0"/>
              <a:t> </a:t>
            </a:r>
            <a:r>
              <a:rPr lang="zh-CN" altLang="en-US" dirty="0" smtClean="0"/>
              <a:t>对所有类别的</a:t>
            </a:r>
            <a:r>
              <a:rPr lang="en-US" altLang="zh-CN" dirty="0" smtClean="0"/>
              <a:t>F1</a:t>
            </a:r>
            <a:r>
              <a:rPr lang="zh-CN" altLang="en-US" dirty="0" smtClean="0"/>
              <a:t>值取平均</a:t>
            </a:r>
            <a:endParaRPr lang="en-US" altLang="zh-CN" dirty="0" smtClean="0"/>
          </a:p>
          <a:p>
            <a:endParaRPr lang="en-US" altLang="zh-CN" dirty="0"/>
          </a:p>
          <a:p>
            <a:r>
              <a:rPr lang="en-US" altLang="zh-CN" dirty="0" smtClean="0"/>
              <a:t>Micro-F1</a:t>
            </a:r>
            <a:endParaRPr lang="en-US" altLang="zh-CN" dirty="0" smtClean="0"/>
          </a:p>
          <a:p>
            <a:r>
              <a:rPr lang="en-US" altLang="zh-CN" dirty="0"/>
              <a:t> </a:t>
            </a:r>
            <a:r>
              <a:rPr lang="en-US" altLang="zh-CN" dirty="0" smtClean="0"/>
              <a:t>  </a:t>
            </a:r>
            <a:r>
              <a:rPr lang="zh-CN" altLang="en-US" dirty="0" smtClean="0"/>
              <a:t>将所有类别的样本合并计算准确率和召回率，之后计算</a:t>
            </a:r>
            <a:r>
              <a:rPr lang="en-US" altLang="zh-CN" dirty="0" smtClean="0"/>
              <a:t>F1</a:t>
            </a:r>
            <a:endParaRPr lang="en-US" altLang="zh-CN" dirty="0" smtClean="0"/>
          </a:p>
          <a:p>
            <a:endParaRPr lang="en-US" altLang="zh-CN" dirty="0" smtClean="0"/>
          </a:p>
          <a:p>
            <a:endParaRPr lang="en-US" altLang="zh-CN" dirty="0"/>
          </a:p>
          <a:p>
            <a:r>
              <a:rPr lang="zh-CN" altLang="en-US" dirty="0" smtClean="0"/>
              <a:t>区别在于是否考虑类别样本数量的均衡</a:t>
            </a:r>
            <a:endParaRPr lang="en-US" altLang="zh-CN" dirty="0"/>
          </a:p>
        </p:txBody>
      </p:sp>
      <p:sp>
        <p:nvSpPr>
          <p:cNvPr id="4" name="TextBox 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基于规则的命名实体识别</a:t>
            </a:r>
            <a:endParaRPr lang="en-US" dirty="0"/>
          </a:p>
        </p:txBody>
      </p:sp>
      <p:sp>
        <p:nvSpPr>
          <p:cNvPr id="3" name="内容占位符 2"/>
          <p:cNvSpPr>
            <a:spLocks noGrp="1"/>
          </p:cNvSpPr>
          <p:nvPr>
            <p:ph idx="1"/>
          </p:nvPr>
        </p:nvSpPr>
        <p:spPr/>
        <p:txBody>
          <a:bodyPr>
            <a:normAutofit fontScale="85000" lnSpcReduction="20000"/>
          </a:bodyPr>
          <a:lstStyle/>
          <a:p>
            <a:endParaRPr lang="en-US" altLang="zh-CN" dirty="0" smtClean="0"/>
          </a:p>
          <a:p>
            <a:r>
              <a:rPr lang="zh-CN" altLang="en-US" dirty="0" smtClean="0"/>
              <a:t>常使用正则表达式来匹配特定句式、词表</a:t>
            </a:r>
            <a:endParaRPr lang="en-US" altLang="zh-CN" dirty="0" smtClean="0"/>
          </a:p>
          <a:p>
            <a:endParaRPr lang="en-US" altLang="zh-CN" dirty="0"/>
          </a:p>
          <a:p>
            <a:r>
              <a:rPr lang="zh-CN" altLang="en-US" dirty="0" smtClean="0"/>
              <a:t>原则上，规则能处理的好的情况下，尽量不用模型</a:t>
            </a:r>
            <a:endParaRPr lang="en-US" altLang="zh-CN" dirty="0" smtClean="0"/>
          </a:p>
          <a:p>
            <a:endParaRPr lang="en-US" dirty="0"/>
          </a:p>
          <a:p>
            <a:r>
              <a:rPr lang="zh-CN" altLang="en-US" dirty="0" smtClean="0"/>
              <a:t>使用规则的方式同样可以计算准确率和召回率</a:t>
            </a:r>
            <a:endParaRPr lang="en-US" altLang="zh-CN" dirty="0" smtClean="0"/>
          </a:p>
          <a:p>
            <a:endParaRPr lang="en-US" altLang="zh-CN" dirty="0"/>
          </a:p>
          <a:p>
            <a:r>
              <a:rPr lang="zh-CN" altLang="en-US" dirty="0" smtClean="0"/>
              <a:t>规则的顺序有时会影响结果，调试时需注意</a:t>
            </a:r>
            <a:endParaRPr lang="en-US" altLang="zh-CN" dirty="0" smtClean="0"/>
          </a:p>
          <a:p>
            <a:endParaRPr lang="en-US" dirty="0"/>
          </a:p>
          <a:p>
            <a:endParaRPr lang="en-US" dirty="0"/>
          </a:p>
        </p:txBody>
      </p:sp>
      <p:sp>
        <p:nvSpPr>
          <p:cNvPr id="4" name="TextBox 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中文分词</a:t>
            </a:r>
            <a:r>
              <a:rPr lang="en-US" altLang="zh-CN" dirty="0"/>
              <a:t>-</a:t>
            </a:r>
            <a:r>
              <a:rPr lang="zh-CN" altLang="en-US" dirty="0" smtClean="0"/>
              <a:t>基于序列标注</a:t>
            </a:r>
            <a:endParaRPr lang="zh-CN" altLang="en-US" dirty="0"/>
          </a:p>
        </p:txBody>
      </p:sp>
      <p:sp>
        <p:nvSpPr>
          <p:cNvPr id="3" name="内容占位符 2"/>
          <p:cNvSpPr>
            <a:spLocks noGrp="1"/>
          </p:cNvSpPr>
          <p:nvPr>
            <p:ph idx="1"/>
          </p:nvPr>
        </p:nvSpPr>
        <p:spPr>
          <a:xfrm>
            <a:off x="457200" y="1451611"/>
            <a:ext cx="8229600" cy="3587591"/>
          </a:xfrm>
        </p:spPr>
        <p:txBody>
          <a:bodyPr>
            <a:normAutofit fontScale="85000" lnSpcReduction="20000"/>
          </a:bodyPr>
          <a:lstStyle/>
          <a:p>
            <a:endParaRPr lang="zh-CN" altLang="en-US" dirty="0"/>
          </a:p>
          <a:p>
            <a:r>
              <a:rPr lang="zh-CN" altLang="en-US" dirty="0"/>
              <a:t>                     上 海 自 来 水 来 自 海 上</a:t>
            </a:r>
            <a:endParaRPr lang="zh-CN" altLang="en-US" dirty="0"/>
          </a:p>
          <a:p>
            <a:endParaRPr lang="zh-CN" altLang="en-US" dirty="0"/>
          </a:p>
          <a:p>
            <a:r>
              <a:rPr lang="zh-CN" altLang="en-US" dirty="0"/>
              <a:t>对于每一个字，我们想知道它是不是一个词的边界</a:t>
            </a:r>
            <a:endParaRPr lang="zh-CN" altLang="en-US" dirty="0"/>
          </a:p>
          <a:p>
            <a:endParaRPr lang="zh-CN" altLang="en-US" dirty="0"/>
          </a:p>
          <a:p>
            <a:r>
              <a:rPr lang="zh-CN" altLang="en-US" dirty="0">
                <a:sym typeface="+mn-ea"/>
              </a:rPr>
              <a:t>                上 </a:t>
            </a:r>
            <a:r>
              <a:rPr lang="en-US" altLang="zh-CN" dirty="0">
                <a:solidFill>
                  <a:schemeClr val="accent5"/>
                </a:solidFill>
                <a:sym typeface="+mn-ea"/>
              </a:rPr>
              <a:t>|</a:t>
            </a:r>
            <a:r>
              <a:rPr lang="zh-CN" altLang="en-US" dirty="0">
                <a:sym typeface="+mn-ea"/>
              </a:rPr>
              <a:t> 海 </a:t>
            </a:r>
            <a:r>
              <a:rPr lang="en-US" altLang="zh-CN" dirty="0">
                <a:solidFill>
                  <a:srgbClr val="FF0000"/>
                </a:solidFill>
                <a:sym typeface="+mn-ea"/>
              </a:rPr>
              <a:t>|</a:t>
            </a:r>
            <a:r>
              <a:rPr lang="en-US" altLang="zh-CN" dirty="0">
                <a:sym typeface="+mn-ea"/>
              </a:rPr>
              <a:t> </a:t>
            </a:r>
            <a:r>
              <a:rPr lang="zh-CN" altLang="en-US" dirty="0">
                <a:sym typeface="+mn-ea"/>
              </a:rPr>
              <a:t>自 </a:t>
            </a:r>
            <a:r>
              <a:rPr lang="en-US" altLang="zh-CN" dirty="0">
                <a:solidFill>
                  <a:schemeClr val="accent5"/>
                </a:solidFill>
                <a:sym typeface="+mn-ea"/>
              </a:rPr>
              <a:t>|</a:t>
            </a:r>
            <a:r>
              <a:rPr lang="zh-CN" altLang="en-US" dirty="0">
                <a:sym typeface="+mn-ea"/>
              </a:rPr>
              <a:t> 来 </a:t>
            </a:r>
            <a:r>
              <a:rPr lang="en-US" altLang="zh-CN" dirty="0">
                <a:solidFill>
                  <a:schemeClr val="accent5"/>
                </a:solidFill>
                <a:sym typeface="+mn-ea"/>
              </a:rPr>
              <a:t>|</a:t>
            </a:r>
            <a:r>
              <a:rPr lang="zh-CN" altLang="en-US" dirty="0">
                <a:sym typeface="+mn-ea"/>
              </a:rPr>
              <a:t> 水 </a:t>
            </a:r>
            <a:r>
              <a:rPr lang="en-US" altLang="zh-CN" dirty="0">
                <a:solidFill>
                  <a:srgbClr val="FF0000"/>
                </a:solidFill>
                <a:sym typeface="+mn-ea"/>
              </a:rPr>
              <a:t>|</a:t>
            </a:r>
            <a:r>
              <a:rPr lang="zh-CN" altLang="en-US" dirty="0">
                <a:solidFill>
                  <a:srgbClr val="FF0000"/>
                </a:solidFill>
                <a:sym typeface="+mn-ea"/>
              </a:rPr>
              <a:t> </a:t>
            </a:r>
            <a:r>
              <a:rPr lang="zh-CN" altLang="en-US" dirty="0">
                <a:sym typeface="+mn-ea"/>
              </a:rPr>
              <a:t>来 </a:t>
            </a:r>
            <a:r>
              <a:rPr lang="en-US" altLang="zh-CN" dirty="0">
                <a:solidFill>
                  <a:schemeClr val="accent5"/>
                </a:solidFill>
                <a:sym typeface="+mn-ea"/>
              </a:rPr>
              <a:t>|</a:t>
            </a:r>
            <a:r>
              <a:rPr lang="zh-CN" altLang="en-US" dirty="0">
                <a:sym typeface="+mn-ea"/>
              </a:rPr>
              <a:t> 自 </a:t>
            </a:r>
            <a:r>
              <a:rPr lang="en-US" altLang="zh-CN" dirty="0">
                <a:solidFill>
                  <a:srgbClr val="FF0000"/>
                </a:solidFill>
                <a:sym typeface="+mn-ea"/>
              </a:rPr>
              <a:t>|</a:t>
            </a:r>
            <a:r>
              <a:rPr lang="zh-CN" altLang="en-US" dirty="0">
                <a:sym typeface="+mn-ea"/>
              </a:rPr>
              <a:t> 海 </a:t>
            </a:r>
            <a:r>
              <a:rPr lang="en-US" altLang="zh-CN" dirty="0">
                <a:solidFill>
                  <a:srgbClr val="FF0000"/>
                </a:solidFill>
                <a:sym typeface="+mn-ea"/>
              </a:rPr>
              <a:t>|</a:t>
            </a:r>
            <a:r>
              <a:rPr lang="zh-CN" altLang="en-US" dirty="0">
                <a:sym typeface="+mn-ea"/>
              </a:rPr>
              <a:t> 上 </a:t>
            </a:r>
            <a:endParaRPr lang="zh-CN" altLang="en-US" dirty="0">
              <a:sym typeface="+mn-ea"/>
            </a:endParaRPr>
          </a:p>
          <a:p>
            <a:r>
              <a:rPr lang="en-US" altLang="zh-CN" dirty="0" smtClean="0">
                <a:sym typeface="+mn-ea"/>
              </a:rPr>
              <a:t>                  0       1      0      0      1      0      1      1      1</a:t>
            </a:r>
            <a:endParaRPr lang="zh-CN" altLang="en-US" dirty="0">
              <a:sym typeface="+mn-ea"/>
            </a:endParaRPr>
          </a:p>
          <a:p>
            <a:r>
              <a:rPr lang="zh-CN" altLang="en-US" dirty="0"/>
              <a:t>绿色表示不是词边界，红色表示是词边界</a:t>
            </a:r>
            <a:endParaRPr lang="zh-CN" altLang="en-US" dirty="0"/>
          </a:p>
          <a:p>
            <a:endParaRPr lang="zh-CN" altLang="en-US" dirty="0"/>
          </a:p>
          <a:p>
            <a:pPr marL="0" indent="0">
              <a:buNone/>
            </a:pPr>
            <a:endParaRPr lang="zh-CN" altLang="en-US" dirty="0"/>
          </a:p>
        </p:txBody>
      </p:sp>
      <p:sp>
        <p:nvSpPr>
          <p:cNvPr id="4" name="TextBox 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a:t>
            </a:r>
            <a:endParaRPr lang="zh-CN" altLang="en-US"/>
          </a:p>
        </p:txBody>
      </p:sp>
      <p:sp>
        <p:nvSpPr>
          <p:cNvPr id="3" name="内容占位符 2"/>
          <p:cNvSpPr>
            <a:spLocks noGrp="1"/>
          </p:cNvSpPr>
          <p:nvPr>
            <p:ph idx="1"/>
          </p:nvPr>
        </p:nvSpPr>
        <p:spPr/>
        <p:txBody>
          <a:bodyPr>
            <a:normAutofit/>
          </a:bodyPr>
          <a:lstStyle/>
          <a:p>
            <a:r>
              <a:rPr lang="zh-CN" altLang="en-US" sz="2400" dirty="0"/>
              <a:t>正则表达式(regular expression)描述了一种字符串匹配的模式（pattern），可以用来检查一个串是否含有某种子串、将匹配的子串替换或者从某个串中取出符合某个条件的子串等。</a:t>
            </a:r>
            <a:endParaRPr lang="zh-CN" altLang="en-US" sz="2400" dirty="0"/>
          </a:p>
        </p:txBody>
      </p:sp>
      <p:pic>
        <p:nvPicPr>
          <p:cNvPr id="4" name="图片 3"/>
          <p:cNvPicPr>
            <a:picLocks noChangeAspect="1"/>
          </p:cNvPicPr>
          <p:nvPr/>
        </p:nvPicPr>
        <p:blipFill>
          <a:blip r:embed="rId1"/>
          <a:stretch>
            <a:fillRect/>
          </a:stretch>
        </p:blipFill>
        <p:spPr>
          <a:xfrm>
            <a:off x="1521141" y="2859782"/>
            <a:ext cx="6096000" cy="2043113"/>
          </a:xfrm>
          <a:prstGeom prst="rect">
            <a:avLst/>
          </a:prstGeom>
        </p:spPr>
      </p:pic>
      <p:sp>
        <p:nvSpPr>
          <p:cNvPr id="5" name="TextBox 4"/>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a:t>
            </a:r>
            <a:endParaRPr lang="zh-CN" altLang="en-US"/>
          </a:p>
        </p:txBody>
      </p:sp>
      <p:sp>
        <p:nvSpPr>
          <p:cNvPr id="3" name="内容占位符 2"/>
          <p:cNvSpPr>
            <a:spLocks noGrp="1"/>
          </p:cNvSpPr>
          <p:nvPr>
            <p:ph idx="1"/>
          </p:nvPr>
        </p:nvSpPr>
        <p:spPr/>
        <p:txBody>
          <a:bodyPr>
            <a:normAutofit fontScale="67500" lnSpcReduction="20000"/>
          </a:bodyPr>
          <a:lstStyle/>
          <a:p>
            <a:r>
              <a:rPr lang="en-US" altLang="zh-CN"/>
              <a:t>pattern</a:t>
            </a:r>
            <a:r>
              <a:rPr lang="zh-CN" altLang="en-US"/>
              <a:t>：</a:t>
            </a:r>
            <a:r>
              <a:rPr lang="en-US" altLang="zh-CN"/>
              <a:t>ab              </a:t>
            </a:r>
            <a:r>
              <a:rPr lang="zh-CN" altLang="en-US"/>
              <a:t>检查</a:t>
            </a:r>
            <a:r>
              <a:rPr lang="en-US" altLang="zh-CN"/>
              <a:t>pattern</a:t>
            </a:r>
            <a:r>
              <a:rPr lang="zh-CN" altLang="en-US"/>
              <a:t>是否在字符串中出现</a:t>
            </a:r>
            <a:endParaRPr lang="en-US" altLang="zh-CN"/>
          </a:p>
          <a:p>
            <a:r>
              <a:rPr lang="en-US" altLang="zh-CN"/>
              <a:t>string 1:  babb           re.search(pattern, string)  True</a:t>
            </a:r>
            <a:endParaRPr lang="en-US" altLang="zh-CN"/>
          </a:p>
          <a:p>
            <a:r>
              <a:rPr lang="en-US" altLang="zh-CN"/>
              <a:t>string 2: bbba                                                        None</a:t>
            </a:r>
            <a:endParaRPr lang="en-US" altLang="zh-CN"/>
          </a:p>
          <a:p>
            <a:r>
              <a:rPr lang="en-US" altLang="zh-CN"/>
              <a:t>string 3: baaa</a:t>
            </a:r>
            <a:r>
              <a:rPr lang="en-US" altLang="zh-CN">
                <a:sym typeface="+mn-ea"/>
              </a:rPr>
              <a:t>                                                         None</a:t>
            </a:r>
            <a:endParaRPr lang="en-US" altLang="zh-CN"/>
          </a:p>
          <a:p>
            <a:r>
              <a:rPr lang="en-US" altLang="zh-CN"/>
              <a:t>string 4: abb</a:t>
            </a:r>
            <a:r>
              <a:rPr lang="en-US" altLang="zh-CN">
                <a:sym typeface="+mn-ea"/>
              </a:rPr>
              <a:t>                                                          True</a:t>
            </a:r>
            <a:endParaRPr lang="en-US" altLang="zh-CN"/>
          </a:p>
          <a:p>
            <a:r>
              <a:rPr lang="en-US" altLang="zh-CN"/>
              <a:t>                                  </a:t>
            </a:r>
            <a:r>
              <a:rPr lang="en-US" altLang="zh-CN">
                <a:sym typeface="+mn-ea"/>
              </a:rPr>
              <a:t> </a:t>
            </a:r>
            <a:r>
              <a:rPr lang="zh-CN" altLang="en-US">
                <a:sym typeface="+mn-ea"/>
              </a:rPr>
              <a:t>检查</a:t>
            </a:r>
            <a:r>
              <a:rPr lang="en-US" altLang="zh-CN">
                <a:sym typeface="+mn-ea"/>
              </a:rPr>
              <a:t>pattern</a:t>
            </a:r>
            <a:r>
              <a:rPr lang="zh-CN" altLang="en-US">
                <a:sym typeface="+mn-ea"/>
              </a:rPr>
              <a:t>是否在字符串开头出现</a:t>
            </a:r>
            <a:endParaRPr lang="en-US" altLang="zh-CN"/>
          </a:p>
          <a:p>
            <a:r>
              <a:rPr lang="en-US" altLang="zh-CN">
                <a:sym typeface="+mn-ea"/>
              </a:rPr>
              <a:t>string 1:  babb           re.match(pattern, string)  None</a:t>
            </a:r>
            <a:endParaRPr lang="en-US" altLang="zh-CN"/>
          </a:p>
          <a:p>
            <a:r>
              <a:rPr lang="en-US" altLang="zh-CN">
                <a:sym typeface="+mn-ea"/>
              </a:rPr>
              <a:t>string 2: bbba                                                        None</a:t>
            </a:r>
            <a:endParaRPr lang="en-US" altLang="zh-CN"/>
          </a:p>
          <a:p>
            <a:r>
              <a:rPr lang="en-US" altLang="zh-CN">
                <a:sym typeface="+mn-ea"/>
              </a:rPr>
              <a:t>string 3: baaa                                                         None</a:t>
            </a:r>
            <a:endParaRPr lang="en-US" altLang="zh-CN"/>
          </a:p>
          <a:p>
            <a:r>
              <a:rPr lang="en-US" altLang="zh-CN">
                <a:sym typeface="+mn-ea"/>
              </a:rPr>
              <a:t>string 4: abb                                                          True</a:t>
            </a:r>
            <a:endParaRPr lang="en-US" altLang="zh-CN"/>
          </a:p>
          <a:p>
            <a:endParaRPr lang="en-US" altLang="zh-CN"/>
          </a:p>
        </p:txBody>
      </p:sp>
      <p:sp>
        <p:nvSpPr>
          <p:cNvPr id="4" name="TextBox 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a:t>
            </a:r>
            <a:r>
              <a:rPr lang="en-US" altLang="zh-CN"/>
              <a:t>-</a:t>
            </a:r>
            <a:r>
              <a:rPr lang="zh-CN" altLang="en-US"/>
              <a:t>元字符</a:t>
            </a:r>
            <a:endParaRPr lang="zh-CN" altLang="en-US"/>
          </a:p>
        </p:txBody>
      </p:sp>
      <p:sp>
        <p:nvSpPr>
          <p:cNvPr id="5" name="内容占位符 4"/>
          <p:cNvSpPr>
            <a:spLocks noGrp="1"/>
          </p:cNvSpPr>
          <p:nvPr>
            <p:ph idx="1"/>
          </p:nvPr>
        </p:nvSpPr>
        <p:spPr/>
        <p:txBody>
          <a:bodyPr>
            <a:normAutofit/>
          </a:bodyPr>
          <a:lstStyle/>
          <a:p>
            <a:r>
              <a:rPr lang="zh-CN" altLang="en-US" sz="2400" dirty="0"/>
              <a:t>想匹配任意数字或字母</a:t>
            </a:r>
            <a:endParaRPr lang="zh-CN" altLang="en-US" sz="2400" dirty="0"/>
          </a:p>
          <a:p>
            <a:r>
              <a:rPr lang="en-US" altLang="zh-CN" sz="2400" dirty="0" err="1">
                <a:solidFill>
                  <a:srgbClr val="FF0000"/>
                </a:solidFill>
              </a:rPr>
              <a:t>re.search</a:t>
            </a:r>
            <a:r>
              <a:rPr lang="en-US" altLang="zh-CN" sz="2400" dirty="0">
                <a:solidFill>
                  <a:srgbClr val="FF0000"/>
                </a:solidFill>
              </a:rPr>
              <a:t>(“a\d”, “a1”)</a:t>
            </a:r>
            <a:r>
              <a:rPr lang="en-US" altLang="zh-CN" sz="2400" dirty="0"/>
              <a:t>  True  </a:t>
            </a:r>
            <a:r>
              <a:rPr lang="en-US" altLang="zh-CN" sz="2400" dirty="0" err="1">
                <a:solidFill>
                  <a:srgbClr val="FF0000"/>
                </a:solidFill>
                <a:sym typeface="+mn-ea"/>
              </a:rPr>
              <a:t>re.search</a:t>
            </a:r>
            <a:r>
              <a:rPr lang="en-US" altLang="zh-CN" sz="2400" dirty="0">
                <a:solidFill>
                  <a:srgbClr val="FF0000"/>
                </a:solidFill>
                <a:sym typeface="+mn-ea"/>
              </a:rPr>
              <a:t>(“a\d”, “aa”)</a:t>
            </a:r>
            <a:r>
              <a:rPr lang="en-US" altLang="zh-CN" sz="2400" dirty="0">
                <a:sym typeface="+mn-ea"/>
              </a:rPr>
              <a:t>  None</a:t>
            </a:r>
            <a:endParaRPr lang="en-US" altLang="zh-CN" sz="2400" dirty="0"/>
          </a:p>
          <a:p>
            <a:r>
              <a:rPr lang="en-US" altLang="zh-CN" sz="2400" dirty="0" err="1">
                <a:solidFill>
                  <a:srgbClr val="FF0000"/>
                </a:solidFill>
                <a:sym typeface="+mn-ea"/>
              </a:rPr>
              <a:t>re.search</a:t>
            </a:r>
            <a:r>
              <a:rPr lang="en-US" altLang="zh-CN" sz="2400" dirty="0">
                <a:solidFill>
                  <a:srgbClr val="FF0000"/>
                </a:solidFill>
                <a:sym typeface="+mn-ea"/>
              </a:rPr>
              <a:t>(“a\d”, “a2”) </a:t>
            </a:r>
            <a:r>
              <a:rPr lang="en-US" altLang="zh-CN" sz="2400" dirty="0">
                <a:sym typeface="+mn-ea"/>
              </a:rPr>
              <a:t> True </a:t>
            </a:r>
            <a:r>
              <a:rPr lang="en-US" altLang="zh-CN" sz="2400" dirty="0" err="1">
                <a:solidFill>
                  <a:srgbClr val="FF0000"/>
                </a:solidFill>
                <a:sym typeface="+mn-ea"/>
              </a:rPr>
              <a:t>re.search</a:t>
            </a:r>
            <a:r>
              <a:rPr lang="en-US" altLang="zh-CN" sz="2400" dirty="0">
                <a:solidFill>
                  <a:srgbClr val="FF0000"/>
                </a:solidFill>
                <a:sym typeface="+mn-ea"/>
              </a:rPr>
              <a:t>(“a\d”, “1a”)</a:t>
            </a:r>
            <a:r>
              <a:rPr lang="en-US" altLang="zh-CN" sz="2400" dirty="0">
                <a:sym typeface="+mn-ea"/>
              </a:rPr>
              <a:t>   None</a:t>
            </a:r>
            <a:endParaRPr lang="en-US" altLang="zh-CN" sz="2400" dirty="0"/>
          </a:p>
        </p:txBody>
      </p:sp>
      <p:pic>
        <p:nvPicPr>
          <p:cNvPr id="3" name="图片 2"/>
          <p:cNvPicPr>
            <a:picLocks noChangeAspect="1"/>
          </p:cNvPicPr>
          <p:nvPr/>
        </p:nvPicPr>
        <p:blipFill>
          <a:blip r:embed="rId1"/>
          <a:stretch>
            <a:fillRect/>
          </a:stretch>
        </p:blipFill>
        <p:spPr>
          <a:xfrm>
            <a:off x="1268096" y="2592229"/>
            <a:ext cx="6579235" cy="237315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a:t>
            </a:r>
            <a:r>
              <a:rPr lang="en-US" altLang="zh-CN"/>
              <a:t>-</a:t>
            </a:r>
            <a:r>
              <a:rPr lang="zh-CN" altLang="en-US"/>
              <a:t>特殊符号</a:t>
            </a:r>
            <a:endParaRPr lang="zh-CN" altLang="en-US"/>
          </a:p>
        </p:txBody>
      </p:sp>
      <p:pic>
        <p:nvPicPr>
          <p:cNvPr id="5" name="图片 4"/>
          <p:cNvPicPr>
            <a:picLocks noChangeAspect="1"/>
          </p:cNvPicPr>
          <p:nvPr/>
        </p:nvPicPr>
        <p:blipFill>
          <a:blip r:embed="rId1"/>
          <a:stretch>
            <a:fillRect/>
          </a:stretch>
        </p:blipFill>
        <p:spPr>
          <a:xfrm>
            <a:off x="571500" y="1385411"/>
            <a:ext cx="7606030" cy="3741420"/>
          </a:xfrm>
          <a:prstGeom prst="rect">
            <a:avLst/>
          </a:prstGeom>
        </p:spPr>
      </p:pic>
      <p:sp>
        <p:nvSpPr>
          <p:cNvPr id="4" name="TextBox 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a:t>
            </a:r>
            <a:r>
              <a:rPr lang="en-US" altLang="zh-CN" dirty="0" smtClean="0"/>
              <a:t>-</a:t>
            </a:r>
            <a:r>
              <a:rPr lang="zh-CN" altLang="en-US" dirty="0" smtClean="0"/>
              <a:t>修饰符</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1653648"/>
            <a:ext cx="8497885" cy="3213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a:t>
            </a:r>
            <a:r>
              <a:rPr lang="en-US" altLang="zh-CN"/>
              <a:t>-</a:t>
            </a:r>
            <a:r>
              <a:rPr lang="zh-CN" altLang="en-US"/>
              <a:t>贪婪模式</a:t>
            </a:r>
            <a:endParaRPr lang="zh-CN" altLang="en-US"/>
          </a:p>
        </p:txBody>
      </p:sp>
      <p:pic>
        <p:nvPicPr>
          <p:cNvPr id="3" name="图片 2"/>
          <p:cNvPicPr>
            <a:picLocks noChangeAspect="1"/>
          </p:cNvPicPr>
          <p:nvPr/>
        </p:nvPicPr>
        <p:blipFill>
          <a:blip r:embed="rId1"/>
          <a:stretch>
            <a:fillRect/>
          </a:stretch>
        </p:blipFill>
        <p:spPr>
          <a:xfrm>
            <a:off x="1417320" y="1597342"/>
            <a:ext cx="5346700" cy="1905953"/>
          </a:xfrm>
          <a:prstGeom prst="rect">
            <a:avLst/>
          </a:prstGeom>
        </p:spPr>
      </p:pic>
      <p:pic>
        <p:nvPicPr>
          <p:cNvPr id="4" name="图片 3"/>
          <p:cNvPicPr>
            <a:picLocks noChangeAspect="1"/>
          </p:cNvPicPr>
          <p:nvPr/>
        </p:nvPicPr>
        <p:blipFill>
          <a:blip r:embed="rId2"/>
          <a:stretch>
            <a:fillRect/>
          </a:stretch>
        </p:blipFill>
        <p:spPr>
          <a:xfrm>
            <a:off x="1417321" y="3715227"/>
            <a:ext cx="4791075" cy="1066324"/>
          </a:xfrm>
          <a:prstGeom prst="rect">
            <a:avLst/>
          </a:prstGeom>
        </p:spPr>
      </p:pic>
      <p:sp>
        <p:nvSpPr>
          <p:cNvPr id="5" name="TextBox 4"/>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a:t>
            </a:r>
            <a:r>
              <a:rPr lang="en-US" altLang="zh-CN"/>
              <a:t>-</a:t>
            </a:r>
            <a:r>
              <a:rPr lang="zh-CN" altLang="en-US"/>
              <a:t>常见</a:t>
            </a:r>
            <a:r>
              <a:rPr lang="en-US" altLang="zh-CN"/>
              <a:t>pattern</a:t>
            </a:r>
            <a:r>
              <a:rPr lang="zh-CN" altLang="en-US"/>
              <a:t>写法</a:t>
            </a:r>
            <a:endParaRPr lang="zh-CN" altLang="en-US"/>
          </a:p>
        </p:txBody>
      </p:sp>
      <p:pic>
        <p:nvPicPr>
          <p:cNvPr id="4" name="内容占位符 3"/>
          <p:cNvPicPr>
            <a:picLocks noGrp="1" noChangeAspect="1"/>
          </p:cNvPicPr>
          <p:nvPr>
            <p:ph idx="1"/>
          </p:nvPr>
        </p:nvPicPr>
        <p:blipFill>
          <a:blip r:embed="rId1"/>
          <a:stretch>
            <a:fillRect/>
          </a:stretch>
        </p:blipFill>
        <p:spPr>
          <a:xfrm>
            <a:off x="1280161" y="1385411"/>
            <a:ext cx="6067425" cy="3610928"/>
          </a:xfrm>
          <a:prstGeom prst="rect">
            <a:avLst/>
          </a:prstGeom>
        </p:spPr>
      </p:pic>
      <p:sp>
        <p:nvSpPr>
          <p:cNvPr id="5" name="TextBox 4"/>
          <p:cNvSpPr txBox="1"/>
          <p:nvPr/>
        </p:nvSpPr>
        <p:spPr>
          <a:xfrm>
            <a:off x="7164288" y="519523"/>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a:t>
            </a:r>
            <a:r>
              <a:rPr lang="en-US" altLang="zh-CN"/>
              <a:t>-</a:t>
            </a:r>
            <a:r>
              <a:rPr lang="zh-CN" altLang="en-US"/>
              <a:t>主要函数</a:t>
            </a:r>
            <a:endParaRPr lang="zh-CN" altLang="en-US"/>
          </a:p>
        </p:txBody>
      </p:sp>
      <p:sp>
        <p:nvSpPr>
          <p:cNvPr id="3" name="内容占位符 2"/>
          <p:cNvSpPr>
            <a:spLocks noGrp="1"/>
          </p:cNvSpPr>
          <p:nvPr>
            <p:ph idx="1"/>
          </p:nvPr>
        </p:nvSpPr>
        <p:spPr/>
        <p:txBody>
          <a:bodyPr>
            <a:normAutofit fontScale="70000" lnSpcReduction="20000"/>
          </a:bodyPr>
          <a:lstStyle/>
          <a:p>
            <a:r>
              <a:rPr lang="zh-CN" altLang="en-US"/>
              <a:t>re.search(pattern, string)</a:t>
            </a:r>
            <a:endParaRPr lang="zh-CN" altLang="en-US"/>
          </a:p>
          <a:p>
            <a:endParaRPr lang="zh-CN" altLang="en-US"/>
          </a:p>
          <a:p>
            <a:r>
              <a:rPr lang="zh-CN" altLang="en-US">
                <a:sym typeface="+mn-ea"/>
              </a:rPr>
              <a:t>re.</a:t>
            </a:r>
            <a:r>
              <a:rPr lang="en-US" altLang="zh-CN">
                <a:sym typeface="+mn-ea"/>
              </a:rPr>
              <a:t>match</a:t>
            </a:r>
            <a:r>
              <a:rPr lang="zh-CN" altLang="en-US">
                <a:sym typeface="+mn-ea"/>
              </a:rPr>
              <a:t>(pattern, string)</a:t>
            </a:r>
            <a:endParaRPr lang="zh-CN" altLang="en-US">
              <a:sym typeface="+mn-ea"/>
            </a:endParaRPr>
          </a:p>
          <a:p>
            <a:endParaRPr lang="zh-CN" altLang="en-US"/>
          </a:p>
          <a:p>
            <a:r>
              <a:rPr lang="en-US" altLang="zh-CN"/>
              <a:t>re.findall(pattern, string)</a:t>
            </a:r>
            <a:endParaRPr lang="en-US" altLang="zh-CN"/>
          </a:p>
          <a:p>
            <a:endParaRPr lang="en-US" altLang="zh-CN"/>
          </a:p>
          <a:p>
            <a:r>
              <a:rPr lang="en-US" altLang="zh-CN"/>
              <a:t>re.sub(pattern, repl, string)</a:t>
            </a:r>
            <a:endParaRPr lang="en-US" altLang="zh-CN"/>
          </a:p>
          <a:p>
            <a:endParaRPr lang="en-US" altLang="zh-CN"/>
          </a:p>
          <a:p>
            <a:r>
              <a:rPr lang="en-US" altLang="zh-CN"/>
              <a:t>re.split(pattern, string)</a:t>
            </a:r>
            <a:endParaRPr lang="en-US" altLang="zh-CN"/>
          </a:p>
        </p:txBody>
      </p:sp>
      <p:sp>
        <p:nvSpPr>
          <p:cNvPr id="4" name="TextBox 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文本加标点任务</a:t>
            </a:r>
            <a:endParaRPr lang="en-US" dirty="0"/>
          </a:p>
        </p:txBody>
      </p:sp>
      <p:sp>
        <p:nvSpPr>
          <p:cNvPr id="3" name="内容占位符 2"/>
          <p:cNvSpPr>
            <a:spLocks noGrp="1"/>
          </p:cNvSpPr>
          <p:nvPr>
            <p:ph idx="1"/>
          </p:nvPr>
        </p:nvSpPr>
        <p:spPr/>
        <p:txBody>
          <a:bodyPr>
            <a:normAutofit fontScale="85000" lnSpcReduction="20000"/>
          </a:bodyPr>
          <a:lstStyle/>
          <a:p>
            <a:r>
              <a:rPr lang="zh-CN" altLang="en-US" dirty="0" smtClean="0"/>
              <a:t>经过语音识别或机器翻译可能会得到没有标点符号的文本此时进行自动文本打标有助于增强文本可读性</a:t>
            </a:r>
            <a:endParaRPr lang="en-US" altLang="zh-CN" dirty="0" smtClean="0"/>
          </a:p>
          <a:p>
            <a:endParaRPr lang="en-US" dirty="0" smtClean="0"/>
          </a:p>
          <a:p>
            <a:r>
              <a:rPr lang="zh-CN" altLang="en-US" dirty="0"/>
              <a:t>经过</a:t>
            </a:r>
            <a:r>
              <a:rPr lang="zh-CN" altLang="en-US" dirty="0" smtClean="0"/>
              <a:t>语音识别，或机器翻译，可能</a:t>
            </a:r>
            <a:r>
              <a:rPr lang="zh-CN" altLang="en-US" dirty="0"/>
              <a:t>会得到没有标点符号的</a:t>
            </a:r>
            <a:r>
              <a:rPr lang="zh-CN" altLang="en-US" dirty="0" smtClean="0"/>
              <a:t>文本。此时</a:t>
            </a:r>
            <a:r>
              <a:rPr lang="zh-CN" altLang="en-US" dirty="0"/>
              <a:t>进行自动文本打</a:t>
            </a:r>
            <a:r>
              <a:rPr lang="zh-CN" altLang="en-US" dirty="0" smtClean="0"/>
              <a:t>标，有助于</a:t>
            </a:r>
            <a:r>
              <a:rPr lang="zh-CN" altLang="en-US" dirty="0"/>
              <a:t>增强文本可读性</a:t>
            </a:r>
            <a:endParaRPr lang="en-US" altLang="zh-CN" dirty="0"/>
          </a:p>
          <a:p>
            <a:endParaRPr lang="en-US" dirty="0"/>
          </a:p>
          <a:p>
            <a:r>
              <a:rPr lang="zh-CN" altLang="en-US" dirty="0"/>
              <a:t>是一</a:t>
            </a:r>
            <a:r>
              <a:rPr lang="zh-CN" altLang="en-US" dirty="0" smtClean="0"/>
              <a:t>种粗粒度的分词</a:t>
            </a:r>
            <a:endParaRPr lang="en-US" dirty="0"/>
          </a:p>
        </p:txBody>
      </p:sp>
      <p:sp>
        <p:nvSpPr>
          <p:cNvPr id="4" name="TextBox 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句子级别的序列标注</a:t>
            </a:r>
            <a:endParaRPr lang="en-US" dirty="0"/>
          </a:p>
        </p:txBody>
      </p:sp>
      <p:sp>
        <p:nvSpPr>
          <p:cNvPr id="3" name="内容占位符 2"/>
          <p:cNvSpPr>
            <a:spLocks noGrp="1"/>
          </p:cNvSpPr>
          <p:nvPr>
            <p:ph idx="1"/>
          </p:nvPr>
        </p:nvSpPr>
        <p:spPr/>
        <p:txBody>
          <a:bodyPr>
            <a:normAutofit fontScale="92500"/>
          </a:bodyPr>
          <a:lstStyle/>
          <a:p>
            <a:endParaRPr lang="en-US" altLang="zh-CN" dirty="0" smtClean="0"/>
          </a:p>
          <a:p>
            <a:r>
              <a:rPr lang="zh-CN" altLang="en-US" dirty="0" smtClean="0"/>
              <a:t>对于一个段落中的多句话，对每句话进行分类</a:t>
            </a:r>
            <a:endParaRPr lang="en-US" altLang="zh-CN" dirty="0" smtClean="0"/>
          </a:p>
          <a:p>
            <a:endParaRPr lang="en-US" dirty="0"/>
          </a:p>
          <a:p>
            <a:r>
              <a:rPr lang="en-US" dirty="0" smtClean="0"/>
              <a:t>paragraph  -&gt;  sentence  -&gt;  token</a:t>
            </a:r>
            <a:endParaRPr lang="en-US" dirty="0" smtClean="0"/>
          </a:p>
          <a:p>
            <a:endParaRPr lang="en-US" dirty="0"/>
          </a:p>
          <a:p>
            <a:r>
              <a:rPr lang="zh-CN" altLang="en-US" dirty="0" smtClean="0"/>
              <a:t>将每句话进行向量化，之后仅需进行序列标注</a:t>
            </a:r>
            <a:endParaRPr lang="en-US" dirty="0"/>
          </a:p>
        </p:txBody>
      </p:sp>
      <p:sp>
        <p:nvSpPr>
          <p:cNvPr id="4" name="TextBox 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中文分词</a:t>
            </a:r>
            <a:endParaRPr lang="en-US" dirty="0"/>
          </a:p>
        </p:txBody>
      </p:sp>
      <p:sp>
        <p:nvSpPr>
          <p:cNvPr id="3" name="内容占位符 2"/>
          <p:cNvSpPr>
            <a:spLocks noGrp="1"/>
          </p:cNvSpPr>
          <p:nvPr>
            <p:ph idx="1"/>
          </p:nvPr>
        </p:nvSpPr>
        <p:spPr/>
        <p:txBody>
          <a:bodyPr/>
          <a:lstStyle/>
          <a:p>
            <a:r>
              <a:rPr lang="en-US" altLang="zh-CN" sz="2400" dirty="0" smtClean="0"/>
              <a:t>B:</a:t>
            </a:r>
            <a:r>
              <a:rPr lang="zh-CN" altLang="en-US" sz="2400" dirty="0" smtClean="0"/>
              <a:t>词左边界</a:t>
            </a:r>
            <a:endParaRPr lang="zh-CN" altLang="en-US" sz="2400" dirty="0" smtClean="0"/>
          </a:p>
          <a:p>
            <a:endParaRPr lang="zh-CN" altLang="en-US" sz="2400" dirty="0" smtClean="0"/>
          </a:p>
          <a:p>
            <a:r>
              <a:rPr lang="en-US" altLang="zh-CN" sz="2400" dirty="0" smtClean="0"/>
              <a:t>E:</a:t>
            </a:r>
            <a:r>
              <a:rPr lang="zh-CN" altLang="en-US" sz="2400" dirty="0" smtClean="0"/>
              <a:t>词右边界</a:t>
            </a:r>
            <a:endParaRPr lang="zh-CN" altLang="en-US" sz="2400" dirty="0" smtClean="0"/>
          </a:p>
          <a:p>
            <a:endParaRPr lang="zh-CN" altLang="en-US" sz="2400" dirty="0" smtClean="0"/>
          </a:p>
          <a:p>
            <a:r>
              <a:rPr lang="en-US" altLang="zh-CN" sz="2400" dirty="0" smtClean="0"/>
              <a:t>M:</a:t>
            </a:r>
            <a:r>
              <a:rPr lang="zh-CN" altLang="en-US" sz="2400" dirty="0" smtClean="0"/>
              <a:t>词内部</a:t>
            </a:r>
            <a:endParaRPr lang="zh-CN" altLang="en-US" sz="2400" dirty="0" smtClean="0"/>
          </a:p>
          <a:p>
            <a:endParaRPr lang="zh-CN" altLang="en-US" sz="2400" dirty="0" smtClean="0"/>
          </a:p>
          <a:p>
            <a:r>
              <a:rPr lang="en-US" altLang="zh-CN" sz="2400" dirty="0" smtClean="0"/>
              <a:t>S:</a:t>
            </a:r>
            <a:r>
              <a:rPr lang="zh-CN" altLang="en-US" sz="2400" dirty="0" smtClean="0"/>
              <a:t>单字</a:t>
            </a:r>
            <a:endParaRPr lang="zh-CN" altLang="en-US" sz="2400" dirty="0" smtClean="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93938" y="1591356"/>
            <a:ext cx="6850063" cy="312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en-US" dirty="0"/>
          </a:p>
        </p:txBody>
      </p:sp>
      <p:sp>
        <p:nvSpPr>
          <p:cNvPr id="3" name="内容占位符 2"/>
          <p:cNvSpPr>
            <a:spLocks noGrp="1"/>
          </p:cNvSpPr>
          <p:nvPr>
            <p:ph idx="1"/>
          </p:nvPr>
        </p:nvSpPr>
        <p:spPr/>
        <p:txBody>
          <a:bodyPr>
            <a:normAutofit fontScale="70000" lnSpcReduction="20000"/>
          </a:bodyPr>
          <a:lstStyle/>
          <a:p>
            <a:r>
              <a:rPr lang="zh-CN" altLang="en-US" dirty="0" smtClean="0"/>
              <a:t>假如要抽取的实体有标签重叠如何处理？</a:t>
            </a:r>
            <a:endParaRPr lang="en-US" altLang="zh-CN" dirty="0" smtClean="0"/>
          </a:p>
          <a:p>
            <a:endParaRPr lang="en-US" dirty="0" smtClean="0"/>
          </a:p>
          <a:p>
            <a:r>
              <a:rPr lang="zh-CN" altLang="en-US" dirty="0"/>
              <a:t>我</a:t>
            </a:r>
            <a:r>
              <a:rPr lang="zh-CN" altLang="en-US" dirty="0" smtClean="0"/>
              <a:t>周末去了北京博物馆看展览</a:t>
            </a:r>
            <a:endParaRPr lang="en-US" altLang="zh-CN" dirty="0" smtClean="0"/>
          </a:p>
          <a:p>
            <a:r>
              <a:rPr lang="zh-CN" altLang="en-US" dirty="0"/>
              <a:t>地</a:t>
            </a:r>
            <a:r>
              <a:rPr lang="zh-CN" altLang="en-US" dirty="0" smtClean="0"/>
              <a:t>点</a:t>
            </a:r>
            <a:r>
              <a:rPr lang="en-US" dirty="0" smtClean="0"/>
              <a:t>             </a:t>
            </a:r>
            <a:r>
              <a:rPr lang="en-US" altLang="zh-CN" dirty="0" smtClean="0"/>
              <a:t>B  E</a:t>
            </a:r>
            <a:endParaRPr lang="en-US" altLang="zh-CN" dirty="0" smtClean="0"/>
          </a:p>
          <a:p>
            <a:r>
              <a:rPr lang="zh-CN" altLang="en-US" dirty="0" smtClean="0"/>
              <a:t>机构</a:t>
            </a:r>
            <a:r>
              <a:rPr lang="en-US" dirty="0" smtClean="0"/>
              <a:t>             B M </a:t>
            </a:r>
            <a:r>
              <a:rPr lang="en-US" dirty="0" err="1" smtClean="0"/>
              <a:t>M</a:t>
            </a:r>
            <a:r>
              <a:rPr lang="en-US" dirty="0" smtClean="0"/>
              <a:t> </a:t>
            </a:r>
            <a:r>
              <a:rPr lang="en-US" dirty="0" err="1" smtClean="0"/>
              <a:t>M</a:t>
            </a:r>
            <a:r>
              <a:rPr lang="en-US" dirty="0" smtClean="0"/>
              <a:t> E</a:t>
            </a:r>
            <a:endParaRPr lang="en-US" dirty="0" smtClean="0"/>
          </a:p>
          <a:p>
            <a:endParaRPr lang="en-US" dirty="0"/>
          </a:p>
          <a:p>
            <a:endParaRPr lang="en-US" altLang="zh-CN" dirty="0" smtClean="0"/>
          </a:p>
          <a:p>
            <a:r>
              <a:rPr lang="zh-CN" altLang="en-US" dirty="0" smtClean="0"/>
              <a:t>对于每种实体使用独立模型</a:t>
            </a:r>
            <a:endParaRPr lang="zh-CN" altLang="en-US" dirty="0" smtClean="0"/>
          </a:p>
          <a:p>
            <a:r>
              <a:rPr lang="zh-CN" altLang="en-US" dirty="0" smtClean="0"/>
              <a:t>生成式模型</a:t>
            </a:r>
            <a:endParaRPr lang="zh-CN" altLang="en-US" dirty="0" smtClean="0"/>
          </a:p>
          <a:p>
            <a:pPr marL="0" indent="0">
              <a:buNone/>
            </a:pPr>
            <a:endParaRPr lang="zh-CN" dirty="0"/>
          </a:p>
        </p:txBody>
      </p:sp>
      <p:sp>
        <p:nvSpPr>
          <p:cNvPr id="4" name="TextBox 3"/>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事件抽取</a:t>
            </a:r>
            <a:endParaRPr lang="en-US" dirty="0"/>
          </a:p>
        </p:txBody>
      </p:sp>
      <p:sp>
        <p:nvSpPr>
          <p:cNvPr id="3" name="内容占位符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0488" y="1203598"/>
            <a:ext cx="6991117" cy="3939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事件抽取</a:t>
            </a:r>
            <a:endParaRPr lang="en-US" dirty="0"/>
          </a:p>
        </p:txBody>
      </p:sp>
      <p:sp>
        <p:nvSpPr>
          <p:cNvPr id="3" name="内容占位符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2498" y="1349090"/>
            <a:ext cx="7683613" cy="375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远程监督</a:t>
            </a:r>
            <a:endParaRPr lang="en-US" dirty="0"/>
          </a:p>
        </p:txBody>
      </p:sp>
      <p:sp>
        <p:nvSpPr>
          <p:cNvPr id="3" name="内容占位符 2"/>
          <p:cNvSpPr>
            <a:spLocks noGrp="1"/>
          </p:cNvSpPr>
          <p:nvPr>
            <p:ph idx="1"/>
          </p:nvPr>
        </p:nvSpPr>
        <p:spPr/>
        <p:txBody>
          <a:bodyPr>
            <a:normAutofit/>
          </a:bodyPr>
          <a:lstStyle/>
          <a:p>
            <a:r>
              <a:rPr lang="en-US" sz="2400" dirty="0" smtClean="0"/>
              <a:t>If </a:t>
            </a:r>
            <a:r>
              <a:rPr lang="en-US" sz="2400" dirty="0"/>
              <a:t>two entities have a relationship in a known knowledge base, then all sentences that mention these two entities will express that relationship in some way</a:t>
            </a:r>
            <a:r>
              <a:rPr lang="en-US" sz="2400" dirty="0" smtClean="0"/>
              <a:t>.</a:t>
            </a:r>
            <a:endParaRPr lang="en-US" sz="2400" dirty="0" smtClean="0"/>
          </a:p>
          <a:p>
            <a:endParaRPr lang="en-US" sz="2400" dirty="0"/>
          </a:p>
          <a:p>
            <a:pPr marL="0" indent="0">
              <a:buNone/>
            </a:pPr>
            <a:endParaRPr lang="en-US" sz="2400" dirty="0"/>
          </a:p>
        </p:txBody>
      </p:sp>
      <p:sp>
        <p:nvSpPr>
          <p:cNvPr id="4" name="矩形 3"/>
          <p:cNvSpPr/>
          <p:nvPr/>
        </p:nvSpPr>
        <p:spPr>
          <a:xfrm>
            <a:off x="683568" y="2679762"/>
            <a:ext cx="1584176" cy="594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3284240" y="2679761"/>
            <a:ext cx="1584176" cy="594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1600" y="2757505"/>
            <a:ext cx="1152128" cy="584775"/>
          </a:xfrm>
          <a:prstGeom prst="rect">
            <a:avLst/>
          </a:prstGeom>
          <a:noFill/>
        </p:spPr>
        <p:txBody>
          <a:bodyPr wrap="square" rtlCol="0">
            <a:spAutoFit/>
          </a:bodyPr>
          <a:lstStyle/>
          <a:p>
            <a:r>
              <a:rPr lang="zh-CN" altLang="en-US" sz="3200" dirty="0"/>
              <a:t>实体</a:t>
            </a:r>
            <a:endParaRPr lang="en-US" sz="3200" dirty="0"/>
          </a:p>
        </p:txBody>
      </p:sp>
      <p:sp>
        <p:nvSpPr>
          <p:cNvPr id="7" name="TextBox 6"/>
          <p:cNvSpPr txBox="1"/>
          <p:nvPr/>
        </p:nvSpPr>
        <p:spPr>
          <a:xfrm>
            <a:off x="3508648" y="2757504"/>
            <a:ext cx="1152128" cy="584775"/>
          </a:xfrm>
          <a:prstGeom prst="rect">
            <a:avLst/>
          </a:prstGeom>
          <a:noFill/>
        </p:spPr>
        <p:txBody>
          <a:bodyPr wrap="square" rtlCol="0">
            <a:spAutoFit/>
          </a:bodyPr>
          <a:lstStyle/>
          <a:p>
            <a:r>
              <a:rPr lang="zh-CN" altLang="en-US" sz="3200" dirty="0" smtClean="0"/>
              <a:t>语料</a:t>
            </a:r>
            <a:endParaRPr lang="en-US" sz="3200" dirty="0"/>
          </a:p>
        </p:txBody>
      </p:sp>
      <p:sp>
        <p:nvSpPr>
          <p:cNvPr id="8" name="矩形 7"/>
          <p:cNvSpPr/>
          <p:nvPr/>
        </p:nvSpPr>
        <p:spPr>
          <a:xfrm>
            <a:off x="5580112" y="2679761"/>
            <a:ext cx="2520280" cy="594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11708" y="2757503"/>
            <a:ext cx="2295872" cy="584775"/>
          </a:xfrm>
          <a:prstGeom prst="rect">
            <a:avLst/>
          </a:prstGeom>
          <a:noFill/>
        </p:spPr>
        <p:txBody>
          <a:bodyPr wrap="square" rtlCol="0">
            <a:spAutoFit/>
          </a:bodyPr>
          <a:lstStyle/>
          <a:p>
            <a:r>
              <a:rPr lang="zh-CN" altLang="en-US" sz="3200" dirty="0" smtClean="0"/>
              <a:t>带实体语料</a:t>
            </a:r>
            <a:endParaRPr lang="en-US" sz="3200" dirty="0"/>
          </a:p>
        </p:txBody>
      </p:sp>
      <p:sp>
        <p:nvSpPr>
          <p:cNvPr id="10" name="矩形 9"/>
          <p:cNvSpPr/>
          <p:nvPr/>
        </p:nvSpPr>
        <p:spPr>
          <a:xfrm>
            <a:off x="5599504" y="3597864"/>
            <a:ext cx="2520280" cy="594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940152" y="3674994"/>
            <a:ext cx="2295872" cy="584775"/>
          </a:xfrm>
          <a:prstGeom prst="rect">
            <a:avLst/>
          </a:prstGeom>
          <a:noFill/>
        </p:spPr>
        <p:txBody>
          <a:bodyPr wrap="square" rtlCol="0">
            <a:spAutoFit/>
          </a:bodyPr>
          <a:lstStyle/>
          <a:p>
            <a:r>
              <a:rPr lang="zh-CN" altLang="en-US" sz="3200" dirty="0" smtClean="0"/>
              <a:t>标注语料</a:t>
            </a:r>
            <a:endParaRPr lang="en-US" sz="3200" dirty="0"/>
          </a:p>
        </p:txBody>
      </p:sp>
      <p:sp>
        <p:nvSpPr>
          <p:cNvPr id="12" name="矩形 11"/>
          <p:cNvSpPr/>
          <p:nvPr/>
        </p:nvSpPr>
        <p:spPr>
          <a:xfrm>
            <a:off x="3309392" y="3597864"/>
            <a:ext cx="1584176" cy="594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533800" y="3675607"/>
            <a:ext cx="1152128" cy="584775"/>
          </a:xfrm>
          <a:prstGeom prst="rect">
            <a:avLst/>
          </a:prstGeom>
          <a:noFill/>
        </p:spPr>
        <p:txBody>
          <a:bodyPr wrap="square" rtlCol="0">
            <a:spAutoFit/>
          </a:bodyPr>
          <a:lstStyle/>
          <a:p>
            <a:r>
              <a:rPr lang="zh-CN" altLang="en-US" sz="3200" dirty="0" smtClean="0"/>
              <a:t>模型</a:t>
            </a:r>
            <a:endParaRPr lang="en-US" sz="3200" dirty="0"/>
          </a:p>
        </p:txBody>
      </p:sp>
      <p:sp>
        <p:nvSpPr>
          <p:cNvPr id="14" name="矩形 13"/>
          <p:cNvSpPr/>
          <p:nvPr/>
        </p:nvSpPr>
        <p:spPr>
          <a:xfrm>
            <a:off x="459160" y="3624646"/>
            <a:ext cx="2081728" cy="594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26448" y="3702388"/>
            <a:ext cx="1857320" cy="584775"/>
          </a:xfrm>
          <a:prstGeom prst="rect">
            <a:avLst/>
          </a:prstGeom>
          <a:noFill/>
        </p:spPr>
        <p:txBody>
          <a:bodyPr wrap="square" rtlCol="0">
            <a:spAutoFit/>
          </a:bodyPr>
          <a:lstStyle/>
          <a:p>
            <a:r>
              <a:rPr lang="zh-CN" altLang="en-US" sz="3200" dirty="0" smtClean="0"/>
              <a:t>预测实体</a:t>
            </a:r>
            <a:endParaRPr lang="en-US" sz="3200" dirty="0"/>
          </a:p>
        </p:txBody>
      </p:sp>
      <p:cxnSp>
        <p:nvCxnSpPr>
          <p:cNvPr id="17" name="直接箭头连接符 16"/>
          <p:cNvCxnSpPr/>
          <p:nvPr/>
        </p:nvCxnSpPr>
        <p:spPr>
          <a:xfrm>
            <a:off x="2267744" y="2976795"/>
            <a:ext cx="10164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8" idx="1"/>
          </p:cNvCxnSpPr>
          <p:nvPr/>
        </p:nvCxnSpPr>
        <p:spPr>
          <a:xfrm flipV="1">
            <a:off x="4868416" y="2976793"/>
            <a:ext cx="711696"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10" idx="0"/>
          </p:cNvCxnSpPr>
          <p:nvPr/>
        </p:nvCxnSpPr>
        <p:spPr>
          <a:xfrm>
            <a:off x="6840252" y="3273826"/>
            <a:ext cx="19392" cy="324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1"/>
            <a:endCxn id="12" idx="3"/>
          </p:cNvCxnSpPr>
          <p:nvPr/>
        </p:nvCxnSpPr>
        <p:spPr>
          <a:xfrm flipH="1">
            <a:off x="4893568" y="3894897"/>
            <a:ext cx="7059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2" idx="1"/>
          </p:cNvCxnSpPr>
          <p:nvPr/>
        </p:nvCxnSpPr>
        <p:spPr>
          <a:xfrm flipH="1" flipV="1">
            <a:off x="2540888" y="3894283"/>
            <a:ext cx="768504" cy="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a:p>
        </p:txBody>
      </p:sp>
      <p:sp>
        <p:nvSpPr>
          <p:cNvPr id="4" name="矩形 3"/>
          <p:cNvSpPr/>
          <p:nvPr/>
        </p:nvSpPr>
        <p:spPr>
          <a:xfrm>
            <a:off x="3011316" y="2225501"/>
            <a:ext cx="3121367" cy="923330"/>
          </a:xfrm>
          <a:prstGeom prst="rect">
            <a:avLst/>
          </a:prstGeom>
          <a:noFill/>
        </p:spPr>
        <p:txBody>
          <a:bodyPr wrap="none" lIns="91440" tIns="45720" rIns="91440" bIns="45720">
            <a:spAutoFit/>
          </a:bodyPr>
          <a:lstStyle/>
          <a:p>
            <a:pPr algn="ctr"/>
            <a:r>
              <a:rPr lang="zh-CN" alt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答疑环节</a:t>
            </a:r>
            <a:endParaRPr lang="zh-CN"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5" name="TextBox 4"/>
          <p:cNvSpPr txBox="1"/>
          <p:nvPr/>
        </p:nvSpPr>
        <p:spPr>
          <a:xfrm>
            <a:off x="10980712" y="2841780"/>
            <a:ext cx="184731" cy="369332"/>
          </a:xfrm>
          <a:prstGeom prst="rect">
            <a:avLst/>
          </a:prstGeom>
          <a:noFill/>
        </p:spPr>
        <p:txBody>
          <a:bodyPr wrap="none" rtlCol="0">
            <a:spAutoFit/>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命名实体识别</a:t>
            </a:r>
            <a:endParaRPr lang="en-US" dirty="0"/>
          </a:p>
        </p:txBody>
      </p:sp>
      <p:sp>
        <p:nvSpPr>
          <p:cNvPr id="3" name="内容占位符 2"/>
          <p:cNvSpPr>
            <a:spLocks noGrp="1"/>
          </p:cNvSpPr>
          <p:nvPr>
            <p:ph idx="1"/>
          </p:nvPr>
        </p:nvSpPr>
        <p:spPr/>
        <p:txBody>
          <a:bodyPr>
            <a:normAutofit fontScale="47500" lnSpcReduction="20000"/>
          </a:bodyPr>
          <a:lstStyle/>
          <a:p>
            <a:r>
              <a:rPr lang="en-US" altLang="zh-CN" dirty="0" smtClean="0"/>
              <a:t>BA:</a:t>
            </a:r>
            <a:r>
              <a:rPr lang="zh-CN" altLang="en-US" dirty="0" smtClean="0"/>
              <a:t>地址左边界</a:t>
            </a:r>
            <a:endParaRPr lang="en-US" altLang="zh-CN" dirty="0" smtClean="0"/>
          </a:p>
          <a:p>
            <a:r>
              <a:rPr lang="en-US" altLang="zh-CN" dirty="0" smtClean="0"/>
              <a:t>MA:</a:t>
            </a:r>
            <a:r>
              <a:rPr lang="zh-CN" altLang="en-US" dirty="0" smtClean="0"/>
              <a:t>地址内部</a:t>
            </a:r>
            <a:endParaRPr lang="en-US" altLang="zh-CN" dirty="0" smtClean="0"/>
          </a:p>
          <a:p>
            <a:r>
              <a:rPr lang="en-US" altLang="zh-CN" dirty="0" smtClean="0"/>
              <a:t>EA:</a:t>
            </a:r>
            <a:r>
              <a:rPr lang="zh-CN" altLang="en-US" dirty="0" smtClean="0"/>
              <a:t>地址右边界</a:t>
            </a:r>
            <a:endParaRPr lang="en-US" altLang="zh-CN" dirty="0" smtClean="0"/>
          </a:p>
          <a:p>
            <a:endParaRPr lang="en-US" altLang="zh-CN" dirty="0" smtClean="0"/>
          </a:p>
          <a:p>
            <a:r>
              <a:rPr lang="en-US" altLang="zh-CN" dirty="0" smtClean="0"/>
              <a:t>BO:</a:t>
            </a:r>
            <a:r>
              <a:rPr lang="zh-CN" altLang="en-US" dirty="0"/>
              <a:t>机构</a:t>
            </a:r>
            <a:r>
              <a:rPr lang="zh-CN" altLang="en-US" dirty="0" smtClean="0"/>
              <a:t>左边界</a:t>
            </a:r>
            <a:endParaRPr lang="en-US" altLang="zh-CN" dirty="0"/>
          </a:p>
          <a:p>
            <a:r>
              <a:rPr lang="en-US" altLang="zh-CN" dirty="0" smtClean="0"/>
              <a:t>MO:</a:t>
            </a:r>
            <a:r>
              <a:rPr lang="zh-CN" altLang="en-US" dirty="0"/>
              <a:t>机构</a:t>
            </a:r>
            <a:r>
              <a:rPr lang="zh-CN" altLang="en-US" dirty="0" smtClean="0"/>
              <a:t>内部</a:t>
            </a:r>
            <a:endParaRPr lang="en-US" altLang="zh-CN" dirty="0"/>
          </a:p>
          <a:p>
            <a:r>
              <a:rPr lang="en-US" altLang="zh-CN" dirty="0" smtClean="0"/>
              <a:t>EO:</a:t>
            </a:r>
            <a:r>
              <a:rPr lang="zh-CN" altLang="en-US" dirty="0"/>
              <a:t>机构</a:t>
            </a:r>
            <a:r>
              <a:rPr lang="zh-CN" altLang="en-US" dirty="0" smtClean="0"/>
              <a:t>右边界</a:t>
            </a:r>
            <a:endParaRPr lang="en-US" altLang="zh-CN" dirty="0" smtClean="0"/>
          </a:p>
          <a:p>
            <a:endParaRPr lang="en-US" altLang="zh-CN" dirty="0"/>
          </a:p>
          <a:p>
            <a:r>
              <a:rPr lang="en-US" altLang="zh-CN" dirty="0" smtClean="0"/>
              <a:t>BP:</a:t>
            </a:r>
            <a:r>
              <a:rPr lang="zh-CN" altLang="en-US" dirty="0"/>
              <a:t>人名</a:t>
            </a:r>
            <a:r>
              <a:rPr lang="zh-CN" altLang="en-US" dirty="0" smtClean="0"/>
              <a:t>左边界</a:t>
            </a:r>
            <a:endParaRPr lang="en-US" altLang="zh-CN" dirty="0"/>
          </a:p>
          <a:p>
            <a:r>
              <a:rPr lang="en-US" altLang="zh-CN" dirty="0" smtClean="0"/>
              <a:t>MP:</a:t>
            </a:r>
            <a:r>
              <a:rPr lang="zh-CN" altLang="en-US" dirty="0"/>
              <a:t>人名</a:t>
            </a:r>
            <a:r>
              <a:rPr lang="zh-CN" altLang="en-US" dirty="0" smtClean="0"/>
              <a:t>内部</a:t>
            </a:r>
            <a:endParaRPr lang="en-US" altLang="zh-CN" dirty="0"/>
          </a:p>
          <a:p>
            <a:r>
              <a:rPr lang="en-US" altLang="zh-CN" dirty="0" smtClean="0"/>
              <a:t>EP:</a:t>
            </a:r>
            <a:r>
              <a:rPr lang="zh-CN" altLang="en-US" dirty="0" smtClean="0"/>
              <a:t>人名右边界</a:t>
            </a:r>
            <a:endParaRPr lang="en-US" altLang="zh-CN" dirty="0" smtClean="0"/>
          </a:p>
          <a:p>
            <a:endParaRPr lang="en-US" altLang="zh-CN" dirty="0"/>
          </a:p>
          <a:p>
            <a:r>
              <a:rPr lang="en-US" altLang="zh-CN" dirty="0" smtClean="0"/>
              <a:t>O:</a:t>
            </a:r>
            <a:r>
              <a:rPr lang="zh-CN" altLang="en-US" dirty="0" smtClean="0"/>
              <a:t>无关字</a:t>
            </a:r>
            <a:endParaRPr lang="en-US" dirty="0" smtClean="0"/>
          </a:p>
          <a:p>
            <a:endParaRPr lang="en-US" dirty="0"/>
          </a:p>
          <a:p>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6182" y="1653648"/>
            <a:ext cx="6389131" cy="275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基于深度学习</a:t>
            </a:r>
            <a:endParaRPr lang="en-US" dirty="0"/>
          </a:p>
        </p:txBody>
      </p:sp>
      <p:sp>
        <p:nvSpPr>
          <p:cNvPr id="3" name="内容占位符 2"/>
          <p:cNvSpPr>
            <a:spLocks noGrp="1"/>
          </p:cNvSpPr>
          <p:nvPr>
            <p:ph idx="1"/>
          </p:nvPr>
        </p:nvSpPr>
        <p:spPr/>
        <p:txBody>
          <a:bodyPr>
            <a:normAutofit/>
          </a:bodyPr>
          <a:lstStyle/>
          <a:p>
            <a:r>
              <a:rPr lang="zh-CN" altLang="en-US" sz="2800" dirty="0" smtClean="0"/>
              <a:t>通过神经网络将每个</a:t>
            </a:r>
            <a:r>
              <a:rPr lang="en-US" altLang="zh-CN" sz="2800" dirty="0" smtClean="0"/>
              <a:t>token</a:t>
            </a:r>
            <a:r>
              <a:rPr lang="zh-CN" altLang="en-US" sz="2800" dirty="0" smtClean="0"/>
              <a:t>向量化，预测其分类标签</a:t>
            </a:r>
            <a:endParaRPr lang="en-US" sz="2800"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6711" y="2427734"/>
            <a:ext cx="7599497" cy="2538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CRF-</a:t>
            </a:r>
            <a:r>
              <a:rPr lang="zh-CN" altLang="en-US" dirty="0" smtClean="0"/>
              <a:t>条件随机场</a:t>
            </a:r>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039" y="1381878"/>
            <a:ext cx="7973897" cy="363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CRF-</a:t>
            </a:r>
            <a:r>
              <a:rPr lang="zh-CN" altLang="en-US" dirty="0"/>
              <a:t>条件随机场</a:t>
            </a:r>
            <a:endParaRPr lang="en-US" dirty="0"/>
          </a:p>
        </p:txBody>
      </p:sp>
      <p:sp>
        <p:nvSpPr>
          <p:cNvPr id="3" name="内容占位符 2"/>
          <p:cNvSpPr>
            <a:spLocks noGrp="1"/>
          </p:cNvSpPr>
          <p:nvPr>
            <p:ph idx="1"/>
          </p:nvPr>
        </p:nvSpPr>
        <p:spPr/>
        <p:txBody>
          <a:bodyPr>
            <a:normAutofit fontScale="70000" lnSpcReduction="20000"/>
          </a:bodyPr>
          <a:lstStyle/>
          <a:p>
            <a:pPr marL="0" indent="0">
              <a:buNone/>
            </a:pPr>
            <a:r>
              <a:rPr lang="en-US" dirty="0" smtClean="0"/>
              <a:t>                                </a:t>
            </a:r>
            <a:endParaRPr lang="en-US" dirty="0" smtClean="0"/>
          </a:p>
          <a:p>
            <a:pPr marL="0" indent="0">
              <a:buNone/>
            </a:pPr>
            <a:r>
              <a:rPr lang="en-US" dirty="0" smtClean="0"/>
              <a:t>                 </a:t>
            </a:r>
            <a:endParaRPr lang="en-US" dirty="0" smtClean="0"/>
          </a:p>
          <a:p>
            <a:endParaRPr lang="en-US" dirty="0" smtClean="0"/>
          </a:p>
          <a:p>
            <a:endParaRPr lang="en-US" dirty="0" smtClean="0"/>
          </a:p>
          <a:p>
            <a:endParaRPr lang="en-US" dirty="0" smtClean="0"/>
          </a:p>
          <a:p>
            <a:pPr marL="0" indent="0">
              <a:buNone/>
            </a:pPr>
            <a:r>
              <a:rPr lang="en-US" dirty="0" smtClean="0"/>
              <a:t>                   </a:t>
            </a:r>
            <a:endParaRPr lang="en-US" dirty="0"/>
          </a:p>
          <a:p>
            <a:r>
              <a:rPr lang="en-US" dirty="0" smtClean="0"/>
              <a:t>B                         </a:t>
            </a:r>
            <a:r>
              <a:rPr lang="en-US" altLang="zh-CN" dirty="0" err="1" smtClean="0"/>
              <a:t>B</a:t>
            </a:r>
            <a:r>
              <a:rPr lang="en-US" dirty="0" smtClean="0"/>
              <a:t>                       0.1                       0.7                          0.4 </a:t>
            </a:r>
            <a:endParaRPr lang="en-US" dirty="0" smtClean="0"/>
          </a:p>
          <a:p>
            <a:r>
              <a:rPr lang="en-US" dirty="0" smtClean="0"/>
              <a:t>E                          </a:t>
            </a:r>
            <a:r>
              <a:rPr lang="en-US" altLang="zh-CN" dirty="0" err="1" smtClean="0"/>
              <a:t>E</a:t>
            </a:r>
            <a:r>
              <a:rPr lang="en-US" dirty="0" smtClean="0"/>
              <a:t>                      0.2                       0.2                          0.2</a:t>
            </a:r>
            <a:endParaRPr lang="en-US" dirty="0" smtClean="0"/>
          </a:p>
          <a:p>
            <a:r>
              <a:rPr lang="en-US" dirty="0" smtClean="0"/>
              <a:t>M                       </a:t>
            </a:r>
            <a:r>
              <a:rPr lang="en-US" dirty="0" err="1" smtClean="0"/>
              <a:t>M</a:t>
            </a:r>
            <a:r>
              <a:rPr lang="en-US" dirty="0" smtClean="0"/>
              <a:t>                      0.3                      0.05                         0.2</a:t>
            </a:r>
            <a:endParaRPr lang="en-US" dirty="0" smtClean="0"/>
          </a:p>
          <a:p>
            <a:r>
              <a:rPr lang="en-US" dirty="0" smtClean="0"/>
              <a:t>S                          </a:t>
            </a:r>
            <a:r>
              <a:rPr lang="en-US" dirty="0" err="1" smtClean="0"/>
              <a:t>S</a:t>
            </a:r>
            <a:r>
              <a:rPr lang="en-US" dirty="0" smtClean="0"/>
              <a:t>                      0.4                       0.05        </a:t>
            </a:r>
            <a:r>
              <a:rPr lang="en-US" dirty="0"/>
              <a:t> </a:t>
            </a:r>
            <a:r>
              <a:rPr lang="en-US" dirty="0" smtClean="0"/>
              <a:t>               0.2</a:t>
            </a:r>
            <a:endParaRPr lang="en-US" dirty="0"/>
          </a:p>
        </p:txBody>
      </p:sp>
      <p:cxnSp>
        <p:nvCxnSpPr>
          <p:cNvPr id="5" name="直接箭头连接符 4"/>
          <p:cNvCxnSpPr/>
          <p:nvPr/>
        </p:nvCxnSpPr>
        <p:spPr>
          <a:xfrm>
            <a:off x="4268336" y="1898873"/>
            <a:ext cx="0"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6212552" y="1898873"/>
            <a:ext cx="0"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8228776" y="1873163"/>
            <a:ext cx="0"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020344" y="2234927"/>
            <a:ext cx="4464496"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80504" y="2341551"/>
            <a:ext cx="1224136" cy="369332"/>
          </a:xfrm>
          <a:prstGeom prst="rect">
            <a:avLst/>
          </a:prstGeom>
          <a:noFill/>
        </p:spPr>
        <p:txBody>
          <a:bodyPr wrap="square" rtlCol="0">
            <a:spAutoFit/>
          </a:bodyPr>
          <a:lstStyle/>
          <a:p>
            <a:r>
              <a:rPr lang="en-US" dirty="0" smtClean="0"/>
              <a:t>Model</a:t>
            </a:r>
            <a:endParaRPr lang="en-US" dirty="0"/>
          </a:p>
        </p:txBody>
      </p:sp>
      <p:cxnSp>
        <p:nvCxnSpPr>
          <p:cNvPr id="10" name="直接箭头连接符 9"/>
          <p:cNvCxnSpPr/>
          <p:nvPr/>
        </p:nvCxnSpPr>
        <p:spPr>
          <a:xfrm>
            <a:off x="4260776" y="2870980"/>
            <a:ext cx="0"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6252592" y="2870980"/>
            <a:ext cx="0"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232616" y="2870980"/>
            <a:ext cx="0"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1132461" y="3410268"/>
            <a:ext cx="1440160" cy="972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1132461" y="3410268"/>
            <a:ext cx="1440160" cy="594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1132461" y="3410268"/>
            <a:ext cx="144016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1132461" y="3356262"/>
            <a:ext cx="1440160" cy="54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V="1">
            <a:off x="1132461" y="3410268"/>
            <a:ext cx="1440160" cy="297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1132461" y="3626292"/>
            <a:ext cx="1440160" cy="81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1132461" y="3707301"/>
            <a:ext cx="1440160" cy="297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132461" y="3666796"/>
            <a:ext cx="1440160" cy="715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1132461" y="3383265"/>
            <a:ext cx="1440160" cy="641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132461" y="3707302"/>
            <a:ext cx="1440160" cy="317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1132461" y="4024586"/>
            <a:ext cx="14401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132461" y="4024587"/>
            <a:ext cx="1440160" cy="357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1132461" y="3410268"/>
            <a:ext cx="1440160" cy="972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1132461" y="3707301"/>
            <a:ext cx="1440160" cy="675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1132461" y="4044838"/>
            <a:ext cx="1440160" cy="3375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1132461" y="4382376"/>
            <a:ext cx="14401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851920" y="3195016"/>
            <a:ext cx="4824536" cy="1348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50352" y="4543622"/>
            <a:ext cx="4248472" cy="646331"/>
          </a:xfrm>
          <a:prstGeom prst="rect">
            <a:avLst/>
          </a:prstGeom>
          <a:noFill/>
        </p:spPr>
        <p:txBody>
          <a:bodyPr wrap="square" rtlCol="0">
            <a:spAutoFit/>
          </a:bodyPr>
          <a:lstStyle/>
          <a:p>
            <a:r>
              <a:rPr lang="zh-CN" altLang="en-US" b="1" dirty="0" smtClean="0"/>
              <a:t>                         发射矩阵</a:t>
            </a:r>
            <a:br>
              <a:rPr lang="en-US" altLang="zh-CN" b="1" dirty="0" smtClean="0"/>
            </a:br>
            <a:r>
              <a:rPr lang="en-US" altLang="zh-CN" b="1" dirty="0" smtClean="0"/>
              <a:t>shape: </a:t>
            </a:r>
            <a:r>
              <a:rPr lang="en-US" altLang="zh-CN" b="1" dirty="0" err="1" smtClean="0"/>
              <a:t>seq_length</a:t>
            </a:r>
            <a:r>
              <a:rPr lang="en-US" altLang="zh-CN" b="1" dirty="0" smtClean="0"/>
              <a:t> * </a:t>
            </a:r>
            <a:r>
              <a:rPr lang="en-US" altLang="zh-CN" b="1" dirty="0" err="1" smtClean="0"/>
              <a:t>label_num</a:t>
            </a:r>
            <a:endParaRPr lang="en-US" b="1" dirty="0"/>
          </a:p>
        </p:txBody>
      </p:sp>
      <p:sp>
        <p:nvSpPr>
          <p:cNvPr id="63" name="TextBox 62"/>
          <p:cNvSpPr txBox="1"/>
          <p:nvPr/>
        </p:nvSpPr>
        <p:spPr>
          <a:xfrm>
            <a:off x="194516" y="2498226"/>
            <a:ext cx="3491880" cy="646331"/>
          </a:xfrm>
          <a:prstGeom prst="rect">
            <a:avLst/>
          </a:prstGeom>
          <a:noFill/>
        </p:spPr>
        <p:txBody>
          <a:bodyPr wrap="square" rtlCol="0">
            <a:spAutoFit/>
          </a:bodyPr>
          <a:lstStyle/>
          <a:p>
            <a:r>
              <a:rPr lang="zh-CN" altLang="en-US" b="1" dirty="0" smtClean="0"/>
              <a:t>                      转移矩阵</a:t>
            </a:r>
            <a:endParaRPr lang="en-US" altLang="zh-CN" b="1" dirty="0" smtClean="0"/>
          </a:p>
          <a:p>
            <a:r>
              <a:rPr lang="en-US" altLang="zh-CN" b="1" dirty="0" smtClean="0"/>
              <a:t>shape: </a:t>
            </a:r>
            <a:r>
              <a:rPr lang="en-US" altLang="zh-CN" b="1" dirty="0" err="1" smtClean="0"/>
              <a:t>label_num</a:t>
            </a:r>
            <a:r>
              <a:rPr lang="en-US" altLang="zh-CN" b="1" dirty="0" smtClean="0"/>
              <a:t> * </a:t>
            </a:r>
            <a:r>
              <a:rPr lang="en-US" altLang="zh-CN" b="1" dirty="0" err="1" smtClean="0"/>
              <a:t>label_num</a:t>
            </a:r>
            <a:endParaRPr lang="en-US" altLang="zh-CN" b="1" dirty="0" smtClean="0"/>
          </a:p>
        </p:txBody>
      </p:sp>
      <p:sp>
        <p:nvSpPr>
          <p:cNvPr id="31" name="TextBox 30"/>
          <p:cNvSpPr txBox="1"/>
          <p:nvPr/>
        </p:nvSpPr>
        <p:spPr>
          <a:xfrm>
            <a:off x="7092280" y="735547"/>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
        <p:nvSpPr>
          <p:cNvPr id="13" name="TextBox 12"/>
          <p:cNvSpPr txBox="1"/>
          <p:nvPr/>
        </p:nvSpPr>
        <p:spPr>
          <a:xfrm>
            <a:off x="947730" y="1072930"/>
            <a:ext cx="184731" cy="369332"/>
          </a:xfrm>
          <a:prstGeom prst="rect">
            <a:avLst/>
          </a:prstGeom>
          <a:noFill/>
        </p:spPr>
        <p:txBody>
          <a:bodyPr wrap="none" rtlCol="0">
            <a:spAutoFit/>
          </a:bodyPr>
          <a:lstStyle/>
          <a:p>
            <a:endParaRPr lang="en-US" dirty="0"/>
          </a:p>
        </p:txBody>
      </p:sp>
      <p:sp>
        <p:nvSpPr>
          <p:cNvPr id="17" name="TextBox 16"/>
          <p:cNvSpPr txBox="1"/>
          <p:nvPr/>
        </p:nvSpPr>
        <p:spPr>
          <a:xfrm>
            <a:off x="323528" y="1180665"/>
            <a:ext cx="2880320" cy="1015663"/>
          </a:xfrm>
          <a:prstGeom prst="rect">
            <a:avLst/>
          </a:prstGeom>
          <a:noFill/>
        </p:spPr>
        <p:txBody>
          <a:bodyPr wrap="square" rtlCol="0">
            <a:spAutoFit/>
          </a:bodyPr>
          <a:lstStyle/>
          <a:p>
            <a:r>
              <a:rPr lang="en-US" sz="2400" i="1" dirty="0">
                <a:solidFill>
                  <a:srgbClr val="FF0000"/>
                </a:solidFill>
              </a:rPr>
              <a:t>pip install </a:t>
            </a:r>
            <a:r>
              <a:rPr lang="en-US" sz="2400" i="1" dirty="0" err="1">
                <a:solidFill>
                  <a:srgbClr val="FF0000"/>
                </a:solidFill>
              </a:rPr>
              <a:t>pytorch-crf</a:t>
            </a:r>
            <a:r>
              <a:rPr lang="en-US" sz="2400" i="1" dirty="0">
                <a:solidFill>
                  <a:srgbClr val="FF0000"/>
                </a:solidFill>
              </a:rPr>
              <a:t> </a:t>
            </a:r>
            <a:endParaRPr lang="en-US" sz="2400" i="1" dirty="0">
              <a:solidFill>
                <a:srgbClr val="FF0000"/>
              </a:solidFill>
            </a:endParaRPr>
          </a:p>
          <a:p>
            <a:br>
              <a:rPr lang="en-US" dirty="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CRF-</a:t>
            </a:r>
            <a:r>
              <a:rPr lang="zh-CN" altLang="en-US" dirty="0" smtClean="0"/>
              <a:t>转移矩阵</a:t>
            </a:r>
            <a:endParaRPr lang="en-US" dirty="0"/>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81025" y="1206500"/>
            <a:ext cx="7981950"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092280" y="555526"/>
            <a:ext cx="2376264" cy="646331"/>
          </a:xfrm>
          <a:prstGeom prst="rect">
            <a:avLst/>
          </a:prstGeom>
          <a:noFill/>
        </p:spPr>
        <p:txBody>
          <a:bodyPr wrap="square" rtlCol="0">
            <a:spAutoFit/>
          </a:bodyPr>
          <a:lstStyle/>
          <a:p>
            <a:r>
              <a:rPr lang="en-US" dirty="0" smtClean="0">
                <a:solidFill>
                  <a:srgbClr val="FF0000"/>
                </a:solidFill>
              </a:rPr>
              <a:t>--</a:t>
            </a:r>
            <a:r>
              <a:rPr lang="zh-CN" altLang="en-US" dirty="0" smtClean="0">
                <a:solidFill>
                  <a:srgbClr val="FF0000"/>
                </a:solidFill>
              </a:rPr>
              <a:t>八斗人工智能</a:t>
            </a:r>
            <a:r>
              <a:rPr lang="en-US" altLang="zh-CN" dirty="0" smtClean="0">
                <a:solidFill>
                  <a:srgbClr val="FF0000"/>
                </a:solidFill>
              </a:rPr>
              <a:t>—</a:t>
            </a:r>
            <a:endParaRPr lang="en-US" altLang="zh-CN" dirty="0" smtClean="0">
              <a:solidFill>
                <a:srgbClr val="FF0000"/>
              </a:solidFill>
            </a:endParaRPr>
          </a:p>
          <a:p>
            <a:r>
              <a:rPr lang="en-US" dirty="0">
                <a:solidFill>
                  <a:srgbClr val="FF0000"/>
                </a:solidFill>
              </a:rPr>
              <a:t> </a:t>
            </a:r>
            <a:r>
              <a:rPr lang="en-US" dirty="0" smtClean="0">
                <a:solidFill>
                  <a:srgbClr val="FF0000"/>
                </a:solidFill>
              </a:rPr>
              <a:t>     -</a:t>
            </a:r>
            <a:r>
              <a:rPr lang="zh-CN" altLang="en-US" dirty="0" smtClean="0">
                <a:solidFill>
                  <a:srgbClr val="FF0000"/>
                </a:solidFill>
              </a:rPr>
              <a:t>盗版必究</a:t>
            </a:r>
            <a:r>
              <a:rPr lang="en-US" altLang="zh-CN" dirty="0" smtClean="0">
                <a:solidFill>
                  <a:srgbClr val="FF0000"/>
                </a:solidFill>
              </a:rPr>
              <a:t>-</a:t>
            </a:r>
            <a:endParaRPr lang="en-US" dirty="0">
              <a:solidFill>
                <a:srgbClr val="FF0000"/>
              </a:solidFill>
            </a:endParaRPr>
          </a:p>
        </p:txBody>
      </p:sp>
      <p:sp>
        <p:nvSpPr>
          <p:cNvPr id="4" name="TextBox 3"/>
          <p:cNvSpPr txBox="1"/>
          <p:nvPr/>
        </p:nvSpPr>
        <p:spPr>
          <a:xfrm>
            <a:off x="683568" y="987573"/>
            <a:ext cx="1728192" cy="646331"/>
          </a:xfrm>
          <a:prstGeom prst="rect">
            <a:avLst/>
          </a:prstGeom>
          <a:noFill/>
        </p:spPr>
        <p:txBody>
          <a:bodyPr wrap="square" rtlCol="0">
            <a:spAutoFit/>
          </a:bodyPr>
          <a:lstStyle/>
          <a:p>
            <a:r>
              <a:rPr lang="zh-CN" altLang="en-US" dirty="0" smtClean="0">
                <a:solidFill>
                  <a:srgbClr val="FF0000"/>
                </a:solidFill>
              </a:rPr>
              <a:t>以↓开始</a:t>
            </a:r>
            <a:endParaRPr lang="en-US" altLang="zh-CN" dirty="0" smtClean="0">
              <a:solidFill>
                <a:srgbClr val="FF0000"/>
              </a:solidFill>
            </a:endParaRPr>
          </a:p>
          <a:p>
            <a:r>
              <a:rPr lang="zh-CN" altLang="en-US" dirty="0" smtClean="0">
                <a:solidFill>
                  <a:srgbClr val="FF0000"/>
                </a:solidFill>
              </a:rPr>
              <a:t>转移到→</a:t>
            </a:r>
            <a:endParaRPr lang="en-US"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4413</Words>
  <Application>Kingsoft Office WPP</Application>
  <PresentationFormat>全屏显示(16:9)</PresentationFormat>
  <Paragraphs>700</Paragraphs>
  <Slides>44</Slides>
  <Notes>1</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主题​​</vt:lpstr>
      <vt:lpstr>序列标注任务</vt:lpstr>
      <vt:lpstr>序列标注任务</vt:lpstr>
      <vt:lpstr>中文分词-基于序列标注</vt:lpstr>
      <vt:lpstr>中文分词</vt:lpstr>
      <vt:lpstr>命名实体识别</vt:lpstr>
      <vt:lpstr>基于深度学习</vt:lpstr>
      <vt:lpstr>CRF-条件随机场</vt:lpstr>
      <vt:lpstr>CRF-条件随机场</vt:lpstr>
      <vt:lpstr>CRF-转移矩阵</vt:lpstr>
      <vt:lpstr>CRF-Loss定义</vt:lpstr>
      <vt:lpstr>篱笆墙解码</vt:lpstr>
      <vt:lpstr>Beam Search</vt:lpstr>
      <vt:lpstr>Beam Search</vt:lpstr>
      <vt:lpstr>Beam Search</vt:lpstr>
      <vt:lpstr>Beam Search</vt:lpstr>
      <vt:lpstr>Beam Search</vt:lpstr>
      <vt:lpstr>Beam Search</vt:lpstr>
      <vt:lpstr>维特比解码</vt:lpstr>
      <vt:lpstr>维特比解码</vt:lpstr>
      <vt:lpstr>维特比解码</vt:lpstr>
      <vt:lpstr>维特比解码</vt:lpstr>
      <vt:lpstr>维特比解码</vt:lpstr>
      <vt:lpstr>维特比解码</vt:lpstr>
      <vt:lpstr>维特比解码</vt:lpstr>
      <vt:lpstr>效率对比</vt:lpstr>
      <vt:lpstr>评价指标</vt:lpstr>
      <vt:lpstr> 评价指标</vt:lpstr>
      <vt:lpstr>评价指标</vt:lpstr>
      <vt:lpstr>基于规则的命名实体识别</vt:lpstr>
      <vt:lpstr>正则表达式</vt:lpstr>
      <vt:lpstr>正则表达式</vt:lpstr>
      <vt:lpstr>正则表达式-元字符</vt:lpstr>
      <vt:lpstr>正则表达式-特殊符号</vt:lpstr>
      <vt:lpstr>正则表达式-修饰符</vt:lpstr>
      <vt:lpstr>正则表达式-贪婪模式</vt:lpstr>
      <vt:lpstr>正则表达式-常见pattern写法</vt:lpstr>
      <vt:lpstr>正则表达式-主要函数</vt:lpstr>
      <vt:lpstr>文本加标点任务</vt:lpstr>
      <vt:lpstr>句子级别的序列标注</vt:lpstr>
      <vt:lpstr>问题</vt:lpstr>
      <vt:lpstr>事件抽取</vt:lpstr>
      <vt:lpstr>事件抽取</vt:lpstr>
      <vt:lpstr>远程监督</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自然语言处理的发展与挑战</dc:title>
  <dc:creator>Zimo Yin</dc:creator>
  <cp:lastModifiedBy>yinzi</cp:lastModifiedBy>
  <cp:revision>522</cp:revision>
  <dcterms:created xsi:type="dcterms:W3CDTF">2021-01-13T12:57:00Z</dcterms:created>
  <dcterms:modified xsi:type="dcterms:W3CDTF">2023-09-24T01:20:38Z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