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3"/>
    <p:sldId id="368" r:id="rId4"/>
    <p:sldId id="369" r:id="rId5"/>
    <p:sldId id="367" r:id="rId6"/>
    <p:sldId id="370" r:id="rId7"/>
    <p:sldId id="372" r:id="rId8"/>
    <p:sldId id="371" r:id="rId9"/>
    <p:sldId id="308" r:id="rId10"/>
    <p:sldId id="305" r:id="rId11"/>
    <p:sldId id="304" r:id="rId12"/>
    <p:sldId id="383" r:id="rId13"/>
    <p:sldId id="375" r:id="rId14"/>
    <p:sldId id="384" r:id="rId15"/>
    <p:sldId id="374" r:id="rId16"/>
    <p:sldId id="306" r:id="rId17"/>
    <p:sldId id="373" r:id="rId18"/>
    <p:sldId id="30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24" autoAdjust="0"/>
  </p:normalViewPr>
  <p:slideViewPr>
    <p:cSldViewPr>
      <p:cViewPr varScale="1">
        <p:scale>
          <a:sx n="84" d="100"/>
          <a:sy n="84" d="100"/>
        </p:scale>
        <p:origin x="-595" y="-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56CBD-69C8-4EE0-A134-F9B3D4590783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预</a:t>
            </a:r>
            <a:r>
              <a:rPr lang="zh-CN" altLang="en-US" sz="4800" dirty="0"/>
              <a:t>训练语言模型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八斗人工智能学院</a:t>
            </a:r>
            <a:endParaRPr lang="en-US" altLang="zh-CN" dirty="0" smtClean="0"/>
          </a:p>
          <a:p>
            <a:r>
              <a:rPr lang="zh-CN" altLang="en-US" dirty="0"/>
              <a:t>宋学林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92" y="4165161"/>
            <a:ext cx="5310926" cy="20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-self-attention</a:t>
            </a:r>
            <a:endParaRPr lang="en-US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66331"/>
            <a:ext cx="4093865" cy="463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50" y="2780928"/>
            <a:ext cx="5131368" cy="88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-self-attention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5480" y="1772817"/>
          <a:ext cx="8907682" cy="460851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72526"/>
                <a:gridCol w="1272526"/>
                <a:gridCol w="1272526"/>
                <a:gridCol w="1272526"/>
                <a:gridCol w="1272526"/>
                <a:gridCol w="1272526"/>
                <a:gridCol w="1272526"/>
              </a:tblGrid>
              <a:tr h="6583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</a:t>
                      </a:r>
                      <a:endParaRPr lang="en-US" dirty="0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-1.324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-0.669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0.982</a:t>
                      </a:r>
                      <a:endParaRPr lang="en-US" dirty="0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835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83432" y="2258217"/>
            <a:ext cx="9649072" cy="10081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07824" y="257760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逐行</a:t>
            </a:r>
            <a:r>
              <a:rPr lang="en-US" altLang="zh-CN" b="1" dirty="0" err="1" smtClean="0"/>
              <a:t>softmax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9856" y="64886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Q  * K.T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-Multi-Head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1944" y="2265641"/>
            <a:ext cx="2829320" cy="361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558508"/>
            <a:ext cx="26955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多头机制 </a:t>
            </a:r>
            <a:r>
              <a:rPr lang="en-US" altLang="zh-CN" dirty="0" smtClean="0"/>
              <a:t>multi-head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284838"/>
            <a:ext cx="8858285" cy="557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118" y="2205600"/>
            <a:ext cx="4938569" cy="3550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-Encoder</a:t>
            </a:r>
            <a:endParaRPr lang="en-US" dirty="0"/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22" y="1805138"/>
            <a:ext cx="5434553" cy="49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168272" y="2648685"/>
            <a:ext cx="4499728" cy="509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68273" y="2648685"/>
                <a:ext cx="4649971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𝑜𝑢𝑡𝑝𝑢𝑡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𝐿𝑖𝑛𝑒𝑟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𝑔𝑒𝑙𝑢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𝐿𝑖𝑛𝑒𝑟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273" y="2648685"/>
                <a:ext cx="4649971" cy="50917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827328" y="4901198"/>
            <a:ext cx="4644008" cy="509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773779" y="4901199"/>
                <a:ext cx="5057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𝑜𝑢𝑡𝑝𝑢𝑡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𝐿𝑖𝑛𝑒𝑟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𝑄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𝐾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79" y="4901199"/>
                <a:ext cx="5057761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704326" y="3921029"/>
            <a:ext cx="39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LayerNorm</a:t>
            </a:r>
            <a:r>
              <a:rPr lang="en-US" i="1" dirty="0"/>
              <a:t>(</a:t>
            </a:r>
            <a:r>
              <a:rPr lang="en-US" i="1" dirty="0" err="1"/>
              <a:t>Xembedding</a:t>
            </a:r>
            <a:r>
              <a:rPr lang="en-US" i="1" dirty="0"/>
              <a:t>+ </a:t>
            </a:r>
            <a:r>
              <a:rPr lang="en-US" i="1" dirty="0" err="1"/>
              <a:t>Xattention</a:t>
            </a:r>
            <a:r>
              <a:rPr lang="en-US" i="1" dirty="0"/>
              <a:t>)</a:t>
            </a:r>
            <a:endParaRPr lang="en-US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09150" y="2132856"/>
            <a:ext cx="398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LayerNorm</a:t>
            </a:r>
            <a:r>
              <a:rPr lang="en-US" i="1" dirty="0"/>
              <a:t>(X forward+ </a:t>
            </a:r>
            <a:r>
              <a:rPr lang="en-US" i="1" dirty="0" err="1"/>
              <a:t>Xattention</a:t>
            </a:r>
            <a:r>
              <a:rPr lang="en-US" i="1" dirty="0"/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的优势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、通过预训练利用了海量无标注文本数据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zh-CN" altLang="en-US" dirty="0" smtClean="0"/>
              <a:t>、相比词向量，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的文本表示结合了语境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模型结构有很强的拟合能力，词与词之间的距离不会造成关系计算上的损失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4</a:t>
            </a:r>
            <a:r>
              <a:rPr lang="zh-CN" altLang="en-US" dirty="0" smtClean="0"/>
              <a:t>、效果大幅提升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的劣势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zh-CN" altLang="en-US" dirty="0" smtClean="0"/>
              <a:t>预训练需要数据，时间，和机器（开源模型缓解了这一问题）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难以应用在生成式任务上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3.</a:t>
            </a:r>
            <a:r>
              <a:rPr lang="zh-CN" altLang="en-US" dirty="0" smtClean="0"/>
              <a:t>参数量大，运算复杂，满足不了部分真实场景</a:t>
            </a:r>
            <a:r>
              <a:rPr lang="zh-CN" altLang="en-US" dirty="0"/>
              <a:t>性能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 smtClean="0"/>
              <a:t>4.</a:t>
            </a:r>
            <a:r>
              <a:rPr lang="zh-CN" altLang="en-US" dirty="0" smtClean="0"/>
              <a:t>没有下游数据做</a:t>
            </a:r>
            <a:r>
              <a:rPr lang="en-US" altLang="zh-CN" dirty="0" smtClean="0"/>
              <a:t>fine-tune</a:t>
            </a:r>
            <a:r>
              <a:rPr lang="zh-CN" altLang="en-US" dirty="0" smtClean="0"/>
              <a:t>，效果依然不理想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601440" y="2967335"/>
            <a:ext cx="8989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 For Listening</a:t>
            </a:r>
            <a:endParaRPr lang="zh-CN" alt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1.</a:t>
            </a:r>
            <a:r>
              <a:rPr lang="zh-CN" altLang="en-US" dirty="0"/>
              <a:t>预训练思想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2.transformer</a:t>
            </a:r>
            <a:r>
              <a:rPr lang="zh-CN" altLang="en-US" dirty="0"/>
              <a:t>结构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预训练技术的发展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56519" y="1124744"/>
            <a:ext cx="316835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866256"/>
            <a:ext cx="516255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5580" y="211704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预训练语言模型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04" y="486685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NLP</a:t>
            </a:r>
            <a:r>
              <a:rPr lang="zh-CN" altLang="en-US" sz="2800" dirty="0">
                <a:latin typeface="+mj-ea"/>
                <a:ea typeface="+mj-ea"/>
              </a:rPr>
              <a:t>里程碑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5452" y="34693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无监督训练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3592" y="602128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State of the art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2104" y="601986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ea"/>
                <a:ea typeface="+mj-ea"/>
              </a:rPr>
              <a:t>Transformer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40254" y="34439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海量数据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1946" y="2117042"/>
            <a:ext cx="320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适配所有</a:t>
            </a:r>
            <a:r>
              <a:rPr lang="en-US" altLang="zh-CN" sz="2800" dirty="0">
                <a:latin typeface="+mj-ea"/>
                <a:ea typeface="+mj-ea"/>
              </a:rPr>
              <a:t>NLP</a:t>
            </a:r>
            <a:r>
              <a:rPr lang="zh-CN" altLang="en-US" sz="2800" dirty="0">
                <a:latin typeface="+mj-ea"/>
                <a:ea typeface="+mj-ea"/>
              </a:rPr>
              <a:t>任务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55310" y="484319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大力出奇迹</a:t>
            </a:r>
            <a:endParaRPr lang="en-US" sz="2800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6519" y="112474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传统方法  </a:t>
            </a:r>
            <a:r>
              <a:rPr lang="en-US" altLang="zh-CN" dirty="0" smtClean="0"/>
              <a:t>VS  </a:t>
            </a:r>
            <a:r>
              <a:rPr lang="zh-CN" altLang="en-US" dirty="0" smtClean="0"/>
              <a:t>预训练方法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收集海量无标注文本数据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进行</a:t>
            </a:r>
            <a:r>
              <a:rPr lang="zh-CN" altLang="en-US" dirty="0">
                <a:solidFill>
                  <a:srgbClr val="FF0000"/>
                </a:solidFill>
              </a:rPr>
              <a:t>模型</a:t>
            </a:r>
            <a:r>
              <a:rPr lang="zh-CN" altLang="en-US" dirty="0" smtClean="0">
                <a:solidFill>
                  <a:srgbClr val="FF0000"/>
                </a:solidFill>
              </a:rPr>
              <a:t>预训练，并在任务模型中使用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3.</a:t>
            </a:r>
            <a:r>
              <a:rPr lang="zh-CN" altLang="en-US" dirty="0" smtClean="0"/>
              <a:t>设计模型结构</a:t>
            </a:r>
            <a:endParaRPr lang="en-US" altLang="zh-CN" dirty="0" smtClean="0"/>
          </a:p>
          <a:p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zh-CN" altLang="en-US" dirty="0" smtClean="0"/>
              <a:t>收集</a:t>
            </a:r>
            <a:r>
              <a:rPr lang="en-US" altLang="zh-CN" dirty="0" smtClean="0"/>
              <a:t>/</a:t>
            </a:r>
            <a:r>
              <a:rPr lang="zh-CN" altLang="en-US" dirty="0" smtClean="0"/>
              <a:t>标注训练数据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使用标注数据进行模型训练</a:t>
            </a:r>
            <a:endParaRPr lang="en-US" altLang="zh-CN" dirty="0" smtClean="0"/>
          </a:p>
          <a:p>
            <a:r>
              <a:rPr lang="en-US" dirty="0" smtClean="0"/>
              <a:t>6.</a:t>
            </a:r>
            <a:r>
              <a:rPr lang="zh-CN" altLang="en-US" dirty="0" smtClean="0"/>
              <a:t>真实场景模型预测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右大括号 3"/>
          <p:cNvSpPr/>
          <p:nvPr/>
        </p:nvSpPr>
        <p:spPr>
          <a:xfrm>
            <a:off x="6888088" y="4036144"/>
            <a:ext cx="144016" cy="16561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右大括号 4"/>
          <p:cNvSpPr/>
          <p:nvPr/>
        </p:nvSpPr>
        <p:spPr>
          <a:xfrm>
            <a:off x="8666980" y="2492896"/>
            <a:ext cx="144016" cy="31994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76120" y="4679571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传统方法</a:t>
            </a:r>
            <a:endParaRPr lang="en-US" altLang="zh-CN" dirty="0"/>
          </a:p>
          <a:p>
            <a:r>
              <a:rPr lang="en-US" altLang="zh-CN" dirty="0"/>
              <a:t>Fine-tune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76320" y="3907946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预训练方法</a:t>
            </a:r>
            <a:endParaRPr lang="en-US" altLang="zh-CN" dirty="0"/>
          </a:p>
          <a:p>
            <a:r>
              <a:rPr lang="en-US" altLang="zh-CN" dirty="0"/>
              <a:t>Pre-train + </a:t>
            </a:r>
            <a:endParaRPr lang="en-US" altLang="zh-CN" dirty="0"/>
          </a:p>
          <a:p>
            <a:r>
              <a:rPr lang="en-US" altLang="zh-CN" dirty="0"/>
              <a:t>Fine-tune</a:t>
            </a:r>
            <a:endParaRPr lang="en-US" altLang="zh-CN" dirty="0"/>
          </a:p>
        </p:txBody>
      </p:sp>
      <p:sp>
        <p:nvSpPr>
          <p:cNvPr id="9" name="TextBox 8"/>
          <p:cNvSpPr txBox="1"/>
          <p:nvPr/>
        </p:nvSpPr>
        <p:spPr>
          <a:xfrm>
            <a:off x="8976320" y="2642240"/>
            <a:ext cx="107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训练方式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完形填空  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altLang="zh-CN" dirty="0" smtClean="0"/>
              <a:t>Mask Language Model</a:t>
            </a:r>
            <a:endParaRPr lang="en-US" altLang="zh-CN" dirty="0" smtClean="0"/>
          </a:p>
          <a:p>
            <a:r>
              <a:rPr lang="en-US" dirty="0"/>
              <a:t> </a:t>
            </a:r>
            <a:r>
              <a:rPr lang="en-US" dirty="0" smtClean="0"/>
              <a:t>  Bidirectional Language Model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zh-CN" altLang="en-US" dirty="0" smtClean="0"/>
              <a:t>依照一定概率，用</a:t>
            </a:r>
            <a:r>
              <a:rPr lang="en-US" altLang="zh-CN" dirty="0" smtClean="0"/>
              <a:t>[mask]</a:t>
            </a:r>
            <a:r>
              <a:rPr lang="zh-CN" altLang="en-US" dirty="0" smtClean="0"/>
              <a:t>掩盖文本中的某个字或词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2.</a:t>
            </a:r>
            <a:r>
              <a:rPr lang="zh-CN" altLang="en-US" dirty="0" smtClean="0"/>
              <a:t>句子关系预测</a:t>
            </a:r>
            <a:endParaRPr lang="en-US" altLang="zh-CN" dirty="0" smtClean="0"/>
          </a:p>
          <a:p>
            <a:r>
              <a:rPr lang="en-US" altLang="zh-CN" dirty="0" smtClean="0"/>
              <a:t>Next Sentence Prediction </a:t>
            </a:r>
            <a:endParaRPr lang="en-US" altLang="zh-CN" dirty="0" smtClean="0"/>
          </a:p>
          <a:p>
            <a:r>
              <a:rPr lang="en-US" dirty="0" smtClean="0"/>
              <a:t>[CLS] </a:t>
            </a:r>
            <a:r>
              <a:rPr lang="zh-CN" altLang="en-US" dirty="0"/>
              <a:t>师徒四</a:t>
            </a:r>
            <a:r>
              <a:rPr lang="zh-CN" altLang="en-US" dirty="0" smtClean="0"/>
              <a:t>人历经艰险</a:t>
            </a:r>
            <a:r>
              <a:rPr lang="en-US" dirty="0" smtClean="0"/>
              <a:t>[SEP] </a:t>
            </a:r>
            <a:r>
              <a:rPr lang="zh-CN" altLang="en-US" dirty="0" smtClean="0"/>
              <a:t>取得真经</a:t>
            </a:r>
            <a:r>
              <a:rPr lang="en-US" dirty="0" smtClean="0"/>
              <a:t>[SEP]  </a:t>
            </a:r>
            <a:r>
              <a:rPr lang="en-US" altLang="zh-CN" dirty="0" smtClean="0"/>
              <a:t>-&gt; True</a:t>
            </a:r>
            <a:endParaRPr lang="en-US" dirty="0" smtClean="0"/>
          </a:p>
          <a:p>
            <a:r>
              <a:rPr lang="en-US" dirty="0"/>
              <a:t>[CLS] </a:t>
            </a:r>
            <a:r>
              <a:rPr lang="zh-CN" altLang="en-US" dirty="0"/>
              <a:t>师徒四人历经艰险</a:t>
            </a:r>
            <a:r>
              <a:rPr lang="en-US" dirty="0"/>
              <a:t>[SEP] </a:t>
            </a:r>
            <a:r>
              <a:rPr lang="zh-CN" altLang="en-US" dirty="0"/>
              <a:t>火烧赤壁</a:t>
            </a:r>
            <a:r>
              <a:rPr lang="en-US" dirty="0" smtClean="0"/>
              <a:t>[</a:t>
            </a:r>
            <a:r>
              <a:rPr lang="en-US" dirty="0"/>
              <a:t>SEP]  </a:t>
            </a:r>
            <a:r>
              <a:rPr lang="en-US" dirty="0" smtClean="0"/>
              <a:t>-&gt; False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48" y="3503333"/>
            <a:ext cx="72691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BERT-context </a:t>
            </a:r>
            <a:r>
              <a:rPr lang="en-US" altLang="zh-CN" dirty="0"/>
              <a:t>representation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的本质是一种文本表征（</a:t>
            </a:r>
            <a:r>
              <a:rPr lang="en-US" altLang="zh-CN" dirty="0" smtClean="0"/>
              <a:t>context representation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文本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矩阵   </a:t>
            </a:r>
            <a:r>
              <a:rPr lang="en-US" altLang="zh-CN" dirty="0" smtClean="0"/>
              <a:t>(max length  x  hidden size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r>
              <a:rPr lang="zh-CN" altLang="en-US" dirty="0" smtClean="0"/>
              <a:t>文本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向量   </a:t>
            </a:r>
            <a:r>
              <a:rPr lang="en-US" altLang="zh-CN" dirty="0" smtClean="0"/>
              <a:t>(1  x  hidden size)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word2vec</a:t>
            </a:r>
            <a:r>
              <a:rPr lang="zh-CN" altLang="en-US" dirty="0" smtClean="0"/>
              <a:t>也可以做到同样的事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/>
              <a:t>的，而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动态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         </a:t>
            </a:r>
            <a:r>
              <a:rPr lang="zh-CN" altLang="en-US" dirty="0" smtClean="0">
                <a:latin typeface="+mj-ea"/>
                <a:ea typeface="+mj-ea"/>
              </a:rPr>
              <a:t>我喜欢吃</a:t>
            </a:r>
            <a:r>
              <a:rPr lang="zh-CN" altLang="en-US" dirty="0" smtClean="0">
                <a:solidFill>
                  <a:srgbClr val="FF0000"/>
                </a:solidFill>
                <a:latin typeface="+mj-ea"/>
                <a:ea typeface="+mj-ea"/>
              </a:rPr>
              <a:t>苹果        苹果</a:t>
            </a:r>
            <a:r>
              <a:rPr lang="zh-CN" altLang="en-US" dirty="0" smtClean="0">
                <a:latin typeface="+mj-ea"/>
                <a:ea typeface="+mj-ea"/>
              </a:rPr>
              <a:t>和华为哪个牌子好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词义要结合语境来判断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40216" y="90872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下游任务中的使用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1891347"/>
            <a:ext cx="6768753" cy="270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09" y="4584924"/>
            <a:ext cx="53435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27" y="4784948"/>
            <a:ext cx="2438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86933" y="4628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文本匹配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87888" y="46281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文本分类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32104" y="465189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序列标注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-Encoder</a:t>
            </a:r>
            <a:endParaRPr lang="en-US" dirty="0"/>
          </a:p>
        </p:txBody>
      </p:sp>
      <p:pic>
        <p:nvPicPr>
          <p:cNvPr id="2050" name="Picture 2" descr="在这里插入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9" y="1866842"/>
            <a:ext cx="5434553" cy="49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35560" y="2422605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BERT</a:t>
            </a:r>
            <a:r>
              <a:rPr lang="zh-CN" altLang="en-US" sz="2400" dirty="0"/>
              <a:t>的模型主体结构使用</a:t>
            </a:r>
            <a:r>
              <a:rPr lang="en-US" altLang="zh-CN" sz="2400" dirty="0"/>
              <a:t>Google</a:t>
            </a:r>
            <a:r>
              <a:rPr lang="zh-CN" altLang="en-US" sz="2400" dirty="0"/>
              <a:t>自己在</a:t>
            </a:r>
            <a:r>
              <a:rPr lang="en-US" altLang="zh-CN" sz="2400" dirty="0"/>
              <a:t>17</a:t>
            </a:r>
            <a:r>
              <a:rPr lang="zh-CN" altLang="en-US" sz="2400" dirty="0"/>
              <a:t>年提出的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结构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054" y="3922284"/>
            <a:ext cx="1944216" cy="291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r>
              <a:rPr lang="zh-CN" altLang="en-US" dirty="0" smtClean="0"/>
              <a:t>结构</a:t>
            </a:r>
            <a:r>
              <a:rPr lang="en-US" altLang="zh-CN" dirty="0" smtClean="0"/>
              <a:t>-Embedding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加入 </a:t>
            </a:r>
            <a:r>
              <a:rPr lang="en-US" dirty="0" smtClean="0"/>
              <a:t>[CLS]  [SEP] </a:t>
            </a:r>
            <a:r>
              <a:rPr lang="zh-CN" altLang="en-US" dirty="0" smtClean="0"/>
              <a:t>来标记文本起始位置</a:t>
            </a:r>
            <a:endParaRPr lang="en-US" dirty="0" smtClean="0"/>
          </a:p>
          <a:p>
            <a:r>
              <a:rPr lang="en-US" altLang="zh-CN" dirty="0" smtClean="0"/>
              <a:t>Segment embedding </a:t>
            </a:r>
            <a:r>
              <a:rPr lang="zh-CN" altLang="en-US" dirty="0" smtClean="0"/>
              <a:t>判断来源语句</a:t>
            </a:r>
            <a:endParaRPr lang="en-US" altLang="zh-CN" dirty="0" smtClean="0"/>
          </a:p>
          <a:p>
            <a:r>
              <a:rPr lang="en-US" altLang="zh-CN" dirty="0" smtClean="0"/>
              <a:t>Position embedding </a:t>
            </a:r>
            <a:r>
              <a:rPr lang="zh-CN" altLang="en-US" dirty="0" smtClean="0"/>
              <a:t>带入语序信息</a:t>
            </a:r>
            <a:endParaRPr lang="en-US" altLang="zh-CN" dirty="0" smtClean="0"/>
          </a:p>
          <a:p>
            <a:r>
              <a:rPr lang="zh-CN" altLang="en-US" dirty="0"/>
              <a:t>加</a:t>
            </a:r>
            <a:r>
              <a:rPr lang="zh-CN" altLang="en-US" dirty="0" smtClean="0"/>
              <a:t>和后会做</a:t>
            </a:r>
            <a:r>
              <a:rPr lang="en-US" altLang="zh-CN" dirty="0" smtClean="0"/>
              <a:t>Layer Normalization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663710"/>
            <a:ext cx="8566293" cy="277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54812" y="94007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FF0000"/>
                </a:solidFill>
              </a:rPr>
              <a:t>--</a:t>
            </a:r>
            <a:r>
              <a:rPr lang="zh-CN" altLang="en-US" b="1" dirty="0">
                <a:solidFill>
                  <a:srgbClr val="FF0000"/>
                </a:solidFill>
              </a:rPr>
              <a:t>八斗人工智能，盗版必究</a:t>
            </a:r>
            <a:r>
              <a:rPr lang="en-US" altLang="zh-CN" b="1" dirty="0">
                <a:solidFill>
                  <a:srgbClr val="FF0000"/>
                </a:solidFill>
              </a:rPr>
              <a:t>--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Kingsoft Office WPP</Application>
  <PresentationFormat>自定义</PresentationFormat>
  <Paragraphs>212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预训练语言模型</vt:lpstr>
      <vt:lpstr>PowerPoint 演示文稿</vt:lpstr>
      <vt:lpstr>BERT</vt:lpstr>
      <vt:lpstr>传统方法  VS  预训练方法</vt:lpstr>
      <vt:lpstr>预训练方式</vt:lpstr>
      <vt:lpstr>BERT-context representation</vt:lpstr>
      <vt:lpstr>下游任务中的使用</vt:lpstr>
      <vt:lpstr>BERT结构-Encoder</vt:lpstr>
      <vt:lpstr>BERT结构-Embedding</vt:lpstr>
      <vt:lpstr>BERT结构-self-attention</vt:lpstr>
      <vt:lpstr>BERT结构-self-attention</vt:lpstr>
      <vt:lpstr>BERT结构-Multi-Head</vt:lpstr>
      <vt:lpstr>多头机制 multi-head</vt:lpstr>
      <vt:lpstr>BERT结构-Encoder</vt:lpstr>
      <vt:lpstr>BERT的优势</vt:lpstr>
      <vt:lpstr>BERT的劣势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自然语言处理的发展与挑战</dc:title>
  <dc:creator>Zimo Yin</dc:creator>
  <cp:lastModifiedBy>yinzi</cp:lastModifiedBy>
  <cp:revision>519</cp:revision>
  <dcterms:created xsi:type="dcterms:W3CDTF">2021-01-13T12:57:00Z</dcterms:created>
  <dcterms:modified xsi:type="dcterms:W3CDTF">2024-07-21T09:00:02Z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