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442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509" r:id="rId48"/>
    <p:sldId id="510" r:id="rId49"/>
    <p:sldId id="511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423" r:id="rId61"/>
    <p:sldId id="424" r:id="rId62"/>
    <p:sldId id="417" r:id="rId63"/>
    <p:sldId id="418" r:id="rId64"/>
    <p:sldId id="433" r:id="rId65"/>
    <p:sldId id="434" r:id="rId66"/>
    <p:sldId id="440" r:id="rId67"/>
    <p:sldId id="441" r:id="rId68"/>
    <p:sldId id="412" r:id="rId69"/>
    <p:sldId id="413" r:id="rId70"/>
    <p:sldId id="414" r:id="rId71"/>
    <p:sldId id="415" r:id="rId72"/>
    <p:sldId id="416" r:id="rId7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67"/>
      </p:cViewPr>
      <p:guideLst>
        <p:guide orient="horz" pos="161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5942F-7354-4EC7-86B9-2FAE9B407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828A5-7C0E-472E-BE2C-E08B215E1D6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3860-41EE-41B6-A393-957165903E91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238b2698243_0_10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238b2698243_0_10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238b2698243_0_5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238b2698243_0_5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238b2698243_0_1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238b2698243_0_1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top-down approach to explain Instruction finetuning is that you frame tasks in the instruction and train the model on whole bunch of them and the model is much better.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Again I will take the bottom-up approach and try to derive up the core principle.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7b7c310230_0_3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7b7c310230_0_3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373f4e991f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373f4e991f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238b2698243_0_3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238b2698243_0_3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g238b2698243_0_9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8" name="Google Shape;1718;g238b2698243_0_9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Google Shape;1741;g238b2698243_0_97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2" name="Google Shape;1742;g238b2698243_0_9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5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27b7c310230_0_4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27b7c310230_0_4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1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685925"/>
            <a:ext cx="8520600" cy="38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3667A-79C9-4AEE-BD48-F228C1F67A2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4A4F-0227-4FCA-A12B-1016F7503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1657350" y="1597819"/>
            <a:ext cx="5829300" cy="1102519"/>
          </a:xfrm>
        </p:spPr>
        <p:txBody>
          <a:bodyPr anchor="ctr"/>
          <a:p>
            <a:pPr defTabSz="914400">
              <a:buNone/>
            </a:pPr>
            <a:r>
              <a:rPr lang="zh-CN" altLang="en-US" sz="3300" kern="1200" baseline="0">
                <a:latin typeface="Arial" panose="020B0604020202020204" pitchFamily="34" charset="0"/>
                <a:ea typeface="宋体" panose="02010600030101010101" pitchFamily="2" charset="-122"/>
                <a:cs typeface="+mj-cs"/>
              </a:rPr>
              <a:t>预训练模型的发展</a:t>
            </a:r>
            <a:endParaRPr lang="zh-CN" altLang="en-US" sz="3300" kern="1200" baseline="0">
              <a:latin typeface="Arial" panose="020B0604020202020204" pitchFamily="34" charset="0"/>
              <a:ea typeface="宋体" panose="02010600030101010101" pitchFamily="2" charset="-122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2171700" y="2914650"/>
            <a:ext cx="4800600" cy="1314450"/>
          </a:xfrm>
        </p:spPr>
        <p:txBody>
          <a:bodyPr anchor="t"/>
          <a:p>
            <a:pPr defTabSz="914400">
              <a:buNone/>
            </a:pPr>
            <a:endParaRPr sz="2400" kern="1200" baseline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Ernie-</a:t>
            </a:r>
            <a:r>
              <a:rPr lang="en-US" dirty="0" err="1"/>
              <a:t>baidu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在一系列中文数据集上效果强于</a:t>
            </a:r>
            <a:r>
              <a:rPr lang="en-US" altLang="zh-CN" dirty="0" smtClean="0"/>
              <a:t>BERT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85696"/>
            <a:ext cx="8923518" cy="2538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Ernie-</a:t>
            </a:r>
            <a:r>
              <a:rPr lang="en-US" dirty="0" err="1"/>
              <a:t>baidu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以完形填空的方式完成知识问答</a:t>
            </a:r>
            <a:endParaRPr lang="en-US" sz="2800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68" y="1767539"/>
            <a:ext cx="8688387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Ernie-</a:t>
            </a:r>
            <a:r>
              <a:rPr lang="en-US" dirty="0" err="1" smtClean="0"/>
              <a:t>baidu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i="1" dirty="0"/>
              <a:t>We introduce a new learning processing of language model which masking the units such </a:t>
            </a:r>
            <a:r>
              <a:rPr lang="en-US" sz="2000" i="1" dirty="0">
                <a:solidFill>
                  <a:srgbClr val="FF0000"/>
                </a:solidFill>
              </a:rPr>
              <a:t>as phrases and entities</a:t>
            </a:r>
            <a:r>
              <a:rPr lang="en-US" sz="2000" i="1" dirty="0"/>
              <a:t> in order to </a:t>
            </a:r>
            <a:r>
              <a:rPr lang="en-US" sz="2000" i="1" dirty="0">
                <a:solidFill>
                  <a:srgbClr val="FF0000"/>
                </a:solidFill>
              </a:rPr>
              <a:t>implicitly learn both syntactic and semantic information </a:t>
            </a:r>
            <a:r>
              <a:rPr lang="en-US" sz="2000" i="1" dirty="0"/>
              <a:t>from these </a:t>
            </a:r>
            <a:r>
              <a:rPr lang="en-US" sz="2000" i="1" dirty="0" smtClean="0"/>
              <a:t>units</a:t>
            </a:r>
            <a:endParaRPr lang="en-US" sz="2000" i="1" dirty="0" smtClean="0"/>
          </a:p>
          <a:p>
            <a:endParaRPr lang="en-US" altLang="zh-CN" sz="2000" dirty="0"/>
          </a:p>
          <a:p>
            <a:r>
              <a:rPr lang="zh-CN" altLang="en-US" sz="2000" b="1" dirty="0" smtClean="0"/>
              <a:t>这种做法在本质上相当于在预训练中加入了先验知识，可以更好的学习该语言</a:t>
            </a:r>
            <a:endParaRPr lang="en-US" altLang="zh-CN" sz="2000" b="1" dirty="0" smtClean="0"/>
          </a:p>
          <a:p>
            <a:endParaRPr lang="en-US" sz="2000" b="1" dirty="0"/>
          </a:p>
          <a:p>
            <a:r>
              <a:rPr lang="zh-CN" altLang="en-US" sz="2000" dirty="0" smtClean="0"/>
              <a:t>但是这也意味着对未知语言可能会无法使用该策略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Ernie-</a:t>
            </a:r>
            <a:r>
              <a:rPr lang="en-US" altLang="zh-CN" dirty="0"/>
              <a:t> T</a:t>
            </a:r>
            <a:r>
              <a:rPr lang="en-US" dirty="0"/>
              <a:t>singhua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跟百度撞了名字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 smtClean="0"/>
              <a:t>Baidu</a:t>
            </a:r>
            <a:r>
              <a:rPr lang="en-US" dirty="0"/>
              <a:t>: </a:t>
            </a:r>
            <a:r>
              <a:rPr lang="en-US" i="1" dirty="0"/>
              <a:t>Enhanced Representation through Knowledge </a:t>
            </a:r>
            <a:r>
              <a:rPr lang="en-US" i="1" dirty="0" smtClean="0"/>
              <a:t>Integration</a:t>
            </a:r>
            <a:endParaRPr lang="en-US" i="1" dirty="0"/>
          </a:p>
          <a:p>
            <a:r>
              <a:rPr lang="en-US" altLang="zh-CN" dirty="0" smtClean="0"/>
              <a:t>T</a:t>
            </a:r>
            <a:r>
              <a:rPr lang="en-US" dirty="0" smtClean="0"/>
              <a:t>singhua</a:t>
            </a:r>
            <a:r>
              <a:rPr lang="en-US" dirty="0"/>
              <a:t>: </a:t>
            </a:r>
            <a:r>
              <a:rPr lang="en-US" i="1" dirty="0"/>
              <a:t>Enhanced Language Representation with Informative Entities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8" y="1761660"/>
            <a:ext cx="7174416" cy="153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Ernie-</a:t>
            </a:r>
            <a:r>
              <a:rPr lang="en-US" altLang="zh-CN" dirty="0"/>
              <a:t> T</a:t>
            </a:r>
            <a:r>
              <a:rPr lang="en-US" dirty="0"/>
              <a:t>singhua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引入知识图谱，将实体信息融合到预训练任务中</a:t>
            </a:r>
            <a:endParaRPr lang="en-US" altLang="zh-CN" dirty="0" smtClean="0"/>
          </a:p>
          <a:p>
            <a:r>
              <a:rPr lang="zh-CN" altLang="en-US" dirty="0" smtClean="0"/>
              <a:t>使用了自己训练的知识图谱实体</a:t>
            </a:r>
            <a:r>
              <a:rPr lang="en-US" altLang="zh-CN" dirty="0" smtClean="0"/>
              <a:t>Embedding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0114"/>
            <a:ext cx="8402300" cy="283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Ernie-</a:t>
            </a:r>
            <a:r>
              <a:rPr lang="en-US" altLang="zh-CN" dirty="0"/>
              <a:t> T</a:t>
            </a:r>
            <a:r>
              <a:rPr lang="en-US" dirty="0"/>
              <a:t>singhua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74" y="1491630"/>
            <a:ext cx="8229600" cy="3291840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下游</a:t>
            </a:r>
            <a:r>
              <a:rPr lang="en-US" altLang="zh-CN" sz="2000" dirty="0" smtClean="0"/>
              <a:t>fine-tune</a:t>
            </a:r>
            <a:r>
              <a:rPr lang="zh-CN" altLang="en-US" sz="2000" dirty="0" smtClean="0"/>
              <a:t>修改</a:t>
            </a:r>
            <a:endParaRPr lang="en-US" altLang="zh-CN" sz="2000" dirty="0" smtClean="0"/>
          </a:p>
          <a:p>
            <a:r>
              <a:rPr lang="zh-CN" altLang="en-US" sz="2000" dirty="0" smtClean="0"/>
              <a:t>对于不同实体分类和关系分类引入了两种</a:t>
            </a:r>
            <a:r>
              <a:rPr lang="en-US" altLang="zh-CN" sz="2000" dirty="0" smtClean="0"/>
              <a:t>token</a:t>
            </a:r>
            <a:r>
              <a:rPr lang="zh-CN" altLang="en-US" sz="2000" dirty="0" smtClean="0"/>
              <a:t>来加强模型对实体信息的认知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74" y="2679762"/>
            <a:ext cx="8983327" cy="199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Ernie-</a:t>
            </a:r>
            <a:r>
              <a:rPr lang="en-US" altLang="zh-CN" dirty="0"/>
              <a:t> T</a:t>
            </a:r>
            <a:r>
              <a:rPr lang="en-US" dirty="0"/>
              <a:t>singhua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It demonstrates </a:t>
            </a:r>
            <a:r>
              <a:rPr lang="en-US" i="1" dirty="0">
                <a:solidFill>
                  <a:srgbClr val="FF0000"/>
                </a:solidFill>
              </a:rPr>
              <a:t>extra </a:t>
            </a:r>
            <a:r>
              <a:rPr lang="en-US" i="1" dirty="0" smtClean="0">
                <a:solidFill>
                  <a:srgbClr val="FF0000"/>
                </a:solidFill>
              </a:rPr>
              <a:t>knowledge helps</a:t>
            </a:r>
            <a:r>
              <a:rPr lang="en-US" i="1" dirty="0" smtClean="0"/>
              <a:t> </a:t>
            </a:r>
            <a:r>
              <a:rPr lang="en-US" i="1" dirty="0"/>
              <a:t>the model make full use of small </a:t>
            </a:r>
            <a:r>
              <a:rPr lang="en-US" i="1" dirty="0" smtClean="0"/>
              <a:t>training data</a:t>
            </a:r>
            <a:r>
              <a:rPr lang="en-US" i="1" dirty="0"/>
              <a:t>, which is important for most NLP tasks </a:t>
            </a:r>
            <a:r>
              <a:rPr lang="en-US" i="1" dirty="0" smtClean="0"/>
              <a:t>as large-scale </a:t>
            </a:r>
            <a:r>
              <a:rPr lang="en-US" i="1" dirty="0"/>
              <a:t>annotated data is unavailable</a:t>
            </a:r>
            <a:r>
              <a:rPr lang="en-US" i="1" dirty="0" smtClean="0"/>
              <a:t>.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b="1" dirty="0" smtClean="0"/>
              <a:t>强调了额外知识的重要性</a:t>
            </a:r>
            <a:endParaRPr lang="en-US" altLang="zh-CN" b="1" dirty="0" smtClean="0"/>
          </a:p>
          <a:p>
            <a:endParaRPr lang="en-US" altLang="zh-CN" sz="1800" dirty="0" smtClean="0"/>
          </a:p>
          <a:p>
            <a:r>
              <a:rPr lang="zh-CN" altLang="en-US" sz="1800" dirty="0" smtClean="0"/>
              <a:t>但是</a:t>
            </a:r>
            <a:r>
              <a:rPr lang="en-US" altLang="zh-CN" sz="1800" dirty="0" smtClean="0"/>
              <a:t>Ernie</a:t>
            </a:r>
            <a:r>
              <a:rPr lang="zh-CN" altLang="en-US" sz="1800" dirty="0" smtClean="0"/>
              <a:t>本身其实缩小了</a:t>
            </a:r>
            <a:r>
              <a:rPr lang="en-US" altLang="zh-CN" sz="1800" dirty="0" smtClean="0"/>
              <a:t>encoder</a:t>
            </a:r>
            <a:r>
              <a:rPr lang="zh-CN" altLang="en-US" sz="1800" dirty="0"/>
              <a:t>主体</a:t>
            </a:r>
            <a:r>
              <a:rPr lang="zh-CN" altLang="en-US" sz="1800" dirty="0" smtClean="0"/>
              <a:t>模型，还缩短了训练句长，最终并没有很惊艳的效果，只在图谱挖掘相关的任务上有提升。</a:t>
            </a:r>
            <a:r>
              <a:rPr lang="zh-CN" altLang="en-US" sz="1800" dirty="0"/>
              <a:t>而且这种方法对额外知识的依赖很难</a:t>
            </a:r>
            <a:r>
              <a:rPr lang="zh-CN" altLang="en-US" sz="1800" dirty="0" smtClean="0"/>
              <a:t>满足。</a:t>
            </a:r>
            <a:endParaRPr lang="en-US" altLang="zh-CN" sz="1800" dirty="0" smtClean="0"/>
          </a:p>
          <a:p>
            <a:r>
              <a:rPr lang="zh-CN" altLang="en-US" sz="1800" dirty="0" smtClean="0"/>
              <a:t>可以看做他们对自己图谱工作的一种延伸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Too </a:t>
            </a:r>
            <a:r>
              <a:rPr lang="en-US" b="1" dirty="0" smtClean="0"/>
              <a:t>Dangerous </a:t>
            </a:r>
            <a:r>
              <a:rPr lang="en-US" b="1" dirty="0"/>
              <a:t>to </a:t>
            </a:r>
            <a:r>
              <a:rPr lang="en-US" b="1" dirty="0" smtClean="0"/>
              <a:t>Release</a:t>
            </a:r>
            <a:r>
              <a:rPr lang="zh-CN" altLang="en-US" b="1" dirty="0" smtClean="0"/>
              <a:t>！</a:t>
            </a:r>
            <a:endParaRPr lang="en-US" altLang="zh-CN" b="1" dirty="0" smtClean="0"/>
          </a:p>
          <a:p>
            <a:endParaRPr lang="en-US" b="1" dirty="0"/>
          </a:p>
          <a:p>
            <a:r>
              <a:rPr lang="zh-CN" altLang="en-US" dirty="0" smtClean="0"/>
              <a:t>继续使用单向语言模型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继续使用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结构（</a:t>
            </a:r>
            <a:r>
              <a:rPr lang="zh-CN" altLang="en-US" dirty="0"/>
              <a:t>小改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dirty="0"/>
          </a:p>
          <a:p>
            <a:r>
              <a:rPr lang="en-US" altLang="zh-CN" dirty="0" smtClean="0"/>
              <a:t>Bigger model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more data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文本</a:t>
            </a:r>
            <a:r>
              <a:rPr lang="zh-CN" altLang="en-US" dirty="0" smtClean="0"/>
              <a:t>生成能力可圈可点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80" y="3226267"/>
            <a:ext cx="4056756" cy="156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9" y="2139702"/>
            <a:ext cx="2981325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强调</a:t>
            </a:r>
            <a:r>
              <a:rPr lang="en-US" altLang="zh-CN" sz="1800" dirty="0" smtClean="0"/>
              <a:t>zero-shot</a:t>
            </a:r>
            <a:endParaRPr lang="en-US" altLang="zh-CN" sz="1800" dirty="0" smtClean="0"/>
          </a:p>
          <a:p>
            <a:r>
              <a:rPr lang="zh-CN" altLang="en-US" sz="1800" dirty="0" smtClean="0"/>
              <a:t>任何一个任务，可以看做</a:t>
            </a:r>
            <a:endParaRPr lang="en-US" altLang="zh-CN" sz="1800" dirty="0" smtClean="0"/>
          </a:p>
          <a:p>
            <a:r>
              <a:rPr lang="zh-CN" altLang="en-US" sz="1800" dirty="0" smtClean="0"/>
              <a:t>所有任务可以概括为</a:t>
            </a:r>
            <a:endParaRPr lang="en-US" sz="1800" dirty="0"/>
          </a:p>
          <a:p>
            <a:endParaRPr lang="en-US" sz="1800" dirty="0" smtClean="0"/>
          </a:p>
          <a:p>
            <a:r>
              <a:rPr lang="zh-CN" altLang="en-US" sz="1800" dirty="0" smtClean="0"/>
              <a:t>以翻译任务为例，希望语言模型输出：</a:t>
            </a:r>
            <a:endParaRPr lang="en-US" sz="1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108560"/>
            <a:ext cx="2247900" cy="292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508033"/>
            <a:ext cx="301942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249629"/>
            <a:ext cx="6331793" cy="154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23728" y="327382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Input       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99878" y="324962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Task</a:t>
            </a:r>
            <a:endParaRPr lang="en-US" altLang="zh-CN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577656" y="3250769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utput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The </a:t>
            </a:r>
            <a:r>
              <a:rPr lang="en-US" i="1" dirty="0">
                <a:solidFill>
                  <a:srgbClr val="FF0000"/>
                </a:solidFill>
              </a:rPr>
              <a:t>diversity of tasks </a:t>
            </a:r>
            <a:r>
              <a:rPr lang="en-US" i="1" dirty="0"/>
              <a:t>the model is able to perform in a </a:t>
            </a:r>
            <a:r>
              <a:rPr lang="en-US" i="1" dirty="0">
                <a:solidFill>
                  <a:srgbClr val="FF0000"/>
                </a:solidFill>
              </a:rPr>
              <a:t>zero-shot setting </a:t>
            </a:r>
            <a:r>
              <a:rPr lang="en-US" i="1" dirty="0"/>
              <a:t>suggests that high-capacity models trained to maximize the likelihood of a sufficiently varied text corpus begin to learn how to perform a surprising amount of tasks </a:t>
            </a:r>
            <a:r>
              <a:rPr lang="en-US" i="1" dirty="0">
                <a:solidFill>
                  <a:srgbClr val="FF0000"/>
                </a:solidFill>
              </a:rPr>
              <a:t>without the need for explicit </a:t>
            </a:r>
            <a:r>
              <a:rPr lang="en-US" i="1" dirty="0" smtClean="0">
                <a:solidFill>
                  <a:srgbClr val="FF0000"/>
                </a:solidFill>
              </a:rPr>
              <a:t>supervision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  <a:p>
            <a:r>
              <a:rPr lang="zh-CN" altLang="en-US" b="1" dirty="0" smtClean="0"/>
              <a:t>大规模语言模型可以在不做有监督训练的情况下，完成许多任务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 dirty="0" smtClean="0"/>
              <a:t>建议的下游任务使用方式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en-US" sz="2400" i="1" dirty="0" smtClean="0"/>
              <a:t>freeze </a:t>
            </a:r>
            <a:r>
              <a:rPr lang="en-US" sz="2400" i="1" dirty="0"/>
              <a:t>the weights of the </a:t>
            </a:r>
            <a:r>
              <a:rPr lang="en-US" sz="2400" i="1" dirty="0" err="1"/>
              <a:t>biLM</a:t>
            </a:r>
            <a:r>
              <a:rPr lang="en-US" sz="2400" i="1" dirty="0"/>
              <a:t> and </a:t>
            </a:r>
            <a:r>
              <a:rPr lang="en-US" sz="2400" i="1" dirty="0" smtClean="0"/>
              <a:t>then concatenate </a:t>
            </a:r>
            <a:r>
              <a:rPr lang="en-US" sz="2400" i="1" dirty="0"/>
              <a:t>the </a:t>
            </a:r>
            <a:r>
              <a:rPr lang="en-US" sz="2400" i="1" dirty="0" err="1"/>
              <a:t>ELMo</a:t>
            </a:r>
            <a:r>
              <a:rPr lang="en-US" sz="2400" i="1" dirty="0"/>
              <a:t> vector </a:t>
            </a:r>
            <a:r>
              <a:rPr lang="en-US" sz="2400" i="1" dirty="0" err="1" smtClean="0"/>
              <a:t>ELMo</a:t>
            </a:r>
            <a:r>
              <a:rPr lang="en-US" sz="2400" i="1" baseline="-25000" dirty="0" err="1" smtClean="0"/>
              <a:t>task</a:t>
            </a:r>
            <a:r>
              <a:rPr lang="en-US" sz="2400" i="1" baseline="30000" dirty="0" err="1" smtClean="0"/>
              <a:t>k</a:t>
            </a:r>
            <a:r>
              <a:rPr lang="en-US" sz="2400" i="1" baseline="30000" dirty="0" smtClean="0"/>
              <a:t> </a:t>
            </a:r>
            <a:r>
              <a:rPr lang="en-US" sz="2400" i="1" dirty="0"/>
              <a:t>with 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dirty="0"/>
              <a:t> and pass the </a:t>
            </a:r>
            <a:r>
              <a:rPr lang="en-US" sz="2400" i="1" dirty="0" err="1"/>
              <a:t>ELMo</a:t>
            </a:r>
            <a:r>
              <a:rPr lang="en-US" sz="2400" i="1" dirty="0"/>
              <a:t> enhanced representation [</a:t>
            </a:r>
            <a:r>
              <a:rPr lang="en-US" sz="2400" i="1" dirty="0" err="1"/>
              <a:t>x</a:t>
            </a:r>
            <a:r>
              <a:rPr lang="en-US" sz="2400" i="1" baseline="-25000" dirty="0" err="1"/>
              <a:t>k</a:t>
            </a:r>
            <a:r>
              <a:rPr lang="en-US" sz="2400" i="1" dirty="0"/>
              <a:t>; </a:t>
            </a:r>
            <a:r>
              <a:rPr lang="en-US" sz="2400" i="1" dirty="0" err="1" smtClean="0"/>
              <a:t>ELMo</a:t>
            </a:r>
            <a:r>
              <a:rPr lang="en-US" sz="2400" i="1" baseline="-25000" dirty="0" err="1" smtClean="0"/>
              <a:t>task</a:t>
            </a:r>
            <a:r>
              <a:rPr lang="en-US" sz="2400" i="1" baseline="30000" dirty="0" err="1" smtClean="0"/>
              <a:t>k</a:t>
            </a:r>
            <a:r>
              <a:rPr lang="en-US" sz="2400" i="1" dirty="0" smtClean="0"/>
              <a:t> </a:t>
            </a:r>
            <a:r>
              <a:rPr lang="en-US" sz="2400" i="1" dirty="0"/>
              <a:t>] into the task </a:t>
            </a:r>
            <a:r>
              <a:rPr lang="en-US" sz="2400" i="1" dirty="0" smtClean="0"/>
              <a:t>RNN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zh-CN" altLang="en-US" sz="2400" dirty="0" smtClean="0"/>
              <a:t>将</a:t>
            </a:r>
            <a:r>
              <a:rPr lang="en-US" altLang="zh-CN" sz="2400" dirty="0" err="1" smtClean="0"/>
              <a:t>ELMo</a:t>
            </a:r>
            <a:r>
              <a:rPr lang="zh-CN" altLang="en-US" sz="2400" dirty="0" smtClean="0"/>
              <a:t>向量与词向量拼接输入下游模型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UNILM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err="1"/>
              <a:t>UNI</a:t>
            </a:r>
            <a:r>
              <a:rPr lang="en-US" dirty="0" err="1"/>
              <a:t>fied</a:t>
            </a:r>
            <a:r>
              <a:rPr lang="en-US" dirty="0"/>
              <a:t> pre-trained </a:t>
            </a:r>
            <a:r>
              <a:rPr lang="en-US" u="sng" dirty="0"/>
              <a:t>L</a:t>
            </a:r>
            <a:r>
              <a:rPr lang="en-US" dirty="0"/>
              <a:t>anguage </a:t>
            </a:r>
            <a:r>
              <a:rPr lang="en-US" u="sng" dirty="0" smtClean="0"/>
              <a:t>M</a:t>
            </a:r>
            <a:r>
              <a:rPr lang="en-US" dirty="0" smtClean="0"/>
              <a:t>odel</a:t>
            </a:r>
            <a:endParaRPr lang="en-US" dirty="0" smtClean="0"/>
          </a:p>
          <a:p>
            <a:endParaRPr lang="en-US" b="1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的模型结构，同时进行</a:t>
            </a:r>
            <a:r>
              <a:rPr lang="en-US" altLang="zh-CN" dirty="0" smtClean="0"/>
              <a:t>Mask LM</a:t>
            </a:r>
            <a:r>
              <a:rPr lang="zh-CN" altLang="en-US" dirty="0" smtClean="0"/>
              <a:t>，单向</a:t>
            </a:r>
            <a:r>
              <a:rPr lang="en-US" altLang="zh-CN" dirty="0" smtClean="0"/>
              <a:t>LM</a:t>
            </a:r>
            <a:r>
              <a:rPr lang="zh-CN" altLang="en-US" dirty="0" smtClean="0"/>
              <a:t>，和</a:t>
            </a:r>
            <a:r>
              <a:rPr lang="en-US" altLang="zh-CN" dirty="0" smtClean="0"/>
              <a:t>seq2seq</a:t>
            </a:r>
            <a:r>
              <a:rPr lang="zh-CN" altLang="en-US" dirty="0" smtClean="0"/>
              <a:t>训练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使得预训练后模型可以更好的应用在生成式任务上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如机器翻译和机器摘要等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UNILM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07511"/>
            <a:ext cx="6984776" cy="3831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UNILM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依靠</a:t>
            </a:r>
            <a:r>
              <a:rPr lang="en-US" altLang="zh-CN" sz="2400" dirty="0" smtClean="0"/>
              <a:t>mask</a:t>
            </a:r>
            <a:r>
              <a:rPr lang="zh-CN" altLang="en-US" sz="2400" dirty="0" smtClean="0"/>
              <a:t>控制哪些词参与</a:t>
            </a:r>
            <a:r>
              <a:rPr lang="en-US" altLang="zh-CN" sz="2400" dirty="0" smtClean="0"/>
              <a:t>context embedding</a:t>
            </a:r>
            <a:r>
              <a:rPr lang="zh-CN" altLang="en-US" sz="2400" dirty="0" smtClean="0"/>
              <a:t>的计算</a:t>
            </a:r>
            <a:endParaRPr lang="en-US" altLang="zh-CN" sz="2400" dirty="0" smtClean="0"/>
          </a:p>
          <a:p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23678"/>
            <a:ext cx="6264696" cy="156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3597864"/>
            <a:ext cx="7526337" cy="95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UNILM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We propose a unified pre-training model, UNILM, which is jointly optimized for several LM objectives with shared parameters. The </a:t>
            </a:r>
            <a:r>
              <a:rPr lang="en-US" i="1" dirty="0">
                <a:solidFill>
                  <a:srgbClr val="FF0000"/>
                </a:solidFill>
              </a:rPr>
              <a:t>unification of bidirectional, unidirectional, and </a:t>
            </a:r>
            <a:r>
              <a:rPr lang="en-US" i="1" dirty="0" smtClean="0">
                <a:solidFill>
                  <a:srgbClr val="FF0000"/>
                </a:solidFill>
              </a:rPr>
              <a:t>sequence</a:t>
            </a:r>
            <a:r>
              <a:rPr lang="en-US" altLang="zh-CN" i="1" dirty="0" smtClean="0">
                <a:solidFill>
                  <a:srgbClr val="FF0000"/>
                </a:solidFill>
              </a:rPr>
              <a:t>-</a:t>
            </a:r>
            <a:r>
              <a:rPr lang="en-US" i="1" dirty="0" smtClean="0">
                <a:solidFill>
                  <a:srgbClr val="FF0000"/>
                </a:solidFill>
              </a:rPr>
              <a:t>to-sequence </a:t>
            </a:r>
            <a:r>
              <a:rPr lang="en-US" i="1" dirty="0">
                <a:solidFill>
                  <a:srgbClr val="FF0000"/>
                </a:solidFill>
              </a:rPr>
              <a:t>LMs</a:t>
            </a:r>
            <a:r>
              <a:rPr lang="en-US" i="1" dirty="0"/>
              <a:t> enables us to straightforwardly fine-tune the pre-trained UNILM for both NLU and NLG </a:t>
            </a:r>
            <a:r>
              <a:rPr lang="en-US" i="1" dirty="0" smtClean="0"/>
              <a:t>tasks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dirty="0"/>
              <a:t>解决</a:t>
            </a:r>
            <a:r>
              <a:rPr lang="zh-CN" altLang="en-US" dirty="0" smtClean="0"/>
              <a:t>了原生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在生成式任务上的短板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Transformer-XL &amp; </a:t>
            </a:r>
            <a:r>
              <a:rPr lang="en-US" altLang="zh-CN" dirty="0" err="1" smtClean="0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希望解决</a:t>
            </a:r>
            <a:r>
              <a:rPr lang="en-US" altLang="zh-CN" sz="2400" dirty="0" smtClean="0"/>
              <a:t>Transformer</a:t>
            </a:r>
            <a:r>
              <a:rPr lang="zh-CN" altLang="en-US" sz="2400" dirty="0" smtClean="0"/>
              <a:t>的长度限制问题</a:t>
            </a:r>
            <a:endParaRPr lang="en-US" altLang="zh-CN" sz="2400" dirty="0" smtClean="0"/>
          </a:p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循环机制  </a:t>
            </a:r>
            <a:r>
              <a:rPr lang="en-US" sz="2400" dirty="0" smtClean="0"/>
              <a:t>Recurrence Mechanism</a:t>
            </a: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14" y="2301720"/>
            <a:ext cx="7279843" cy="2646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Transformer-XL &amp; </a:t>
            </a:r>
            <a:r>
              <a:rPr lang="en-US" altLang="zh-CN" dirty="0" err="1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 smtClean="0"/>
              <a:t>回顾</a:t>
            </a:r>
            <a:r>
              <a:rPr lang="en-US" altLang="zh-CN" sz="1800" dirty="0" smtClean="0"/>
              <a:t>RNN</a:t>
            </a:r>
            <a:r>
              <a:rPr lang="zh-CN" altLang="en-US" sz="1800" dirty="0" smtClean="0"/>
              <a:t>机制</a:t>
            </a:r>
            <a:endParaRPr lang="en-US" altLang="zh-CN" sz="1800" dirty="0" smtClean="0"/>
          </a:p>
          <a:p>
            <a:endParaRPr lang="en-US" sz="1800" dirty="0"/>
          </a:p>
          <a:p>
            <a:r>
              <a:rPr lang="zh-CN" altLang="en-US" sz="1800" dirty="0" smtClean="0"/>
              <a:t>将隐单元向量不断向后传递</a:t>
            </a:r>
            <a:endParaRPr lang="en-US" altLang="zh-CN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zh-CN" altLang="en-US" sz="1800" dirty="0" smtClean="0"/>
              <a:t>在</a:t>
            </a:r>
            <a:r>
              <a:rPr lang="en-US" altLang="zh-CN" sz="1800" dirty="0" smtClean="0"/>
              <a:t>Transformer</a:t>
            </a:r>
            <a:r>
              <a:rPr lang="zh-CN" altLang="en-US" sz="1800" dirty="0" smtClean="0"/>
              <a:t>中，将前一段文本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的隐向量与后一段文本印象里拼接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之后计算</a:t>
            </a:r>
            <a:r>
              <a:rPr lang="en-US" altLang="zh-CN" sz="1800" dirty="0" smtClean="0"/>
              <a:t>attention</a:t>
            </a:r>
            <a:endParaRPr lang="en-US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491630"/>
            <a:ext cx="2996398" cy="16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222" y="3651870"/>
            <a:ext cx="5866592" cy="9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Transformer-XL &amp; </a:t>
            </a:r>
            <a:r>
              <a:rPr lang="en-US" altLang="zh-CN" dirty="0" err="1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2.</a:t>
            </a:r>
            <a:r>
              <a:rPr lang="zh-CN" altLang="en-US" sz="2400" dirty="0" smtClean="0"/>
              <a:t>相对位置编码  </a:t>
            </a:r>
            <a:r>
              <a:rPr lang="en-US" sz="2400" dirty="0"/>
              <a:t>Relative Positional Encodings</a:t>
            </a:r>
            <a:endParaRPr lang="en-U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7" y="1815666"/>
            <a:ext cx="45053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27" y="3653129"/>
            <a:ext cx="49815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下箭头 3"/>
          <p:cNvSpPr/>
          <p:nvPr/>
        </p:nvSpPr>
        <p:spPr>
          <a:xfrm>
            <a:off x="2853575" y="3022530"/>
            <a:ext cx="195610" cy="5026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83001" y="1869143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xi</a:t>
            </a:r>
            <a:r>
              <a:rPr lang="en-US" altLang="zh-CN" sz="2400" baseline="30000" dirty="0" err="1" smtClean="0"/>
              <a:t>T</a:t>
            </a:r>
            <a:r>
              <a:rPr lang="en-US" altLang="zh-CN" sz="2400" baseline="-25000" dirty="0" smtClean="0"/>
              <a:t> </a:t>
            </a:r>
            <a:r>
              <a:rPr lang="en-US" altLang="zh-CN" sz="2400" dirty="0" smtClean="0"/>
              <a:t>+ </a:t>
            </a:r>
            <a:r>
              <a:rPr lang="en-US" altLang="zh-CN" sz="2400" dirty="0" err="1" smtClean="0"/>
              <a:t>U</a:t>
            </a:r>
            <a:r>
              <a:rPr lang="en-US" altLang="zh-CN" sz="2400" baseline="-25000" dirty="0" err="1" smtClean="0"/>
              <a:t>i</a:t>
            </a:r>
            <a:r>
              <a:rPr lang="en-US" altLang="zh-CN" sz="2400" baseline="30000" dirty="0" err="1" smtClean="0"/>
              <a:t>T</a:t>
            </a:r>
            <a:r>
              <a:rPr lang="en-US" altLang="zh-CN" sz="2400" dirty="0" smtClean="0"/>
              <a:t>)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q</a:t>
            </a:r>
            <a:r>
              <a:rPr lang="en-US" altLang="zh-CN" sz="2400" baseline="30000" dirty="0" err="1" smtClean="0"/>
              <a:t>T</a:t>
            </a:r>
            <a:r>
              <a:rPr lang="en-US" altLang="zh-CN" sz="2400" dirty="0" err="1" smtClean="0"/>
              <a:t>W</a:t>
            </a:r>
            <a:r>
              <a:rPr lang="en-US" altLang="zh-CN" sz="2400" baseline="-25000" dirty="0" err="1" smtClean="0"/>
              <a:t>k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E</a:t>
            </a:r>
            <a:r>
              <a:rPr lang="en-US" altLang="zh-CN" sz="2400" baseline="-25000" dirty="0" err="1" smtClean="0"/>
              <a:t>xj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+ </a:t>
            </a:r>
            <a:r>
              <a:rPr lang="en-US" altLang="zh-CN" sz="2400" dirty="0" err="1" smtClean="0"/>
              <a:t>U</a:t>
            </a:r>
            <a:r>
              <a:rPr lang="en-US" altLang="zh-CN" sz="2400" baseline="-25000" dirty="0" err="1" smtClean="0"/>
              <a:t>j</a:t>
            </a:r>
            <a:r>
              <a:rPr lang="en-US" altLang="zh-CN" sz="2400" dirty="0" smtClean="0"/>
              <a:t>)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= word embedding</a:t>
            </a:r>
            <a:endParaRPr lang="en-US" altLang="zh-CN" sz="2400" dirty="0" smtClean="0"/>
          </a:p>
          <a:p>
            <a:r>
              <a:rPr lang="en-US" sz="2400" dirty="0" smtClean="0"/>
              <a:t>U = position embedding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283001" y="3647459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</a:t>
            </a:r>
            <a:r>
              <a:rPr lang="en-US" sz="2400" baseline="-25000" dirty="0" err="1" smtClean="0"/>
              <a:t>i</a:t>
            </a:r>
            <a:r>
              <a:rPr lang="en-US" sz="2400" baseline="-25000" dirty="0" smtClean="0"/>
              <a:t>-j</a:t>
            </a:r>
            <a:r>
              <a:rPr lang="zh-CN" altLang="en-US" sz="2400" dirty="0"/>
              <a:t> 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non </a:t>
            </a:r>
            <a:r>
              <a:rPr lang="en-US" altLang="zh-CN" sz="2400" dirty="0" smtClean="0"/>
              <a:t>trainable </a:t>
            </a:r>
            <a:endParaRPr lang="en-US" altLang="zh-CN" sz="2400" dirty="0" smtClean="0"/>
          </a:p>
          <a:p>
            <a:r>
              <a:rPr lang="en-US" altLang="zh-CN" sz="2400" dirty="0" smtClean="0"/>
              <a:t>sinusoid </a:t>
            </a:r>
            <a:r>
              <a:rPr lang="en-US" altLang="zh-CN" sz="2400" dirty="0"/>
              <a:t>encoding matrix </a:t>
            </a:r>
            <a:endParaRPr lang="en-US" altLang="zh-CN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u, v  trainable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Transformer-XL &amp; </a:t>
            </a:r>
            <a:r>
              <a:rPr lang="en-US" altLang="zh-CN" dirty="0" err="1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AR</a:t>
            </a:r>
            <a:r>
              <a:rPr lang="zh-CN" altLang="en-US" sz="2000" dirty="0" smtClean="0"/>
              <a:t>语言模型  </a:t>
            </a:r>
            <a:r>
              <a:rPr lang="en-US" altLang="zh-CN" sz="2000" dirty="0" smtClean="0"/>
              <a:t>auto regressive language model</a:t>
            </a:r>
            <a:endParaRPr lang="en-US" altLang="zh-CN" sz="2000" dirty="0" smtClean="0"/>
          </a:p>
          <a:p>
            <a:r>
              <a:rPr lang="zh-CN" altLang="en-US" sz="2000" dirty="0" smtClean="0"/>
              <a:t>单向预测下一个字</a:t>
            </a:r>
            <a:endParaRPr lang="en-US" altLang="zh-CN" sz="2000" dirty="0" smtClean="0"/>
          </a:p>
          <a:p>
            <a:r>
              <a:rPr lang="zh-CN" altLang="en-US" sz="2000" dirty="0" smtClean="0"/>
              <a:t>缺点：缺少双向信息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sz="2000" dirty="0" smtClean="0"/>
              <a:t>AE</a:t>
            </a:r>
            <a:r>
              <a:rPr lang="zh-CN" altLang="en-US" sz="2000" dirty="0"/>
              <a:t>语言模型 </a:t>
            </a:r>
            <a:r>
              <a:rPr lang="en-US" altLang="zh-CN" sz="2000" dirty="0"/>
              <a:t>auto encoding language model</a:t>
            </a:r>
            <a:endParaRPr lang="en-US" altLang="zh-CN" sz="2000" dirty="0"/>
          </a:p>
          <a:p>
            <a:r>
              <a:rPr lang="zh-CN" altLang="en-US" sz="2000" dirty="0"/>
              <a:t>双向信息输入，预测中间某个</a:t>
            </a:r>
            <a:r>
              <a:rPr lang="en-US" altLang="zh-CN" sz="2000" dirty="0"/>
              <a:t>mask</a:t>
            </a:r>
            <a:r>
              <a:rPr lang="zh-CN" altLang="en-US" sz="2000" dirty="0"/>
              <a:t>的字</a:t>
            </a:r>
            <a:endParaRPr lang="en-US" sz="2000" dirty="0"/>
          </a:p>
          <a:p>
            <a:r>
              <a:rPr lang="zh-CN" altLang="en-US" sz="2000" dirty="0"/>
              <a:t>缺点：引入</a:t>
            </a:r>
            <a:r>
              <a:rPr lang="zh-CN" altLang="en-US" sz="2000" dirty="0" smtClean="0"/>
              <a:t>了</a:t>
            </a:r>
            <a:r>
              <a:rPr lang="en-US" altLang="zh-CN" sz="2000" dirty="0" smtClean="0"/>
              <a:t>[mask]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但</a:t>
            </a:r>
            <a:r>
              <a:rPr lang="zh-CN" altLang="en-US" sz="2000" dirty="0" smtClean="0"/>
              <a:t>实际</a:t>
            </a:r>
            <a:r>
              <a:rPr lang="zh-CN" altLang="en-US" sz="2000" dirty="0"/>
              <a:t>任务中</a:t>
            </a:r>
            <a:r>
              <a:rPr lang="zh-CN" altLang="en-US" sz="2000" dirty="0" smtClean="0"/>
              <a:t>不不存在</a:t>
            </a:r>
            <a:endParaRPr lang="en-US" sz="2000" dirty="0"/>
          </a:p>
          <a:p>
            <a:endParaRPr lang="en-US" altLang="zh-CN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779662"/>
            <a:ext cx="5112568" cy="85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5311"/>
            <a:ext cx="4743475" cy="98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Transformer-XL &amp; </a:t>
            </a:r>
            <a:r>
              <a:rPr lang="en-US" altLang="zh-CN" dirty="0" err="1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</a:t>
            </a:r>
            <a:r>
              <a:rPr lang="zh-CN" altLang="en-US" sz="2000" dirty="0"/>
              <a:t>语言模型与</a:t>
            </a:r>
            <a:r>
              <a:rPr lang="en-US" altLang="zh-CN" sz="2000" dirty="0"/>
              <a:t>AE</a:t>
            </a:r>
            <a:r>
              <a:rPr lang="zh-CN" altLang="en-US" sz="2000" dirty="0"/>
              <a:t>语言模型融合</a:t>
            </a:r>
            <a:endParaRPr lang="en-US" altLang="zh-CN" sz="2000" dirty="0"/>
          </a:p>
          <a:p>
            <a:r>
              <a:rPr lang="en-US" sz="2000" b="1" dirty="0"/>
              <a:t>Permutation Language Model</a:t>
            </a:r>
            <a:endParaRPr lang="en-US" sz="2000" b="1" dirty="0"/>
          </a:p>
          <a:p>
            <a:r>
              <a:rPr lang="zh-CN" altLang="en-US" sz="2000" dirty="0" smtClean="0"/>
              <a:t>调整句子顺序，之后进行单向预测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71750"/>
            <a:ext cx="8451938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Transformer-XL &amp; </a:t>
            </a:r>
            <a:r>
              <a:rPr lang="en-US" altLang="zh-CN" dirty="0" err="1"/>
              <a:t>XLNet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i="1" dirty="0" err="1"/>
              <a:t>XLNet</a:t>
            </a:r>
            <a:r>
              <a:rPr lang="en-US" sz="2000" i="1" dirty="0"/>
              <a:t> is a generalized AR </a:t>
            </a:r>
            <a:r>
              <a:rPr lang="en-US" sz="2000" i="1" dirty="0" smtClean="0"/>
              <a:t>pre</a:t>
            </a:r>
            <a:r>
              <a:rPr lang="en-US" altLang="zh-CN" sz="2000" i="1" dirty="0" smtClean="0"/>
              <a:t>-</a:t>
            </a:r>
            <a:r>
              <a:rPr lang="en-US" sz="2000" i="1" dirty="0" smtClean="0"/>
              <a:t>training </a:t>
            </a:r>
            <a:r>
              <a:rPr lang="en-US" sz="2000" i="1" dirty="0"/>
              <a:t>method that uses a </a:t>
            </a:r>
            <a:r>
              <a:rPr lang="en-US" sz="2000" i="1" dirty="0">
                <a:solidFill>
                  <a:srgbClr val="FF0000"/>
                </a:solidFill>
              </a:rPr>
              <a:t>permutation language modeling </a:t>
            </a:r>
            <a:r>
              <a:rPr lang="en-US" sz="2000" i="1" dirty="0"/>
              <a:t>objective to combine the advantages of </a:t>
            </a:r>
            <a:r>
              <a:rPr lang="en-US" sz="2000" i="1" dirty="0" smtClean="0"/>
              <a:t>AR </a:t>
            </a:r>
            <a:r>
              <a:rPr lang="en-US" sz="2000" i="1" dirty="0"/>
              <a:t>and AE </a:t>
            </a:r>
            <a:r>
              <a:rPr lang="en-US" sz="2000" i="1" dirty="0" smtClean="0"/>
              <a:t>methods</a:t>
            </a:r>
            <a:endParaRPr lang="en-US" sz="2000" i="1" dirty="0" smtClean="0"/>
          </a:p>
          <a:p>
            <a:endParaRPr lang="en-US" sz="2000" i="1" dirty="0" smtClean="0"/>
          </a:p>
          <a:p>
            <a:endParaRPr lang="en-US" sz="2000" i="1" dirty="0"/>
          </a:p>
          <a:p>
            <a:endParaRPr lang="en-US" sz="2000" i="1" dirty="0" smtClean="0"/>
          </a:p>
          <a:p>
            <a:endParaRPr lang="en-US" sz="2000" i="1" dirty="0"/>
          </a:p>
          <a:p>
            <a:r>
              <a:rPr lang="zh-CN" altLang="en-US" sz="2000" b="1" dirty="0" smtClean="0"/>
              <a:t>修改训练目标，同时修改模型结构，带来效果提升</a:t>
            </a:r>
            <a:endParaRPr lang="en-US" altLang="zh-CN" sz="2000" b="1" dirty="0" smtClean="0"/>
          </a:p>
          <a:p>
            <a:r>
              <a:rPr lang="en-US" sz="2000" dirty="0" smtClean="0"/>
              <a:t>MLM -&gt; PLM               transformer -&gt; transformer-xl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355726"/>
            <a:ext cx="7630001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ELMo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i="1" dirty="0" smtClean="0"/>
              <a:t>We </a:t>
            </a:r>
            <a:r>
              <a:rPr lang="en-US" i="1" dirty="0"/>
              <a:t>have introduced </a:t>
            </a:r>
            <a:r>
              <a:rPr lang="en-US" i="1" dirty="0">
                <a:solidFill>
                  <a:srgbClr val="FF0000"/>
                </a:solidFill>
              </a:rPr>
              <a:t>a general approach</a:t>
            </a:r>
            <a:r>
              <a:rPr lang="en-US" i="1" dirty="0"/>
              <a:t> for </a:t>
            </a:r>
            <a:r>
              <a:rPr lang="en-US" i="1" dirty="0" smtClean="0"/>
              <a:t>learning </a:t>
            </a:r>
            <a:r>
              <a:rPr lang="en-US" i="1" dirty="0"/>
              <a:t>high-quality deep context-dependent </a:t>
            </a:r>
            <a:r>
              <a:rPr lang="en-US" i="1" dirty="0" smtClean="0"/>
              <a:t>representations </a:t>
            </a:r>
            <a:r>
              <a:rPr lang="en-US" i="1" dirty="0"/>
              <a:t>from </a:t>
            </a:r>
            <a:r>
              <a:rPr lang="en-US" i="1" dirty="0" err="1"/>
              <a:t>biLMs</a:t>
            </a:r>
            <a:r>
              <a:rPr lang="en-US" i="1" dirty="0"/>
              <a:t>, and shown </a:t>
            </a:r>
            <a:r>
              <a:rPr lang="en-US" i="1" dirty="0">
                <a:solidFill>
                  <a:srgbClr val="FF0000"/>
                </a:solidFill>
              </a:rPr>
              <a:t>large </a:t>
            </a:r>
            <a:r>
              <a:rPr lang="en-US" i="1" dirty="0" smtClean="0">
                <a:solidFill>
                  <a:srgbClr val="FF0000"/>
                </a:solidFill>
              </a:rPr>
              <a:t>improvements </a:t>
            </a:r>
            <a:r>
              <a:rPr lang="en-US" i="1" dirty="0"/>
              <a:t>when applying </a:t>
            </a:r>
            <a:r>
              <a:rPr lang="en-US" i="1" dirty="0" err="1"/>
              <a:t>ELMo</a:t>
            </a:r>
            <a:r>
              <a:rPr lang="en-US" i="1" dirty="0"/>
              <a:t> to </a:t>
            </a:r>
            <a:r>
              <a:rPr lang="en-US" i="1" dirty="0">
                <a:solidFill>
                  <a:srgbClr val="FF0000"/>
                </a:solidFill>
              </a:rPr>
              <a:t>a broad range of NLP </a:t>
            </a:r>
            <a:r>
              <a:rPr lang="en-US" i="1" dirty="0" smtClean="0">
                <a:solidFill>
                  <a:srgbClr val="FF0000"/>
                </a:solidFill>
              </a:rPr>
              <a:t>tasks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b="1" dirty="0" smtClean="0"/>
              <a:t>预</a:t>
            </a:r>
            <a:r>
              <a:rPr lang="zh-CN" altLang="en-US" b="1" dirty="0"/>
              <a:t>训练</a:t>
            </a:r>
            <a:r>
              <a:rPr lang="zh-CN" altLang="en-US" b="1" dirty="0" smtClean="0"/>
              <a:t>是一种通用的提升效果的手段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Robustly optimized BERT </a:t>
            </a:r>
            <a:r>
              <a:rPr lang="en-US" dirty="0" smtClean="0"/>
              <a:t>approach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模型结构不变，训练方式调整</a:t>
            </a:r>
            <a:endParaRPr lang="en-US" altLang="zh-CN" dirty="0" smtClean="0">
              <a:latin typeface="+mn-ea"/>
            </a:endParaRPr>
          </a:p>
          <a:p>
            <a:r>
              <a:rPr lang="en-US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）更多的数据，更大的</a:t>
            </a:r>
            <a:r>
              <a:rPr lang="en-US" altLang="zh-CN" dirty="0" smtClean="0">
                <a:latin typeface="+mn-ea"/>
              </a:rPr>
              <a:t>batch size</a:t>
            </a:r>
            <a:r>
              <a:rPr lang="zh-CN" altLang="en-US" dirty="0" smtClean="0">
                <a:latin typeface="+mn-ea"/>
              </a:rPr>
              <a:t>，更久的训练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</a:t>
            </a:r>
            <a:r>
              <a:rPr lang="zh-CN" altLang="en-US" dirty="0">
                <a:latin typeface="+mn-ea"/>
              </a:rPr>
              <a:t>去掉</a:t>
            </a:r>
            <a:r>
              <a:rPr lang="en-US" altLang="zh-CN" dirty="0" smtClean="0">
                <a:latin typeface="+mn-ea"/>
              </a:rPr>
              <a:t>next sentence prediction 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）使用更长的样本</a:t>
            </a:r>
            <a:endParaRPr lang="en-US" altLang="zh-CN" dirty="0" smtClean="0">
              <a:latin typeface="+mn-ea"/>
            </a:endParaRPr>
          </a:p>
          <a:p>
            <a:endParaRPr lang="en-US" dirty="0">
              <a:latin typeface="+mn-ea"/>
            </a:endParaRPr>
          </a:p>
          <a:p>
            <a:r>
              <a:rPr lang="en-US" dirty="0" smtClean="0">
                <a:latin typeface="+mn-ea"/>
              </a:rPr>
              <a:t>4</a:t>
            </a:r>
            <a:r>
              <a:rPr lang="zh-CN" altLang="en-US" dirty="0" smtClean="0">
                <a:latin typeface="+mn-ea"/>
              </a:rPr>
              <a:t>）动态改变</a:t>
            </a:r>
            <a:r>
              <a:rPr lang="en-US" altLang="zh-CN" dirty="0" smtClean="0">
                <a:latin typeface="+mn-ea"/>
              </a:rPr>
              <a:t>mask</a:t>
            </a:r>
            <a:r>
              <a:rPr lang="zh-CN" altLang="en-US" dirty="0">
                <a:latin typeface="+mn-ea"/>
              </a:rPr>
              <a:t>位置</a:t>
            </a:r>
            <a:endParaRPr lang="en-US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51610"/>
            <a:ext cx="3466728" cy="2038242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/>
              <a:t>We find that BERT was </a:t>
            </a:r>
            <a:r>
              <a:rPr lang="en-US" i="1" dirty="0">
                <a:solidFill>
                  <a:srgbClr val="FF0000"/>
                </a:solidFill>
              </a:rPr>
              <a:t>significantly undertrained</a:t>
            </a:r>
            <a:r>
              <a:rPr lang="en-US" i="1" dirty="0"/>
              <a:t>, and can match or exceed the performance of every model published after it.</a:t>
            </a:r>
            <a:endParaRPr lang="en-US" i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998" y="1599642"/>
            <a:ext cx="4867275" cy="167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6" y="3489852"/>
            <a:ext cx="8867278" cy="12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These </a:t>
            </a:r>
            <a:r>
              <a:rPr lang="en-US" i="1" dirty="0" smtClean="0"/>
              <a:t>results </a:t>
            </a:r>
            <a:r>
              <a:rPr lang="en-US" i="1" dirty="0"/>
              <a:t>illustrate the importance of these </a:t>
            </a:r>
            <a:r>
              <a:rPr lang="en-US" i="1" dirty="0" smtClean="0"/>
              <a:t>previously </a:t>
            </a:r>
            <a:r>
              <a:rPr lang="en-US" i="1" dirty="0"/>
              <a:t>overlooked </a:t>
            </a:r>
            <a:r>
              <a:rPr lang="en-US" i="1" dirty="0">
                <a:solidFill>
                  <a:srgbClr val="FF0000"/>
                </a:solidFill>
              </a:rPr>
              <a:t>design decisions </a:t>
            </a:r>
            <a:r>
              <a:rPr lang="en-US" i="1" dirty="0"/>
              <a:t>and suggest that BERT’s </a:t>
            </a:r>
            <a:r>
              <a:rPr lang="en-US" i="1" dirty="0" smtClean="0"/>
              <a:t>pre</a:t>
            </a:r>
            <a:r>
              <a:rPr lang="en-US" altLang="zh-CN" i="1" dirty="0" smtClean="0"/>
              <a:t>-</a:t>
            </a:r>
            <a:r>
              <a:rPr lang="en-US" i="1" dirty="0" smtClean="0"/>
              <a:t>training </a:t>
            </a:r>
            <a:r>
              <a:rPr lang="en-US" i="1" dirty="0"/>
              <a:t>objective </a:t>
            </a:r>
            <a:r>
              <a:rPr lang="en-US" i="1" dirty="0">
                <a:solidFill>
                  <a:srgbClr val="FF0000"/>
                </a:solidFill>
              </a:rPr>
              <a:t>remains </a:t>
            </a:r>
            <a:r>
              <a:rPr lang="en-US" i="1" dirty="0" smtClean="0">
                <a:solidFill>
                  <a:srgbClr val="FF0000"/>
                </a:solidFill>
              </a:rPr>
              <a:t>competitive </a:t>
            </a:r>
            <a:r>
              <a:rPr lang="en-US" i="1" dirty="0"/>
              <a:t>with recently proposed alternatives. 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b="1" dirty="0" smtClean="0"/>
              <a:t>挖掘旧的方法的潜力，有时比创新还要有效</a:t>
            </a:r>
            <a:endParaRPr lang="en-US" altLang="zh-CN" b="1" dirty="0" smtClean="0"/>
          </a:p>
          <a:p>
            <a:r>
              <a:rPr lang="zh-CN" altLang="en-US" dirty="0" smtClean="0"/>
              <a:t>能够最大限度的发挥一种算法的能力，是算法工程师能力的体现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的主要区别有三个：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去掉了</a:t>
            </a:r>
            <a:r>
              <a:rPr lang="en-US" altLang="zh-CN" dirty="0" smtClean="0"/>
              <a:t>NSP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随机</a:t>
            </a:r>
            <a:r>
              <a:rPr lang="en-US" altLang="zh-CN" dirty="0" smtClean="0"/>
              <a:t>mask</a:t>
            </a:r>
            <a:r>
              <a:rPr lang="zh-CN" altLang="en-US" dirty="0"/>
              <a:t>几</a:t>
            </a:r>
            <a:r>
              <a:rPr lang="zh-CN" altLang="en-US" dirty="0" smtClean="0"/>
              <a:t>个连续的</a:t>
            </a:r>
            <a:r>
              <a:rPr lang="en-US" altLang="zh-CN" dirty="0" smtClean="0"/>
              <a:t>token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新的预训练任务</a:t>
            </a:r>
            <a:r>
              <a:rPr lang="en-US" altLang="zh-CN" dirty="0" smtClean="0"/>
              <a:t>SBO</a:t>
            </a:r>
            <a:r>
              <a:rPr lang="zh-CN" altLang="en-US" dirty="0" smtClean="0"/>
              <a:t>（</a:t>
            </a:r>
            <a:r>
              <a:rPr lang="en-US" dirty="0"/>
              <a:t>Span Boundary Objective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" y="1275830"/>
            <a:ext cx="9023555" cy="3353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SBO</a:t>
            </a:r>
            <a:r>
              <a:rPr lang="zh-CN" altLang="en-US" dirty="0" smtClean="0"/>
              <a:t>任务</a:t>
            </a:r>
            <a:endParaRPr lang="en-US" altLang="zh-CN" dirty="0"/>
          </a:p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s-1</a:t>
            </a:r>
            <a:r>
              <a:rPr lang="zh-CN" altLang="en-US" dirty="0" smtClean="0"/>
              <a:t>代表</a:t>
            </a:r>
            <a:r>
              <a:rPr lang="en-US" altLang="zh-CN" dirty="0" smtClean="0"/>
              <a:t>mask</a:t>
            </a:r>
            <a:r>
              <a:rPr lang="zh-CN" altLang="en-US" dirty="0" smtClean="0"/>
              <a:t>片段之前的第一个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Embedding</a:t>
            </a:r>
            <a:endParaRPr lang="en-US" altLang="zh-CN" dirty="0" smtClean="0"/>
          </a:p>
          <a:p>
            <a:r>
              <a:rPr lang="en-US" altLang="zh-CN" dirty="0" smtClean="0"/>
              <a:t>X</a:t>
            </a:r>
            <a:r>
              <a:rPr lang="en-US" altLang="zh-CN" baseline="-25000" dirty="0" smtClean="0"/>
              <a:t>e+1</a:t>
            </a:r>
            <a:r>
              <a:rPr lang="zh-CN" altLang="en-US" dirty="0"/>
              <a:t>代表</a:t>
            </a:r>
            <a:r>
              <a:rPr lang="en-US" altLang="zh-CN" dirty="0"/>
              <a:t>mask</a:t>
            </a:r>
            <a:r>
              <a:rPr lang="zh-CN" altLang="en-US" dirty="0" smtClean="0"/>
              <a:t>片段</a:t>
            </a:r>
            <a:r>
              <a:rPr lang="zh-CN" altLang="en-US" dirty="0"/>
              <a:t>之后</a:t>
            </a:r>
            <a:r>
              <a:rPr lang="zh-CN" altLang="en-US" dirty="0" smtClean="0"/>
              <a:t>的第一</a:t>
            </a:r>
            <a:r>
              <a:rPr lang="zh-CN" altLang="en-US" dirty="0"/>
              <a:t>个</a:t>
            </a:r>
            <a:r>
              <a:rPr lang="en-US" altLang="zh-CN" dirty="0" smtClean="0"/>
              <a:t>token</a:t>
            </a:r>
            <a:r>
              <a:rPr lang="zh-CN" altLang="en-US" dirty="0"/>
              <a:t>的</a:t>
            </a:r>
            <a:r>
              <a:rPr lang="en-US" altLang="zh-CN" dirty="0"/>
              <a:t>Embedding</a:t>
            </a:r>
            <a:endParaRPr lang="en-US" altLang="zh-CN" dirty="0" smtClean="0"/>
          </a:p>
          <a:p>
            <a:r>
              <a:rPr lang="en-US" altLang="zh-CN" dirty="0" smtClean="0"/>
              <a:t>P</a:t>
            </a:r>
            <a:r>
              <a:rPr lang="en-US" altLang="zh-CN" baseline="-25000" dirty="0" smtClean="0"/>
              <a:t>i-s+1</a:t>
            </a:r>
            <a:r>
              <a:rPr lang="zh-CN" altLang="en-US" dirty="0" smtClean="0"/>
              <a:t>代表目标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Position Embedding</a:t>
            </a:r>
            <a:endParaRPr lang="en-US" altLang="zh-CN" dirty="0"/>
          </a:p>
          <a:p>
            <a:endParaRPr lang="en-US" altLang="zh-CN" dirty="0" smtClean="0"/>
          </a:p>
          <a:p>
            <a:endParaRPr lang="en-US" dirty="0" smtClean="0"/>
          </a:p>
          <a:p>
            <a:r>
              <a:rPr lang="en-US" altLang="zh-CN" dirty="0" smtClean="0"/>
              <a:t>SBO</a:t>
            </a:r>
            <a:r>
              <a:rPr lang="zh-CN" altLang="en-US" dirty="0" smtClean="0"/>
              <a:t>预测层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798" y="3759882"/>
            <a:ext cx="5304377" cy="1221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883" y="2949792"/>
            <a:ext cx="4088020" cy="50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Mask</a:t>
            </a:r>
            <a:r>
              <a:rPr lang="zh-CN" altLang="en-US" dirty="0" smtClean="0"/>
              <a:t>片段长度采样分布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815667"/>
            <a:ext cx="4371975" cy="2393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08822"/>
            <a:ext cx="424815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23" y="2837221"/>
            <a:ext cx="3519074" cy="458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500518" y="2553861"/>
            <a:ext cx="187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几何分布：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Mask</a:t>
            </a:r>
            <a:r>
              <a:rPr lang="zh-CN" altLang="en-US" sz="2400" dirty="0" smtClean="0"/>
              <a:t>指定实体或名词短语，效果不如</a:t>
            </a:r>
            <a:r>
              <a:rPr lang="en-US" altLang="zh-CN" sz="2400" dirty="0" smtClean="0"/>
              <a:t>mask</a:t>
            </a:r>
            <a:r>
              <a:rPr lang="zh-CN" altLang="en-US" sz="2400" dirty="0" smtClean="0"/>
              <a:t>随机片段</a:t>
            </a:r>
            <a:endParaRPr lang="en-US" altLang="zh-CN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altLang="zh-CN" sz="2400" dirty="0" smtClean="0"/>
              <a:t>NSP</a:t>
            </a:r>
            <a:r>
              <a:rPr lang="zh-CN" altLang="en-US" sz="2400" dirty="0" smtClean="0"/>
              <a:t>作用不大，不如不加，不如</a:t>
            </a:r>
            <a:r>
              <a:rPr lang="en-US" altLang="zh-CN" sz="2400" dirty="0" smtClean="0"/>
              <a:t>SBO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62" y="1847861"/>
            <a:ext cx="8516937" cy="127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6" y="3276645"/>
            <a:ext cx="8926513" cy="96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SpanBert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i="1" dirty="0"/>
              <a:t>While others show the benefits of adding more data </a:t>
            </a:r>
            <a:r>
              <a:rPr lang="en-US" i="1" dirty="0" smtClean="0"/>
              <a:t>and </a:t>
            </a:r>
            <a:r>
              <a:rPr lang="en-US" i="1" dirty="0"/>
              <a:t>increasing model </a:t>
            </a:r>
            <a:r>
              <a:rPr lang="en-US" i="1" dirty="0" smtClean="0"/>
              <a:t>size, this </a:t>
            </a:r>
            <a:r>
              <a:rPr lang="en-US" i="1" dirty="0"/>
              <a:t>work </a:t>
            </a:r>
            <a:r>
              <a:rPr lang="en-US" i="1" dirty="0" smtClean="0"/>
              <a:t>demonstrates </a:t>
            </a:r>
            <a:r>
              <a:rPr lang="en-US" i="1" dirty="0"/>
              <a:t>the importance of </a:t>
            </a:r>
            <a:r>
              <a:rPr lang="en-US" i="1" dirty="0">
                <a:solidFill>
                  <a:srgbClr val="FF0000"/>
                </a:solidFill>
              </a:rPr>
              <a:t>designing good </a:t>
            </a:r>
            <a:r>
              <a:rPr lang="en-US" i="1" dirty="0" smtClean="0">
                <a:solidFill>
                  <a:srgbClr val="FF0000"/>
                </a:solidFill>
              </a:rPr>
              <a:t>pre-training </a:t>
            </a:r>
            <a:r>
              <a:rPr lang="en-US" i="1" dirty="0">
                <a:solidFill>
                  <a:srgbClr val="FF0000"/>
                </a:solidFill>
              </a:rPr>
              <a:t>tasks</a:t>
            </a:r>
            <a:r>
              <a:rPr lang="en-US" i="1" dirty="0"/>
              <a:t> and objectives, which can also have a remarkable impact</a:t>
            </a:r>
            <a:r>
              <a:rPr lang="en-US" i="1" dirty="0" smtClean="0"/>
              <a:t>.</a:t>
            </a:r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r>
              <a:rPr lang="zh-CN" altLang="en-US" b="1" dirty="0"/>
              <a:t>大</a:t>
            </a:r>
            <a:r>
              <a:rPr lang="zh-CN" altLang="en-US" b="1" dirty="0" smtClean="0"/>
              <a:t>模型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更多的数据不是唯一出路，改变训练目标也有很大影响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试图解决</a:t>
            </a:r>
            <a:r>
              <a:rPr lang="en-US" altLang="zh-CN" dirty="0" smtClean="0"/>
              <a:t>Bert</a:t>
            </a:r>
            <a:r>
              <a:rPr lang="zh-CN" altLang="en-US" dirty="0" smtClean="0"/>
              <a:t>模型过大的问题</a:t>
            </a:r>
            <a:endParaRPr lang="en-US" altLang="zh-CN" dirty="0" smtClean="0"/>
          </a:p>
          <a:p>
            <a:r>
              <a:rPr lang="zh-CN" altLang="en-US" dirty="0" smtClean="0"/>
              <a:t>想办法减少参数量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1. F</a:t>
            </a:r>
            <a:r>
              <a:rPr lang="en-US" dirty="0" smtClean="0"/>
              <a:t>actorized </a:t>
            </a:r>
            <a:r>
              <a:rPr lang="en-US" dirty="0"/>
              <a:t>embedding </a:t>
            </a:r>
            <a:r>
              <a:rPr lang="en-US" dirty="0" smtClean="0"/>
              <a:t>parameterization</a:t>
            </a:r>
            <a:endParaRPr lang="en-US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Embedding</a:t>
            </a:r>
            <a:r>
              <a:rPr lang="zh-CN" altLang="en-US" dirty="0" smtClean="0"/>
              <a:t>层的因式分解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en-US" dirty="0"/>
              <a:t>2. Cross-layer parameter </a:t>
            </a:r>
            <a:r>
              <a:rPr lang="en-US" dirty="0" smtClean="0"/>
              <a:t>sharing</a:t>
            </a:r>
            <a:endParaRPr lang="en-US" dirty="0"/>
          </a:p>
          <a:p>
            <a:r>
              <a:rPr lang="en-US" dirty="0" smtClean="0"/>
              <a:t>    </a:t>
            </a:r>
            <a:r>
              <a:rPr lang="zh-CN" altLang="en-US" dirty="0" smtClean="0"/>
              <a:t>跨层参数共享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早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BERT</a:t>
            </a:r>
            <a:r>
              <a:rPr lang="zh-CN" altLang="en-US" sz="2800" dirty="0" smtClean="0"/>
              <a:t>，启用了</a:t>
            </a:r>
            <a:r>
              <a:rPr lang="en-US" altLang="zh-CN" sz="2800" dirty="0" smtClean="0"/>
              <a:t>Transformer</a:t>
            </a:r>
            <a:r>
              <a:rPr lang="zh-CN" altLang="en-US" sz="2800" dirty="0" smtClean="0"/>
              <a:t>作为核心编码器</a:t>
            </a:r>
            <a:endParaRPr lang="en-US" altLang="zh-CN" sz="2800" dirty="0" smtClean="0"/>
          </a:p>
          <a:p>
            <a:r>
              <a:rPr lang="zh-CN" altLang="en-US" sz="2800" dirty="0" smtClean="0"/>
              <a:t>开始使用特有</a:t>
            </a:r>
            <a:r>
              <a:rPr lang="en-US" altLang="zh-CN" sz="2800" dirty="0" smtClean="0"/>
              <a:t>token</a:t>
            </a:r>
            <a:r>
              <a:rPr lang="zh-CN" altLang="en-US" sz="2800" dirty="0" smtClean="0"/>
              <a:t>连接不同句子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9" y="2247714"/>
            <a:ext cx="8759773" cy="275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actorized 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</a:rPr>
              <a:t>embedding </a:t>
            </a:r>
            <a:r>
              <a:rPr 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parameterization</a:t>
            </a:r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pt-BR" dirty="0">
                <a:latin typeface="黑体" panose="02010609060101010101" pitchFamily="49" charset="-122"/>
                <a:ea typeface="黑体" panose="02010609060101010101" pitchFamily="49" charset="-122"/>
              </a:rPr>
              <a:t>O</a:t>
            </a:r>
            <a:r>
              <a:rPr lang="pt-BR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(V </a:t>
            </a:r>
            <a:r>
              <a:rPr lang="pt-BR" dirty="0">
                <a:latin typeface="黑体" panose="02010609060101010101" pitchFamily="49" charset="-122"/>
                <a:ea typeface="黑体" panose="02010609060101010101" pitchFamily="49" charset="-122"/>
              </a:rPr>
              <a:t>× H)  </a:t>
            </a:r>
            <a:r>
              <a:rPr lang="pt-BR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-&gt;  </a:t>
            </a:r>
            <a:r>
              <a:rPr lang="pt-BR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O(V </a:t>
            </a:r>
            <a:r>
              <a:rPr lang="pt-BR" dirty="0">
                <a:latin typeface="黑体" panose="02010609060101010101" pitchFamily="49" charset="-122"/>
                <a:ea typeface="黑体" panose="02010609060101010101" pitchFamily="49" charset="-122"/>
              </a:rPr>
              <a:t>× E + E × H</a:t>
            </a:r>
            <a:r>
              <a:rPr lang="pt-BR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pt-BR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 =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词表大小        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30000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H =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隐单元个数       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1024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Embedding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大小  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512  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（原生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Bert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无此参数）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参数量</a:t>
            </a:r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 x H                             = 30720000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 x E + E x H = 15360000 + 524288 = 15884288</a:t>
            </a:r>
            <a:endParaRPr lang="en-US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Cross-layer parameter sharing</a:t>
            </a:r>
            <a:endParaRPr lang="en-US" sz="2000" dirty="0"/>
          </a:p>
          <a:p>
            <a:r>
              <a:rPr lang="zh-CN" altLang="en-US" sz="2000" dirty="0" smtClean="0"/>
              <a:t>跨层参数共享，有多种共享方式：</a:t>
            </a:r>
            <a:endParaRPr lang="en-US" altLang="zh-CN" sz="2000" dirty="0" smtClean="0"/>
          </a:p>
          <a:p>
            <a:r>
              <a:rPr lang="zh-CN" altLang="en-US" sz="2000" dirty="0"/>
              <a:t>只</a:t>
            </a:r>
            <a:r>
              <a:rPr lang="zh-CN" altLang="en-US" sz="2000" dirty="0" smtClean="0"/>
              <a:t>共享</a:t>
            </a:r>
            <a:r>
              <a:rPr lang="en-US" altLang="zh-CN" sz="2000" dirty="0" smtClean="0"/>
              <a:t>attention</a:t>
            </a:r>
            <a:r>
              <a:rPr lang="zh-CN" altLang="en-US" sz="2000" dirty="0"/>
              <a:t>部分</a:t>
            </a:r>
            <a:endParaRPr lang="en-US" altLang="zh-CN" sz="2000" dirty="0" smtClean="0"/>
          </a:p>
          <a:p>
            <a:r>
              <a:rPr lang="zh-CN" altLang="en-US" sz="2000" dirty="0"/>
              <a:t>只</a:t>
            </a:r>
            <a:r>
              <a:rPr lang="zh-CN" altLang="en-US" sz="2000" dirty="0" smtClean="0"/>
              <a:t>共享</a:t>
            </a:r>
            <a:r>
              <a:rPr lang="en-US" altLang="zh-CN" sz="2000" dirty="0" smtClean="0"/>
              <a:t>feed-forward</a:t>
            </a:r>
            <a:r>
              <a:rPr lang="zh-CN" altLang="en-US" sz="2000" dirty="0" smtClean="0"/>
              <a:t>部分</a:t>
            </a:r>
            <a:endParaRPr lang="en-US" altLang="zh-CN" sz="2000" dirty="0" smtClean="0"/>
          </a:p>
          <a:p>
            <a:r>
              <a:rPr lang="zh-CN" altLang="en-US" sz="2000" dirty="0" smtClean="0"/>
              <a:t>全部共享</a:t>
            </a:r>
            <a:endParaRPr lang="en-US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8" y="3363999"/>
            <a:ext cx="9010739" cy="156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SOP</a:t>
            </a:r>
            <a:r>
              <a:rPr lang="zh-CN" altLang="en-US" dirty="0" smtClean="0"/>
              <a:t>任务替代</a:t>
            </a:r>
            <a:r>
              <a:rPr lang="en-US" altLang="zh-CN" dirty="0" smtClean="0"/>
              <a:t>NSP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r>
              <a:rPr lang="en-US" altLang="zh-CN" dirty="0" smtClean="0"/>
              <a:t>Sentence order prediction</a:t>
            </a:r>
            <a:endParaRPr lang="en-US" altLang="zh-CN" dirty="0" smtClean="0"/>
          </a:p>
          <a:p>
            <a:r>
              <a:rPr lang="zh-CN" altLang="en-US" dirty="0" smtClean="0"/>
              <a:t>预测两句话的前后关系，同样是二分类任务</a:t>
            </a:r>
            <a:endParaRPr lang="en-US" altLang="zh-CN" dirty="0" smtClean="0"/>
          </a:p>
          <a:p>
            <a:r>
              <a:rPr lang="en-US" dirty="0" smtClean="0"/>
              <a:t>[CLS] </a:t>
            </a:r>
            <a:r>
              <a:rPr lang="zh-CN" altLang="en-US" dirty="0" smtClean="0"/>
              <a:t>你好啊</a:t>
            </a:r>
            <a:r>
              <a:rPr lang="en-US" altLang="zh-CN" dirty="0" err="1" smtClean="0"/>
              <a:t>bert</a:t>
            </a:r>
            <a:r>
              <a:rPr lang="en-US" dirty="0" smtClean="0"/>
              <a:t> [SEP] </a:t>
            </a:r>
            <a:r>
              <a:rPr lang="zh-CN" altLang="en-US" dirty="0" smtClean="0"/>
              <a:t>好久不见</a:t>
            </a:r>
            <a:r>
              <a:rPr lang="en-US" dirty="0" smtClean="0"/>
              <a:t> [SEP] -&gt; </a:t>
            </a:r>
            <a:r>
              <a:rPr lang="en-US" altLang="zh-CN" dirty="0" smtClean="0"/>
              <a:t>Positive</a:t>
            </a:r>
            <a:endParaRPr lang="en-US" altLang="zh-CN" dirty="0" smtClean="0"/>
          </a:p>
          <a:p>
            <a:r>
              <a:rPr lang="en-US" dirty="0" smtClean="0"/>
              <a:t>[CLS</a:t>
            </a:r>
            <a:r>
              <a:rPr lang="en-US" dirty="0"/>
              <a:t>] </a:t>
            </a:r>
            <a:r>
              <a:rPr lang="zh-CN" altLang="en-US" dirty="0" smtClean="0"/>
              <a:t>好久不见</a:t>
            </a:r>
            <a:r>
              <a:rPr lang="en-US" dirty="0" smtClean="0"/>
              <a:t> </a:t>
            </a:r>
            <a:r>
              <a:rPr lang="en-US" dirty="0"/>
              <a:t>[SEP</a:t>
            </a:r>
            <a:r>
              <a:rPr lang="en-US" dirty="0" smtClean="0"/>
              <a:t>]</a:t>
            </a:r>
            <a:r>
              <a:rPr lang="zh-CN" altLang="en-US" dirty="0"/>
              <a:t>你好啊</a:t>
            </a:r>
            <a:r>
              <a:rPr lang="en-US" altLang="zh-CN" dirty="0" err="1"/>
              <a:t>bert</a:t>
            </a:r>
            <a:r>
              <a:rPr lang="en-US" dirty="0" smtClean="0"/>
              <a:t> </a:t>
            </a:r>
            <a:r>
              <a:rPr lang="en-US" dirty="0"/>
              <a:t>[SEP] -&gt; </a:t>
            </a:r>
            <a:r>
              <a:rPr lang="en-US" dirty="0" smtClean="0"/>
              <a:t>Negative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论文认为</a:t>
            </a:r>
            <a:r>
              <a:rPr lang="en-US" altLang="zh-CN" dirty="0" smtClean="0"/>
              <a:t>NSP</a:t>
            </a:r>
            <a:r>
              <a:rPr lang="zh-CN" altLang="en-US" dirty="0" smtClean="0"/>
              <a:t>任务过于简单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73828"/>
            <a:ext cx="8424870" cy="91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/>
              <a:t>局限性：</a:t>
            </a:r>
            <a:endParaRPr lang="en-US" altLang="zh-CN" sz="2000" dirty="0" smtClean="0"/>
          </a:p>
          <a:p>
            <a:r>
              <a:rPr lang="en-US" sz="2000" dirty="0" smtClean="0"/>
              <a:t>1.</a:t>
            </a:r>
            <a:r>
              <a:rPr lang="zh-CN" altLang="en-US" sz="2000" dirty="0" smtClean="0"/>
              <a:t>虽然目的在于缩减参数，但依然是越大越好</a:t>
            </a:r>
            <a:endParaRPr lang="en-US" altLang="zh-CN" sz="2000" dirty="0" smtClean="0"/>
          </a:p>
          <a:p>
            <a:r>
              <a:rPr lang="en-US" sz="2000" dirty="0" smtClean="0"/>
              <a:t>2.</a:t>
            </a:r>
            <a:r>
              <a:rPr lang="zh-CN" altLang="en-US" sz="2000" dirty="0" smtClean="0"/>
              <a:t>虽然缩减了参数，但是前向计算速度没有提升（训练速度有提升）</a:t>
            </a:r>
            <a:endParaRPr lang="en-US" altLang="zh-CN" sz="2000" dirty="0" smtClean="0"/>
          </a:p>
          <a:p>
            <a:endParaRPr 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1" y="3948354"/>
            <a:ext cx="767873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19" y="2874782"/>
            <a:ext cx="6630987" cy="1064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Given the importance of model size, we ask: </a:t>
            </a:r>
            <a:r>
              <a:rPr lang="en-US" i="1" dirty="0">
                <a:solidFill>
                  <a:srgbClr val="FF0000"/>
                </a:solidFill>
              </a:rPr>
              <a:t>Is having better </a:t>
            </a:r>
            <a:r>
              <a:rPr lang="en-US" i="1" dirty="0" smtClean="0">
                <a:solidFill>
                  <a:srgbClr val="FF0000"/>
                </a:solidFill>
              </a:rPr>
              <a:t>NLP </a:t>
            </a:r>
            <a:r>
              <a:rPr lang="en-US" i="1" dirty="0">
                <a:solidFill>
                  <a:srgbClr val="FF0000"/>
                </a:solidFill>
              </a:rPr>
              <a:t>models as easy as having larger models</a:t>
            </a:r>
            <a:r>
              <a:rPr lang="en-US" i="1" dirty="0" smtClean="0"/>
              <a:t>?</a:t>
            </a:r>
            <a:endParaRPr lang="en-US" i="1" dirty="0" smtClean="0"/>
          </a:p>
          <a:p>
            <a:r>
              <a:rPr lang="en-US" i="1" dirty="0" smtClean="0"/>
              <a:t>we </a:t>
            </a:r>
            <a:r>
              <a:rPr lang="en-US" i="1" dirty="0"/>
              <a:t>are able to scale up to much larger ALBERT </a:t>
            </a:r>
            <a:r>
              <a:rPr lang="en-US" i="1" dirty="0" smtClean="0"/>
              <a:t>configurations that </a:t>
            </a:r>
            <a:r>
              <a:rPr lang="en-US" i="1" dirty="0"/>
              <a:t>still have fewer parameters than BERT-large but achieve significantly better </a:t>
            </a:r>
            <a:r>
              <a:rPr lang="en-US" i="1" dirty="0" smtClean="0"/>
              <a:t>performance</a:t>
            </a:r>
            <a:endParaRPr lang="en-US" i="1" dirty="0" smtClean="0"/>
          </a:p>
          <a:p>
            <a:endParaRPr lang="en-US" i="1" dirty="0"/>
          </a:p>
          <a:p>
            <a:r>
              <a:rPr lang="zh-CN" altLang="en-US" b="1" dirty="0" smtClean="0"/>
              <a:t>工程角度讲价值不大，但是证明了参数量并非模型能力的绝对衡量标准</a:t>
            </a:r>
            <a:endParaRPr lang="en-US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DistillBert </a:t>
            </a:r>
            <a:r>
              <a:rPr lang="zh-CN" altLang="en-US"/>
              <a:t>模型蒸馏技术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1707515"/>
            <a:ext cx="7266940" cy="3394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450" y="1203325"/>
            <a:ext cx="733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小模型从大模型输出的概率分布进行学习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KL</a:t>
            </a:r>
            <a:r>
              <a:rPr lang="zh-CN" altLang="en-US"/>
              <a:t>散度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4011295"/>
            <a:ext cx="6339840" cy="571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4210" y="1347470"/>
            <a:ext cx="73126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KL</a:t>
            </a:r>
            <a:r>
              <a:rPr lang="zh-CN" altLang="en-US"/>
              <a:t>散度是一种衡量两个概率分布（也可简单理解为向量）之间差异的算法。经常作为神经网络的</a:t>
            </a:r>
            <a:r>
              <a:rPr lang="en-US" altLang="zh-CN"/>
              <a:t>loss</a:t>
            </a:r>
            <a:r>
              <a:rPr lang="zh-CN" altLang="en-US"/>
              <a:t>函数使用。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与交叉熵计算过程实际非常接近，但交叉熵通常要求</a:t>
            </a:r>
            <a:r>
              <a:rPr lang="en-US" altLang="zh-CN"/>
              <a:t>target</a:t>
            </a:r>
            <a:r>
              <a:rPr lang="zh-CN" altLang="en-US"/>
              <a:t>是</a:t>
            </a:r>
            <a:r>
              <a:rPr lang="en-US" altLang="zh-CN"/>
              <a:t>one-hot</a:t>
            </a:r>
            <a:r>
              <a:rPr lang="zh-CN" altLang="en-US"/>
              <a:t>形式。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示例：</a:t>
            </a:r>
            <a:endParaRPr lang="en-US" altLang="zh-CN"/>
          </a:p>
          <a:p>
            <a:r>
              <a:rPr lang="en-US" altLang="zh-CN"/>
              <a:t>P = [0.2, 0.4, 0.4]</a:t>
            </a:r>
            <a:endParaRPr lang="en-US" altLang="zh-CN"/>
          </a:p>
          <a:p>
            <a:r>
              <a:rPr lang="en-US" altLang="zh-CN"/>
              <a:t>Q = [0.4, 0.2, 0.4]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530" y="3291205"/>
            <a:ext cx="1684020" cy="701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55" y="2571750"/>
            <a:ext cx="2811780" cy="2088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47720" y="3003550"/>
            <a:ext cx="1562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公式：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876415" y="4659630"/>
            <a:ext cx="20701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KL</a:t>
            </a:r>
            <a:r>
              <a:rPr lang="zh-CN" altLang="en-US" sz="1200"/>
              <a:t>散度与交叉熵的关系</a:t>
            </a:r>
            <a:endParaRPr lang="zh-CN" altLang="en-US"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DistillBert </a:t>
            </a:r>
            <a:r>
              <a:rPr lang="zh-CN" altLang="en-US"/>
              <a:t>模型蒸馏技术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7405" y="1707515"/>
            <a:ext cx="7266940" cy="3394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87450" y="1203325"/>
            <a:ext cx="7332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小模型从大模型输出的概率分布进行学习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668260" y="1845945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KL</a:t>
            </a:r>
            <a:r>
              <a:rPr lang="zh-CN" altLang="en-US">
                <a:solidFill>
                  <a:srgbClr val="FF0000"/>
                </a:solidFill>
              </a:rPr>
              <a:t>散度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12405" y="3579495"/>
            <a:ext cx="1368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交叉熵</a:t>
            </a:r>
            <a:endParaRPr 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Text-to-Text Transfer Transformer</a:t>
            </a:r>
            <a:endParaRPr lang="en-US" altLang="zh-CN" sz="1800" dirty="0" smtClean="0"/>
          </a:p>
          <a:p>
            <a:r>
              <a:rPr lang="en-US" altLang="zh-CN" sz="1800" dirty="0" smtClean="0"/>
              <a:t>Seq2seq</a:t>
            </a:r>
            <a:r>
              <a:rPr lang="zh-CN" altLang="en-US" sz="1800" dirty="0" smtClean="0"/>
              <a:t>理论上可以解决一切</a:t>
            </a:r>
            <a:r>
              <a:rPr lang="en-US" altLang="zh-CN" sz="1800" dirty="0" smtClean="0"/>
              <a:t>NLP</a:t>
            </a:r>
            <a:r>
              <a:rPr lang="zh-CN" altLang="en-US" sz="1800" dirty="0" smtClean="0"/>
              <a:t>问题</a:t>
            </a:r>
            <a:endParaRPr lang="en-US" sz="1800" dirty="0"/>
          </a:p>
          <a:p>
            <a:r>
              <a:rPr lang="zh-CN" altLang="en-US" sz="1800" dirty="0" smtClean="0"/>
              <a:t>分类问题：文本  </a:t>
            </a:r>
            <a:r>
              <a:rPr lang="en-US" altLang="zh-CN" sz="1800" dirty="0" smtClean="0"/>
              <a:t>-&gt;  </a:t>
            </a:r>
            <a:r>
              <a:rPr lang="zh-CN" altLang="en-US" sz="1800" dirty="0" smtClean="0"/>
              <a:t>标签</a:t>
            </a:r>
            <a:endParaRPr lang="en-US" altLang="zh-CN" sz="1800" dirty="0"/>
          </a:p>
          <a:p>
            <a:r>
              <a:rPr lang="zh-CN" altLang="en-US" sz="1800" dirty="0"/>
              <a:t>命名</a:t>
            </a:r>
            <a:r>
              <a:rPr lang="zh-CN" altLang="en-US" sz="1800" dirty="0" smtClean="0"/>
              <a:t>实体识别：文本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 -&gt;  </a:t>
            </a:r>
            <a:r>
              <a:rPr lang="zh-CN" altLang="en-US" sz="1800" dirty="0" smtClean="0"/>
              <a:t>实体</a:t>
            </a:r>
            <a:endParaRPr lang="en-US" altLang="zh-CN" sz="1800" dirty="0" smtClean="0"/>
          </a:p>
          <a:p>
            <a:r>
              <a:rPr lang="zh-CN" altLang="en-US" sz="1800" dirty="0" smtClean="0"/>
              <a:t>摘要、翻译：文本 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-&gt;  </a:t>
            </a:r>
            <a:r>
              <a:rPr lang="zh-CN" altLang="en-US" sz="1800" dirty="0" smtClean="0"/>
              <a:t>文本</a:t>
            </a:r>
            <a:endParaRPr lang="en-US" altLang="zh-CN" sz="1800" dirty="0" smtClean="0"/>
          </a:p>
          <a:p>
            <a:r>
              <a:rPr lang="zh-CN" altLang="en-US" sz="1800" dirty="0" smtClean="0"/>
              <a:t>回归问题：文本 </a:t>
            </a:r>
            <a:r>
              <a:rPr lang="en-US" altLang="zh-CN" sz="1800" dirty="0" smtClean="0"/>
              <a:t>-&gt; 0.1(</a:t>
            </a:r>
            <a:r>
              <a:rPr lang="zh-CN" altLang="en-US" sz="1800" dirty="0" smtClean="0"/>
              <a:t>字符串</a:t>
            </a:r>
            <a:r>
              <a:rPr lang="en-US" altLang="zh-CN" sz="1800" dirty="0" smtClean="0"/>
              <a:t>)</a:t>
            </a:r>
            <a:endParaRPr lang="en-US" altLang="zh-CN" sz="1800" dirty="0" smtClean="0"/>
          </a:p>
          <a:p>
            <a:endParaRPr lang="en-US" sz="1800" dirty="0" smtClean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" y="3220085"/>
            <a:ext cx="8105140" cy="182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翻译</a:t>
            </a:r>
            <a:endParaRPr lang="en-US" dirty="0" smtClean="0"/>
          </a:p>
          <a:p>
            <a:r>
              <a:rPr lang="en-US" dirty="0" smtClean="0"/>
              <a:t>&lt;Translation ZH-EN&gt; </a:t>
            </a:r>
            <a:r>
              <a:rPr lang="zh-CN" altLang="en-US" dirty="0" smtClean="0"/>
              <a:t>你 好 吗  </a:t>
            </a:r>
            <a:r>
              <a:rPr lang="en-US" altLang="zh-CN" dirty="0" smtClean="0"/>
              <a:t>-&gt;  How are you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摘要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altLang="zh-CN" dirty="0" smtClean="0"/>
              <a:t>Summary</a:t>
            </a:r>
            <a:r>
              <a:rPr lang="en-US" dirty="0" smtClean="0"/>
              <a:t>&gt; </a:t>
            </a:r>
            <a:r>
              <a:rPr lang="zh-CN" altLang="en-US" dirty="0" smtClean="0"/>
              <a:t>原 文 本</a:t>
            </a:r>
            <a:r>
              <a:rPr lang="en-US" dirty="0" smtClean="0"/>
              <a:t>…….   </a:t>
            </a:r>
            <a:r>
              <a:rPr lang="en-US" altLang="zh-CN" dirty="0" smtClean="0"/>
              <a:t>-&gt;  </a:t>
            </a:r>
            <a:r>
              <a:rPr lang="zh-CN" altLang="en-US" dirty="0" smtClean="0"/>
              <a:t>摘 要 文 本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en-US" dirty="0" smtClean="0"/>
              <a:t>&lt;Classification&gt; A </a:t>
            </a:r>
            <a:r>
              <a:rPr lang="zh-CN" altLang="en-US" dirty="0" smtClean="0"/>
              <a:t>股 市 场</a:t>
            </a:r>
            <a:r>
              <a:rPr lang="en-US" altLang="zh-CN" dirty="0" smtClean="0"/>
              <a:t>…. -&gt;  </a:t>
            </a:r>
            <a:r>
              <a:rPr lang="zh-CN" altLang="en-US" dirty="0" smtClean="0"/>
              <a:t>金 融</a:t>
            </a:r>
            <a:endParaRPr lang="en-US" dirty="0"/>
          </a:p>
          <a:p>
            <a:endParaRPr lang="en-US" dirty="0" smtClean="0"/>
          </a:p>
          <a:p>
            <a:r>
              <a:rPr lang="zh-CN" altLang="en-US" dirty="0" smtClean="0"/>
              <a:t>通过自定义的</a:t>
            </a:r>
            <a:r>
              <a:rPr lang="en-US" altLang="zh-CN" dirty="0" smtClean="0"/>
              <a:t>token</a:t>
            </a:r>
            <a:r>
              <a:rPr lang="zh-CN" altLang="en-US" dirty="0" smtClean="0"/>
              <a:t>区分任务，共享模型和解码方式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语言模型采取单向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在语言模型预训练的基础上，增加了有监督任务训练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基本上实锤了</a:t>
            </a:r>
            <a:r>
              <a:rPr lang="en-US" altLang="zh-CN" dirty="0" smtClean="0"/>
              <a:t>Transformer</a:t>
            </a:r>
            <a:r>
              <a:rPr lang="zh-CN" altLang="en-US" dirty="0" smtClean="0"/>
              <a:t>优于</a:t>
            </a:r>
            <a:r>
              <a:rPr lang="en-US" altLang="zh-CN" dirty="0" smtClean="0"/>
              <a:t>LSTM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3" y="4245937"/>
            <a:ext cx="8639175" cy="3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75" y="3831598"/>
            <a:ext cx="880110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1923678"/>
            <a:ext cx="4086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</a:t>
            </a:r>
            <a:r>
              <a:rPr lang="zh-CN" altLang="en-US" dirty="0" smtClean="0"/>
              <a:t>训练任务设计  </a:t>
            </a:r>
            <a:r>
              <a:rPr lang="en-US" altLang="zh-CN" dirty="0" smtClean="0"/>
              <a:t>text corruption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altLang="zh-CN" dirty="0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23679"/>
            <a:ext cx="5328592" cy="153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" y="3658759"/>
            <a:ext cx="9036496" cy="112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T5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3153"/>
            <a:ext cx="8208912" cy="37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Our text-to-text framework provides </a:t>
            </a:r>
            <a:r>
              <a:rPr lang="en-US" sz="2400" i="1" dirty="0">
                <a:solidFill>
                  <a:srgbClr val="FF0000"/>
                </a:solidFill>
              </a:rPr>
              <a:t>a simple way </a:t>
            </a:r>
            <a:r>
              <a:rPr lang="en-US" sz="2400" i="1" dirty="0"/>
              <a:t>to train a single model </a:t>
            </a:r>
            <a:r>
              <a:rPr lang="en-US" sz="2400" i="1" dirty="0">
                <a:solidFill>
                  <a:srgbClr val="FF0000"/>
                </a:solidFill>
              </a:rPr>
              <a:t>on a wide variety of text tasks </a:t>
            </a:r>
            <a:r>
              <a:rPr lang="en-US" sz="2400" i="1" dirty="0"/>
              <a:t>using the same loss function and decoding procedure. We showed how this approach can be successfully applied to </a:t>
            </a:r>
            <a:r>
              <a:rPr lang="en-US" sz="2400" i="1" dirty="0">
                <a:solidFill>
                  <a:srgbClr val="FF0000"/>
                </a:solidFill>
              </a:rPr>
              <a:t>generative tasks </a:t>
            </a:r>
            <a:r>
              <a:rPr lang="en-US" sz="2400" i="1" dirty="0"/>
              <a:t>like abstractive summarization, classification tasks like natural language inference, and even </a:t>
            </a:r>
            <a:r>
              <a:rPr lang="en-US" sz="2400" i="1" dirty="0">
                <a:solidFill>
                  <a:srgbClr val="FF0000"/>
                </a:solidFill>
              </a:rPr>
              <a:t>regression tasks</a:t>
            </a:r>
            <a:r>
              <a:rPr lang="en-US" sz="2400" i="1" dirty="0"/>
              <a:t> like </a:t>
            </a:r>
            <a:r>
              <a:rPr lang="en-US" sz="2400" i="1" dirty="0" smtClean="0"/>
              <a:t>STS-B</a:t>
            </a:r>
            <a:endParaRPr lang="en-US" sz="2400" i="1" dirty="0" smtClean="0"/>
          </a:p>
          <a:p>
            <a:endParaRPr lang="en-US" sz="2400" i="1" dirty="0"/>
          </a:p>
          <a:p>
            <a:r>
              <a:rPr lang="zh-CN" altLang="en-US" sz="2400" b="1" dirty="0" smtClean="0"/>
              <a:t>迈向</a:t>
            </a:r>
            <a:r>
              <a:rPr lang="en-US" altLang="zh-CN" sz="2400" b="1" dirty="0" smtClean="0"/>
              <a:t>NLP</a:t>
            </a:r>
            <a:r>
              <a:rPr lang="zh-CN" altLang="en-US" sz="2400" b="1" dirty="0" smtClean="0"/>
              <a:t>的大一统</a:t>
            </a:r>
            <a:endParaRPr lang="en-US" sz="2400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+mn-ea"/>
              </a:rPr>
              <a:t>1750 </a:t>
            </a:r>
            <a:r>
              <a:rPr lang="zh-CN" altLang="en-US" sz="2400" dirty="0">
                <a:latin typeface="+mn-ea"/>
              </a:rPr>
              <a:t>亿</a:t>
            </a:r>
            <a:r>
              <a:rPr lang="zh-CN" altLang="en-US" sz="2400" dirty="0" smtClean="0">
                <a:latin typeface="+mn-ea"/>
              </a:rPr>
              <a:t>参数量，是</a:t>
            </a:r>
            <a:r>
              <a:rPr lang="en-US" altLang="zh-CN" sz="2400" dirty="0" smtClean="0">
                <a:latin typeface="+mn-ea"/>
              </a:rPr>
              <a:t>GPT-2</a:t>
            </a:r>
            <a:r>
              <a:rPr lang="zh-CN" altLang="en-US" sz="2400" dirty="0" smtClean="0">
                <a:latin typeface="+mn-ea"/>
              </a:rPr>
              <a:t>的</a:t>
            </a:r>
            <a:r>
              <a:rPr lang="en-US" altLang="zh-CN" sz="2400" dirty="0" smtClean="0">
                <a:latin typeface="+mn-ea"/>
              </a:rPr>
              <a:t>116</a:t>
            </a:r>
            <a:r>
              <a:rPr lang="zh-CN" altLang="en-US" sz="2400" dirty="0" smtClean="0">
                <a:latin typeface="+mn-ea"/>
              </a:rPr>
              <a:t>倍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模型结构与</a:t>
            </a:r>
            <a:r>
              <a:rPr lang="en-US" altLang="zh-CN" sz="2400" dirty="0" smtClean="0">
                <a:latin typeface="+mn-ea"/>
              </a:rPr>
              <a:t>GPT-2</a:t>
            </a:r>
            <a:r>
              <a:rPr lang="zh-CN" altLang="en-US" sz="2400" dirty="0" smtClean="0">
                <a:latin typeface="+mn-ea"/>
              </a:rPr>
              <a:t>相同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继续使用单向语言模型预训练</a:t>
            </a:r>
            <a:endParaRPr lang="en-US" sz="2400" dirty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78" y="2752137"/>
            <a:ext cx="9030022" cy="1854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GPT3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n-ea"/>
              </a:rPr>
              <a:t>Pre-training </a:t>
            </a:r>
            <a:r>
              <a:rPr lang="en-US" sz="2400" dirty="0">
                <a:latin typeface="+mn-ea"/>
              </a:rPr>
              <a:t>+ fine-tune    </a:t>
            </a:r>
            <a:r>
              <a:rPr lang="en-US" sz="2400" dirty="0" smtClean="0">
                <a:latin typeface="+mn-ea"/>
              </a:rPr>
              <a:t>×</a:t>
            </a:r>
            <a:endParaRPr lang="en-US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理由：</a:t>
            </a:r>
            <a:endParaRPr lang="en-US" altLang="zh-CN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1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fine-tune</a:t>
            </a:r>
            <a:r>
              <a:rPr lang="zh-CN" altLang="en-US" sz="2400" dirty="0" smtClean="0">
                <a:latin typeface="+mn-ea"/>
              </a:rPr>
              <a:t>需要的数据，经常是缺失的</a:t>
            </a:r>
            <a:endParaRPr lang="en-US" altLang="zh-CN" sz="2400" dirty="0" smtClean="0">
              <a:latin typeface="+mn-ea"/>
            </a:endParaRPr>
          </a:p>
          <a:p>
            <a:r>
              <a:rPr lang="en-US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fine-tune</a:t>
            </a:r>
            <a:r>
              <a:rPr lang="zh-CN" altLang="en-US" sz="2400" dirty="0" smtClean="0">
                <a:latin typeface="+mn-ea"/>
              </a:rPr>
              <a:t>会涉及对模型进行改造，使其变复杂，并失去泛化性</a:t>
            </a:r>
            <a:endParaRPr lang="en-US" altLang="zh-CN" sz="2400" dirty="0" smtClean="0">
              <a:latin typeface="+mn-ea"/>
            </a:endParaRPr>
          </a:p>
          <a:p>
            <a:r>
              <a:rPr lang="en-US" sz="2400" dirty="0" smtClean="0">
                <a:latin typeface="+mn-ea"/>
              </a:rPr>
              <a:t>3</a:t>
            </a:r>
            <a:r>
              <a:rPr lang="zh-CN" altLang="en-US" sz="2400" dirty="0" smtClean="0">
                <a:latin typeface="+mn-ea"/>
              </a:rPr>
              <a:t>、人类学习做新任务并不需要很多样本</a:t>
            </a:r>
            <a:endParaRPr lang="en-US" sz="2400" dirty="0">
              <a:latin typeface="+mn-ea"/>
            </a:endParaRPr>
          </a:p>
          <a:p>
            <a:endParaRPr lang="en-US" sz="2400" dirty="0" smtClean="0">
              <a:latin typeface="+mn-ea"/>
            </a:endParaRPr>
          </a:p>
          <a:p>
            <a:r>
              <a:rPr lang="en-US" altLang="zh-CN" sz="2400" dirty="0" smtClean="0">
                <a:latin typeface="+mn-ea"/>
              </a:rPr>
              <a:t>Pre-training + Zero-, One-, Few-shot  </a:t>
            </a:r>
            <a:r>
              <a:rPr lang="en-US" sz="2400" dirty="0" smtClean="0">
                <a:latin typeface="+mn-ea"/>
              </a:rPr>
              <a:t>√</a:t>
            </a:r>
            <a:endParaRPr 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GPT3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2" y="1332255"/>
            <a:ext cx="8064896" cy="377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195819"/>
            <a:ext cx="8229600" cy="857250"/>
          </a:xfrm>
        </p:spPr>
        <p:txBody>
          <a:bodyPr/>
          <a:lstStyle/>
          <a:p>
            <a:r>
              <a:rPr lang="en-US" dirty="0" smtClean="0"/>
              <a:t>GPT3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791" y="1439610"/>
            <a:ext cx="8412163" cy="3679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Aside from pointing to a conceptual limitation in our current NLP techniques, this adaptability has practical advantages – it allows humans to </a:t>
            </a:r>
            <a:r>
              <a:rPr lang="en-US" i="1" dirty="0">
                <a:solidFill>
                  <a:srgbClr val="FF0000"/>
                </a:solidFill>
              </a:rPr>
              <a:t>seamlessly mix together or switch between many tasks and skills</a:t>
            </a:r>
            <a:r>
              <a:rPr lang="en-US" i="1" dirty="0"/>
              <a:t>, for example performing addition during a lengthy dialogue. </a:t>
            </a:r>
            <a:r>
              <a:rPr lang="en-US" i="1" dirty="0" smtClean="0"/>
              <a:t>To </a:t>
            </a:r>
            <a:r>
              <a:rPr lang="en-US" i="1" dirty="0"/>
              <a:t>be broadly useful, we would someday like our </a:t>
            </a:r>
            <a:r>
              <a:rPr lang="en-US" i="1" dirty="0">
                <a:solidFill>
                  <a:srgbClr val="FF0000"/>
                </a:solidFill>
              </a:rPr>
              <a:t>NLP systems </a:t>
            </a:r>
            <a:r>
              <a:rPr lang="en-US" i="1" dirty="0"/>
              <a:t>to </a:t>
            </a:r>
            <a:r>
              <a:rPr lang="en-US" i="1" dirty="0">
                <a:solidFill>
                  <a:srgbClr val="FF0000"/>
                </a:solidFill>
              </a:rPr>
              <a:t>have this same fluidity and generality</a:t>
            </a:r>
            <a:r>
              <a:rPr lang="en-US" i="1" dirty="0" smtClean="0"/>
              <a:t>.</a:t>
            </a:r>
            <a:endParaRPr lang="en-US" i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zh-CN" altLang="en-US" b="1" dirty="0" smtClean="0"/>
              <a:t>人工智能的目标：像人一样的学习能力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67"/>
          <p:cNvSpPr/>
          <p:nvPr/>
        </p:nvSpPr>
        <p:spPr>
          <a:xfrm>
            <a:off x="681850" y="2248800"/>
            <a:ext cx="2869500" cy="798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你的名字是什么</a:t>
            </a:r>
            <a:endParaRPr lang="zh-CN" alt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82" name="Google Shape;1382;p67"/>
          <p:cNvSpPr/>
          <p:nvPr/>
        </p:nvSpPr>
        <p:spPr>
          <a:xfrm>
            <a:off x="3758100" y="2559300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83" name="Google Shape;1383;p67"/>
          <p:cNvSpPr/>
          <p:nvPr/>
        </p:nvSpPr>
        <p:spPr>
          <a:xfrm>
            <a:off x="4349200" y="2386950"/>
            <a:ext cx="857400" cy="5220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BERT</a:t>
            </a:r>
            <a:endParaRPr 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84" name="Google Shape;1384;p67"/>
          <p:cNvSpPr/>
          <p:nvPr/>
        </p:nvSpPr>
        <p:spPr>
          <a:xfrm>
            <a:off x="5434500" y="2559300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85" name="Google Shape;1385;p67"/>
          <p:cNvSpPr/>
          <p:nvPr/>
        </p:nvSpPr>
        <p:spPr>
          <a:xfrm>
            <a:off x="5970500" y="2344950"/>
            <a:ext cx="1002000" cy="606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Linear layer</a:t>
            </a:r>
            <a:endParaRPr 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86" name="Google Shape;1386;p67"/>
          <p:cNvSpPr/>
          <p:nvPr/>
        </p:nvSpPr>
        <p:spPr>
          <a:xfrm>
            <a:off x="7110900" y="2559300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87" name="Google Shape;1387;p67"/>
          <p:cNvSpPr/>
          <p:nvPr/>
        </p:nvSpPr>
        <p:spPr>
          <a:xfrm>
            <a:off x="7702000" y="2386950"/>
            <a:ext cx="463200" cy="5220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0</a:t>
            </a:r>
            <a:endParaRPr 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88" name="Google Shape;1388;p67"/>
          <p:cNvSpPr txBox="1"/>
          <p:nvPr/>
        </p:nvSpPr>
        <p:spPr>
          <a:xfrm>
            <a:off x="839500" y="1127875"/>
            <a:ext cx="24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r>
              <a:rPr lang="en-GB" sz="1800">
                <a:solidFill>
                  <a:schemeClr val="dk2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: text</a:t>
            </a:r>
            <a:endParaRPr sz="1800">
              <a:solidFill>
                <a:schemeClr val="dk2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89" name="Google Shape;1389;p67"/>
          <p:cNvSpPr txBox="1"/>
          <p:nvPr/>
        </p:nvSpPr>
        <p:spPr>
          <a:xfrm>
            <a:off x="6851015" y="1128395"/>
            <a:ext cx="1854835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r>
              <a:rPr lang="en-GB" sz="1800">
                <a:solidFill>
                  <a:schemeClr val="dk2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: label</a:t>
            </a:r>
            <a:endParaRPr sz="1800">
              <a:solidFill>
                <a:schemeClr val="dk2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90" name="Google Shape;1390;p67"/>
          <p:cNvSpPr txBox="1"/>
          <p:nvPr/>
        </p:nvSpPr>
        <p:spPr>
          <a:xfrm>
            <a:off x="1331595" y="3507740"/>
            <a:ext cx="5495925" cy="100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使用</a:t>
            </a:r>
            <a:r>
              <a:rPr lang="en-US" altLang="zh-CN" sz="18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bert</a:t>
            </a: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类模型微调，需要一个随机初始化的线性层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这为使用带来了不便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66"/>
          <p:cNvSpPr/>
          <p:nvPr/>
        </p:nvSpPr>
        <p:spPr>
          <a:xfrm>
            <a:off x="300850" y="2024645"/>
            <a:ext cx="2854800" cy="798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文本形式输入问题</a:t>
            </a:r>
            <a:endParaRPr lang="zh-CN" alt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73" name="Google Shape;1373;p66"/>
          <p:cNvSpPr/>
          <p:nvPr/>
        </p:nvSpPr>
        <p:spPr>
          <a:xfrm>
            <a:off x="3300900" y="2335145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4" name="Google Shape;1374;p66"/>
          <p:cNvSpPr/>
          <p:nvPr/>
        </p:nvSpPr>
        <p:spPr>
          <a:xfrm>
            <a:off x="3802125" y="2093645"/>
            <a:ext cx="1767600" cy="660300"/>
          </a:xfrm>
          <a:prstGeom prst="roundRect">
            <a:avLst>
              <a:gd name="adj" fmla="val 16667"/>
            </a:avLst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语言模型</a:t>
            </a:r>
            <a:endParaRPr lang="zh-CN" alt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75" name="Google Shape;1375;p66"/>
          <p:cNvSpPr/>
          <p:nvPr/>
        </p:nvSpPr>
        <p:spPr>
          <a:xfrm>
            <a:off x="5663100" y="2335145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76" name="Google Shape;1376;p66"/>
          <p:cNvSpPr/>
          <p:nvPr/>
        </p:nvSpPr>
        <p:spPr>
          <a:xfrm>
            <a:off x="6216200" y="2120795"/>
            <a:ext cx="2684100" cy="606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文本形式回答</a:t>
            </a:r>
            <a:endParaRPr lang="zh-CN" alt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90" name="Google Shape;1390;p67"/>
          <p:cNvSpPr txBox="1"/>
          <p:nvPr/>
        </p:nvSpPr>
        <p:spPr>
          <a:xfrm>
            <a:off x="971550" y="3507740"/>
            <a:ext cx="7563485" cy="100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更加理想的方式，模型永远生成文本，用文本描述各种各种任务的答案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训练方式统一，推理方式统一</a:t>
            </a:r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88" name="Google Shape;1388;p67"/>
          <p:cNvSpPr txBox="1"/>
          <p:nvPr/>
        </p:nvSpPr>
        <p:spPr>
          <a:xfrm>
            <a:off x="839500" y="1272020"/>
            <a:ext cx="241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r>
              <a:rPr lang="en-GB" sz="1800">
                <a:solidFill>
                  <a:schemeClr val="dk2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: text</a:t>
            </a:r>
            <a:endParaRPr sz="1800">
              <a:solidFill>
                <a:schemeClr val="dk2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89" name="Google Shape;1389;p67"/>
          <p:cNvSpPr txBox="1"/>
          <p:nvPr/>
        </p:nvSpPr>
        <p:spPr>
          <a:xfrm>
            <a:off x="6663055" y="1275715"/>
            <a:ext cx="2377440" cy="455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r>
              <a:rPr lang="en-GB" sz="1800">
                <a:solidFill>
                  <a:schemeClr val="dk2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: </a:t>
            </a:r>
            <a:r>
              <a:rPr lang="en-US" altLang="en-GB" sz="1800">
                <a:solidFill>
                  <a:schemeClr val="dk2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text</a:t>
            </a:r>
            <a:endParaRPr lang="en-US" altLang="en-GB" sz="1800">
              <a:solidFill>
                <a:schemeClr val="dk2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GPT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Using unsupervised (pre-)training to boost performance</a:t>
            </a:r>
            <a:r>
              <a:rPr lang="en-US" i="1" dirty="0"/>
              <a:t> on discriminative tasks has long been an important goal of Machine Learning research. Our work suggests that </a:t>
            </a:r>
            <a:r>
              <a:rPr lang="en-US" i="1" dirty="0">
                <a:solidFill>
                  <a:srgbClr val="FF0000"/>
                </a:solidFill>
              </a:rPr>
              <a:t>achieving significant performance gains is indeed possible</a:t>
            </a:r>
            <a:r>
              <a:rPr lang="en-US" i="1" dirty="0"/>
              <a:t>, and offers hints as to what models (</a:t>
            </a:r>
            <a:r>
              <a:rPr lang="en-US" i="1" dirty="0">
                <a:solidFill>
                  <a:srgbClr val="FF0000"/>
                </a:solidFill>
              </a:rPr>
              <a:t>Transformers</a:t>
            </a:r>
            <a:r>
              <a:rPr lang="en-US" i="1" dirty="0"/>
              <a:t>) and data sets (text with long range dependencies) work best with this </a:t>
            </a:r>
            <a:r>
              <a:rPr lang="en-US" i="1" dirty="0" smtClean="0"/>
              <a:t>approach.</a:t>
            </a:r>
            <a:endParaRPr lang="en-US" i="1" dirty="0" smtClean="0"/>
          </a:p>
          <a:p>
            <a:endParaRPr lang="en-US" b="1" dirty="0"/>
          </a:p>
          <a:p>
            <a:r>
              <a:rPr lang="zh-CN" altLang="en-US" b="1" dirty="0" smtClean="0"/>
              <a:t>明确指出预训练的是有效的，</a:t>
            </a:r>
            <a:r>
              <a:rPr lang="en-US" altLang="zh-CN" b="1" dirty="0" smtClean="0"/>
              <a:t>transformer</a:t>
            </a:r>
            <a:r>
              <a:rPr lang="zh-CN" altLang="en-US" b="1" dirty="0" smtClean="0"/>
              <a:t>是好用的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6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从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续写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到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zh-CN" altLang="en-US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回答</a:t>
            </a:r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endParaRPr lang="en-US" altLang="zh-CN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24" name="Google Shape;1324;p6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7315" y="1923415"/>
            <a:ext cx="8845550" cy="2433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64"/>
          <p:cNvSpPr/>
          <p:nvPr/>
        </p:nvSpPr>
        <p:spPr>
          <a:xfrm>
            <a:off x="5893350" y="1112990"/>
            <a:ext cx="3046200" cy="35619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宋体" panose="02010600030101010101" pitchFamily="2" charset="-122"/>
                <a:ea typeface="宋体" panose="02010600030101010101" pitchFamily="2" charset="-122"/>
              </a:rPr>
              <a:t>RLHF</a:t>
            </a:r>
            <a:endParaRPr lang="en-GB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4" name="Google Shape;1344;p64"/>
          <p:cNvSpPr/>
          <p:nvPr/>
        </p:nvSpPr>
        <p:spPr>
          <a:xfrm>
            <a:off x="3158875" y="3147390"/>
            <a:ext cx="2362200" cy="7983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Instruction finetuning</a:t>
            </a:r>
            <a:endParaRPr 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45" name="Google Shape;1345;p64"/>
          <p:cNvSpPr/>
          <p:nvPr/>
        </p:nvSpPr>
        <p:spPr>
          <a:xfrm>
            <a:off x="6174425" y="1638415"/>
            <a:ext cx="2486400" cy="798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Reward model training</a:t>
            </a:r>
            <a:endParaRPr 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46" name="Google Shape;1346;p64"/>
          <p:cNvSpPr/>
          <p:nvPr/>
        </p:nvSpPr>
        <p:spPr>
          <a:xfrm>
            <a:off x="6174550" y="3147390"/>
            <a:ext cx="2486400" cy="798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Policy model training</a:t>
            </a:r>
            <a:endParaRPr 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47" name="Google Shape;1347;p64"/>
          <p:cNvSpPr/>
          <p:nvPr/>
        </p:nvSpPr>
        <p:spPr>
          <a:xfrm>
            <a:off x="311700" y="3147390"/>
            <a:ext cx="2242500" cy="798300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Pretraining</a:t>
            </a:r>
            <a:endParaRPr lang="en-GB" sz="16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348" name="Google Shape;1348;p64"/>
          <p:cNvSpPr/>
          <p:nvPr/>
        </p:nvSpPr>
        <p:spPr>
          <a:xfrm>
            <a:off x="2664388" y="3457890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49" name="Google Shape;1349;p64"/>
          <p:cNvSpPr/>
          <p:nvPr/>
        </p:nvSpPr>
        <p:spPr>
          <a:xfrm>
            <a:off x="5655650" y="3457890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0" name="Google Shape;1350;p64"/>
          <p:cNvSpPr/>
          <p:nvPr/>
        </p:nvSpPr>
        <p:spPr>
          <a:xfrm rot="-2694198">
            <a:off x="5596422" y="2728016"/>
            <a:ext cx="502754" cy="15570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51" name="Google Shape;1351;p64"/>
          <p:cNvSpPr/>
          <p:nvPr/>
        </p:nvSpPr>
        <p:spPr>
          <a:xfrm rot="5402684">
            <a:off x="7225478" y="2703407"/>
            <a:ext cx="384300" cy="177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360" y="195819"/>
            <a:ext cx="8229600" cy="857250"/>
          </a:xfrm>
        </p:spPr>
        <p:txBody>
          <a:bodyPr/>
          <a:p>
            <a:r>
              <a:rPr 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InstructGPT</a:t>
            </a:r>
            <a:endParaRPr 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pretrain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03350" y="2283460"/>
            <a:ext cx="6117590" cy="1413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91640" y="1635760"/>
            <a:ext cx="698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今          天          是           个           好          天           气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19885" y="4156075"/>
            <a:ext cx="698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天          是           个           好          天           气           </a:t>
            </a:r>
            <a:r>
              <a:rPr lang="en-US" altLang="zh-CN"/>
              <a:t>&lt;eos&gt;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907540" y="199707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62763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34772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14020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932045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72389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51637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1907540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2627630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3420110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21195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93204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723890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58812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75965" y="2787650"/>
            <a:ext cx="306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语言模型</a:t>
            </a:r>
            <a:r>
              <a:rPr lang="en-US" altLang="zh-CN"/>
              <a:t>(lstm, bert, cnn...)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796280" y="1203325"/>
            <a:ext cx="319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input:length * embedding_dim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940425" y="4659630"/>
            <a:ext cx="303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output:length * vocab_size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560" y="3796030"/>
            <a:ext cx="12966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逐字计算交叉熵</a:t>
            </a:r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SFT</a:t>
            </a:r>
            <a:r>
              <a:rPr lang="zh-CN" altLang="en-US"/>
              <a:t>训练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403350" y="2283460"/>
            <a:ext cx="6117590" cy="14135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91640" y="1635760"/>
            <a:ext cx="698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你          好          吗        </a:t>
            </a:r>
            <a:r>
              <a:rPr lang="en-US" altLang="zh-CN"/>
              <a:t>&lt;sep&gt;</a:t>
            </a:r>
            <a:r>
              <a:rPr lang="zh-CN" altLang="en-US"/>
              <a:t>       我           很           好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19885" y="4156075"/>
            <a:ext cx="698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                                               我          很           好          </a:t>
            </a:r>
            <a:r>
              <a:rPr lang="en-US" altLang="zh-CN"/>
              <a:t>&lt;eos&gt;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1907540" y="199707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262763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334772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414020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4932045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72389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6516370" y="199580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21195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493204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5723890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588125" y="3867785"/>
            <a:ext cx="6985" cy="214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275965" y="2787650"/>
            <a:ext cx="306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语言模型</a:t>
            </a:r>
            <a:r>
              <a:rPr lang="en-US" altLang="zh-CN"/>
              <a:t>(lstm, bert, cnn...)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796280" y="1203325"/>
            <a:ext cx="319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input:length * embedding_dim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5940425" y="4659630"/>
            <a:ext cx="3039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output:length * vocab_size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5560" y="3796030"/>
            <a:ext cx="129667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逐字计算交叉熵</a:t>
            </a:r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RW</a:t>
            </a:r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160" y="2355850"/>
            <a:ext cx="5855335" cy="4851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99160" y="3220085"/>
            <a:ext cx="5491480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>
                <a:cs typeface="Arial" panose="020B0604020202020204" pitchFamily="34" charset="0"/>
              </a:rPr>
              <a:t>θ</a:t>
            </a:r>
            <a:r>
              <a:rPr lang="zh-CN" altLang="en-US"/>
              <a:t>是一个交互式文本匹配模型，输出为标量（</a:t>
            </a:r>
            <a:r>
              <a:rPr lang="en-US" altLang="zh-CN"/>
              <a:t>0-1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x    : </a:t>
            </a:r>
            <a:r>
              <a:rPr lang="zh-CN" altLang="en-US"/>
              <a:t>问题（</a:t>
            </a:r>
            <a:r>
              <a:rPr lang="en-US" altLang="zh-CN"/>
              <a:t>prompt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y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w   </a:t>
            </a:r>
            <a:r>
              <a:rPr lang="en-US" altLang="zh-CN"/>
              <a:t>: </a:t>
            </a:r>
            <a:r>
              <a:rPr lang="zh-CN" altLang="en-US"/>
              <a:t>相对好的答案</a:t>
            </a:r>
            <a:endParaRPr lang="zh-CN" altLang="en-US"/>
          </a:p>
          <a:p>
            <a:r>
              <a:rPr lang="en-US" altLang="zh-CN"/>
              <a:t>y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l     </a:t>
            </a:r>
            <a:r>
              <a:rPr lang="en-US" altLang="zh-CN"/>
              <a:t>: </a:t>
            </a:r>
            <a:r>
              <a:rPr lang="zh-CN" altLang="en-US"/>
              <a:t>相对差的答案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025" y="771525"/>
            <a:ext cx="2086610" cy="43395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7405" y="1131570"/>
            <a:ext cx="5636895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对于一个输入问题，获取若干可能的答案</a:t>
            </a:r>
            <a:endParaRPr lang="zh-CN" altLang="en-US"/>
          </a:p>
          <a:p>
            <a:r>
              <a:rPr lang="zh-CN" altLang="en-US"/>
              <a:t>由人工进行排序打分</a:t>
            </a:r>
            <a:endParaRPr lang="zh-CN" altLang="en-US"/>
          </a:p>
          <a:p>
            <a:r>
              <a:rPr lang="zh-CN" altLang="en-US"/>
              <a:t>两两一组进行</a:t>
            </a:r>
            <a:r>
              <a:rPr lang="en-US" altLang="zh-CN"/>
              <a:t>Reward Model</a:t>
            </a:r>
            <a:r>
              <a:rPr lang="zh-CN" altLang="en-US"/>
              <a:t>训练</a:t>
            </a: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RL</a:t>
            </a:r>
            <a:r>
              <a:rPr lang="zh-CN" altLang="en-US"/>
              <a:t>训练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707515"/>
            <a:ext cx="8229600" cy="209423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103"/>
          <p:cNvSpPr/>
          <p:nvPr/>
        </p:nvSpPr>
        <p:spPr>
          <a:xfrm>
            <a:off x="7339375" y="12655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Learnable part of the system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708" name="Google Shape;1708;p103"/>
          <p:cNvCxnSpPr/>
          <p:nvPr/>
        </p:nvCxnSpPr>
        <p:spPr>
          <a:xfrm>
            <a:off x="7053275" y="1172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103"/>
          <p:cNvCxnSpPr/>
          <p:nvPr/>
        </p:nvCxnSpPr>
        <p:spPr>
          <a:xfrm>
            <a:off x="7053275" y="83695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10" name="Google Shape;1710;p103"/>
          <p:cNvSpPr/>
          <p:nvPr/>
        </p:nvSpPr>
        <p:spPr>
          <a:xfrm>
            <a:off x="181475" y="491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11" name="Google Shape;1711;p103"/>
          <p:cNvSpPr/>
          <p:nvPr/>
        </p:nvSpPr>
        <p:spPr>
          <a:xfrm>
            <a:off x="1279925" y="478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12" name="Google Shape;1712;p103"/>
          <p:cNvSpPr/>
          <p:nvPr/>
        </p:nvSpPr>
        <p:spPr>
          <a:xfrm>
            <a:off x="3091375" y="49135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13" name="Google Shape;1713;p103"/>
          <p:cNvSpPr/>
          <p:nvPr/>
        </p:nvSpPr>
        <p:spPr>
          <a:xfrm>
            <a:off x="952525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14" name="Google Shape;1714;p103"/>
          <p:cNvSpPr/>
          <p:nvPr/>
        </p:nvSpPr>
        <p:spPr>
          <a:xfrm>
            <a:off x="2739150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15" name="Google Shape;1715;p103"/>
          <p:cNvSpPr txBox="1"/>
          <p:nvPr/>
        </p:nvSpPr>
        <p:spPr>
          <a:xfrm>
            <a:off x="115125" y="126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Rule-based systems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p104"/>
          <p:cNvSpPr/>
          <p:nvPr/>
        </p:nvSpPr>
        <p:spPr>
          <a:xfrm>
            <a:off x="181475" y="1634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21" name="Google Shape;1721;p104"/>
          <p:cNvSpPr/>
          <p:nvPr/>
        </p:nvSpPr>
        <p:spPr>
          <a:xfrm>
            <a:off x="1279925" y="1621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22" name="Google Shape;1722;p104"/>
          <p:cNvSpPr/>
          <p:nvPr/>
        </p:nvSpPr>
        <p:spPr>
          <a:xfrm>
            <a:off x="4781525" y="16343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23" name="Google Shape;1723;p104"/>
          <p:cNvSpPr/>
          <p:nvPr/>
        </p:nvSpPr>
        <p:spPr>
          <a:xfrm>
            <a:off x="3085775" y="16343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24" name="Google Shape;1724;p104"/>
          <p:cNvSpPr/>
          <p:nvPr/>
        </p:nvSpPr>
        <p:spPr>
          <a:xfrm>
            <a:off x="5930975" y="16274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25" name="Google Shape;1725;p104"/>
          <p:cNvSpPr/>
          <p:nvPr/>
        </p:nvSpPr>
        <p:spPr>
          <a:xfrm>
            <a:off x="9525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26" name="Google Shape;1726;p104"/>
          <p:cNvSpPr/>
          <p:nvPr/>
        </p:nvSpPr>
        <p:spPr>
          <a:xfrm>
            <a:off x="2705125" y="17609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27" name="Google Shape;1727;p104"/>
          <p:cNvSpPr/>
          <p:nvPr/>
        </p:nvSpPr>
        <p:spPr>
          <a:xfrm>
            <a:off x="44633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28" name="Google Shape;1728;p104"/>
          <p:cNvSpPr/>
          <p:nvPr/>
        </p:nvSpPr>
        <p:spPr>
          <a:xfrm>
            <a:off x="5601550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29" name="Google Shape;1729;p104"/>
          <p:cNvSpPr/>
          <p:nvPr/>
        </p:nvSpPr>
        <p:spPr>
          <a:xfrm rot="10800000" flipH="1">
            <a:off x="509125" y="215485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30" name="Google Shape;1730;p104"/>
          <p:cNvSpPr txBox="1"/>
          <p:nvPr/>
        </p:nvSpPr>
        <p:spPr>
          <a:xfrm>
            <a:off x="115125" y="1269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31" name="Google Shape;1731;p104"/>
          <p:cNvSpPr/>
          <p:nvPr/>
        </p:nvSpPr>
        <p:spPr>
          <a:xfrm>
            <a:off x="7339375" y="12655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Learnable part of the system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732" name="Google Shape;1732;p104"/>
          <p:cNvCxnSpPr/>
          <p:nvPr/>
        </p:nvCxnSpPr>
        <p:spPr>
          <a:xfrm>
            <a:off x="7053275" y="1172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104"/>
          <p:cNvCxnSpPr/>
          <p:nvPr/>
        </p:nvCxnSpPr>
        <p:spPr>
          <a:xfrm>
            <a:off x="7053275" y="83695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34" name="Google Shape;1734;p104"/>
          <p:cNvSpPr/>
          <p:nvPr/>
        </p:nvSpPr>
        <p:spPr>
          <a:xfrm>
            <a:off x="181475" y="491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35" name="Google Shape;1735;p104"/>
          <p:cNvSpPr/>
          <p:nvPr/>
        </p:nvSpPr>
        <p:spPr>
          <a:xfrm>
            <a:off x="1279925" y="478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36" name="Google Shape;1736;p104"/>
          <p:cNvSpPr/>
          <p:nvPr/>
        </p:nvSpPr>
        <p:spPr>
          <a:xfrm>
            <a:off x="3091375" y="49135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37" name="Google Shape;1737;p104"/>
          <p:cNvSpPr/>
          <p:nvPr/>
        </p:nvSpPr>
        <p:spPr>
          <a:xfrm>
            <a:off x="952525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38" name="Google Shape;1738;p104"/>
          <p:cNvSpPr/>
          <p:nvPr/>
        </p:nvSpPr>
        <p:spPr>
          <a:xfrm>
            <a:off x="2739150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39" name="Google Shape;1739;p104"/>
          <p:cNvSpPr txBox="1"/>
          <p:nvPr/>
        </p:nvSpPr>
        <p:spPr>
          <a:xfrm>
            <a:off x="115125" y="126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Rule-based systems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3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105"/>
          <p:cNvSpPr/>
          <p:nvPr/>
        </p:nvSpPr>
        <p:spPr>
          <a:xfrm>
            <a:off x="181475" y="1634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45" name="Google Shape;1745;p105"/>
          <p:cNvSpPr/>
          <p:nvPr/>
        </p:nvSpPr>
        <p:spPr>
          <a:xfrm>
            <a:off x="1279925" y="1621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46" name="Google Shape;1746;p105"/>
          <p:cNvSpPr/>
          <p:nvPr/>
        </p:nvSpPr>
        <p:spPr>
          <a:xfrm>
            <a:off x="4781525" y="16343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47" name="Google Shape;1747;p105"/>
          <p:cNvSpPr/>
          <p:nvPr/>
        </p:nvSpPr>
        <p:spPr>
          <a:xfrm>
            <a:off x="3085775" y="16343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48" name="Google Shape;1748;p105"/>
          <p:cNvSpPr/>
          <p:nvPr/>
        </p:nvSpPr>
        <p:spPr>
          <a:xfrm>
            <a:off x="5930975" y="16274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49" name="Google Shape;1749;p105"/>
          <p:cNvSpPr/>
          <p:nvPr/>
        </p:nvSpPr>
        <p:spPr>
          <a:xfrm>
            <a:off x="9525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0" name="Google Shape;1750;p105"/>
          <p:cNvSpPr/>
          <p:nvPr/>
        </p:nvSpPr>
        <p:spPr>
          <a:xfrm>
            <a:off x="2705125" y="17609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1" name="Google Shape;1751;p105"/>
          <p:cNvSpPr/>
          <p:nvPr/>
        </p:nvSpPr>
        <p:spPr>
          <a:xfrm>
            <a:off x="44633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2" name="Google Shape;1752;p105"/>
          <p:cNvSpPr/>
          <p:nvPr/>
        </p:nvSpPr>
        <p:spPr>
          <a:xfrm>
            <a:off x="5601550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3" name="Google Shape;1753;p105"/>
          <p:cNvSpPr/>
          <p:nvPr/>
        </p:nvSpPr>
        <p:spPr>
          <a:xfrm rot="10800000" flipH="1">
            <a:off x="509125" y="215485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54" name="Google Shape;1754;p105"/>
          <p:cNvSpPr txBox="1"/>
          <p:nvPr/>
        </p:nvSpPr>
        <p:spPr>
          <a:xfrm>
            <a:off x="115125" y="1269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55" name="Google Shape;1755;p105"/>
          <p:cNvSpPr txBox="1"/>
          <p:nvPr/>
        </p:nvSpPr>
        <p:spPr>
          <a:xfrm>
            <a:off x="181475" y="2570800"/>
            <a:ext cx="50586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Deep learning: (self-)supervised learning</a:t>
            </a:r>
            <a:endParaRPr lang="en-GB" sz="16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56" name="Google Shape;1756;p105"/>
          <p:cNvSpPr/>
          <p:nvPr/>
        </p:nvSpPr>
        <p:spPr>
          <a:xfrm>
            <a:off x="7339375" y="12655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Learnable part of the system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757" name="Google Shape;1757;p105"/>
          <p:cNvCxnSpPr/>
          <p:nvPr/>
        </p:nvCxnSpPr>
        <p:spPr>
          <a:xfrm>
            <a:off x="7053275" y="1172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105"/>
          <p:cNvCxnSpPr/>
          <p:nvPr/>
        </p:nvCxnSpPr>
        <p:spPr>
          <a:xfrm>
            <a:off x="7053275" y="83695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59" name="Google Shape;1759;p105"/>
          <p:cNvSpPr/>
          <p:nvPr/>
        </p:nvSpPr>
        <p:spPr>
          <a:xfrm>
            <a:off x="181475" y="29297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0" name="Google Shape;1760;p105"/>
          <p:cNvSpPr/>
          <p:nvPr/>
        </p:nvSpPr>
        <p:spPr>
          <a:xfrm>
            <a:off x="13239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1" name="Google Shape;1761;p105"/>
          <p:cNvSpPr/>
          <p:nvPr/>
        </p:nvSpPr>
        <p:spPr>
          <a:xfrm>
            <a:off x="30857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2" name="Google Shape;1762;p105"/>
          <p:cNvSpPr/>
          <p:nvPr/>
        </p:nvSpPr>
        <p:spPr>
          <a:xfrm>
            <a:off x="952525" y="3076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3" name="Google Shape;1763;p105"/>
          <p:cNvSpPr/>
          <p:nvPr/>
        </p:nvSpPr>
        <p:spPr>
          <a:xfrm>
            <a:off x="2705125" y="30563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4" name="Google Shape;1764;p105"/>
          <p:cNvSpPr/>
          <p:nvPr/>
        </p:nvSpPr>
        <p:spPr>
          <a:xfrm rot="10800000" flipH="1">
            <a:off x="539850" y="345025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5" name="Google Shape;1765;p105"/>
          <p:cNvSpPr/>
          <p:nvPr/>
        </p:nvSpPr>
        <p:spPr>
          <a:xfrm>
            <a:off x="181475" y="491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6" name="Google Shape;1766;p105"/>
          <p:cNvSpPr/>
          <p:nvPr/>
        </p:nvSpPr>
        <p:spPr>
          <a:xfrm>
            <a:off x="1279925" y="478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7" name="Google Shape;1767;p105"/>
          <p:cNvSpPr/>
          <p:nvPr/>
        </p:nvSpPr>
        <p:spPr>
          <a:xfrm>
            <a:off x="3091375" y="49135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68" name="Google Shape;1768;p105"/>
          <p:cNvSpPr/>
          <p:nvPr/>
        </p:nvSpPr>
        <p:spPr>
          <a:xfrm>
            <a:off x="952525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69" name="Google Shape;1769;p105"/>
          <p:cNvSpPr/>
          <p:nvPr/>
        </p:nvSpPr>
        <p:spPr>
          <a:xfrm>
            <a:off x="2739150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70" name="Google Shape;1770;p105"/>
          <p:cNvSpPr txBox="1"/>
          <p:nvPr/>
        </p:nvSpPr>
        <p:spPr>
          <a:xfrm>
            <a:off x="115125" y="126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Rule-based systems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71" name="Google Shape;1771;p105"/>
          <p:cNvSpPr/>
          <p:nvPr/>
        </p:nvSpPr>
        <p:spPr>
          <a:xfrm>
            <a:off x="4777175" y="29524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72" name="Google Shape;1772;p105"/>
          <p:cNvSpPr/>
          <p:nvPr/>
        </p:nvSpPr>
        <p:spPr>
          <a:xfrm>
            <a:off x="5926625" y="294550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73" name="Google Shape;1773;p105"/>
          <p:cNvSpPr/>
          <p:nvPr/>
        </p:nvSpPr>
        <p:spPr>
          <a:xfrm>
            <a:off x="4458975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74" name="Google Shape;1774;p105"/>
          <p:cNvSpPr/>
          <p:nvPr/>
        </p:nvSpPr>
        <p:spPr>
          <a:xfrm>
            <a:off x="5597200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06"/>
          <p:cNvSpPr/>
          <p:nvPr/>
        </p:nvSpPr>
        <p:spPr>
          <a:xfrm>
            <a:off x="181475" y="1634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0" name="Google Shape;1780;p106"/>
          <p:cNvSpPr/>
          <p:nvPr/>
        </p:nvSpPr>
        <p:spPr>
          <a:xfrm>
            <a:off x="1279925" y="1621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1" name="Google Shape;1781;p106"/>
          <p:cNvSpPr/>
          <p:nvPr/>
        </p:nvSpPr>
        <p:spPr>
          <a:xfrm>
            <a:off x="4781525" y="16343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2" name="Google Shape;1782;p106"/>
          <p:cNvSpPr/>
          <p:nvPr/>
        </p:nvSpPr>
        <p:spPr>
          <a:xfrm>
            <a:off x="3085775" y="16343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3" name="Google Shape;1783;p106"/>
          <p:cNvSpPr/>
          <p:nvPr/>
        </p:nvSpPr>
        <p:spPr>
          <a:xfrm>
            <a:off x="5930975" y="16274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84" name="Google Shape;1784;p106"/>
          <p:cNvSpPr/>
          <p:nvPr/>
        </p:nvSpPr>
        <p:spPr>
          <a:xfrm>
            <a:off x="9525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5" name="Google Shape;1785;p106"/>
          <p:cNvSpPr/>
          <p:nvPr/>
        </p:nvSpPr>
        <p:spPr>
          <a:xfrm>
            <a:off x="2705125" y="17609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6" name="Google Shape;1786;p106"/>
          <p:cNvSpPr/>
          <p:nvPr/>
        </p:nvSpPr>
        <p:spPr>
          <a:xfrm>
            <a:off x="44633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7" name="Google Shape;1787;p106"/>
          <p:cNvSpPr/>
          <p:nvPr/>
        </p:nvSpPr>
        <p:spPr>
          <a:xfrm>
            <a:off x="5601550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8" name="Google Shape;1788;p106"/>
          <p:cNvSpPr/>
          <p:nvPr/>
        </p:nvSpPr>
        <p:spPr>
          <a:xfrm rot="10800000" flipH="1">
            <a:off x="509125" y="215485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89" name="Google Shape;1789;p106"/>
          <p:cNvSpPr txBox="1"/>
          <p:nvPr/>
        </p:nvSpPr>
        <p:spPr>
          <a:xfrm>
            <a:off x="115125" y="1269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90" name="Google Shape;1790;p106"/>
          <p:cNvSpPr txBox="1"/>
          <p:nvPr/>
        </p:nvSpPr>
        <p:spPr>
          <a:xfrm>
            <a:off x="181475" y="2570800"/>
            <a:ext cx="5058600" cy="42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Deep learning: (self-)supervised learning</a:t>
            </a:r>
            <a:endParaRPr lang="en-GB" sz="16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91" name="Google Shape;1791;p106"/>
          <p:cNvSpPr/>
          <p:nvPr/>
        </p:nvSpPr>
        <p:spPr>
          <a:xfrm>
            <a:off x="7339375" y="12655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Learnable part of the system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792" name="Google Shape;1792;p106"/>
          <p:cNvCxnSpPr/>
          <p:nvPr/>
        </p:nvCxnSpPr>
        <p:spPr>
          <a:xfrm>
            <a:off x="7053275" y="1172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793" name="Google Shape;1793;p106"/>
          <p:cNvCxnSpPr/>
          <p:nvPr/>
        </p:nvCxnSpPr>
        <p:spPr>
          <a:xfrm>
            <a:off x="7053275" y="83695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94" name="Google Shape;1794;p106"/>
          <p:cNvSpPr/>
          <p:nvPr/>
        </p:nvSpPr>
        <p:spPr>
          <a:xfrm>
            <a:off x="181475" y="29297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95" name="Google Shape;1795;p106"/>
          <p:cNvSpPr/>
          <p:nvPr/>
        </p:nvSpPr>
        <p:spPr>
          <a:xfrm>
            <a:off x="13239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96" name="Google Shape;1796;p106"/>
          <p:cNvSpPr/>
          <p:nvPr/>
        </p:nvSpPr>
        <p:spPr>
          <a:xfrm>
            <a:off x="30857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797" name="Google Shape;1797;p106"/>
          <p:cNvSpPr/>
          <p:nvPr/>
        </p:nvSpPr>
        <p:spPr>
          <a:xfrm>
            <a:off x="952525" y="3076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8" name="Google Shape;1798;p106"/>
          <p:cNvSpPr/>
          <p:nvPr/>
        </p:nvSpPr>
        <p:spPr>
          <a:xfrm>
            <a:off x="2705125" y="30563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99" name="Google Shape;1799;p106"/>
          <p:cNvSpPr/>
          <p:nvPr/>
        </p:nvSpPr>
        <p:spPr>
          <a:xfrm rot="10800000" flipH="1">
            <a:off x="539850" y="345025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0" name="Google Shape;1800;p106"/>
          <p:cNvSpPr/>
          <p:nvPr/>
        </p:nvSpPr>
        <p:spPr>
          <a:xfrm>
            <a:off x="181475" y="491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1" name="Google Shape;1801;p106"/>
          <p:cNvSpPr/>
          <p:nvPr/>
        </p:nvSpPr>
        <p:spPr>
          <a:xfrm>
            <a:off x="1279925" y="478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2" name="Google Shape;1802;p106"/>
          <p:cNvSpPr/>
          <p:nvPr/>
        </p:nvSpPr>
        <p:spPr>
          <a:xfrm>
            <a:off x="3091375" y="49135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3" name="Google Shape;1803;p106"/>
          <p:cNvSpPr/>
          <p:nvPr/>
        </p:nvSpPr>
        <p:spPr>
          <a:xfrm>
            <a:off x="952525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4" name="Google Shape;1804;p106"/>
          <p:cNvSpPr/>
          <p:nvPr/>
        </p:nvSpPr>
        <p:spPr>
          <a:xfrm>
            <a:off x="2739150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5" name="Google Shape;1805;p106"/>
          <p:cNvSpPr txBox="1"/>
          <p:nvPr/>
        </p:nvSpPr>
        <p:spPr>
          <a:xfrm>
            <a:off x="115125" y="126550"/>
            <a:ext cx="263220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Rule-based systems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6" name="Google Shape;1806;p106"/>
          <p:cNvSpPr/>
          <p:nvPr/>
        </p:nvSpPr>
        <p:spPr>
          <a:xfrm>
            <a:off x="4777175" y="29524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7" name="Google Shape;1807;p106"/>
          <p:cNvSpPr/>
          <p:nvPr/>
        </p:nvSpPr>
        <p:spPr>
          <a:xfrm>
            <a:off x="5926625" y="294550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08" name="Google Shape;1808;p106"/>
          <p:cNvSpPr/>
          <p:nvPr/>
        </p:nvSpPr>
        <p:spPr>
          <a:xfrm>
            <a:off x="4458975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9" name="Google Shape;1809;p106"/>
          <p:cNvSpPr/>
          <p:nvPr/>
        </p:nvSpPr>
        <p:spPr>
          <a:xfrm>
            <a:off x="5597200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10" name="Google Shape;1810;p10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57625" y="2784097"/>
            <a:ext cx="1686374" cy="8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1" name="Google Shape;1811;p10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16000" y="1515247"/>
            <a:ext cx="1686374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3" name="Google Shape;1813;p106"/>
          <p:cNvSpPr txBox="1"/>
          <p:nvPr/>
        </p:nvSpPr>
        <p:spPr>
          <a:xfrm>
            <a:off x="7211695" y="1221740"/>
            <a:ext cx="2167255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logistic regression</a:t>
            </a:r>
            <a:endParaRPr lang="en-GB" sz="14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14" name="Google Shape;1814;p106"/>
          <p:cNvSpPr txBox="1"/>
          <p:nvPr/>
        </p:nvSpPr>
        <p:spPr>
          <a:xfrm>
            <a:off x="7053275" y="2475025"/>
            <a:ext cx="2320200" cy="36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Feedforward neural net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MASK LM</a:t>
            </a:r>
            <a:r>
              <a:rPr lang="zh-CN" altLang="en-US" dirty="0" smtClean="0"/>
              <a:t>任务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Next Sentence Predict</a:t>
            </a:r>
            <a:r>
              <a:rPr lang="zh-CN" altLang="en-US" dirty="0" smtClean="0"/>
              <a:t>任务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证明了</a:t>
            </a:r>
            <a:r>
              <a:rPr lang="en-US" altLang="zh-CN" dirty="0" smtClean="0"/>
              <a:t>MLM</a:t>
            </a:r>
            <a:r>
              <a:rPr lang="zh-CN" altLang="en-US" dirty="0" smtClean="0"/>
              <a:t>预训练强于单向（</a:t>
            </a:r>
            <a:r>
              <a:rPr lang="en-US" altLang="zh-CN" dirty="0" smtClean="0"/>
              <a:t>LTR  left to right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9702"/>
            <a:ext cx="5616624" cy="164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108"/>
          <p:cNvSpPr/>
          <p:nvPr/>
        </p:nvSpPr>
        <p:spPr>
          <a:xfrm>
            <a:off x="181475" y="1634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71" name="Google Shape;1871;p108"/>
          <p:cNvSpPr/>
          <p:nvPr/>
        </p:nvSpPr>
        <p:spPr>
          <a:xfrm>
            <a:off x="1279925" y="1621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features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72" name="Google Shape;1872;p108"/>
          <p:cNvSpPr/>
          <p:nvPr/>
        </p:nvSpPr>
        <p:spPr>
          <a:xfrm>
            <a:off x="4781525" y="16343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73" name="Google Shape;1873;p108"/>
          <p:cNvSpPr/>
          <p:nvPr/>
        </p:nvSpPr>
        <p:spPr>
          <a:xfrm>
            <a:off x="3085775" y="16343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74" name="Google Shape;1874;p108"/>
          <p:cNvSpPr/>
          <p:nvPr/>
        </p:nvSpPr>
        <p:spPr>
          <a:xfrm>
            <a:off x="5930975" y="162745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75" name="Google Shape;1875;p108"/>
          <p:cNvSpPr/>
          <p:nvPr/>
        </p:nvSpPr>
        <p:spPr>
          <a:xfrm>
            <a:off x="9525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6" name="Google Shape;1876;p108"/>
          <p:cNvSpPr/>
          <p:nvPr/>
        </p:nvSpPr>
        <p:spPr>
          <a:xfrm>
            <a:off x="2705125" y="17609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7" name="Google Shape;1877;p108"/>
          <p:cNvSpPr/>
          <p:nvPr/>
        </p:nvSpPr>
        <p:spPr>
          <a:xfrm>
            <a:off x="4463325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8" name="Google Shape;1878;p108"/>
          <p:cNvSpPr/>
          <p:nvPr/>
        </p:nvSpPr>
        <p:spPr>
          <a:xfrm>
            <a:off x="5601550" y="1780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79" name="Google Shape;1879;p108"/>
          <p:cNvSpPr/>
          <p:nvPr/>
        </p:nvSpPr>
        <p:spPr>
          <a:xfrm rot="10800000" flipH="1">
            <a:off x="509125" y="2154850"/>
            <a:ext cx="64446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80" name="Google Shape;1880;p108"/>
          <p:cNvSpPr txBox="1"/>
          <p:nvPr/>
        </p:nvSpPr>
        <p:spPr>
          <a:xfrm>
            <a:off x="115125" y="1269550"/>
            <a:ext cx="26322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Classical machine learning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81" name="Google Shape;1881;p108"/>
          <p:cNvSpPr txBox="1"/>
          <p:nvPr/>
        </p:nvSpPr>
        <p:spPr>
          <a:xfrm>
            <a:off x="181475" y="2570800"/>
            <a:ext cx="5058600" cy="4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Deep learning: (self-)supervised learning</a:t>
            </a:r>
            <a:endParaRPr lang="en-GB" sz="16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82" name="Google Shape;1882;p108"/>
          <p:cNvSpPr/>
          <p:nvPr/>
        </p:nvSpPr>
        <p:spPr>
          <a:xfrm>
            <a:off x="7339375" y="126550"/>
            <a:ext cx="1589100" cy="5805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Learnable part of the system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cxnSp>
        <p:nvCxnSpPr>
          <p:cNvPr id="1883" name="Google Shape;1883;p108"/>
          <p:cNvCxnSpPr/>
          <p:nvPr/>
        </p:nvCxnSpPr>
        <p:spPr>
          <a:xfrm>
            <a:off x="7053275" y="11725"/>
            <a:ext cx="6300" cy="82860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884" name="Google Shape;1884;p108"/>
          <p:cNvCxnSpPr/>
          <p:nvPr/>
        </p:nvCxnSpPr>
        <p:spPr>
          <a:xfrm>
            <a:off x="7053275" y="836950"/>
            <a:ext cx="2073900" cy="0"/>
          </a:xfrm>
          <a:prstGeom prst="straightConnector1">
            <a:avLst/>
          </a:prstGeom>
          <a:noFill/>
          <a:ln w="19050" cap="flat" cmpd="sng">
            <a:solidFill>
              <a:srgbClr val="34354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85" name="Google Shape;1885;p108"/>
          <p:cNvSpPr/>
          <p:nvPr/>
        </p:nvSpPr>
        <p:spPr>
          <a:xfrm>
            <a:off x="181475" y="29297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86" name="Google Shape;1886;p108"/>
          <p:cNvSpPr/>
          <p:nvPr/>
        </p:nvSpPr>
        <p:spPr>
          <a:xfrm>
            <a:off x="13239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87" name="Google Shape;1887;p108"/>
          <p:cNvSpPr/>
          <p:nvPr/>
        </p:nvSpPr>
        <p:spPr>
          <a:xfrm>
            <a:off x="3085775" y="2929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88" name="Google Shape;1888;p108"/>
          <p:cNvSpPr/>
          <p:nvPr/>
        </p:nvSpPr>
        <p:spPr>
          <a:xfrm>
            <a:off x="952525" y="3076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89" name="Google Shape;1889;p108"/>
          <p:cNvSpPr/>
          <p:nvPr/>
        </p:nvSpPr>
        <p:spPr>
          <a:xfrm>
            <a:off x="2705125" y="30563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0" name="Google Shape;1890;p108"/>
          <p:cNvSpPr/>
          <p:nvPr/>
        </p:nvSpPr>
        <p:spPr>
          <a:xfrm rot="10800000" flipH="1">
            <a:off x="539850" y="345025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1" name="Google Shape;1891;p108"/>
          <p:cNvSpPr/>
          <p:nvPr/>
        </p:nvSpPr>
        <p:spPr>
          <a:xfrm>
            <a:off x="181475" y="4913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2" name="Google Shape;1892;p108"/>
          <p:cNvSpPr/>
          <p:nvPr/>
        </p:nvSpPr>
        <p:spPr>
          <a:xfrm>
            <a:off x="1279925" y="478750"/>
            <a:ext cx="13863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Hand-designed program</a:t>
            </a:r>
            <a:endParaRPr lang="en-GB" sz="1200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3" name="Google Shape;1893;p108"/>
          <p:cNvSpPr/>
          <p:nvPr/>
        </p:nvSpPr>
        <p:spPr>
          <a:xfrm>
            <a:off x="3091375" y="491350"/>
            <a:ext cx="8508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4" name="Google Shape;1894;p108"/>
          <p:cNvSpPr/>
          <p:nvPr/>
        </p:nvSpPr>
        <p:spPr>
          <a:xfrm>
            <a:off x="952525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5" name="Google Shape;1895;p108"/>
          <p:cNvSpPr/>
          <p:nvPr/>
        </p:nvSpPr>
        <p:spPr>
          <a:xfrm>
            <a:off x="2739150" y="6377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96" name="Google Shape;1896;p108"/>
          <p:cNvSpPr txBox="1"/>
          <p:nvPr/>
        </p:nvSpPr>
        <p:spPr>
          <a:xfrm>
            <a:off x="115125" y="126550"/>
            <a:ext cx="2632200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Rule-based systems</a:t>
            </a:r>
            <a:endParaRPr lang="en-GB" sz="14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7" name="Google Shape;1897;p108"/>
          <p:cNvSpPr txBox="1"/>
          <p:nvPr/>
        </p:nvSpPr>
        <p:spPr>
          <a:xfrm>
            <a:off x="181475" y="3713800"/>
            <a:ext cx="5058600" cy="4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u="sng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Deep learning: other RL formulations</a:t>
            </a:r>
            <a:endParaRPr lang="en-GB" sz="1600" u="sng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8" name="Google Shape;1898;p108"/>
          <p:cNvSpPr/>
          <p:nvPr/>
        </p:nvSpPr>
        <p:spPr>
          <a:xfrm>
            <a:off x="181475" y="4072750"/>
            <a:ext cx="678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Input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899" name="Google Shape;1899;p108"/>
          <p:cNvSpPr/>
          <p:nvPr/>
        </p:nvSpPr>
        <p:spPr>
          <a:xfrm>
            <a:off x="1323975" y="4072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00" name="Google Shape;1900;p108"/>
          <p:cNvSpPr/>
          <p:nvPr/>
        </p:nvSpPr>
        <p:spPr>
          <a:xfrm>
            <a:off x="3085775" y="4072750"/>
            <a:ext cx="12762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Mapping from features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01" name="Google Shape;1901;p108"/>
          <p:cNvSpPr/>
          <p:nvPr/>
        </p:nvSpPr>
        <p:spPr>
          <a:xfrm>
            <a:off x="5981100" y="4046050"/>
            <a:ext cx="1434900" cy="4920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Learned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02" name="Google Shape;1902;p108"/>
          <p:cNvSpPr/>
          <p:nvPr/>
        </p:nvSpPr>
        <p:spPr>
          <a:xfrm>
            <a:off x="952525" y="4219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3" name="Google Shape;1903;p108"/>
          <p:cNvSpPr/>
          <p:nvPr/>
        </p:nvSpPr>
        <p:spPr>
          <a:xfrm>
            <a:off x="2705125" y="41993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4" name="Google Shape;1904;p108"/>
          <p:cNvSpPr/>
          <p:nvPr/>
        </p:nvSpPr>
        <p:spPr>
          <a:xfrm>
            <a:off x="4463325" y="4219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05" name="Google Shape;1905;p108"/>
          <p:cNvSpPr/>
          <p:nvPr/>
        </p:nvSpPr>
        <p:spPr>
          <a:xfrm rot="10800000" flipH="1">
            <a:off x="539850" y="4593250"/>
            <a:ext cx="6414000" cy="182100"/>
          </a:xfrm>
          <a:prstGeom prst="uturnArrow">
            <a:avLst>
              <a:gd name="adj1" fmla="val 25000"/>
              <a:gd name="adj2" fmla="val 25000"/>
              <a:gd name="adj3" fmla="val 30176"/>
              <a:gd name="adj4" fmla="val 43750"/>
              <a:gd name="adj5" fmla="val 10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06" name="Google Shape;1906;p10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57625" y="2784097"/>
            <a:ext cx="1686374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7" name="Google Shape;1907;p108"/>
          <p:cNvSpPr/>
          <p:nvPr/>
        </p:nvSpPr>
        <p:spPr>
          <a:xfrm>
            <a:off x="4777175" y="295240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08" name="Google Shape;1908;p108"/>
          <p:cNvSpPr/>
          <p:nvPr/>
        </p:nvSpPr>
        <p:spPr>
          <a:xfrm>
            <a:off x="5926625" y="2945500"/>
            <a:ext cx="1434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Hand- designed</a:t>
            </a:r>
            <a:endParaRPr lang="en-GB" sz="10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loss function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09" name="Google Shape;1909;p108"/>
          <p:cNvSpPr/>
          <p:nvPr/>
        </p:nvSpPr>
        <p:spPr>
          <a:xfrm>
            <a:off x="4458975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10" name="Google Shape;1910;p108"/>
          <p:cNvSpPr/>
          <p:nvPr/>
        </p:nvSpPr>
        <p:spPr>
          <a:xfrm>
            <a:off x="5597200" y="309880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11" name="Google Shape;1911;p10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16000" y="1515247"/>
            <a:ext cx="1686374" cy="8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3" name="Google Shape;1913;p108"/>
          <p:cNvSpPr txBox="1"/>
          <p:nvPr/>
        </p:nvSpPr>
        <p:spPr>
          <a:xfrm>
            <a:off x="7211060" y="1222375"/>
            <a:ext cx="1938020" cy="39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logistic regression</a:t>
            </a:r>
            <a:endParaRPr lang="en-GB" sz="14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14" name="Google Shape;1914;p108"/>
          <p:cNvSpPr txBox="1"/>
          <p:nvPr/>
        </p:nvSpPr>
        <p:spPr>
          <a:xfrm>
            <a:off x="7053275" y="2475025"/>
            <a:ext cx="2320200" cy="37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Feedforward neural net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15" name="Google Shape;1915;p108"/>
          <p:cNvSpPr/>
          <p:nvPr/>
        </p:nvSpPr>
        <p:spPr>
          <a:xfrm>
            <a:off x="4777175" y="4059850"/>
            <a:ext cx="729900" cy="492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宋体" panose="02010600030101010101" pitchFamily="2" charset="-122"/>
                <a:ea typeface="宋体" panose="02010600030101010101" pitchFamily="2" charset="-122"/>
                <a:cs typeface="Roboto"/>
                <a:sym typeface="Roboto"/>
              </a:rPr>
              <a:t>Output</a:t>
            </a:r>
            <a:endParaRPr lang="en-GB" sz="1200">
              <a:latin typeface="宋体" panose="02010600030101010101" pitchFamily="2" charset="-122"/>
              <a:ea typeface="宋体" panose="02010600030101010101" pitchFamily="2" charset="-122"/>
              <a:cs typeface="Roboto"/>
              <a:sym typeface="Roboto"/>
            </a:endParaRPr>
          </a:p>
        </p:txBody>
      </p:sp>
      <p:sp>
        <p:nvSpPr>
          <p:cNvPr id="1916" name="Google Shape;1916;p108"/>
          <p:cNvSpPr/>
          <p:nvPr/>
        </p:nvSpPr>
        <p:spPr>
          <a:xfrm>
            <a:off x="5625025" y="4219150"/>
            <a:ext cx="279300" cy="19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BERT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Recent empirical improvements due to </a:t>
            </a:r>
            <a:r>
              <a:rPr lang="en-US" i="1" dirty="0" smtClean="0"/>
              <a:t>transfer learning </a:t>
            </a:r>
            <a:r>
              <a:rPr lang="en-US" i="1" dirty="0"/>
              <a:t>with language models have </a:t>
            </a:r>
            <a:r>
              <a:rPr lang="en-US" i="1" dirty="0" smtClean="0"/>
              <a:t>demonstrated that </a:t>
            </a:r>
            <a:r>
              <a:rPr lang="en-US" i="1" dirty="0"/>
              <a:t>rich, </a:t>
            </a:r>
            <a:r>
              <a:rPr lang="en-US" i="1" dirty="0">
                <a:solidFill>
                  <a:srgbClr val="FF0000"/>
                </a:solidFill>
              </a:rPr>
              <a:t>unsupervised pre-training is</a:t>
            </a:r>
            <a:r>
              <a:rPr lang="en-US" i="1" dirty="0"/>
              <a:t> an </a:t>
            </a:r>
            <a:r>
              <a:rPr lang="en-US" i="1" dirty="0" smtClean="0">
                <a:solidFill>
                  <a:srgbClr val="FF0000"/>
                </a:solidFill>
              </a:rPr>
              <a:t>integral</a:t>
            </a:r>
            <a:r>
              <a:rPr lang="en-US" i="1" dirty="0" smtClean="0"/>
              <a:t> part </a:t>
            </a:r>
            <a:r>
              <a:rPr lang="en-US" i="1" dirty="0"/>
              <a:t>of many language </a:t>
            </a:r>
            <a:r>
              <a:rPr lang="en-US" i="1" dirty="0" smtClean="0"/>
              <a:t>understanding </a:t>
            </a:r>
            <a:r>
              <a:rPr lang="en-US" i="1" dirty="0"/>
              <a:t>systems</a:t>
            </a:r>
            <a:r>
              <a:rPr lang="en-US" i="1" dirty="0" smtClean="0"/>
              <a:t>.</a:t>
            </a:r>
            <a:endParaRPr lang="en-US" i="1" dirty="0" smtClean="0"/>
          </a:p>
          <a:p>
            <a:r>
              <a:rPr lang="en-US" i="1" dirty="0"/>
              <a:t>Our major contribution is further </a:t>
            </a:r>
            <a:r>
              <a:rPr lang="en-US" i="1" dirty="0" smtClean="0"/>
              <a:t>generalizing </a:t>
            </a:r>
            <a:r>
              <a:rPr lang="en-US" i="1" dirty="0"/>
              <a:t>these findings to </a:t>
            </a:r>
            <a:r>
              <a:rPr lang="en-US" i="1" dirty="0">
                <a:solidFill>
                  <a:srgbClr val="FF0000"/>
                </a:solidFill>
              </a:rPr>
              <a:t>deep bidirectional </a:t>
            </a:r>
            <a:r>
              <a:rPr lang="en-US" i="1" dirty="0" smtClean="0">
                <a:solidFill>
                  <a:srgbClr val="FF0000"/>
                </a:solidFill>
              </a:rPr>
              <a:t>architectures</a:t>
            </a:r>
            <a:r>
              <a:rPr lang="en-US" i="1" dirty="0"/>
              <a:t>, allowing the same pre-trained model to </a:t>
            </a:r>
            <a:r>
              <a:rPr lang="en-US" i="1" dirty="0" smtClean="0"/>
              <a:t>successfully </a:t>
            </a:r>
            <a:r>
              <a:rPr lang="en-US" i="1" dirty="0"/>
              <a:t>tackle a broad set of NLP </a:t>
            </a:r>
            <a:r>
              <a:rPr lang="en-US" i="1" dirty="0" smtClean="0"/>
              <a:t>task</a:t>
            </a:r>
            <a:endParaRPr lang="en-US" i="1" dirty="0" smtClean="0"/>
          </a:p>
          <a:p>
            <a:endParaRPr lang="en-US" dirty="0"/>
          </a:p>
          <a:p>
            <a:r>
              <a:rPr lang="zh-CN" altLang="en-US" b="1" dirty="0" smtClean="0"/>
              <a:t>从此以后，预训练就是起跑线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Ernie-</a:t>
            </a:r>
            <a:r>
              <a:rPr lang="en-US" dirty="0" err="1" smtClean="0"/>
              <a:t>baidu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Mask</a:t>
            </a:r>
            <a:r>
              <a:rPr lang="zh-CN" altLang="en-US" dirty="0" smtClean="0"/>
              <a:t>随机</a:t>
            </a:r>
            <a:r>
              <a:rPr lang="en-US" altLang="zh-CN" dirty="0" smtClean="0"/>
              <a:t>token  -&gt;  </a:t>
            </a:r>
            <a:r>
              <a:rPr lang="en-US" dirty="0" smtClean="0"/>
              <a:t>Mask</a:t>
            </a:r>
            <a:r>
              <a:rPr lang="zh-CN" altLang="en-US" dirty="0" smtClean="0"/>
              <a:t>实体或词组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2" y="1921669"/>
            <a:ext cx="7345363" cy="3221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9794</Words>
  <Application>WPS 演示</Application>
  <PresentationFormat>全屏显示(16:9)</PresentationFormat>
  <Paragraphs>717</Paragraphs>
  <Slides>70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0" baseType="lpstr">
      <vt:lpstr>Arial</vt:lpstr>
      <vt:lpstr>宋体</vt:lpstr>
      <vt:lpstr>Wingdings</vt:lpstr>
      <vt:lpstr>微软雅黑</vt:lpstr>
      <vt:lpstr>Arial Unicode MS</vt:lpstr>
      <vt:lpstr>Calibri</vt:lpstr>
      <vt:lpstr>黑体</vt:lpstr>
      <vt:lpstr>Roboto</vt:lpstr>
      <vt:lpstr>Times New Roman</vt:lpstr>
      <vt:lpstr>Office 主题​​</vt:lpstr>
      <vt:lpstr>预训练模型的发展</vt:lpstr>
      <vt:lpstr>ELMo</vt:lpstr>
      <vt:lpstr>ELMo</vt:lpstr>
      <vt:lpstr>GPT</vt:lpstr>
      <vt:lpstr>GPT</vt:lpstr>
      <vt:lpstr>GPT</vt:lpstr>
      <vt:lpstr>BERT</vt:lpstr>
      <vt:lpstr>BERT</vt:lpstr>
      <vt:lpstr>Ernie-baidu</vt:lpstr>
      <vt:lpstr>Ernie-baidu</vt:lpstr>
      <vt:lpstr>Ernie-baidu</vt:lpstr>
      <vt:lpstr>Ernie-baidu</vt:lpstr>
      <vt:lpstr>Ernie- Tsinghua</vt:lpstr>
      <vt:lpstr>Ernie- Tsinghua</vt:lpstr>
      <vt:lpstr>Ernie- Tsinghua</vt:lpstr>
      <vt:lpstr>Ernie- Tsinghua</vt:lpstr>
      <vt:lpstr>GPT2</vt:lpstr>
      <vt:lpstr>GPT2</vt:lpstr>
      <vt:lpstr>GPT2</vt:lpstr>
      <vt:lpstr>UNILM</vt:lpstr>
      <vt:lpstr>UNILM</vt:lpstr>
      <vt:lpstr>UNILM</vt:lpstr>
      <vt:lpstr>UNILM</vt:lpstr>
      <vt:lpstr>Transformer-XL &amp; XLNet</vt:lpstr>
      <vt:lpstr>Transformer-XL &amp; XLNet</vt:lpstr>
      <vt:lpstr>Transformer-XL &amp; XLNet</vt:lpstr>
      <vt:lpstr>Transformer-XL &amp; XLNet</vt:lpstr>
      <vt:lpstr>Transformer-XL &amp; XLNet</vt:lpstr>
      <vt:lpstr>Transformer-XL &amp; XLNet</vt:lpstr>
      <vt:lpstr>Roberta</vt:lpstr>
      <vt:lpstr>Roberta</vt:lpstr>
      <vt:lpstr>Roberta</vt:lpstr>
      <vt:lpstr>SpanBert</vt:lpstr>
      <vt:lpstr>SpanBert</vt:lpstr>
      <vt:lpstr>SpanBert</vt:lpstr>
      <vt:lpstr>SpanBert</vt:lpstr>
      <vt:lpstr>SpanBert</vt:lpstr>
      <vt:lpstr>SpanBert</vt:lpstr>
      <vt:lpstr>ALBERT</vt:lpstr>
      <vt:lpstr>ALBERT</vt:lpstr>
      <vt:lpstr>ALBERT</vt:lpstr>
      <vt:lpstr>ALBERT</vt:lpstr>
      <vt:lpstr>ALBERT</vt:lpstr>
      <vt:lpstr>ALBERT</vt:lpstr>
      <vt:lpstr>PowerPoint 演示文稿</vt:lpstr>
      <vt:lpstr>PowerPoint 演示文稿</vt:lpstr>
      <vt:lpstr>DistillBert 模型蒸馏技术</vt:lpstr>
      <vt:lpstr>T5</vt:lpstr>
      <vt:lpstr>T5</vt:lpstr>
      <vt:lpstr>T5</vt:lpstr>
      <vt:lpstr>T5</vt:lpstr>
      <vt:lpstr>T5</vt:lpstr>
      <vt:lpstr>GPT3</vt:lpstr>
      <vt:lpstr>GPT3</vt:lpstr>
      <vt:lpstr>GPT3</vt:lpstr>
      <vt:lpstr>GPT3</vt:lpstr>
      <vt:lpstr>GPT3</vt:lpstr>
      <vt:lpstr>PowerPoint 演示文稿</vt:lpstr>
      <vt:lpstr>PowerPoint 演示文稿</vt:lpstr>
      <vt:lpstr>从“续写”到“回答”</vt:lpstr>
      <vt:lpstr>InstructGPT</vt:lpstr>
      <vt:lpstr>pretrain训练</vt:lpstr>
      <vt:lpstr>SFT训练</vt:lpstr>
      <vt:lpstr>RW训练</vt:lpstr>
      <vt:lpstr>RL训练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Transformer介绍</dc:title>
  <dc:creator>yinzi</dc:creator>
  <cp:lastModifiedBy>殷子墨</cp:lastModifiedBy>
  <cp:revision>73</cp:revision>
  <dcterms:created xsi:type="dcterms:W3CDTF">2022-07-30T13:25:00Z</dcterms:created>
  <dcterms:modified xsi:type="dcterms:W3CDTF">2025-02-14T01:39:50Z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F140503F3F114381A005F99E6A57F33D_12</vt:lpwstr>
  </property>
</Properties>
</file>