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1"/>
  </p:notesMasterIdLst>
  <p:sldIdLst>
    <p:sldId id="256" r:id="rId3"/>
    <p:sldId id="257" r:id="rId4"/>
    <p:sldId id="272" r:id="rId5"/>
    <p:sldId id="271" r:id="rId6"/>
    <p:sldId id="273" r:id="rId7"/>
    <p:sldId id="306" r:id="rId8"/>
    <p:sldId id="274" r:id="rId9"/>
    <p:sldId id="279" r:id="rId10"/>
    <p:sldId id="258" r:id="rId11"/>
    <p:sldId id="263" r:id="rId12"/>
    <p:sldId id="264" r:id="rId13"/>
    <p:sldId id="265" r:id="rId14"/>
    <p:sldId id="259" r:id="rId15"/>
    <p:sldId id="262" r:id="rId16"/>
    <p:sldId id="260" r:id="rId17"/>
    <p:sldId id="261" r:id="rId18"/>
    <p:sldId id="302" r:id="rId19"/>
    <p:sldId id="266" r:id="rId20"/>
    <p:sldId id="267" r:id="rId21"/>
    <p:sldId id="269" r:id="rId22"/>
    <p:sldId id="270" r:id="rId23"/>
    <p:sldId id="268" r:id="rId24"/>
    <p:sldId id="301" r:id="rId25"/>
    <p:sldId id="289" r:id="rId26"/>
    <p:sldId id="291" r:id="rId27"/>
    <p:sldId id="292" r:id="rId28"/>
    <p:sldId id="290" r:id="rId29"/>
    <p:sldId id="288" r:id="rId30"/>
    <p:sldId id="293" r:id="rId31"/>
    <p:sldId id="294" r:id="rId32"/>
    <p:sldId id="295" r:id="rId33"/>
    <p:sldId id="296" r:id="rId34"/>
    <p:sldId id="297" r:id="rId35"/>
    <p:sldId id="298" r:id="rId36"/>
    <p:sldId id="299" r:id="rId37"/>
    <p:sldId id="278" r:id="rId38"/>
    <p:sldId id="277" r:id="rId39"/>
    <p:sldId id="307" r:id="rId40"/>
    <p:sldId id="303" r:id="rId41"/>
    <p:sldId id="282" r:id="rId42"/>
    <p:sldId id="300" r:id="rId43"/>
    <p:sldId id="304" r:id="rId44"/>
    <p:sldId id="353" r:id="rId45"/>
    <p:sldId id="284" r:id="rId46"/>
    <p:sldId id="286" r:id="rId47"/>
    <p:sldId id="285" r:id="rId48"/>
    <p:sldId id="305" r:id="rId49"/>
    <p:sldId id="283" r:id="rId50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234" y="-389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4" Type="http://schemas.openxmlformats.org/officeDocument/2006/relationships/tableStyles" Target="tableStyles.xml"/><Relationship Id="rId53" Type="http://schemas.openxmlformats.org/officeDocument/2006/relationships/viewProps" Target="viewProps.xml"/><Relationship Id="rId52" Type="http://schemas.openxmlformats.org/officeDocument/2006/relationships/presProps" Target="presProps.xml"/><Relationship Id="rId51" Type="http://schemas.openxmlformats.org/officeDocument/2006/relationships/notesMaster" Target="notesMasters/notesMaster1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87EE89-BCE4-484B-8F47-5F8B2DAC1FD9}" type="doc">
      <dgm:prSet loTypeId="urn:microsoft.com/office/officeart/2005/8/layout/hList1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F88DE6B-1F5E-45B2-9B42-4A955718956F}">
      <dgm:prSet phldrT="[文本]"/>
      <dgm:spPr/>
      <dgm:t>
        <a:bodyPr/>
        <a:lstStyle/>
        <a:p>
          <a:r>
            <a:rPr lang="zh-CN" altLang="en-US" dirty="0" smtClean="0"/>
            <a:t>优点</a:t>
          </a:r>
          <a:endParaRPr lang="en-US" dirty="0"/>
        </a:p>
      </dgm:t>
    </dgm:pt>
    <dgm:pt modelId="{F758DA9F-30EB-4728-9215-9C79016F327B}" type="parTrans" cxnId="{10F671AB-A0A2-4D65-943E-2A5F0D46EA11}">
      <dgm:prSet/>
      <dgm:spPr/>
      <dgm:t>
        <a:bodyPr/>
        <a:lstStyle/>
        <a:p>
          <a:endParaRPr lang="en-US"/>
        </a:p>
      </dgm:t>
    </dgm:pt>
    <dgm:pt modelId="{4E43EF43-E879-4048-B658-A0F2DA0C4529}" type="sibTrans" cxnId="{10F671AB-A0A2-4D65-943E-2A5F0D46EA11}">
      <dgm:prSet/>
      <dgm:spPr/>
      <dgm:t>
        <a:bodyPr/>
        <a:lstStyle/>
        <a:p>
          <a:endParaRPr lang="en-US"/>
        </a:p>
      </dgm:t>
    </dgm:pt>
    <dgm:pt modelId="{9B803FE2-E3A3-4599-9ED5-EB672FD09D8B}">
      <dgm:prSet phldrT="[文本]"/>
      <dgm:spPr/>
      <dgm:t>
        <a:bodyPr/>
        <a:lstStyle/>
        <a:p>
          <a:r>
            <a:rPr lang="zh-CN" altLang="en-US" dirty="0" smtClean="0"/>
            <a:t>不需要其他用户数据</a:t>
          </a:r>
          <a:endParaRPr lang="en-US" dirty="0"/>
        </a:p>
      </dgm:t>
    </dgm:pt>
    <dgm:pt modelId="{74E00C30-7125-4F60-9DCD-CE47B196D9C7}" type="parTrans" cxnId="{6E735D2C-0FAF-4441-BA3A-99E46057F070}">
      <dgm:prSet/>
      <dgm:spPr/>
      <dgm:t>
        <a:bodyPr/>
        <a:lstStyle/>
        <a:p>
          <a:endParaRPr lang="en-US"/>
        </a:p>
      </dgm:t>
    </dgm:pt>
    <dgm:pt modelId="{3E559E1C-2407-4D7A-8CA0-69861D8B05C2}" type="sibTrans" cxnId="{6E735D2C-0FAF-4441-BA3A-99E46057F070}">
      <dgm:prSet/>
      <dgm:spPr/>
      <dgm:t>
        <a:bodyPr/>
        <a:lstStyle/>
        <a:p>
          <a:endParaRPr lang="en-US"/>
        </a:p>
      </dgm:t>
    </dgm:pt>
    <dgm:pt modelId="{F8D83686-0949-4FD6-A749-D5F3AC7DA159}">
      <dgm:prSet phldrT="[文本]"/>
      <dgm:spPr/>
      <dgm:t>
        <a:bodyPr/>
        <a:lstStyle/>
        <a:p>
          <a:r>
            <a:rPr lang="zh-CN" altLang="en-US" dirty="0" smtClean="0"/>
            <a:t>可以很好的给有独特口味的用户推荐</a:t>
          </a:r>
          <a:endParaRPr lang="en-US" dirty="0"/>
        </a:p>
      </dgm:t>
    </dgm:pt>
    <dgm:pt modelId="{DCF34B6C-7F64-4804-96DC-5376AF6F4490}" type="parTrans" cxnId="{DA044822-5A73-4FE7-B8DF-99D67433EF94}">
      <dgm:prSet/>
      <dgm:spPr/>
      <dgm:t>
        <a:bodyPr/>
        <a:lstStyle/>
        <a:p>
          <a:endParaRPr lang="en-US"/>
        </a:p>
      </dgm:t>
    </dgm:pt>
    <dgm:pt modelId="{4F9791F7-392D-4FF6-81A6-ADC5D3440018}" type="sibTrans" cxnId="{DA044822-5A73-4FE7-B8DF-99D67433EF94}">
      <dgm:prSet/>
      <dgm:spPr/>
      <dgm:t>
        <a:bodyPr/>
        <a:lstStyle/>
        <a:p>
          <a:endParaRPr lang="en-US"/>
        </a:p>
      </dgm:t>
    </dgm:pt>
    <dgm:pt modelId="{8024E34F-5627-4863-9036-92C9682D3959}">
      <dgm:prSet phldrT="[文本]"/>
      <dgm:spPr/>
      <dgm:t>
        <a:bodyPr/>
        <a:lstStyle/>
        <a:p>
          <a:r>
            <a:rPr lang="zh-CN" altLang="en-US" dirty="0" smtClean="0"/>
            <a:t>缺点</a:t>
          </a:r>
          <a:endParaRPr lang="en-US" dirty="0"/>
        </a:p>
      </dgm:t>
    </dgm:pt>
    <dgm:pt modelId="{83A1A168-1792-40C2-AA8B-7A625FCDE720}" type="parTrans" cxnId="{3C42AB3B-AE10-457B-8BD5-74D41C96DF45}">
      <dgm:prSet/>
      <dgm:spPr/>
      <dgm:t>
        <a:bodyPr/>
        <a:lstStyle/>
        <a:p>
          <a:endParaRPr lang="en-US"/>
        </a:p>
      </dgm:t>
    </dgm:pt>
    <dgm:pt modelId="{24DA7011-B921-4485-87AF-2DFDE517D7D6}" type="sibTrans" cxnId="{3C42AB3B-AE10-457B-8BD5-74D41C96DF45}">
      <dgm:prSet/>
      <dgm:spPr/>
      <dgm:t>
        <a:bodyPr/>
        <a:lstStyle/>
        <a:p>
          <a:endParaRPr lang="en-US"/>
        </a:p>
      </dgm:t>
    </dgm:pt>
    <dgm:pt modelId="{9279C343-6EAF-4FFC-BB17-72780D312A44}">
      <dgm:prSet phldrT="[文本]"/>
      <dgm:spPr/>
      <dgm:t>
        <a:bodyPr/>
        <a:lstStyle/>
        <a:p>
          <a:r>
            <a:rPr lang="zh-CN" altLang="en-US" dirty="0" smtClean="0"/>
            <a:t>内容特征构建需要对内容的理解，有时很困难</a:t>
          </a:r>
          <a:endParaRPr lang="en-US" dirty="0"/>
        </a:p>
      </dgm:t>
    </dgm:pt>
    <dgm:pt modelId="{9FD0A930-886B-4675-A5E7-4C5DA050F32A}" type="parTrans" cxnId="{3CDE5AF2-8661-4AE5-AAE4-134BAE7B782D}">
      <dgm:prSet/>
      <dgm:spPr/>
      <dgm:t>
        <a:bodyPr/>
        <a:lstStyle/>
        <a:p>
          <a:endParaRPr lang="en-US"/>
        </a:p>
      </dgm:t>
    </dgm:pt>
    <dgm:pt modelId="{66B068C5-918F-4CC0-8FED-72091748CF9B}" type="sibTrans" cxnId="{3CDE5AF2-8661-4AE5-AAE4-134BAE7B782D}">
      <dgm:prSet/>
      <dgm:spPr/>
      <dgm:t>
        <a:bodyPr/>
        <a:lstStyle/>
        <a:p>
          <a:endParaRPr lang="en-US"/>
        </a:p>
      </dgm:t>
    </dgm:pt>
    <dgm:pt modelId="{299D38C9-3C2E-4CD6-B37C-864DDEB4F428}">
      <dgm:prSet phldrT="[文本]"/>
      <dgm:spPr/>
      <dgm:t>
        <a:bodyPr/>
        <a:lstStyle/>
        <a:p>
          <a:r>
            <a:rPr lang="zh-CN" altLang="en-US" dirty="0" smtClean="0"/>
            <a:t>对于新用户不好推荐</a:t>
          </a:r>
          <a:endParaRPr lang="en-US" dirty="0"/>
        </a:p>
      </dgm:t>
    </dgm:pt>
    <dgm:pt modelId="{3A4F8836-C9B4-46CB-BE04-0E48F3009EFC}" type="parTrans" cxnId="{1235AC6C-7F11-448B-8F02-C1216AEEB04A}">
      <dgm:prSet/>
      <dgm:spPr/>
      <dgm:t>
        <a:bodyPr/>
        <a:lstStyle/>
        <a:p>
          <a:endParaRPr lang="en-US"/>
        </a:p>
      </dgm:t>
    </dgm:pt>
    <dgm:pt modelId="{3DF901F4-607E-49C0-947F-5CB27159A8B5}" type="sibTrans" cxnId="{1235AC6C-7F11-448B-8F02-C1216AEEB04A}">
      <dgm:prSet/>
      <dgm:spPr/>
      <dgm:t>
        <a:bodyPr/>
        <a:lstStyle/>
        <a:p>
          <a:endParaRPr lang="en-US"/>
        </a:p>
      </dgm:t>
    </dgm:pt>
    <dgm:pt modelId="{FC234E20-190D-4892-889A-7FE6ED3209C4}">
      <dgm:prSet phldrT="[文本]"/>
      <dgm:spPr/>
      <dgm:t>
        <a:bodyPr/>
        <a:lstStyle/>
        <a:p>
          <a:r>
            <a:rPr lang="zh-CN" altLang="en-US" dirty="0" smtClean="0"/>
            <a:t>能够推荐出冷门的内容</a:t>
          </a:r>
          <a:endParaRPr lang="en-US" dirty="0"/>
        </a:p>
      </dgm:t>
    </dgm:pt>
    <dgm:pt modelId="{6A9FCA3A-4C62-42DC-A994-56591BC6E588}" type="parTrans" cxnId="{18EC01CF-9BD8-45D3-AF7D-2FED51849F69}">
      <dgm:prSet/>
      <dgm:spPr/>
      <dgm:t>
        <a:bodyPr/>
        <a:lstStyle/>
        <a:p>
          <a:endParaRPr lang="en-US"/>
        </a:p>
      </dgm:t>
    </dgm:pt>
    <dgm:pt modelId="{CCC11179-BD7D-487A-9C88-B37FE4BE988D}" type="sibTrans" cxnId="{18EC01CF-9BD8-45D3-AF7D-2FED51849F69}">
      <dgm:prSet/>
      <dgm:spPr/>
      <dgm:t>
        <a:bodyPr/>
        <a:lstStyle/>
        <a:p>
          <a:endParaRPr lang="en-US"/>
        </a:p>
      </dgm:t>
    </dgm:pt>
    <dgm:pt modelId="{AA01F1E7-DAC7-4311-8E27-1B7304577B90}">
      <dgm:prSet phldrT="[文本]"/>
      <dgm:spPr/>
      <dgm:t>
        <a:bodyPr/>
        <a:lstStyle/>
        <a:p>
          <a:r>
            <a:rPr lang="zh-CN" altLang="en-US" dirty="0" smtClean="0"/>
            <a:t>有较强的可解释性</a:t>
          </a:r>
          <a:endParaRPr lang="en-US" dirty="0"/>
        </a:p>
      </dgm:t>
    </dgm:pt>
    <dgm:pt modelId="{E11AD249-C88C-4D1A-8E9D-9B68C4A08A99}" type="parTrans" cxnId="{5C0BDD32-17A4-4D73-BF51-5A2DD8D4C80C}">
      <dgm:prSet/>
      <dgm:spPr/>
      <dgm:t>
        <a:bodyPr/>
        <a:lstStyle/>
        <a:p>
          <a:endParaRPr lang="en-US"/>
        </a:p>
      </dgm:t>
    </dgm:pt>
    <dgm:pt modelId="{A78A0B0A-247C-4F9C-BB4E-B4AF2FD08B41}" type="sibTrans" cxnId="{5C0BDD32-17A4-4D73-BF51-5A2DD8D4C80C}">
      <dgm:prSet/>
      <dgm:spPr/>
      <dgm:t>
        <a:bodyPr/>
        <a:lstStyle/>
        <a:p>
          <a:endParaRPr lang="en-US"/>
        </a:p>
      </dgm:t>
    </dgm:pt>
    <dgm:pt modelId="{A37A05B1-0279-4DEF-B7D1-6AACE32AF720}">
      <dgm:prSet phldrT="[文本]"/>
      <dgm:spPr/>
      <dgm:t>
        <a:bodyPr/>
        <a:lstStyle/>
        <a:p>
          <a:r>
            <a:rPr lang="zh-CN" altLang="en-US" dirty="0" smtClean="0"/>
            <a:t>始终在给用户推荐熟悉的东西，没有惊喜</a:t>
          </a:r>
          <a:endParaRPr lang="en-US" dirty="0"/>
        </a:p>
      </dgm:t>
    </dgm:pt>
    <dgm:pt modelId="{33AEB56D-DD87-4EEE-A2F2-8FDE3F24F08B}" type="parTrans" cxnId="{01100AE0-F276-4259-8EEB-E6247E8D05DB}">
      <dgm:prSet/>
      <dgm:spPr/>
      <dgm:t>
        <a:bodyPr/>
        <a:lstStyle/>
        <a:p>
          <a:endParaRPr lang="en-US"/>
        </a:p>
      </dgm:t>
    </dgm:pt>
    <dgm:pt modelId="{EDEA178C-C2C9-48ED-A989-48B781C84DEB}" type="sibTrans" cxnId="{01100AE0-F276-4259-8EEB-E6247E8D05DB}">
      <dgm:prSet/>
      <dgm:spPr/>
      <dgm:t>
        <a:bodyPr/>
        <a:lstStyle/>
        <a:p>
          <a:endParaRPr lang="en-US"/>
        </a:p>
      </dgm:t>
    </dgm:pt>
    <dgm:pt modelId="{3AE05E96-F7C9-4E4D-8D37-DB2148880C7C}">
      <dgm:prSet phldrT="[文本]"/>
      <dgm:spPr/>
      <dgm:t>
        <a:bodyPr/>
        <a:lstStyle/>
        <a:p>
          <a:r>
            <a:rPr lang="zh-CN" altLang="en-US" dirty="0" smtClean="0"/>
            <a:t>没有利用其他用户的行为</a:t>
          </a:r>
          <a:endParaRPr lang="en-US" dirty="0"/>
        </a:p>
      </dgm:t>
    </dgm:pt>
    <dgm:pt modelId="{06C67174-AF88-42F7-9E6C-DAD18D497560}" type="parTrans" cxnId="{BC414862-31CA-447D-9747-795CCA833820}">
      <dgm:prSet/>
      <dgm:spPr/>
      <dgm:t>
        <a:bodyPr/>
        <a:lstStyle/>
        <a:p>
          <a:endParaRPr lang="en-US"/>
        </a:p>
      </dgm:t>
    </dgm:pt>
    <dgm:pt modelId="{F1C89D25-9F20-4F14-826F-A594AB1F2353}" type="sibTrans" cxnId="{BC414862-31CA-447D-9747-795CCA833820}">
      <dgm:prSet/>
      <dgm:spPr/>
      <dgm:t>
        <a:bodyPr/>
        <a:lstStyle/>
        <a:p>
          <a:endParaRPr lang="en-US"/>
        </a:p>
      </dgm:t>
    </dgm:pt>
    <dgm:pt modelId="{6860E2C4-B62A-475D-9159-7357C902D191}" type="pres">
      <dgm:prSet presAssocID="{CF87EE89-BCE4-484B-8F47-5F8B2DAC1FD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6BEF873-5022-41B3-811A-E49B2D39C5C0}" type="pres">
      <dgm:prSet presAssocID="{9F88DE6B-1F5E-45B2-9B42-4A955718956F}" presName="composite" presStyleCnt="0"/>
      <dgm:spPr/>
    </dgm:pt>
    <dgm:pt modelId="{00ED16E1-ABA0-46AB-A2A6-E9982BC3F603}" type="pres">
      <dgm:prSet presAssocID="{9F88DE6B-1F5E-45B2-9B42-4A955718956F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A769D5-FA32-45BB-B71D-8723A45E92F9}" type="pres">
      <dgm:prSet presAssocID="{9F88DE6B-1F5E-45B2-9B42-4A955718956F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2D7CCA-1F3D-4865-B98C-F02F9009E787}" type="pres">
      <dgm:prSet presAssocID="{4E43EF43-E879-4048-B658-A0F2DA0C4529}" presName="space" presStyleCnt="0"/>
      <dgm:spPr/>
    </dgm:pt>
    <dgm:pt modelId="{BCE41498-1FFE-476F-865B-E624FD9BE1D8}" type="pres">
      <dgm:prSet presAssocID="{8024E34F-5627-4863-9036-92C9682D3959}" presName="composite" presStyleCnt="0"/>
      <dgm:spPr/>
    </dgm:pt>
    <dgm:pt modelId="{6E245C23-8177-4C16-844C-9AE128C9AC9A}" type="pres">
      <dgm:prSet presAssocID="{8024E34F-5627-4863-9036-92C9682D3959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FC04CB-CDBC-4AE4-A83E-05EE782F243D}" type="pres">
      <dgm:prSet presAssocID="{8024E34F-5627-4863-9036-92C9682D3959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C414862-31CA-447D-9747-795CCA833820}" srcId="{8024E34F-5627-4863-9036-92C9682D3959}" destId="{3AE05E96-F7C9-4E4D-8D37-DB2148880C7C}" srcOrd="3" destOrd="0" parTransId="{06C67174-AF88-42F7-9E6C-DAD18D497560}" sibTransId="{F1C89D25-9F20-4F14-826F-A594AB1F2353}"/>
    <dgm:cxn modelId="{88541EFE-A508-4E5E-9006-ABB0DFD48EB1}" type="presOf" srcId="{F8D83686-0949-4FD6-A749-D5F3AC7DA159}" destId="{6DA769D5-FA32-45BB-B71D-8723A45E92F9}" srcOrd="0" destOrd="1" presId="urn:microsoft.com/office/officeart/2005/8/layout/hList1"/>
    <dgm:cxn modelId="{01100AE0-F276-4259-8EEB-E6247E8D05DB}" srcId="{8024E34F-5627-4863-9036-92C9682D3959}" destId="{A37A05B1-0279-4DEF-B7D1-6AACE32AF720}" srcOrd="2" destOrd="0" parTransId="{33AEB56D-DD87-4EEE-A2F2-8FDE3F24F08B}" sibTransId="{EDEA178C-C2C9-48ED-A989-48B781C84DEB}"/>
    <dgm:cxn modelId="{CE6F8C9A-F5B5-446B-BF18-BD94B222EB68}" type="presOf" srcId="{9279C343-6EAF-4FFC-BB17-72780D312A44}" destId="{9DFC04CB-CDBC-4AE4-A83E-05EE782F243D}" srcOrd="0" destOrd="0" presId="urn:microsoft.com/office/officeart/2005/8/layout/hList1"/>
    <dgm:cxn modelId="{1235AC6C-7F11-448B-8F02-C1216AEEB04A}" srcId="{8024E34F-5627-4863-9036-92C9682D3959}" destId="{299D38C9-3C2E-4CD6-B37C-864DDEB4F428}" srcOrd="1" destOrd="0" parTransId="{3A4F8836-C9B4-46CB-BE04-0E48F3009EFC}" sibTransId="{3DF901F4-607E-49C0-947F-5CB27159A8B5}"/>
    <dgm:cxn modelId="{EEC9B70A-5435-4346-BF5B-8AAC40CD26F4}" type="presOf" srcId="{AA01F1E7-DAC7-4311-8E27-1B7304577B90}" destId="{6DA769D5-FA32-45BB-B71D-8723A45E92F9}" srcOrd="0" destOrd="3" presId="urn:microsoft.com/office/officeart/2005/8/layout/hList1"/>
    <dgm:cxn modelId="{A96687E8-664C-494F-BBC1-89431237760E}" type="presOf" srcId="{A37A05B1-0279-4DEF-B7D1-6AACE32AF720}" destId="{9DFC04CB-CDBC-4AE4-A83E-05EE782F243D}" srcOrd="0" destOrd="2" presId="urn:microsoft.com/office/officeart/2005/8/layout/hList1"/>
    <dgm:cxn modelId="{DA044822-5A73-4FE7-B8DF-99D67433EF94}" srcId="{9F88DE6B-1F5E-45B2-9B42-4A955718956F}" destId="{F8D83686-0949-4FD6-A749-D5F3AC7DA159}" srcOrd="1" destOrd="0" parTransId="{DCF34B6C-7F64-4804-96DC-5376AF6F4490}" sibTransId="{4F9791F7-392D-4FF6-81A6-ADC5D3440018}"/>
    <dgm:cxn modelId="{18EC01CF-9BD8-45D3-AF7D-2FED51849F69}" srcId="{9F88DE6B-1F5E-45B2-9B42-4A955718956F}" destId="{FC234E20-190D-4892-889A-7FE6ED3209C4}" srcOrd="2" destOrd="0" parTransId="{6A9FCA3A-4C62-42DC-A994-56591BC6E588}" sibTransId="{CCC11179-BD7D-487A-9C88-B37FE4BE988D}"/>
    <dgm:cxn modelId="{D135CEFE-6832-4CA7-B5DB-CC542CC061B8}" type="presOf" srcId="{9F88DE6B-1F5E-45B2-9B42-4A955718956F}" destId="{00ED16E1-ABA0-46AB-A2A6-E9982BC3F603}" srcOrd="0" destOrd="0" presId="urn:microsoft.com/office/officeart/2005/8/layout/hList1"/>
    <dgm:cxn modelId="{3C42AB3B-AE10-457B-8BD5-74D41C96DF45}" srcId="{CF87EE89-BCE4-484B-8F47-5F8B2DAC1FD9}" destId="{8024E34F-5627-4863-9036-92C9682D3959}" srcOrd="1" destOrd="0" parTransId="{83A1A168-1792-40C2-AA8B-7A625FCDE720}" sibTransId="{24DA7011-B921-4485-87AF-2DFDE517D7D6}"/>
    <dgm:cxn modelId="{23B3F74C-9F37-4FC0-AB60-A7BC17959A64}" type="presOf" srcId="{9B803FE2-E3A3-4599-9ED5-EB672FD09D8B}" destId="{6DA769D5-FA32-45BB-B71D-8723A45E92F9}" srcOrd="0" destOrd="0" presId="urn:microsoft.com/office/officeart/2005/8/layout/hList1"/>
    <dgm:cxn modelId="{41E326DE-DF9A-4DAD-A74C-DEDE5CFAAB64}" type="presOf" srcId="{299D38C9-3C2E-4CD6-B37C-864DDEB4F428}" destId="{9DFC04CB-CDBC-4AE4-A83E-05EE782F243D}" srcOrd="0" destOrd="1" presId="urn:microsoft.com/office/officeart/2005/8/layout/hList1"/>
    <dgm:cxn modelId="{10F671AB-A0A2-4D65-943E-2A5F0D46EA11}" srcId="{CF87EE89-BCE4-484B-8F47-5F8B2DAC1FD9}" destId="{9F88DE6B-1F5E-45B2-9B42-4A955718956F}" srcOrd="0" destOrd="0" parTransId="{F758DA9F-30EB-4728-9215-9C79016F327B}" sibTransId="{4E43EF43-E879-4048-B658-A0F2DA0C4529}"/>
    <dgm:cxn modelId="{F916D7D4-79CA-467E-BCE7-B11A667CA17E}" type="presOf" srcId="{3AE05E96-F7C9-4E4D-8D37-DB2148880C7C}" destId="{9DFC04CB-CDBC-4AE4-A83E-05EE782F243D}" srcOrd="0" destOrd="3" presId="urn:microsoft.com/office/officeart/2005/8/layout/hList1"/>
    <dgm:cxn modelId="{5C0BDD32-17A4-4D73-BF51-5A2DD8D4C80C}" srcId="{9F88DE6B-1F5E-45B2-9B42-4A955718956F}" destId="{AA01F1E7-DAC7-4311-8E27-1B7304577B90}" srcOrd="3" destOrd="0" parTransId="{E11AD249-C88C-4D1A-8E9D-9B68C4A08A99}" sibTransId="{A78A0B0A-247C-4F9C-BB4E-B4AF2FD08B41}"/>
    <dgm:cxn modelId="{ED1697D3-D00F-4A64-AC4F-6D9E7E3F97F1}" type="presOf" srcId="{CF87EE89-BCE4-484B-8F47-5F8B2DAC1FD9}" destId="{6860E2C4-B62A-475D-9159-7357C902D191}" srcOrd="0" destOrd="0" presId="urn:microsoft.com/office/officeart/2005/8/layout/hList1"/>
    <dgm:cxn modelId="{BEEAB9AE-EA22-490D-A081-6400815C24D8}" type="presOf" srcId="{8024E34F-5627-4863-9036-92C9682D3959}" destId="{6E245C23-8177-4C16-844C-9AE128C9AC9A}" srcOrd="0" destOrd="0" presId="urn:microsoft.com/office/officeart/2005/8/layout/hList1"/>
    <dgm:cxn modelId="{F6758F3E-4E2D-4925-82C7-F37BFA779F4D}" type="presOf" srcId="{FC234E20-190D-4892-889A-7FE6ED3209C4}" destId="{6DA769D5-FA32-45BB-B71D-8723A45E92F9}" srcOrd="0" destOrd="2" presId="urn:microsoft.com/office/officeart/2005/8/layout/hList1"/>
    <dgm:cxn modelId="{3CDE5AF2-8661-4AE5-AAE4-134BAE7B782D}" srcId="{8024E34F-5627-4863-9036-92C9682D3959}" destId="{9279C343-6EAF-4FFC-BB17-72780D312A44}" srcOrd="0" destOrd="0" parTransId="{9FD0A930-886B-4675-A5E7-4C5DA050F32A}" sibTransId="{66B068C5-918F-4CC0-8FED-72091748CF9B}"/>
    <dgm:cxn modelId="{6E735D2C-0FAF-4441-BA3A-99E46057F070}" srcId="{9F88DE6B-1F5E-45B2-9B42-4A955718956F}" destId="{9B803FE2-E3A3-4599-9ED5-EB672FD09D8B}" srcOrd="0" destOrd="0" parTransId="{74E00C30-7125-4F60-9DCD-CE47B196D9C7}" sibTransId="{3E559E1C-2407-4D7A-8CA0-69861D8B05C2}"/>
    <dgm:cxn modelId="{61FB344B-86EB-441B-B4B9-EF75B49277EC}" type="presParOf" srcId="{6860E2C4-B62A-475D-9159-7357C902D191}" destId="{06BEF873-5022-41B3-811A-E49B2D39C5C0}" srcOrd="0" destOrd="0" presId="urn:microsoft.com/office/officeart/2005/8/layout/hList1"/>
    <dgm:cxn modelId="{5560581A-FF83-45EE-A85D-35B9BFA4D113}" type="presParOf" srcId="{06BEF873-5022-41B3-811A-E49B2D39C5C0}" destId="{00ED16E1-ABA0-46AB-A2A6-E9982BC3F603}" srcOrd="0" destOrd="0" presId="urn:microsoft.com/office/officeart/2005/8/layout/hList1"/>
    <dgm:cxn modelId="{FD6F3B0A-5B43-488D-A1BB-E07187FD363D}" type="presParOf" srcId="{06BEF873-5022-41B3-811A-E49B2D39C5C0}" destId="{6DA769D5-FA32-45BB-B71D-8723A45E92F9}" srcOrd="1" destOrd="0" presId="urn:microsoft.com/office/officeart/2005/8/layout/hList1"/>
    <dgm:cxn modelId="{A3C5BC02-DD02-4F01-8249-18E09936990B}" type="presParOf" srcId="{6860E2C4-B62A-475D-9159-7357C902D191}" destId="{F92D7CCA-1F3D-4865-B98C-F02F9009E787}" srcOrd="1" destOrd="0" presId="urn:microsoft.com/office/officeart/2005/8/layout/hList1"/>
    <dgm:cxn modelId="{0856D572-6540-457B-A307-84B268BF80B2}" type="presParOf" srcId="{6860E2C4-B62A-475D-9159-7357C902D191}" destId="{BCE41498-1FFE-476F-865B-E624FD9BE1D8}" srcOrd="2" destOrd="0" presId="urn:microsoft.com/office/officeart/2005/8/layout/hList1"/>
    <dgm:cxn modelId="{6D51486D-3B67-4C0C-B2AC-9EBAB73FDCF8}" type="presParOf" srcId="{BCE41498-1FFE-476F-865B-E624FD9BE1D8}" destId="{6E245C23-8177-4C16-844C-9AE128C9AC9A}" srcOrd="0" destOrd="0" presId="urn:microsoft.com/office/officeart/2005/8/layout/hList1"/>
    <dgm:cxn modelId="{2F61C6D2-C8A9-4A82-9795-943A03892608}" type="presParOf" srcId="{BCE41498-1FFE-476F-865B-E624FD9BE1D8}" destId="{9DFC04CB-CDBC-4AE4-A83E-05EE782F243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F87EE89-BCE4-484B-8F47-5F8B2DAC1FD9}" type="doc">
      <dgm:prSet loTypeId="urn:microsoft.com/office/officeart/2005/8/layout/hList1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F88DE6B-1F5E-45B2-9B42-4A955718956F}">
      <dgm:prSet phldrT="[文本]"/>
      <dgm:spPr/>
      <dgm:t>
        <a:bodyPr/>
        <a:lstStyle/>
        <a:p>
          <a:r>
            <a:rPr lang="zh-CN" altLang="en-US" dirty="0" smtClean="0"/>
            <a:t>优点</a:t>
          </a:r>
          <a:endParaRPr lang="en-US" dirty="0"/>
        </a:p>
      </dgm:t>
    </dgm:pt>
    <dgm:pt modelId="{F758DA9F-30EB-4728-9215-9C79016F327B}" type="parTrans" cxnId="{10F671AB-A0A2-4D65-943E-2A5F0D46EA11}">
      <dgm:prSet/>
      <dgm:spPr/>
      <dgm:t>
        <a:bodyPr/>
        <a:lstStyle/>
        <a:p>
          <a:endParaRPr lang="en-US"/>
        </a:p>
      </dgm:t>
    </dgm:pt>
    <dgm:pt modelId="{4E43EF43-E879-4048-B658-A0F2DA0C4529}" type="sibTrans" cxnId="{10F671AB-A0A2-4D65-943E-2A5F0D46EA11}">
      <dgm:prSet/>
      <dgm:spPr/>
      <dgm:t>
        <a:bodyPr/>
        <a:lstStyle/>
        <a:p>
          <a:endParaRPr lang="en-US"/>
        </a:p>
      </dgm:t>
    </dgm:pt>
    <dgm:pt modelId="{9B803FE2-E3A3-4599-9ED5-EB672FD09D8B}">
      <dgm:prSet phldrT="[文本]"/>
      <dgm:spPr/>
      <dgm:t>
        <a:bodyPr/>
        <a:lstStyle/>
        <a:p>
          <a:r>
            <a:rPr lang="zh-CN" altLang="en-US" dirty="0" smtClean="0"/>
            <a:t>适用于任何内容的推荐，无需考虑物料特征</a:t>
          </a:r>
          <a:endParaRPr lang="en-US" dirty="0"/>
        </a:p>
      </dgm:t>
    </dgm:pt>
    <dgm:pt modelId="{74E00C30-7125-4F60-9DCD-CE47B196D9C7}" type="parTrans" cxnId="{6E735D2C-0FAF-4441-BA3A-99E46057F070}">
      <dgm:prSet/>
      <dgm:spPr/>
      <dgm:t>
        <a:bodyPr/>
        <a:lstStyle/>
        <a:p>
          <a:endParaRPr lang="en-US"/>
        </a:p>
      </dgm:t>
    </dgm:pt>
    <dgm:pt modelId="{3E559E1C-2407-4D7A-8CA0-69861D8B05C2}" type="sibTrans" cxnId="{6E735D2C-0FAF-4441-BA3A-99E46057F070}">
      <dgm:prSet/>
      <dgm:spPr/>
      <dgm:t>
        <a:bodyPr/>
        <a:lstStyle/>
        <a:p>
          <a:endParaRPr lang="en-US"/>
        </a:p>
      </dgm:t>
    </dgm:pt>
    <dgm:pt modelId="{8024E34F-5627-4863-9036-92C9682D3959}">
      <dgm:prSet phldrT="[文本]"/>
      <dgm:spPr/>
      <dgm:t>
        <a:bodyPr/>
        <a:lstStyle/>
        <a:p>
          <a:r>
            <a:rPr lang="zh-CN" altLang="en-US" dirty="0" smtClean="0"/>
            <a:t>缺点</a:t>
          </a:r>
          <a:endParaRPr lang="en-US" dirty="0"/>
        </a:p>
      </dgm:t>
    </dgm:pt>
    <dgm:pt modelId="{83A1A168-1792-40C2-AA8B-7A625FCDE720}" type="parTrans" cxnId="{3C42AB3B-AE10-457B-8BD5-74D41C96DF45}">
      <dgm:prSet/>
      <dgm:spPr/>
      <dgm:t>
        <a:bodyPr/>
        <a:lstStyle/>
        <a:p>
          <a:endParaRPr lang="en-US"/>
        </a:p>
      </dgm:t>
    </dgm:pt>
    <dgm:pt modelId="{24DA7011-B921-4485-87AF-2DFDE517D7D6}" type="sibTrans" cxnId="{3C42AB3B-AE10-457B-8BD5-74D41C96DF45}">
      <dgm:prSet/>
      <dgm:spPr/>
      <dgm:t>
        <a:bodyPr/>
        <a:lstStyle/>
        <a:p>
          <a:endParaRPr lang="en-US"/>
        </a:p>
      </dgm:t>
    </dgm:pt>
    <dgm:pt modelId="{9279C343-6EAF-4FFC-BB17-72780D312A44}">
      <dgm:prSet phldrT="[文本]"/>
      <dgm:spPr/>
      <dgm:t>
        <a:bodyPr/>
        <a:lstStyle/>
        <a:p>
          <a:r>
            <a:rPr lang="zh-CN" altLang="en-US" dirty="0" smtClean="0"/>
            <a:t>冷启动困难</a:t>
          </a:r>
          <a:endParaRPr lang="en-US" dirty="0"/>
        </a:p>
      </dgm:t>
    </dgm:pt>
    <dgm:pt modelId="{9FD0A930-886B-4675-A5E7-4C5DA050F32A}" type="parTrans" cxnId="{3CDE5AF2-8661-4AE5-AAE4-134BAE7B782D}">
      <dgm:prSet/>
      <dgm:spPr/>
      <dgm:t>
        <a:bodyPr/>
        <a:lstStyle/>
        <a:p>
          <a:endParaRPr lang="en-US"/>
        </a:p>
      </dgm:t>
    </dgm:pt>
    <dgm:pt modelId="{66B068C5-918F-4CC0-8FED-72091748CF9B}" type="sibTrans" cxnId="{3CDE5AF2-8661-4AE5-AAE4-134BAE7B782D}">
      <dgm:prSet/>
      <dgm:spPr/>
      <dgm:t>
        <a:bodyPr/>
        <a:lstStyle/>
        <a:p>
          <a:endParaRPr lang="en-US"/>
        </a:p>
      </dgm:t>
    </dgm:pt>
    <dgm:pt modelId="{299D38C9-3C2E-4CD6-B37C-864DDEB4F428}">
      <dgm:prSet phldrT="[文本]"/>
      <dgm:spPr/>
      <dgm:t>
        <a:bodyPr/>
        <a:lstStyle/>
        <a:p>
          <a:r>
            <a:rPr lang="en-US" altLang="zh-CN" dirty="0" smtClean="0"/>
            <a:t>user-item</a:t>
          </a:r>
          <a:r>
            <a:rPr lang="zh-CN" altLang="en-US" dirty="0" smtClean="0"/>
            <a:t>矩阵数据稀疏</a:t>
          </a:r>
          <a:endParaRPr lang="en-US" dirty="0"/>
        </a:p>
      </dgm:t>
    </dgm:pt>
    <dgm:pt modelId="{3A4F8836-C9B4-46CB-BE04-0E48F3009EFC}" type="parTrans" cxnId="{1235AC6C-7F11-448B-8F02-C1216AEEB04A}">
      <dgm:prSet/>
      <dgm:spPr/>
      <dgm:t>
        <a:bodyPr/>
        <a:lstStyle/>
        <a:p>
          <a:endParaRPr lang="en-US"/>
        </a:p>
      </dgm:t>
    </dgm:pt>
    <dgm:pt modelId="{3DF901F4-607E-49C0-947F-5CB27159A8B5}" type="sibTrans" cxnId="{1235AC6C-7F11-448B-8F02-C1216AEEB04A}">
      <dgm:prSet/>
      <dgm:spPr/>
      <dgm:t>
        <a:bodyPr/>
        <a:lstStyle/>
        <a:p>
          <a:endParaRPr lang="en-US"/>
        </a:p>
      </dgm:t>
    </dgm:pt>
    <dgm:pt modelId="{A37A05B1-0279-4DEF-B7D1-6AACE32AF720}">
      <dgm:prSet phldrT="[文本]"/>
      <dgm:spPr/>
      <dgm:t>
        <a:bodyPr/>
        <a:lstStyle/>
        <a:p>
          <a:r>
            <a:rPr lang="zh-CN" altLang="en-US" dirty="0" smtClean="0"/>
            <a:t>新的内容很难被推荐出来</a:t>
          </a:r>
          <a:endParaRPr lang="en-US" dirty="0"/>
        </a:p>
      </dgm:t>
    </dgm:pt>
    <dgm:pt modelId="{33AEB56D-DD87-4EEE-A2F2-8FDE3F24F08B}" type="parTrans" cxnId="{01100AE0-F276-4259-8EEB-E6247E8D05DB}">
      <dgm:prSet/>
      <dgm:spPr/>
      <dgm:t>
        <a:bodyPr/>
        <a:lstStyle/>
        <a:p>
          <a:endParaRPr lang="en-US"/>
        </a:p>
      </dgm:t>
    </dgm:pt>
    <dgm:pt modelId="{EDEA178C-C2C9-48ED-A989-48B781C84DEB}" type="sibTrans" cxnId="{01100AE0-F276-4259-8EEB-E6247E8D05DB}">
      <dgm:prSet/>
      <dgm:spPr/>
      <dgm:t>
        <a:bodyPr/>
        <a:lstStyle/>
        <a:p>
          <a:endParaRPr lang="en-US"/>
        </a:p>
      </dgm:t>
    </dgm:pt>
    <dgm:pt modelId="{E6075F30-6508-48B5-B921-511453CA144C}">
      <dgm:prSet phldrT="[文本]"/>
      <dgm:spPr/>
      <dgm:t>
        <a:bodyPr/>
        <a:lstStyle/>
        <a:p>
          <a:r>
            <a:rPr lang="zh-CN" altLang="en-US" dirty="0" smtClean="0"/>
            <a:t>小众爱好不容易被发现</a:t>
          </a:r>
          <a:endParaRPr lang="en-US" dirty="0"/>
        </a:p>
      </dgm:t>
    </dgm:pt>
    <dgm:pt modelId="{B40F7A56-5252-4927-B26A-1B509C119D46}" type="parTrans" cxnId="{8E3DC744-C000-47EB-AB85-590C0C928C8E}">
      <dgm:prSet/>
      <dgm:spPr/>
      <dgm:t>
        <a:bodyPr/>
        <a:lstStyle/>
        <a:p>
          <a:endParaRPr lang="en-US"/>
        </a:p>
      </dgm:t>
    </dgm:pt>
    <dgm:pt modelId="{00EE3AED-4069-40B9-88FD-B61F0EE1B4CE}" type="sibTrans" cxnId="{8E3DC744-C000-47EB-AB85-590C0C928C8E}">
      <dgm:prSet/>
      <dgm:spPr/>
      <dgm:t>
        <a:bodyPr/>
        <a:lstStyle/>
        <a:p>
          <a:endParaRPr lang="en-US"/>
        </a:p>
      </dgm:t>
    </dgm:pt>
    <dgm:pt modelId="{94FBFEBF-2AB9-48C5-A237-28DD6C46CBE3}">
      <dgm:prSet phldrT="[文本]"/>
      <dgm:spPr/>
      <dgm:t>
        <a:bodyPr/>
        <a:lstStyle/>
        <a:p>
          <a:endParaRPr lang="en-US" dirty="0"/>
        </a:p>
      </dgm:t>
    </dgm:pt>
    <dgm:pt modelId="{9F503E29-C368-4DCF-A48A-AAE3D904EA1F}" type="parTrans" cxnId="{D0DFAE1B-E929-4BB9-BD24-1A0517EFA09C}">
      <dgm:prSet/>
      <dgm:spPr/>
      <dgm:t>
        <a:bodyPr/>
        <a:lstStyle/>
        <a:p>
          <a:endParaRPr lang="en-US"/>
        </a:p>
      </dgm:t>
    </dgm:pt>
    <dgm:pt modelId="{FBC0A876-8B36-4A0E-B550-805ABC23D63F}" type="sibTrans" cxnId="{D0DFAE1B-E929-4BB9-BD24-1A0517EFA09C}">
      <dgm:prSet/>
      <dgm:spPr/>
      <dgm:t>
        <a:bodyPr/>
        <a:lstStyle/>
        <a:p>
          <a:endParaRPr lang="en-US"/>
        </a:p>
      </dgm:t>
    </dgm:pt>
    <dgm:pt modelId="{7623EC68-5088-4612-B70A-182E0D52069C}">
      <dgm:prSet phldrT="[文本]"/>
      <dgm:spPr/>
      <dgm:t>
        <a:bodyPr/>
        <a:lstStyle/>
        <a:p>
          <a:endParaRPr lang="en-US" dirty="0"/>
        </a:p>
      </dgm:t>
    </dgm:pt>
    <dgm:pt modelId="{C185F389-0E72-461C-98D3-70568F467C96}" type="parTrans" cxnId="{165F11C6-B0EC-4B47-B0C8-DEA2D93AB8DD}">
      <dgm:prSet/>
      <dgm:spPr/>
      <dgm:t>
        <a:bodyPr/>
        <a:lstStyle/>
        <a:p>
          <a:endParaRPr lang="en-US"/>
        </a:p>
      </dgm:t>
    </dgm:pt>
    <dgm:pt modelId="{3B240C3E-C612-436F-A3B4-F768FD565594}" type="sibTrans" cxnId="{165F11C6-B0EC-4B47-B0C8-DEA2D93AB8DD}">
      <dgm:prSet/>
      <dgm:spPr/>
      <dgm:t>
        <a:bodyPr/>
        <a:lstStyle/>
        <a:p>
          <a:endParaRPr lang="en-US"/>
        </a:p>
      </dgm:t>
    </dgm:pt>
    <dgm:pt modelId="{45FCAD4A-8057-4990-AC79-17E72574983F}">
      <dgm:prSet phldrT="[文本]"/>
      <dgm:spPr/>
      <dgm:t>
        <a:bodyPr/>
        <a:lstStyle/>
        <a:p>
          <a:r>
            <a:rPr lang="zh-CN" altLang="en-US" dirty="0" smtClean="0"/>
            <a:t>利用了其他用户的行为信息</a:t>
          </a:r>
          <a:endParaRPr lang="en-US" dirty="0"/>
        </a:p>
      </dgm:t>
    </dgm:pt>
    <dgm:pt modelId="{95BB7379-B2FD-4105-B60D-AC03BD8BC046}" type="parTrans" cxnId="{CF2FB1D0-BDDF-4B3A-B208-37B434B9F5F1}">
      <dgm:prSet/>
      <dgm:spPr/>
      <dgm:t>
        <a:bodyPr/>
        <a:lstStyle/>
        <a:p>
          <a:endParaRPr lang="en-US"/>
        </a:p>
      </dgm:t>
    </dgm:pt>
    <dgm:pt modelId="{1B0B34DF-9AD6-495D-A5C0-87C6FEEB31FB}" type="sibTrans" cxnId="{CF2FB1D0-BDDF-4B3A-B208-37B434B9F5F1}">
      <dgm:prSet/>
      <dgm:spPr/>
      <dgm:t>
        <a:bodyPr/>
        <a:lstStyle/>
        <a:p>
          <a:endParaRPr lang="en-US"/>
        </a:p>
      </dgm:t>
    </dgm:pt>
    <dgm:pt modelId="{6860E2C4-B62A-475D-9159-7357C902D191}" type="pres">
      <dgm:prSet presAssocID="{CF87EE89-BCE4-484B-8F47-5F8B2DAC1FD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6BEF873-5022-41B3-811A-E49B2D39C5C0}" type="pres">
      <dgm:prSet presAssocID="{9F88DE6B-1F5E-45B2-9B42-4A955718956F}" presName="composite" presStyleCnt="0"/>
      <dgm:spPr/>
    </dgm:pt>
    <dgm:pt modelId="{00ED16E1-ABA0-46AB-A2A6-E9982BC3F603}" type="pres">
      <dgm:prSet presAssocID="{9F88DE6B-1F5E-45B2-9B42-4A955718956F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A769D5-FA32-45BB-B71D-8723A45E92F9}" type="pres">
      <dgm:prSet presAssocID="{9F88DE6B-1F5E-45B2-9B42-4A955718956F}" presName="desTx" presStyleLbl="alignAccFollowNode1" presStyleIdx="0" presStyleCnt="2" custLinFactNeighborX="-1605" custLinFactNeighborY="44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2D7CCA-1F3D-4865-B98C-F02F9009E787}" type="pres">
      <dgm:prSet presAssocID="{4E43EF43-E879-4048-B658-A0F2DA0C4529}" presName="space" presStyleCnt="0"/>
      <dgm:spPr/>
    </dgm:pt>
    <dgm:pt modelId="{BCE41498-1FFE-476F-865B-E624FD9BE1D8}" type="pres">
      <dgm:prSet presAssocID="{8024E34F-5627-4863-9036-92C9682D3959}" presName="composite" presStyleCnt="0"/>
      <dgm:spPr/>
    </dgm:pt>
    <dgm:pt modelId="{6E245C23-8177-4C16-844C-9AE128C9AC9A}" type="pres">
      <dgm:prSet presAssocID="{8024E34F-5627-4863-9036-92C9682D3959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FC04CB-CDBC-4AE4-A83E-05EE782F243D}" type="pres">
      <dgm:prSet presAssocID="{8024E34F-5627-4863-9036-92C9682D3959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06862A0-9AB3-4DD7-994C-00A0AA27BEA0}" type="presOf" srcId="{A37A05B1-0279-4DEF-B7D1-6AACE32AF720}" destId="{9DFC04CB-CDBC-4AE4-A83E-05EE782F243D}" srcOrd="0" destOrd="2" presId="urn:microsoft.com/office/officeart/2005/8/layout/hList1"/>
    <dgm:cxn modelId="{01100AE0-F276-4259-8EEB-E6247E8D05DB}" srcId="{8024E34F-5627-4863-9036-92C9682D3959}" destId="{A37A05B1-0279-4DEF-B7D1-6AACE32AF720}" srcOrd="2" destOrd="0" parTransId="{33AEB56D-DD87-4EEE-A2F2-8FDE3F24F08B}" sibTransId="{EDEA178C-C2C9-48ED-A989-48B781C84DEB}"/>
    <dgm:cxn modelId="{D27EBC31-9FEE-416E-B982-290497425A79}" type="presOf" srcId="{94FBFEBF-2AB9-48C5-A237-28DD6C46CBE3}" destId="{6DA769D5-FA32-45BB-B71D-8723A45E92F9}" srcOrd="0" destOrd="3" presId="urn:microsoft.com/office/officeart/2005/8/layout/hList1"/>
    <dgm:cxn modelId="{1235AC6C-7F11-448B-8F02-C1216AEEB04A}" srcId="{8024E34F-5627-4863-9036-92C9682D3959}" destId="{299D38C9-3C2E-4CD6-B37C-864DDEB4F428}" srcOrd="1" destOrd="0" parTransId="{3A4F8836-C9B4-46CB-BE04-0E48F3009EFC}" sibTransId="{3DF901F4-607E-49C0-947F-5CB27159A8B5}"/>
    <dgm:cxn modelId="{08437B5C-7106-4F14-9FB4-0E5FC26A3828}" type="presOf" srcId="{299D38C9-3C2E-4CD6-B37C-864DDEB4F428}" destId="{9DFC04CB-CDBC-4AE4-A83E-05EE782F243D}" srcOrd="0" destOrd="1" presId="urn:microsoft.com/office/officeart/2005/8/layout/hList1"/>
    <dgm:cxn modelId="{8B72EF18-2754-4801-A6AC-2E58D3743DAE}" type="presOf" srcId="{9279C343-6EAF-4FFC-BB17-72780D312A44}" destId="{9DFC04CB-CDBC-4AE4-A83E-05EE782F243D}" srcOrd="0" destOrd="0" presId="urn:microsoft.com/office/officeart/2005/8/layout/hList1"/>
    <dgm:cxn modelId="{00D7AF68-379F-4DA4-B184-F5AD9CC9EFEF}" type="presOf" srcId="{9F88DE6B-1F5E-45B2-9B42-4A955718956F}" destId="{00ED16E1-ABA0-46AB-A2A6-E9982BC3F603}" srcOrd="0" destOrd="0" presId="urn:microsoft.com/office/officeart/2005/8/layout/hList1"/>
    <dgm:cxn modelId="{3C42AB3B-AE10-457B-8BD5-74D41C96DF45}" srcId="{CF87EE89-BCE4-484B-8F47-5F8B2DAC1FD9}" destId="{8024E34F-5627-4863-9036-92C9682D3959}" srcOrd="1" destOrd="0" parTransId="{83A1A168-1792-40C2-AA8B-7A625FCDE720}" sibTransId="{24DA7011-B921-4485-87AF-2DFDE517D7D6}"/>
    <dgm:cxn modelId="{CF2FB1D0-BDDF-4B3A-B208-37B434B9F5F1}" srcId="{9F88DE6B-1F5E-45B2-9B42-4A955718956F}" destId="{45FCAD4A-8057-4990-AC79-17E72574983F}" srcOrd="1" destOrd="0" parTransId="{95BB7379-B2FD-4105-B60D-AC03BD8BC046}" sibTransId="{1B0B34DF-9AD6-495D-A5C0-87C6FEEB31FB}"/>
    <dgm:cxn modelId="{BDE3C41D-387E-4D68-816B-1AB847E6DC6F}" type="presOf" srcId="{7623EC68-5088-4612-B70A-182E0D52069C}" destId="{6DA769D5-FA32-45BB-B71D-8723A45E92F9}" srcOrd="0" destOrd="2" presId="urn:microsoft.com/office/officeart/2005/8/layout/hList1"/>
    <dgm:cxn modelId="{165F11C6-B0EC-4B47-B0C8-DEA2D93AB8DD}" srcId="{9F88DE6B-1F5E-45B2-9B42-4A955718956F}" destId="{7623EC68-5088-4612-B70A-182E0D52069C}" srcOrd="2" destOrd="0" parTransId="{C185F389-0E72-461C-98D3-70568F467C96}" sibTransId="{3B240C3E-C612-436F-A3B4-F768FD565594}"/>
    <dgm:cxn modelId="{8E3DC744-C000-47EB-AB85-590C0C928C8E}" srcId="{8024E34F-5627-4863-9036-92C9682D3959}" destId="{E6075F30-6508-48B5-B921-511453CA144C}" srcOrd="3" destOrd="0" parTransId="{B40F7A56-5252-4927-B26A-1B509C119D46}" sibTransId="{00EE3AED-4069-40B9-88FD-B61F0EE1B4CE}"/>
    <dgm:cxn modelId="{D0DFAE1B-E929-4BB9-BD24-1A0517EFA09C}" srcId="{9F88DE6B-1F5E-45B2-9B42-4A955718956F}" destId="{94FBFEBF-2AB9-48C5-A237-28DD6C46CBE3}" srcOrd="3" destOrd="0" parTransId="{9F503E29-C368-4DCF-A48A-AAE3D904EA1F}" sibTransId="{FBC0A876-8B36-4A0E-B550-805ABC23D63F}"/>
    <dgm:cxn modelId="{DC422C13-E3AA-4FD1-B53F-C07C4747D80D}" type="presOf" srcId="{CF87EE89-BCE4-484B-8F47-5F8B2DAC1FD9}" destId="{6860E2C4-B62A-475D-9159-7357C902D191}" srcOrd="0" destOrd="0" presId="urn:microsoft.com/office/officeart/2005/8/layout/hList1"/>
    <dgm:cxn modelId="{10F671AB-A0A2-4D65-943E-2A5F0D46EA11}" srcId="{CF87EE89-BCE4-484B-8F47-5F8B2DAC1FD9}" destId="{9F88DE6B-1F5E-45B2-9B42-4A955718956F}" srcOrd="0" destOrd="0" parTransId="{F758DA9F-30EB-4728-9215-9C79016F327B}" sibTransId="{4E43EF43-E879-4048-B658-A0F2DA0C4529}"/>
    <dgm:cxn modelId="{950B290C-6B42-4D27-89D0-A93F68DA4EFB}" type="presOf" srcId="{E6075F30-6508-48B5-B921-511453CA144C}" destId="{9DFC04CB-CDBC-4AE4-A83E-05EE782F243D}" srcOrd="0" destOrd="3" presId="urn:microsoft.com/office/officeart/2005/8/layout/hList1"/>
    <dgm:cxn modelId="{8E5C1F56-4D4A-40DE-BD63-4A637F12356A}" type="presOf" srcId="{45FCAD4A-8057-4990-AC79-17E72574983F}" destId="{6DA769D5-FA32-45BB-B71D-8723A45E92F9}" srcOrd="0" destOrd="1" presId="urn:microsoft.com/office/officeart/2005/8/layout/hList1"/>
    <dgm:cxn modelId="{90670B41-031F-44C7-9954-F308C24B0050}" type="presOf" srcId="{8024E34F-5627-4863-9036-92C9682D3959}" destId="{6E245C23-8177-4C16-844C-9AE128C9AC9A}" srcOrd="0" destOrd="0" presId="urn:microsoft.com/office/officeart/2005/8/layout/hList1"/>
    <dgm:cxn modelId="{6E735D2C-0FAF-4441-BA3A-99E46057F070}" srcId="{9F88DE6B-1F5E-45B2-9B42-4A955718956F}" destId="{9B803FE2-E3A3-4599-9ED5-EB672FD09D8B}" srcOrd="0" destOrd="0" parTransId="{74E00C30-7125-4F60-9DCD-CE47B196D9C7}" sibTransId="{3E559E1C-2407-4D7A-8CA0-69861D8B05C2}"/>
    <dgm:cxn modelId="{3CDE5AF2-8661-4AE5-AAE4-134BAE7B782D}" srcId="{8024E34F-5627-4863-9036-92C9682D3959}" destId="{9279C343-6EAF-4FFC-BB17-72780D312A44}" srcOrd="0" destOrd="0" parTransId="{9FD0A930-886B-4675-A5E7-4C5DA050F32A}" sibTransId="{66B068C5-918F-4CC0-8FED-72091748CF9B}"/>
    <dgm:cxn modelId="{C1E55394-B8AE-4C5B-B976-30EE924D21B4}" type="presOf" srcId="{9B803FE2-E3A3-4599-9ED5-EB672FD09D8B}" destId="{6DA769D5-FA32-45BB-B71D-8723A45E92F9}" srcOrd="0" destOrd="0" presId="urn:microsoft.com/office/officeart/2005/8/layout/hList1"/>
    <dgm:cxn modelId="{78FB1BB2-939D-4B82-84BF-259BBA9A28FC}" type="presParOf" srcId="{6860E2C4-B62A-475D-9159-7357C902D191}" destId="{06BEF873-5022-41B3-811A-E49B2D39C5C0}" srcOrd="0" destOrd="0" presId="urn:microsoft.com/office/officeart/2005/8/layout/hList1"/>
    <dgm:cxn modelId="{5413FC21-01BF-46B0-8981-F10DD8BDEEF1}" type="presParOf" srcId="{06BEF873-5022-41B3-811A-E49B2D39C5C0}" destId="{00ED16E1-ABA0-46AB-A2A6-E9982BC3F603}" srcOrd="0" destOrd="0" presId="urn:microsoft.com/office/officeart/2005/8/layout/hList1"/>
    <dgm:cxn modelId="{A38FC922-C5BB-429A-9F41-03B52E41BCB9}" type="presParOf" srcId="{06BEF873-5022-41B3-811A-E49B2D39C5C0}" destId="{6DA769D5-FA32-45BB-B71D-8723A45E92F9}" srcOrd="1" destOrd="0" presId="urn:microsoft.com/office/officeart/2005/8/layout/hList1"/>
    <dgm:cxn modelId="{98D3D60D-08AF-465A-8500-BE4488096BBE}" type="presParOf" srcId="{6860E2C4-B62A-475D-9159-7357C902D191}" destId="{F92D7CCA-1F3D-4865-B98C-F02F9009E787}" srcOrd="1" destOrd="0" presId="urn:microsoft.com/office/officeart/2005/8/layout/hList1"/>
    <dgm:cxn modelId="{E4089F2F-60B8-4E57-B05F-02F4AB70AFCB}" type="presParOf" srcId="{6860E2C4-B62A-475D-9159-7357C902D191}" destId="{BCE41498-1FFE-476F-865B-E624FD9BE1D8}" srcOrd="2" destOrd="0" presId="urn:microsoft.com/office/officeart/2005/8/layout/hList1"/>
    <dgm:cxn modelId="{9214BFC5-E6D7-430C-AC5D-CF6681DCF1AF}" type="presParOf" srcId="{BCE41498-1FFE-476F-865B-E624FD9BE1D8}" destId="{6E245C23-8177-4C16-844C-9AE128C9AC9A}" srcOrd="0" destOrd="0" presId="urn:microsoft.com/office/officeart/2005/8/layout/hList1"/>
    <dgm:cxn modelId="{B04EDF15-A6AA-4BC3-91D1-62965B78335C}" type="presParOf" srcId="{BCE41498-1FFE-476F-865B-E624FD9BE1D8}" destId="{9DFC04CB-CDBC-4AE4-A83E-05EE782F243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0" name=""/>
      <dsp:cNvGrpSpPr/>
    </dsp:nvGrpSpPr>
    <dsp:grpSpPr>
      <a:xfrm>
        <a:off x="0" y="0"/>
        <a:ext cx="8229600" cy="3394075"/>
        <a:chOff x="0" y="0"/>
        <a:chExt cx="0" cy="0"/>
      </a:xfrm>
    </dsp:grpSpPr>
    <dsp:sp>
      <dsp:nvSpPr>
        <dsp:cNvPr id="1" name="矩形 0"/>
        <dsp:cNvSpPr/>
      </dsp:nvSpPr>
      <dsp:spPr>
        <a:xfrm>
          <a:off x="40" y="88340"/>
          <a:ext cx="3845569" cy="6624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优点</a:t>
          </a:r>
          <a:endParaRPr lang="en-US" sz="2300" kern="1200" dirty="0"/>
        </a:p>
      </dsp:txBody>
      <dsp:txXfrm>
        <a:off x="40" y="88340"/>
        <a:ext cx="3845569" cy="662400"/>
      </dsp:txXfrm>
    </dsp:sp>
    <dsp:sp>
      <dsp:nvSpPr>
        <dsp:cNvPr id="2" name="矩形 1"/>
        <dsp:cNvSpPr/>
      </dsp:nvSpPr>
      <dsp:spPr>
        <a:xfrm>
          <a:off x="40" y="750740"/>
          <a:ext cx="3845569" cy="255499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300" kern="1200" dirty="0" smtClean="0"/>
            <a:t>不需要其他用户数据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300" kern="1200" dirty="0" smtClean="0"/>
            <a:t>可以很好的给有独特口味的用户推荐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300" kern="1200" dirty="0" smtClean="0"/>
            <a:t>能够推荐出冷门的内容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300" kern="1200" dirty="0" smtClean="0"/>
            <a:t>有较强的可解释性</a:t>
          </a:r>
          <a:endParaRPr lang="en-US" sz="2300" kern="1200" dirty="0"/>
        </a:p>
      </dsp:txBody>
      <dsp:txXfrm>
        <a:off x="40" y="750740"/>
        <a:ext cx="3845569" cy="2554994"/>
      </dsp:txXfrm>
    </dsp:sp>
    <dsp:sp>
      <dsp:nvSpPr>
        <dsp:cNvPr id="3" name="矩形 2"/>
        <dsp:cNvSpPr/>
      </dsp:nvSpPr>
      <dsp:spPr>
        <a:xfrm>
          <a:off x="4383989" y="88340"/>
          <a:ext cx="3845569" cy="6624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缺点</a:t>
          </a:r>
          <a:endParaRPr lang="en-US" sz="2300" kern="1200" dirty="0"/>
        </a:p>
      </dsp:txBody>
      <dsp:txXfrm>
        <a:off x="4383989" y="88340"/>
        <a:ext cx="3845569" cy="662400"/>
      </dsp:txXfrm>
    </dsp:sp>
    <dsp:sp>
      <dsp:nvSpPr>
        <dsp:cNvPr id="4" name="矩形 3"/>
        <dsp:cNvSpPr/>
      </dsp:nvSpPr>
      <dsp:spPr>
        <a:xfrm>
          <a:off x="4383989" y="750740"/>
          <a:ext cx="3845569" cy="255499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300" kern="1200" dirty="0" smtClean="0"/>
            <a:t>内容特征构建需要对内容的理解，有时很困难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300" kern="1200" dirty="0" smtClean="0"/>
            <a:t>对于新用户不好推荐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300" kern="1200" dirty="0" smtClean="0"/>
            <a:t>始终在给用户推荐熟悉的东西，没有惊喜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300" kern="1200" dirty="0" smtClean="0"/>
            <a:t>没有利用其他用户的行为</a:t>
          </a:r>
          <a:endParaRPr lang="en-US" sz="2300" kern="1200" dirty="0"/>
        </a:p>
      </dsp:txBody>
      <dsp:txXfrm>
        <a:off x="4383989" y="750740"/>
        <a:ext cx="3845569" cy="25549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0" name=""/>
      <dsp:cNvGrpSpPr/>
    </dsp:nvGrpSpPr>
    <dsp:grpSpPr>
      <a:xfrm>
        <a:off x="0" y="0"/>
        <a:ext cx="8229600" cy="3394075"/>
        <a:chOff x="0" y="0"/>
        <a:chExt cx="0" cy="0"/>
      </a:xfrm>
    </dsp:grpSpPr>
    <dsp:sp>
      <dsp:nvSpPr>
        <dsp:cNvPr id="1" name="矩形 0"/>
        <dsp:cNvSpPr/>
      </dsp:nvSpPr>
      <dsp:spPr>
        <a:xfrm>
          <a:off x="40" y="33837"/>
          <a:ext cx="3845569" cy="6912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优点</a:t>
          </a:r>
          <a:endParaRPr lang="en-US" sz="2400" kern="1200" dirty="0"/>
        </a:p>
      </dsp:txBody>
      <dsp:txXfrm>
        <a:off x="40" y="33837"/>
        <a:ext cx="3845569" cy="691200"/>
      </dsp:txXfrm>
    </dsp:sp>
    <dsp:sp>
      <dsp:nvSpPr>
        <dsp:cNvPr id="2" name="矩形 1"/>
        <dsp:cNvSpPr/>
      </dsp:nvSpPr>
      <dsp:spPr>
        <a:xfrm>
          <a:off x="0" y="736685"/>
          <a:ext cx="3845569" cy="26352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 smtClean="0"/>
            <a:t>适用于任何内容的推荐，无需考虑物料特征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 smtClean="0"/>
            <a:t>利用了其他用户的行为信息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400" kern="1200" dirty="0"/>
        </a:p>
      </dsp:txBody>
      <dsp:txXfrm>
        <a:off x="0" y="736685"/>
        <a:ext cx="3845569" cy="2635200"/>
      </dsp:txXfrm>
    </dsp:sp>
    <dsp:sp>
      <dsp:nvSpPr>
        <dsp:cNvPr id="3" name="矩形 2"/>
        <dsp:cNvSpPr/>
      </dsp:nvSpPr>
      <dsp:spPr>
        <a:xfrm>
          <a:off x="4383989" y="33837"/>
          <a:ext cx="3845569" cy="6912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缺点</a:t>
          </a:r>
          <a:endParaRPr lang="en-US" sz="2400" kern="1200" dirty="0"/>
        </a:p>
      </dsp:txBody>
      <dsp:txXfrm>
        <a:off x="4383989" y="33837"/>
        <a:ext cx="3845569" cy="691200"/>
      </dsp:txXfrm>
    </dsp:sp>
    <dsp:sp>
      <dsp:nvSpPr>
        <dsp:cNvPr id="4" name="矩形 3"/>
        <dsp:cNvSpPr/>
      </dsp:nvSpPr>
      <dsp:spPr>
        <a:xfrm>
          <a:off x="4383989" y="725037"/>
          <a:ext cx="3845569" cy="26352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 smtClean="0"/>
            <a:t>冷启动困难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400" kern="1200" dirty="0" smtClean="0"/>
            <a:t>user-item</a:t>
          </a:r>
          <a:r>
            <a:rPr lang="zh-CN" altLang="en-US" sz="2400" kern="1200" dirty="0" smtClean="0"/>
            <a:t>矩阵数据稀疏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 smtClean="0"/>
            <a:t>新的内容很难被推荐出来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 smtClean="0"/>
            <a:t>小众爱好不容易被发现</a:t>
          </a:r>
          <a:endParaRPr lang="en-US" sz="2400" kern="1200" dirty="0"/>
        </a:p>
      </dsp:txBody>
      <dsp:txXfrm>
        <a:off x="4383989" y="725037"/>
        <a:ext cx="3845569" cy="26352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456CBD-69C8-4EE0-A134-F9B3D4590783}" type="datetimeFigureOut">
              <a:rPr lang="en-US" smtClean="0"/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653860-41EE-41B6-A393-957165903E91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microsoft.com/office/2007/relationships/diagramDrawing" Target="../diagrams/drawing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microsoft.com/office/2007/relationships/diagramDrawing" Target="../diagrams/drawing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jpe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 smtClean="0"/>
              <a:t>推荐系统</a:t>
            </a:r>
            <a:endParaRPr lang="en-US" sz="4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altLang="zh-CN" dirty="0" smtClean="0"/>
          </a:p>
          <a:p>
            <a:r>
              <a:rPr lang="zh-CN" altLang="en-US" dirty="0" smtClean="0"/>
              <a:t>八斗人工智能学院</a:t>
            </a:r>
            <a:endParaRPr lang="en-US" altLang="zh-CN" dirty="0" smtClean="0"/>
          </a:p>
          <a:p>
            <a:r>
              <a:rPr lang="zh-CN" altLang="en-US" dirty="0"/>
              <a:t>宋学林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基于内容召回 </a:t>
            </a:r>
            <a:r>
              <a:rPr lang="en-US" altLang="zh-CN" dirty="0" smtClean="0"/>
              <a:t>Content based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根据用户喜欢的内容，推荐相似</a:t>
            </a:r>
            <a:r>
              <a:rPr lang="en-US" altLang="zh-CN" dirty="0" smtClean="0"/>
              <a:t>/</a:t>
            </a:r>
            <a:r>
              <a:rPr lang="zh-CN" altLang="en-US" dirty="0" smtClean="0"/>
              <a:t>关联内容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核心点：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）建立起每个内容的一种表示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）定义并计算内容相似性</a:t>
            </a:r>
            <a:r>
              <a:rPr lang="en-US" altLang="zh-CN" dirty="0" smtClean="0"/>
              <a:t>/</a:t>
            </a:r>
            <a:r>
              <a:rPr lang="zh-CN" altLang="en-US" dirty="0" smtClean="0"/>
              <a:t>关联性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建立内容画像  </a:t>
            </a:r>
            <a:r>
              <a:rPr lang="en-US" altLang="zh-CN" dirty="0" smtClean="0"/>
              <a:t>item profile</a:t>
            </a:r>
            <a:endParaRPr lang="en-US" altLang="zh-CN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884368" y="511528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r>
              <a:rPr lang="zh-CN" altLang="en-US" dirty="0" smtClean="0">
                <a:solidFill>
                  <a:srgbClr val="FF0000"/>
                </a:solidFill>
              </a:rPr>
              <a:t>八斗学院</a:t>
            </a:r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 侵权必究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zh-CN" altLang="en-US" dirty="0" smtClean="0"/>
              <a:t>内容召回 </a:t>
            </a:r>
            <a:r>
              <a:rPr lang="en-US" altLang="zh-CN" dirty="0"/>
              <a:t>Content based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例：电影推荐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387" y="1857375"/>
            <a:ext cx="8553450" cy="328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884368" y="511528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r>
              <a:rPr lang="zh-CN" altLang="en-US" dirty="0" smtClean="0">
                <a:solidFill>
                  <a:srgbClr val="FF0000"/>
                </a:solidFill>
              </a:rPr>
              <a:t>八斗学院</a:t>
            </a:r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 侵权必究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基于内容召回 </a:t>
            </a:r>
            <a:r>
              <a:rPr lang="en-US" altLang="zh-CN" dirty="0"/>
              <a:t>Content based</a:t>
            </a:r>
            <a:endParaRPr 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1200150"/>
          <a:ext cx="8229600" cy="3394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884368" y="511528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r>
              <a:rPr lang="zh-CN" altLang="en-US" dirty="0" smtClean="0">
                <a:solidFill>
                  <a:srgbClr val="FF0000"/>
                </a:solidFill>
              </a:rPr>
              <a:t>八斗学院</a:t>
            </a:r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 侵权必究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协同过滤 </a:t>
            </a:r>
            <a:r>
              <a:rPr lang="en-US" altLang="zh-CN" dirty="0" smtClean="0"/>
              <a:t>CF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/>
              <a:t>利用兴趣相同、喜好相似的群体来为用户</a:t>
            </a:r>
            <a:r>
              <a:rPr lang="zh-CN" altLang="en-US" dirty="0" smtClean="0"/>
              <a:t>推荐产品</a:t>
            </a:r>
            <a:endParaRPr lang="en-US" altLang="zh-CN" dirty="0" smtClean="0"/>
          </a:p>
          <a:p>
            <a:r>
              <a:rPr lang="en-US" altLang="zh-CN" dirty="0" err="1" smtClean="0"/>
              <a:t>UserCF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推荐相似用户喜欢的产品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en-US" dirty="0" err="1" smtClean="0"/>
              <a:t>ItemCF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zh-CN" altLang="en-US" dirty="0" smtClean="0"/>
              <a:t>推荐与自己喜欢的产品相似的产品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/>
              <a:t>ModelCF</a:t>
            </a:r>
            <a:endParaRPr lang="en-US" altLang="zh-CN" dirty="0" smtClean="0"/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zh-CN" altLang="en-US" dirty="0" smtClean="0"/>
              <a:t>使用矩阵分解</a:t>
            </a:r>
            <a:r>
              <a:rPr lang="en-US" altLang="zh-CN" dirty="0" smtClean="0"/>
              <a:t>SVD</a:t>
            </a:r>
            <a:r>
              <a:rPr lang="zh-CN" altLang="en-US" dirty="0" smtClean="0"/>
              <a:t>等算法或模型预测缺失值</a:t>
            </a:r>
            <a:endParaRPr lang="en-US" dirty="0"/>
          </a:p>
          <a:p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707858" y="511528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r>
              <a:rPr lang="zh-CN" altLang="en-US" dirty="0" smtClean="0">
                <a:solidFill>
                  <a:srgbClr val="FF0000"/>
                </a:solidFill>
              </a:rPr>
              <a:t>八斗学院</a:t>
            </a:r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 侵权必究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协同过滤 </a:t>
            </a:r>
            <a:r>
              <a:rPr lang="en-US" altLang="zh-CN" dirty="0" smtClean="0"/>
              <a:t>CF</a:t>
            </a:r>
            <a:endParaRPr lang="en-US" dirty="0"/>
          </a:p>
        </p:txBody>
      </p:sp>
      <p:graphicFrame>
        <p:nvGraphicFramePr>
          <p:cNvPr id="4" name="Group 392"/>
          <p:cNvGraphicFramePr>
            <a:graphicFrameLocks noGrp="1"/>
          </p:cNvGraphicFramePr>
          <p:nvPr/>
        </p:nvGraphicFramePr>
        <p:xfrm>
          <a:off x="1158875" y="1786478"/>
          <a:ext cx="6604000" cy="2525992"/>
        </p:xfrm>
        <a:graphic>
          <a:graphicData uri="http://schemas.openxmlformats.org/drawingml/2006/table">
            <a:tbl>
              <a:tblPr/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608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12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34290" marB="3429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8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8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he-IL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8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8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8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8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 Box 383"/>
          <p:cNvSpPr txBox="1">
            <a:spLocks noChangeArrowheads="1"/>
          </p:cNvSpPr>
          <p:nvPr/>
        </p:nvSpPr>
        <p:spPr bwMode="auto">
          <a:xfrm>
            <a:off x="4130676" y="1437624"/>
            <a:ext cx="827471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 b="1" dirty="0">
                <a:solidFill>
                  <a:srgbClr val="008000"/>
                </a:solidFill>
              </a:rPr>
              <a:t>users</a:t>
            </a:r>
            <a:endParaRPr lang="en-US" sz="2000" b="1" dirty="0">
              <a:solidFill>
                <a:srgbClr val="008000"/>
              </a:solidFill>
            </a:endParaRPr>
          </a:p>
        </p:txBody>
      </p:sp>
      <p:sp>
        <p:nvSpPr>
          <p:cNvPr id="6" name="Text Box 384"/>
          <p:cNvSpPr txBox="1">
            <a:spLocks noChangeArrowheads="1"/>
          </p:cNvSpPr>
          <p:nvPr/>
        </p:nvSpPr>
        <p:spPr bwMode="auto">
          <a:xfrm rot="16200000">
            <a:off x="259085" y="2866642"/>
            <a:ext cx="1097906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sz="2000" b="1" dirty="0">
                <a:solidFill>
                  <a:srgbClr val="008000"/>
                </a:solidFill>
              </a:rPr>
              <a:t>movies</a:t>
            </a:r>
            <a:endParaRPr lang="en-US" sz="2000" b="1" dirty="0">
              <a:solidFill>
                <a:srgbClr val="008000"/>
              </a:solidFill>
            </a:endParaRPr>
          </a:p>
        </p:txBody>
      </p:sp>
      <p:grpSp>
        <p:nvGrpSpPr>
          <p:cNvPr id="7" name="Group 393"/>
          <p:cNvGrpSpPr/>
          <p:nvPr/>
        </p:nvGrpSpPr>
        <p:grpSpPr bwMode="auto">
          <a:xfrm>
            <a:off x="1828800" y="4515970"/>
            <a:ext cx="5867400" cy="417209"/>
            <a:chOff x="1392" y="3744"/>
            <a:chExt cx="3696" cy="422"/>
          </a:xfrm>
        </p:grpSpPr>
        <p:sp>
          <p:nvSpPr>
            <p:cNvPr id="8" name="Rectangle 385"/>
            <p:cNvSpPr>
              <a:spLocks noChangeArrowheads="1"/>
            </p:cNvSpPr>
            <p:nvPr/>
          </p:nvSpPr>
          <p:spPr bwMode="auto">
            <a:xfrm>
              <a:off x="1392" y="3744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386"/>
            <p:cNvSpPr>
              <a:spLocks noChangeArrowheads="1"/>
            </p:cNvSpPr>
            <p:nvPr/>
          </p:nvSpPr>
          <p:spPr bwMode="auto">
            <a:xfrm>
              <a:off x="3072" y="3744"/>
              <a:ext cx="336" cy="336"/>
            </a:xfrm>
            <a:prstGeom prst="rect">
              <a:avLst/>
            </a:prstGeom>
            <a:solidFill>
              <a:srgbClr val="FFF905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Text Box 387"/>
            <p:cNvSpPr txBox="1">
              <a:spLocks noChangeArrowheads="1"/>
            </p:cNvSpPr>
            <p:nvPr/>
          </p:nvSpPr>
          <p:spPr bwMode="auto">
            <a:xfrm>
              <a:off x="1728" y="3792"/>
              <a:ext cx="1248" cy="37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dirty="0">
                  <a:latin typeface="Arial" pitchFamily="34" charset="0"/>
                  <a:cs typeface="Arial" pitchFamily="34" charset="0"/>
                </a:rPr>
                <a:t>- unknown rating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Text Box 388"/>
            <p:cNvSpPr txBox="1">
              <a:spLocks noChangeArrowheads="1"/>
            </p:cNvSpPr>
            <p:nvPr/>
          </p:nvSpPr>
          <p:spPr bwMode="auto">
            <a:xfrm>
              <a:off x="3408" y="3792"/>
              <a:ext cx="1680" cy="37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>
                  <a:latin typeface="Arial" pitchFamily="34" charset="0"/>
                  <a:cs typeface="Arial" pitchFamily="34" charset="0"/>
                </a:rPr>
                <a:t>- rating between 1 to 5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7707858" y="511528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r>
              <a:rPr lang="zh-CN" altLang="en-US" dirty="0" smtClean="0">
                <a:solidFill>
                  <a:srgbClr val="FF0000"/>
                </a:solidFill>
              </a:rPr>
              <a:t>八斗学院</a:t>
            </a:r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 侵权必究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UserCF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 smtClean="0"/>
              <a:t>Item_scores</a:t>
            </a:r>
            <a:r>
              <a:rPr lang="en-US" sz="2000" dirty="0" smtClean="0"/>
              <a:t> </a:t>
            </a:r>
            <a:r>
              <a:rPr lang="en-US" sz="2000" b="1" dirty="0"/>
              <a:t>=</a:t>
            </a:r>
            <a:r>
              <a:rPr lang="en-US" sz="2000" dirty="0"/>
              <a:t> {} </a:t>
            </a:r>
            <a:endParaRPr lang="en-US" sz="2000" dirty="0" smtClean="0"/>
          </a:p>
          <a:p>
            <a:r>
              <a:rPr lang="en-US" sz="2000" b="1" dirty="0" smtClean="0"/>
              <a:t>for</a:t>
            </a:r>
            <a:r>
              <a:rPr lang="en-US" sz="2000" dirty="0" smtClean="0"/>
              <a:t> </a:t>
            </a:r>
            <a:r>
              <a:rPr lang="en-US" sz="2000" dirty="0"/>
              <a:t>item </a:t>
            </a:r>
            <a:r>
              <a:rPr lang="en-US" sz="2000" b="1" dirty="0"/>
              <a:t>in</a:t>
            </a:r>
            <a:r>
              <a:rPr lang="en-US" sz="2000" dirty="0"/>
              <a:t> </a:t>
            </a:r>
            <a:r>
              <a:rPr lang="zh-CN" altLang="en-US" sz="2000" dirty="0"/>
              <a:t>候选物品集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r>
              <a:rPr lang="en-US" sz="2000" b="1" dirty="0" smtClean="0"/>
              <a:t>    for</a:t>
            </a:r>
            <a:r>
              <a:rPr lang="en-US" sz="2000" dirty="0" smtClean="0"/>
              <a:t> </a:t>
            </a:r>
            <a:r>
              <a:rPr lang="en-US" sz="2000" dirty="0" err="1"/>
              <a:t>sim_user</a:t>
            </a:r>
            <a:r>
              <a:rPr lang="en-US" sz="2000" dirty="0"/>
              <a:t> </a:t>
            </a:r>
            <a:r>
              <a:rPr lang="en-US" sz="2000" b="1" dirty="0"/>
              <a:t>in</a:t>
            </a:r>
            <a:r>
              <a:rPr lang="en-US" sz="2000" dirty="0"/>
              <a:t> m</a:t>
            </a:r>
            <a:r>
              <a:rPr lang="zh-CN" altLang="en-US" sz="2000" dirty="0"/>
              <a:t>个最相似的用户</a:t>
            </a:r>
            <a:r>
              <a:rPr lang="en-US" altLang="zh-CN" sz="2000" dirty="0"/>
              <a:t>: </a:t>
            </a:r>
            <a:endParaRPr lang="en-US" altLang="zh-CN" sz="2000" dirty="0" smtClean="0"/>
          </a:p>
          <a:p>
            <a:r>
              <a:rPr lang="en-US" sz="2000" dirty="0"/>
              <a:t> </a:t>
            </a:r>
            <a:r>
              <a:rPr lang="en-US" sz="2000" dirty="0" smtClean="0"/>
              <a:t>         </a:t>
            </a:r>
            <a:r>
              <a:rPr lang="en-US" sz="2000" dirty="0" err="1" smtClean="0"/>
              <a:t>item_scores</a:t>
            </a:r>
            <a:r>
              <a:rPr lang="en-US" sz="2000" dirty="0" smtClean="0"/>
              <a:t>[item</a:t>
            </a:r>
            <a:r>
              <a:rPr lang="en-US" sz="2000" dirty="0"/>
              <a:t>] </a:t>
            </a:r>
            <a:r>
              <a:rPr lang="en-US" sz="2000" b="1" dirty="0"/>
              <a:t>+=</a:t>
            </a:r>
            <a:r>
              <a:rPr lang="en-US" sz="2000" dirty="0"/>
              <a:t> </a:t>
            </a:r>
            <a:r>
              <a:rPr lang="en-US" sz="2000" dirty="0" err="1"/>
              <a:t>sim_user</a:t>
            </a:r>
            <a:r>
              <a:rPr lang="zh-CN" altLang="en-US" sz="2000" dirty="0"/>
              <a:t>对</a:t>
            </a:r>
            <a:r>
              <a:rPr lang="en-US" sz="2000" dirty="0"/>
              <a:t>item</a:t>
            </a:r>
            <a:r>
              <a:rPr lang="zh-CN" altLang="en-US" sz="2000" dirty="0"/>
              <a:t>的评分 </a:t>
            </a:r>
            <a:r>
              <a:rPr lang="zh-CN" altLang="en-US" sz="2000" b="1" dirty="0"/>
              <a:t>*</a:t>
            </a:r>
            <a:r>
              <a:rPr lang="zh-CN" altLang="en-US" sz="2000" dirty="0"/>
              <a:t> </a:t>
            </a:r>
            <a:r>
              <a:rPr lang="en-US" sz="2000" dirty="0" err="1"/>
              <a:t>sim_user</a:t>
            </a:r>
            <a:r>
              <a:rPr lang="zh-CN" altLang="en-US" sz="2000" dirty="0"/>
              <a:t>与</a:t>
            </a:r>
            <a:r>
              <a:rPr lang="en-US" sz="2000" dirty="0" err="1"/>
              <a:t>userA</a:t>
            </a:r>
            <a:r>
              <a:rPr lang="zh-CN" altLang="en-US" sz="2000" dirty="0"/>
              <a:t>的</a:t>
            </a:r>
            <a:r>
              <a:rPr lang="zh-CN" altLang="en-US" sz="2000" dirty="0" smtClean="0"/>
              <a:t>相似度</a:t>
            </a:r>
            <a:endParaRPr lang="en-US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8610" y="2861209"/>
            <a:ext cx="3600400" cy="22765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707858" y="511528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r>
              <a:rPr lang="zh-CN" altLang="en-US" dirty="0" smtClean="0">
                <a:solidFill>
                  <a:srgbClr val="FF0000"/>
                </a:solidFill>
              </a:rPr>
              <a:t>八斗学院</a:t>
            </a:r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 侵权必究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ItemCF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item_scores</a:t>
            </a:r>
            <a:r>
              <a:rPr lang="en-US" sz="2000" dirty="0"/>
              <a:t> = {}</a:t>
            </a:r>
            <a:endParaRPr lang="en-US" sz="2000" dirty="0"/>
          </a:p>
          <a:p>
            <a:r>
              <a:rPr lang="en-US" sz="2000" b="1" dirty="0"/>
              <a:t>for</a:t>
            </a:r>
            <a:r>
              <a:rPr lang="en-US" sz="2000" dirty="0"/>
              <a:t> item </a:t>
            </a:r>
            <a:r>
              <a:rPr lang="en-US" sz="2000" b="1" dirty="0"/>
              <a:t>in</a:t>
            </a:r>
            <a:r>
              <a:rPr lang="en-US" sz="2000" dirty="0"/>
              <a:t> </a:t>
            </a:r>
            <a:r>
              <a:rPr lang="zh-CN" altLang="en-US" sz="2000" dirty="0"/>
              <a:t>候选物品集：</a:t>
            </a:r>
            <a:endParaRPr lang="zh-CN" altLang="en-US" sz="2000" dirty="0"/>
          </a:p>
          <a:p>
            <a:r>
              <a:rPr lang="zh-CN" altLang="en-US" sz="2000" dirty="0"/>
              <a:t>    </a:t>
            </a:r>
            <a:r>
              <a:rPr lang="en-US" sz="2000" b="1" dirty="0"/>
              <a:t>for</a:t>
            </a:r>
            <a:r>
              <a:rPr lang="en-US" sz="2000" dirty="0"/>
              <a:t> </a:t>
            </a:r>
            <a:r>
              <a:rPr lang="en-US" sz="2000" dirty="0" err="1"/>
              <a:t>item_h</a:t>
            </a:r>
            <a:r>
              <a:rPr lang="en-US" sz="2000" dirty="0"/>
              <a:t> </a:t>
            </a:r>
            <a:r>
              <a:rPr lang="en-US" sz="2000" b="1" dirty="0"/>
              <a:t>in</a:t>
            </a:r>
            <a:r>
              <a:rPr lang="en-US" sz="2000" dirty="0"/>
              <a:t> </a:t>
            </a:r>
            <a:r>
              <a:rPr lang="zh-CN" altLang="en-US" sz="2000" dirty="0" smtClean="0"/>
              <a:t>用户喜欢物品集</a:t>
            </a:r>
            <a:r>
              <a:rPr lang="en-US" sz="2000" dirty="0" smtClean="0"/>
              <a:t>:</a:t>
            </a:r>
            <a:endParaRPr lang="en-US" sz="2000" dirty="0"/>
          </a:p>
          <a:p>
            <a:r>
              <a:rPr lang="en-US" sz="2000" dirty="0"/>
              <a:t>        </a:t>
            </a:r>
            <a:r>
              <a:rPr lang="en-US" sz="2000" dirty="0" err="1"/>
              <a:t>item_scores</a:t>
            </a:r>
            <a:r>
              <a:rPr lang="en-US" sz="2000" dirty="0"/>
              <a:t>[item] += </a:t>
            </a:r>
            <a:r>
              <a:rPr lang="zh-CN" altLang="en-US" sz="2000" dirty="0" smtClean="0"/>
              <a:t>用户对</a:t>
            </a:r>
            <a:r>
              <a:rPr lang="en-US" sz="2000" dirty="0" err="1"/>
              <a:t>item_h</a:t>
            </a:r>
            <a:r>
              <a:rPr lang="zh-CN" altLang="en-US" sz="2000" dirty="0"/>
              <a:t>的评分 * </a:t>
            </a:r>
            <a:r>
              <a:rPr lang="en-US" sz="2000" dirty="0"/>
              <a:t>item</a:t>
            </a:r>
            <a:r>
              <a:rPr lang="zh-CN" altLang="en-US" sz="2000" dirty="0"/>
              <a:t>与</a:t>
            </a:r>
            <a:r>
              <a:rPr lang="en-US" sz="2000" dirty="0" err="1"/>
              <a:t>item_h</a:t>
            </a:r>
            <a:r>
              <a:rPr lang="zh-CN" altLang="en-US" sz="2000" dirty="0"/>
              <a:t>的相似度</a:t>
            </a:r>
            <a:endParaRPr lang="en-US" sz="2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787774"/>
            <a:ext cx="3600400" cy="22444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相似度度量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 err="1" smtClean="0"/>
              <a:t>Jaccard</a:t>
            </a:r>
            <a:r>
              <a:rPr lang="zh-CN" altLang="en-US" dirty="0" smtClean="0"/>
              <a:t>距离</a:t>
            </a:r>
            <a:endParaRPr lang="en-US" altLang="zh-CN" dirty="0" smtClean="0"/>
          </a:p>
          <a:p>
            <a:endParaRPr lang="en-US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欧式距离</a:t>
            </a:r>
            <a:endParaRPr lang="en-US" altLang="zh-CN" dirty="0" smtClean="0"/>
          </a:p>
          <a:p>
            <a:endParaRPr lang="en-US" dirty="0"/>
          </a:p>
          <a:p>
            <a:endParaRPr lang="en-US" altLang="zh-CN" dirty="0" smtClean="0"/>
          </a:p>
          <a:p>
            <a:r>
              <a:rPr lang="zh-CN" altLang="en-US" dirty="0" smtClean="0"/>
              <a:t>皮尔逊相关</a:t>
            </a:r>
            <a:endParaRPr lang="en-US" altLang="zh-CN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zh-CN" altLang="en-US" dirty="0" smtClean="0"/>
              <a:t>余弦距离</a:t>
            </a:r>
            <a:endParaRPr lang="en-US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3" y="1490974"/>
            <a:ext cx="2197957" cy="602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2107" y="2249917"/>
            <a:ext cx="3028979" cy="591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1505" y="2949792"/>
            <a:ext cx="5536433" cy="918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1859" y="3988111"/>
            <a:ext cx="5049748" cy="911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7707858" y="511528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r>
              <a:rPr lang="zh-CN" altLang="en-US" dirty="0" smtClean="0">
                <a:solidFill>
                  <a:srgbClr val="FF0000"/>
                </a:solidFill>
              </a:rPr>
              <a:t>八斗学院</a:t>
            </a:r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 侵权必究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协同过滤 </a:t>
            </a:r>
            <a:r>
              <a:rPr lang="en-US" altLang="zh-CN" dirty="0"/>
              <a:t>CF</a:t>
            </a:r>
            <a:endParaRPr 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1200150"/>
          <a:ext cx="8229600" cy="3394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07858" y="511528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r>
              <a:rPr lang="zh-CN" altLang="en-US" dirty="0" smtClean="0">
                <a:solidFill>
                  <a:srgbClr val="FF0000"/>
                </a:solidFill>
              </a:rPr>
              <a:t>八斗学院</a:t>
            </a:r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 侵权必究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基于统计</a:t>
            </a:r>
            <a:r>
              <a:rPr lang="en-US" altLang="zh-CN" dirty="0" smtClean="0"/>
              <a:t>/</a:t>
            </a:r>
            <a:r>
              <a:rPr lang="zh-CN" altLang="en-US" dirty="0" smtClean="0"/>
              <a:t>热门的召回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1</a:t>
            </a:r>
            <a:r>
              <a:rPr lang="zh-CN" altLang="en-US" dirty="0" smtClean="0"/>
              <a:t>小时内高点击率</a:t>
            </a:r>
            <a:endParaRPr lang="en-US" altLang="zh-CN" dirty="0" smtClean="0"/>
          </a:p>
          <a:p>
            <a:endParaRPr lang="en-US" dirty="0"/>
          </a:p>
          <a:p>
            <a:r>
              <a:rPr lang="en-US" dirty="0" smtClean="0"/>
              <a:t>1</a:t>
            </a:r>
            <a:r>
              <a:rPr lang="zh-CN" altLang="en-US" dirty="0" smtClean="0"/>
              <a:t>小时内高点击率增长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高关注，高赞，高转发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热力榜单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07858" y="511528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r>
              <a:rPr lang="zh-CN" altLang="en-US" dirty="0" smtClean="0">
                <a:solidFill>
                  <a:srgbClr val="FF0000"/>
                </a:solidFill>
              </a:rPr>
              <a:t>八斗学院</a:t>
            </a:r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 侵权必究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互联网发展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门户网站</a:t>
            </a:r>
            <a:r>
              <a:rPr lang="en-US" altLang="zh-CN" dirty="0" smtClean="0"/>
              <a:t>(1990~)</a:t>
            </a:r>
            <a:endParaRPr lang="en-US" altLang="zh-CN" dirty="0" smtClean="0"/>
          </a:p>
          <a:p>
            <a:r>
              <a:rPr lang="en-US" dirty="0" smtClean="0"/>
              <a:t>        </a:t>
            </a:r>
            <a:r>
              <a:rPr lang="zh-CN" altLang="en-US" dirty="0" smtClean="0"/>
              <a:t>包含数个热门网站，点击前往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搜索引擎</a:t>
            </a:r>
            <a:r>
              <a:rPr lang="en-US" altLang="zh-CN" dirty="0" smtClean="0"/>
              <a:t>(2000~)</a:t>
            </a:r>
            <a:endParaRPr lang="en-US" altLang="zh-CN" dirty="0" smtClean="0"/>
          </a:p>
          <a:p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zh-CN" altLang="en-US" dirty="0" smtClean="0"/>
              <a:t>用户通过关键词搜索，找到自己想要的内容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推荐系统（</a:t>
            </a:r>
            <a:r>
              <a:rPr lang="en-US" altLang="zh-CN" dirty="0" smtClean="0"/>
              <a:t>2010~)</a:t>
            </a:r>
            <a:endParaRPr lang="en-US" altLang="zh-CN" dirty="0" smtClean="0"/>
          </a:p>
          <a:p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zh-CN" altLang="en-US" dirty="0" smtClean="0"/>
              <a:t>用户不需要明确说出自己的需求，系统通过分析用户行为和数据为用户提供内容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703840" y="753902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r>
              <a:rPr lang="zh-CN" altLang="en-US" dirty="0" smtClean="0">
                <a:solidFill>
                  <a:srgbClr val="FF0000"/>
                </a:solidFill>
              </a:rPr>
              <a:t>八斗学院</a:t>
            </a:r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 侵权必究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物料冷启动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en-US" altLang="zh-CN" sz="1800" dirty="0" smtClean="0"/>
          </a:p>
          <a:p>
            <a:r>
              <a:rPr lang="zh-CN" altLang="en-US" sz="1800" dirty="0" smtClean="0"/>
              <a:t>无曝光导致无反馈，无反馈导致无曝光</a:t>
            </a:r>
            <a:endParaRPr lang="zh-CN" altLang="en-US" sz="1800" dirty="0" smtClean="0"/>
          </a:p>
          <a:p>
            <a:r>
              <a:rPr lang="zh-CN" altLang="en-US" sz="1800" dirty="0" smtClean="0"/>
              <a:t>对于新出现的物料，应当主动分配一部分流量</a:t>
            </a:r>
            <a:endParaRPr lang="zh-CN" altLang="en-US" sz="1800" dirty="0" smtClean="0"/>
          </a:p>
          <a:p>
            <a:endParaRPr lang="zh-CN" altLang="en-US" sz="1800" dirty="0" smtClean="0"/>
          </a:p>
          <a:p>
            <a:r>
              <a:rPr lang="en-US" sz="1800" dirty="0" smtClean="0">
                <a:sym typeface="+mn-ea"/>
              </a:rPr>
              <a:t>demographic</a:t>
            </a:r>
            <a:r>
              <a:rPr lang="zh-CN" altLang="en-US" sz="1800" dirty="0" smtClean="0"/>
              <a:t>特征</a:t>
            </a:r>
            <a:endParaRPr lang="zh-CN" altLang="en-US" sz="1800" dirty="0" smtClean="0"/>
          </a:p>
          <a:p>
            <a:r>
              <a:rPr lang="en-US" sz="1800" dirty="0" smtClean="0">
                <a:sym typeface="+mn-ea"/>
              </a:rPr>
              <a:t>1</a:t>
            </a:r>
            <a:r>
              <a:rPr lang="zh-CN" altLang="en-US" sz="1800" dirty="0" smtClean="0">
                <a:sym typeface="+mn-ea"/>
              </a:rPr>
              <a:t>）用户注册信息</a:t>
            </a:r>
            <a:endParaRPr lang="zh-CN" altLang="en-US" sz="1800" dirty="0" smtClean="0">
              <a:sym typeface="+mn-ea"/>
            </a:endParaRPr>
          </a:p>
          <a:p>
            <a:r>
              <a:rPr lang="en-US" sz="1800" dirty="0">
                <a:sym typeface="+mn-ea"/>
              </a:rPr>
              <a:t> </a:t>
            </a:r>
            <a:r>
              <a:rPr lang="en-US" sz="1800" dirty="0" smtClean="0">
                <a:sym typeface="+mn-ea"/>
              </a:rPr>
              <a:t>   </a:t>
            </a:r>
            <a:r>
              <a:rPr lang="zh-CN" altLang="en-US" sz="1800" dirty="0" smtClean="0">
                <a:sym typeface="+mn-ea"/>
              </a:rPr>
              <a:t>性别、年龄、地域</a:t>
            </a:r>
            <a:endParaRPr lang="zh-CN" altLang="en-US" sz="1800" dirty="0" smtClean="0">
              <a:sym typeface="+mn-ea"/>
            </a:endParaRPr>
          </a:p>
          <a:p>
            <a:r>
              <a:rPr lang="en-US" sz="1800" dirty="0" smtClean="0">
                <a:sym typeface="+mn-ea"/>
              </a:rPr>
              <a:t>2</a:t>
            </a:r>
            <a:r>
              <a:rPr lang="zh-CN" altLang="en-US" sz="1800" dirty="0" smtClean="0">
                <a:sym typeface="+mn-ea"/>
              </a:rPr>
              <a:t>）设备信息</a:t>
            </a:r>
            <a:endParaRPr lang="zh-CN" altLang="en-US" sz="1800" dirty="0" smtClean="0">
              <a:sym typeface="+mn-ea"/>
            </a:endParaRPr>
          </a:p>
          <a:p>
            <a:r>
              <a:rPr lang="en-US" sz="1800" dirty="0">
                <a:sym typeface="+mn-ea"/>
              </a:rPr>
              <a:t> </a:t>
            </a:r>
            <a:r>
              <a:rPr lang="en-US" sz="1800" dirty="0" smtClean="0">
                <a:sym typeface="+mn-ea"/>
              </a:rPr>
              <a:t>   </a:t>
            </a:r>
            <a:r>
              <a:rPr lang="zh-CN" altLang="en-US" sz="1800" dirty="0" smtClean="0">
                <a:sym typeface="+mn-ea"/>
              </a:rPr>
              <a:t>定位、手机型号、</a:t>
            </a:r>
            <a:r>
              <a:rPr lang="en-US" altLang="zh-CN" sz="1800" dirty="0" smtClean="0">
                <a:sym typeface="+mn-ea"/>
              </a:rPr>
              <a:t>app</a:t>
            </a:r>
            <a:r>
              <a:rPr lang="zh-CN" altLang="en-US" sz="1800" dirty="0" smtClean="0">
                <a:sym typeface="+mn-ea"/>
              </a:rPr>
              <a:t>列表</a:t>
            </a:r>
            <a:endParaRPr lang="zh-CN" altLang="en-US" sz="1800" dirty="0" smtClean="0">
              <a:sym typeface="+mn-ea"/>
            </a:endParaRPr>
          </a:p>
          <a:p>
            <a:r>
              <a:rPr lang="en-US" sz="1800" dirty="0" smtClean="0">
                <a:sym typeface="+mn-ea"/>
              </a:rPr>
              <a:t>3</a:t>
            </a:r>
            <a:r>
              <a:rPr lang="zh-CN" altLang="en-US" sz="1800" dirty="0" smtClean="0">
                <a:sym typeface="+mn-ea"/>
              </a:rPr>
              <a:t>）社交信息</a:t>
            </a:r>
            <a:endParaRPr lang="zh-CN" altLang="en-US" sz="1800" dirty="0" smtClean="0">
              <a:sym typeface="+mn-ea"/>
            </a:endParaRPr>
          </a:p>
          <a:p>
            <a:r>
              <a:rPr lang="en-US" sz="1800" dirty="0">
                <a:sym typeface="+mn-ea"/>
              </a:rPr>
              <a:t> </a:t>
            </a:r>
            <a:r>
              <a:rPr lang="en-US" sz="1800" dirty="0" smtClean="0">
                <a:sym typeface="+mn-ea"/>
              </a:rPr>
              <a:t>   </a:t>
            </a:r>
            <a:r>
              <a:rPr lang="zh-CN" altLang="en-US" sz="1800" dirty="0" smtClean="0">
                <a:sym typeface="+mn-ea"/>
              </a:rPr>
              <a:t>推广素材、安装来源</a:t>
            </a:r>
            <a:endParaRPr lang="zh-CN" altLang="en-US" sz="1800" dirty="0" smtClean="0">
              <a:sym typeface="+mn-ea"/>
            </a:endParaRPr>
          </a:p>
          <a:p>
            <a:endParaRPr lang="zh-CN" altLang="en-US" sz="1800" dirty="0" smtClean="0">
              <a:sym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707858" y="511528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r>
              <a:rPr lang="zh-CN" altLang="en-US" dirty="0" smtClean="0">
                <a:solidFill>
                  <a:srgbClr val="FF0000"/>
                </a:solidFill>
              </a:rPr>
              <a:t>八斗学院</a:t>
            </a:r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 侵权必究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运营手段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zh-CN" altLang="en-US" dirty="0" smtClean="0"/>
              <a:t>由运营人员手动给出一些候选结果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属于一种强规则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在业务需要时使用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07858" y="511528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r>
              <a:rPr lang="zh-CN" altLang="en-US" dirty="0" smtClean="0">
                <a:solidFill>
                  <a:srgbClr val="FF0000"/>
                </a:solidFill>
              </a:rPr>
              <a:t>八斗学院</a:t>
            </a:r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 侵权必究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向量化召回  </a:t>
            </a:r>
            <a:r>
              <a:rPr lang="en-US" altLang="zh-CN" dirty="0" smtClean="0"/>
              <a:t>Embedding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将</a:t>
            </a:r>
            <a:r>
              <a:rPr lang="en-US" altLang="zh-CN" dirty="0" smtClean="0"/>
              <a:t>user</a:t>
            </a:r>
            <a:r>
              <a:rPr lang="zh-CN" altLang="en-US" dirty="0" smtClean="0"/>
              <a:t>信息和</a:t>
            </a:r>
            <a:r>
              <a:rPr lang="en-US" altLang="zh-CN" dirty="0" smtClean="0"/>
              <a:t>item</a:t>
            </a:r>
            <a:r>
              <a:rPr lang="zh-CN" altLang="en-US" dirty="0" smtClean="0"/>
              <a:t>信息向量化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63" y="1916793"/>
            <a:ext cx="6962775" cy="1435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62" y="3530621"/>
            <a:ext cx="6696075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707858" y="511528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r>
              <a:rPr lang="zh-CN" altLang="en-US" dirty="0" smtClean="0">
                <a:solidFill>
                  <a:srgbClr val="FF0000"/>
                </a:solidFill>
              </a:rPr>
              <a:t>八斗学院</a:t>
            </a:r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 侵权必究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向量化召回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DSSM</a:t>
            </a:r>
            <a:r>
              <a:rPr lang="zh-CN" altLang="en-US" dirty="0" smtClean="0"/>
              <a:t>双塔模型</a:t>
            </a:r>
            <a:endParaRPr lang="en-US" dirty="0"/>
          </a:p>
        </p:txBody>
      </p:sp>
      <p:pic>
        <p:nvPicPr>
          <p:cNvPr id="8194" name="Picture 2" descr="https://pic3.zhimg.com/80/v2-86200cd6afdb7726414993f9063d917a_720w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565" y="1815666"/>
            <a:ext cx="8301147" cy="3078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707858" y="511528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r>
              <a:rPr lang="zh-CN" altLang="en-US" dirty="0" smtClean="0">
                <a:solidFill>
                  <a:srgbClr val="FF0000"/>
                </a:solidFill>
              </a:rPr>
              <a:t>八斗学院</a:t>
            </a:r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 侵权必究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矩形 3"/>
          <p:cNvSpPr/>
          <p:nvPr/>
        </p:nvSpPr>
        <p:spPr>
          <a:xfrm>
            <a:off x="3011316" y="2225501"/>
            <a:ext cx="31213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特征工程</a:t>
            </a:r>
            <a:endParaRPr lang="zh-CN" altLang="en-US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07858" y="511528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r>
              <a:rPr lang="zh-CN" altLang="en-US" dirty="0" smtClean="0">
                <a:solidFill>
                  <a:srgbClr val="FF0000"/>
                </a:solidFill>
              </a:rPr>
              <a:t>八斗学院</a:t>
            </a:r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 侵权必究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用户特征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7" y="1545636"/>
            <a:ext cx="5381625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707858" y="511528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r>
              <a:rPr lang="zh-CN" altLang="en-US" dirty="0" smtClean="0">
                <a:solidFill>
                  <a:srgbClr val="FF0000"/>
                </a:solidFill>
              </a:rPr>
              <a:t>八斗学院</a:t>
            </a:r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 侵权必究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商品特征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37625"/>
            <a:ext cx="7200800" cy="3451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707858" y="511528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r>
              <a:rPr lang="zh-CN" altLang="en-US" dirty="0" smtClean="0">
                <a:solidFill>
                  <a:srgbClr val="FF0000"/>
                </a:solidFill>
              </a:rPr>
              <a:t>八斗学院</a:t>
            </a:r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 侵权必究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特征工程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将特征信息数值化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u="sng" dirty="0" smtClean="0"/>
              <a:t>数据</a:t>
            </a:r>
            <a:r>
              <a:rPr lang="zh-CN" altLang="en-US" u="sng" dirty="0"/>
              <a:t>和特征决定了机器学习的上限，而模型和算法</a:t>
            </a:r>
            <a:r>
              <a:rPr lang="zh-CN" altLang="en-US" u="sng" dirty="0" smtClean="0"/>
              <a:t>只是逼近</a:t>
            </a:r>
            <a:r>
              <a:rPr lang="zh-CN" altLang="en-US" u="sng" dirty="0"/>
              <a:t>这个上限</a:t>
            </a:r>
            <a:r>
              <a:rPr lang="zh-CN" altLang="en-US" u="sng" dirty="0" smtClean="0"/>
              <a:t>而已</a:t>
            </a:r>
            <a:endParaRPr lang="en-US" altLang="zh-CN" u="sng" dirty="0" smtClean="0"/>
          </a:p>
          <a:p>
            <a:endParaRPr lang="en-US" dirty="0"/>
          </a:p>
          <a:p>
            <a:r>
              <a:rPr lang="zh-CN" altLang="en-US" dirty="0"/>
              <a:t>特征越好，灵活性越强</a:t>
            </a:r>
            <a:endParaRPr lang="zh-CN" altLang="en-US" dirty="0"/>
          </a:p>
          <a:p>
            <a:r>
              <a:rPr lang="zh-CN" altLang="en-US" dirty="0" smtClean="0"/>
              <a:t>特征</a:t>
            </a:r>
            <a:r>
              <a:rPr lang="zh-CN" altLang="en-US" dirty="0"/>
              <a:t>越好，构建的模型越简单</a:t>
            </a:r>
            <a:endParaRPr lang="zh-CN" altLang="en-US" dirty="0"/>
          </a:p>
          <a:p>
            <a:r>
              <a:rPr lang="zh-CN" altLang="en-US" dirty="0" smtClean="0"/>
              <a:t>特征</a:t>
            </a:r>
            <a:r>
              <a:rPr lang="zh-CN" altLang="en-US" dirty="0"/>
              <a:t>越好，模型的性能越出色</a:t>
            </a:r>
            <a:endParaRPr lang="zh-CN" alt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07858" y="511528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r>
              <a:rPr lang="zh-CN" altLang="en-US" dirty="0" smtClean="0">
                <a:solidFill>
                  <a:srgbClr val="FF0000"/>
                </a:solidFill>
              </a:rPr>
              <a:t>八斗学院</a:t>
            </a:r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 侵权必究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特征工程</a:t>
            </a:r>
            <a:r>
              <a:rPr lang="en-US" altLang="zh-CN" dirty="0" smtClean="0"/>
              <a:t>-</a:t>
            </a:r>
            <a:r>
              <a:rPr lang="zh-CN" altLang="en-US" dirty="0" smtClean="0"/>
              <a:t>特征类型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 smtClean="0"/>
              <a:t>离散变量</a:t>
            </a:r>
            <a:endParaRPr lang="en-US" altLang="zh-CN" dirty="0" smtClean="0"/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altLang="zh-CN" dirty="0" smtClean="0"/>
              <a:t>-</a:t>
            </a:r>
            <a:r>
              <a:rPr lang="zh-CN" altLang="en-US" dirty="0" smtClean="0"/>
              <a:t>可枚举</a:t>
            </a:r>
            <a:endParaRPr lang="en-US" altLang="zh-CN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zh-CN" altLang="en-US" i="1" dirty="0" smtClean="0"/>
              <a:t>性别、星座、颜色、商品、机器型号、设备数量</a:t>
            </a:r>
            <a:endParaRPr lang="en-US" i="1" dirty="0"/>
          </a:p>
          <a:p>
            <a:endParaRPr lang="en-US" dirty="0" smtClean="0"/>
          </a:p>
          <a:p>
            <a:r>
              <a:rPr lang="zh-CN" altLang="en-US" dirty="0" smtClean="0"/>
              <a:t>连续变量</a:t>
            </a:r>
            <a:endParaRPr lang="en-US" altLang="zh-CN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altLang="zh-CN" dirty="0" smtClean="0"/>
              <a:t>-</a:t>
            </a:r>
            <a:r>
              <a:rPr lang="zh-CN" altLang="en-US" dirty="0" smtClean="0"/>
              <a:t>在区间内任意取值</a:t>
            </a:r>
            <a:endParaRPr lang="en-US" altLang="zh-CN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i="1" dirty="0" smtClean="0"/>
              <a:t> </a:t>
            </a:r>
            <a:r>
              <a:rPr lang="zh-CN" altLang="en-US" i="1" dirty="0" smtClean="0"/>
              <a:t>身高、体重、时间、金额</a:t>
            </a:r>
            <a:endParaRPr lang="en-US" i="1" dirty="0"/>
          </a:p>
        </p:txBody>
      </p:sp>
      <p:sp>
        <p:nvSpPr>
          <p:cNvPr id="4" name="TextBox 3"/>
          <p:cNvSpPr txBox="1"/>
          <p:nvPr/>
        </p:nvSpPr>
        <p:spPr>
          <a:xfrm>
            <a:off x="7707858" y="511528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r>
              <a:rPr lang="zh-CN" altLang="en-US" dirty="0" smtClean="0">
                <a:solidFill>
                  <a:srgbClr val="FF0000"/>
                </a:solidFill>
              </a:rPr>
              <a:t>八斗学院</a:t>
            </a:r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 侵权必究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特征工程</a:t>
            </a:r>
            <a:r>
              <a:rPr lang="en-US" altLang="zh-CN" dirty="0" smtClean="0"/>
              <a:t>-</a:t>
            </a:r>
            <a:r>
              <a:rPr lang="zh-CN" altLang="en-US" dirty="0" smtClean="0"/>
              <a:t>离散特征处理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1800" dirty="0" smtClean="0"/>
              <a:t>one-hot</a:t>
            </a:r>
            <a:r>
              <a:rPr lang="zh-CN" altLang="en-US" sz="1800" dirty="0" smtClean="0"/>
              <a:t>编码                                                     </a:t>
            </a:r>
            <a:r>
              <a:rPr lang="en-US" altLang="zh-CN" sz="1800" dirty="0" smtClean="0"/>
              <a:t>multi-hot</a:t>
            </a:r>
            <a:r>
              <a:rPr lang="zh-CN" altLang="en-US" sz="1800" dirty="0" smtClean="0"/>
              <a:t>编码</a:t>
            </a:r>
            <a:endParaRPr lang="en-US" altLang="zh-CN" sz="1800" dirty="0" smtClean="0"/>
          </a:p>
          <a:p>
            <a:endParaRPr lang="en-US" altLang="zh-CN" sz="1800" dirty="0" smtClean="0"/>
          </a:p>
          <a:p>
            <a:r>
              <a:rPr lang="zh-CN" altLang="en-US" sz="1800" dirty="0" smtClean="0"/>
              <a:t>颜色 </a:t>
            </a:r>
            <a:r>
              <a:rPr lang="en-US" altLang="zh-CN" sz="1800" dirty="0" smtClean="0"/>
              <a:t>= {</a:t>
            </a:r>
            <a:r>
              <a:rPr lang="zh-CN" altLang="en-US" sz="1800" dirty="0" smtClean="0"/>
              <a:t>红，橙，黄，绿</a:t>
            </a:r>
            <a:r>
              <a:rPr lang="en-US" altLang="zh-CN" sz="1800" dirty="0" smtClean="0"/>
              <a:t>} </a:t>
            </a:r>
            <a:endParaRPr lang="en-US" altLang="zh-CN" sz="1800" dirty="0" smtClean="0"/>
          </a:p>
          <a:p>
            <a:r>
              <a:rPr lang="zh-CN" altLang="en-US" sz="1800" dirty="0" smtClean="0"/>
              <a:t>红 </a:t>
            </a:r>
            <a:r>
              <a:rPr lang="en-US" altLang="zh-CN" sz="1800" dirty="0" smtClean="0"/>
              <a:t>= [1, 0, 0, 0]</a:t>
            </a:r>
            <a:endParaRPr lang="en-US" altLang="zh-CN" sz="1800" dirty="0" smtClean="0"/>
          </a:p>
          <a:p>
            <a:r>
              <a:rPr lang="zh-CN" altLang="en-US" sz="1800" dirty="0" smtClean="0"/>
              <a:t>橙 </a:t>
            </a:r>
            <a:r>
              <a:rPr lang="en-US" altLang="zh-CN" sz="1800" dirty="0" smtClean="0"/>
              <a:t>=</a:t>
            </a:r>
            <a:r>
              <a:rPr lang="en-US" altLang="zh-CN" sz="1800" dirty="0"/>
              <a:t> </a:t>
            </a:r>
            <a:r>
              <a:rPr lang="en-US" altLang="zh-CN" sz="1800" dirty="0" smtClean="0"/>
              <a:t>[0, 1, </a:t>
            </a:r>
            <a:r>
              <a:rPr lang="en-US" altLang="zh-CN" sz="1800" dirty="0"/>
              <a:t>0, 0]</a:t>
            </a:r>
            <a:endParaRPr lang="en-US" altLang="zh-CN" sz="1800" dirty="0" smtClean="0"/>
          </a:p>
          <a:p>
            <a:r>
              <a:rPr lang="zh-CN" altLang="en-US" sz="1800" dirty="0" smtClean="0"/>
              <a:t>黄 </a:t>
            </a:r>
            <a:r>
              <a:rPr lang="en-US" altLang="zh-CN" sz="1800" dirty="0" smtClean="0"/>
              <a:t>=</a:t>
            </a:r>
            <a:r>
              <a:rPr lang="en-US" altLang="zh-CN" sz="1800" dirty="0"/>
              <a:t> </a:t>
            </a:r>
            <a:r>
              <a:rPr lang="en-US" altLang="zh-CN" sz="1800" dirty="0" smtClean="0"/>
              <a:t>[0, </a:t>
            </a:r>
            <a:r>
              <a:rPr lang="en-US" altLang="zh-CN" sz="1800" dirty="0"/>
              <a:t>0, </a:t>
            </a:r>
            <a:r>
              <a:rPr lang="en-US" altLang="zh-CN" sz="1800" dirty="0" smtClean="0"/>
              <a:t>1, </a:t>
            </a:r>
            <a:r>
              <a:rPr lang="en-US" altLang="zh-CN" sz="1800" dirty="0"/>
              <a:t>0]</a:t>
            </a:r>
            <a:endParaRPr lang="en-US" altLang="zh-CN" sz="1800" dirty="0" smtClean="0"/>
          </a:p>
          <a:p>
            <a:r>
              <a:rPr lang="zh-CN" altLang="en-US" sz="1800" dirty="0" smtClean="0"/>
              <a:t>绿 </a:t>
            </a:r>
            <a:r>
              <a:rPr lang="en-US" altLang="zh-CN" sz="1800" dirty="0" smtClean="0"/>
              <a:t>=</a:t>
            </a:r>
            <a:r>
              <a:rPr lang="en-US" altLang="zh-CN" sz="1800" dirty="0"/>
              <a:t> </a:t>
            </a:r>
            <a:r>
              <a:rPr lang="en-US" altLang="zh-CN" sz="1800" dirty="0" smtClean="0"/>
              <a:t>[0, </a:t>
            </a:r>
            <a:r>
              <a:rPr lang="en-US" altLang="zh-CN" sz="1800" dirty="0"/>
              <a:t>0, 0, </a:t>
            </a:r>
            <a:r>
              <a:rPr lang="en-US" altLang="zh-CN" sz="1800" dirty="0" smtClean="0"/>
              <a:t>1]</a:t>
            </a:r>
            <a:endParaRPr lang="en-US" altLang="zh-CN" sz="1800" dirty="0" smtClean="0"/>
          </a:p>
          <a:p>
            <a:endParaRPr lang="en-US" altLang="zh-CN" sz="1800" dirty="0" smtClean="0"/>
          </a:p>
          <a:p>
            <a:r>
              <a:rPr lang="zh-CN" altLang="en-US" sz="1800" dirty="0" smtClean="0"/>
              <a:t>形状 </a:t>
            </a:r>
            <a:r>
              <a:rPr lang="en-US" altLang="zh-CN" sz="1800" dirty="0" smtClean="0"/>
              <a:t>= {</a:t>
            </a:r>
            <a:r>
              <a:rPr lang="zh-CN" altLang="en-US" sz="1800" dirty="0" smtClean="0"/>
              <a:t>圆形，方形</a:t>
            </a:r>
            <a:r>
              <a:rPr lang="en-US" altLang="zh-CN" sz="1800" dirty="0" smtClean="0"/>
              <a:t>}</a:t>
            </a:r>
            <a:endParaRPr lang="en-US" altLang="zh-CN" sz="1800" dirty="0" smtClean="0"/>
          </a:p>
          <a:p>
            <a:r>
              <a:rPr lang="zh-CN" altLang="en-US" sz="1800" dirty="0" smtClean="0"/>
              <a:t>圆形</a:t>
            </a:r>
            <a:r>
              <a:rPr lang="en-US" altLang="zh-CN" sz="1800" dirty="0"/>
              <a:t> </a:t>
            </a:r>
            <a:r>
              <a:rPr lang="en-US" altLang="zh-CN" sz="1800" dirty="0" smtClean="0"/>
              <a:t>= [1, 0]</a:t>
            </a:r>
            <a:endParaRPr lang="en-US" altLang="zh-CN" sz="1800" dirty="0" smtClean="0"/>
          </a:p>
          <a:p>
            <a:r>
              <a:rPr lang="zh-CN" altLang="en-US" sz="1800" dirty="0" smtClean="0"/>
              <a:t>方形 </a:t>
            </a:r>
            <a:r>
              <a:rPr lang="en-US" altLang="zh-CN" sz="1800" dirty="0" smtClean="0"/>
              <a:t>= [0, 1]</a:t>
            </a:r>
            <a:endParaRPr lang="en-US" sz="1800" dirty="0" smtClean="0"/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4716016" y="1779662"/>
            <a:ext cx="33843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电影标签：</a:t>
            </a:r>
            <a:r>
              <a:rPr lang="en-US" altLang="zh-CN" sz="2000" dirty="0" smtClean="0"/>
              <a:t>{</a:t>
            </a:r>
            <a:r>
              <a:rPr lang="zh-CN" altLang="en-US" sz="2000" dirty="0" smtClean="0"/>
              <a:t>悬疑，惊悚，科幻，爱情，动作，搞笑，纪实，古装</a:t>
            </a:r>
            <a:r>
              <a:rPr lang="en-US" altLang="zh-CN" sz="2000" dirty="0" smtClean="0"/>
              <a:t>}</a:t>
            </a:r>
            <a:endParaRPr lang="en-US" altLang="zh-CN" sz="2000" dirty="0" smtClean="0"/>
          </a:p>
          <a:p>
            <a:endParaRPr lang="en-US" sz="2000" dirty="0"/>
          </a:p>
          <a:p>
            <a:r>
              <a:rPr lang="zh-CN" altLang="en-US" sz="2000" dirty="0" smtClean="0"/>
              <a:t>电影</a:t>
            </a:r>
            <a:r>
              <a:rPr lang="en-US" altLang="zh-CN" sz="2000" dirty="0" smtClean="0"/>
              <a:t>A: </a:t>
            </a:r>
            <a:r>
              <a:rPr lang="zh-CN" altLang="en-US" sz="2000" dirty="0" smtClean="0"/>
              <a:t>古装，搞笑</a:t>
            </a:r>
            <a:endParaRPr lang="en-US" altLang="zh-CN" sz="2000" dirty="0" smtClean="0"/>
          </a:p>
          <a:p>
            <a:r>
              <a:rPr lang="en-US" sz="2000" dirty="0" smtClean="0"/>
              <a:t>[0, 0, 0, 0, 0, 1, 0, 1]</a:t>
            </a:r>
            <a:endParaRPr lang="en-US" sz="2000" dirty="0" smtClean="0"/>
          </a:p>
          <a:p>
            <a:endParaRPr lang="en-US" sz="2000" dirty="0"/>
          </a:p>
          <a:p>
            <a:r>
              <a:rPr lang="zh-CN" altLang="en-US" sz="2000" dirty="0" smtClean="0"/>
              <a:t>电影</a:t>
            </a:r>
            <a:r>
              <a:rPr lang="en-US" altLang="zh-CN" sz="2000" dirty="0" smtClean="0"/>
              <a:t>B: </a:t>
            </a:r>
            <a:r>
              <a:rPr lang="zh-CN" altLang="en-US" sz="2000" dirty="0" smtClean="0"/>
              <a:t>科幻，爱情</a:t>
            </a:r>
            <a:endParaRPr lang="en-US" altLang="zh-CN" sz="2000" dirty="0" smtClean="0"/>
          </a:p>
          <a:p>
            <a:r>
              <a:rPr lang="en-US" sz="2000" dirty="0" smtClean="0"/>
              <a:t>[0, 0, 1, 1, 0, 0, 0, 0]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7707858" y="511528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r>
              <a:rPr lang="zh-CN" altLang="en-US" dirty="0" smtClean="0">
                <a:solidFill>
                  <a:srgbClr val="FF0000"/>
                </a:solidFill>
              </a:rPr>
              <a:t>八斗学院</a:t>
            </a:r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 侵权必究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推荐系统</a:t>
            </a:r>
            <a:endParaRPr lang="en-US" dirty="0"/>
          </a:p>
        </p:txBody>
      </p:sp>
      <p:pic>
        <p:nvPicPr>
          <p:cNvPr id="1029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07904" y="1455940"/>
            <a:ext cx="159756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78176"/>
            <a:ext cx="2263175" cy="3610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083" y="1490533"/>
            <a:ext cx="2196837" cy="350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703840" y="753902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r>
              <a:rPr lang="zh-CN" altLang="en-US" dirty="0" smtClean="0">
                <a:solidFill>
                  <a:srgbClr val="FF0000"/>
                </a:solidFill>
              </a:rPr>
              <a:t>八斗学院</a:t>
            </a:r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 侵权必究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特征工程</a:t>
            </a:r>
            <a:r>
              <a:rPr lang="en-US" altLang="zh-CN" dirty="0"/>
              <a:t>-</a:t>
            </a:r>
            <a:r>
              <a:rPr lang="zh-CN" altLang="en-US" dirty="0"/>
              <a:t>离散特征处理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Embedding</a:t>
            </a:r>
            <a:endParaRPr lang="en-US" dirty="0" smtClean="0"/>
          </a:p>
          <a:p>
            <a:r>
              <a:rPr lang="zh-CN" altLang="en-US" dirty="0" smtClean="0"/>
              <a:t>类似于词向量的做法，解决类别过多的问题</a:t>
            </a:r>
            <a:endParaRPr lang="en-US" altLang="zh-CN" dirty="0" smtClean="0"/>
          </a:p>
          <a:p>
            <a:r>
              <a:rPr lang="zh-CN" altLang="en-US" dirty="0" smtClean="0"/>
              <a:t>每个特征值对应一个固定维度的向量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北京 </a:t>
            </a:r>
            <a:r>
              <a:rPr lang="en-US" altLang="zh-CN" dirty="0"/>
              <a:t>-&gt; [0.57, 0.18, 0.76, 0.23, 0.45, 0.98</a:t>
            </a:r>
            <a:r>
              <a:rPr lang="en-US" altLang="zh-CN" dirty="0" smtClean="0"/>
              <a:t>]</a:t>
            </a:r>
            <a:endParaRPr lang="en-US" altLang="zh-CN" dirty="0" smtClean="0"/>
          </a:p>
          <a:p>
            <a:r>
              <a:rPr lang="zh-CN" altLang="en-US" dirty="0" smtClean="0"/>
              <a:t>上海 </a:t>
            </a:r>
            <a:r>
              <a:rPr lang="en-US" altLang="zh-CN" dirty="0"/>
              <a:t>-&gt; [0.14, 0.92, 0.66, 0.21, 0.23, 0.79</a:t>
            </a:r>
            <a:r>
              <a:rPr lang="en-US" altLang="zh-CN" dirty="0" smtClean="0"/>
              <a:t>]</a:t>
            </a:r>
            <a:endParaRPr lang="en-US" altLang="zh-CN" dirty="0" smtClean="0"/>
          </a:p>
          <a:p>
            <a:r>
              <a:rPr lang="zh-CN" altLang="en-US" dirty="0" smtClean="0"/>
              <a:t>广州 </a:t>
            </a:r>
            <a:r>
              <a:rPr lang="en-US" altLang="zh-CN" dirty="0"/>
              <a:t>-&gt; [0.32, 0.85, 0.95, 0.35, 0.97, 0.14]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07858" y="511528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r>
              <a:rPr lang="zh-CN" altLang="en-US" dirty="0" smtClean="0">
                <a:solidFill>
                  <a:srgbClr val="FF0000"/>
                </a:solidFill>
              </a:rPr>
              <a:t>八斗学院</a:t>
            </a:r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 侵权必究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特征工程</a:t>
            </a:r>
            <a:r>
              <a:rPr lang="en-US" altLang="zh-CN" dirty="0" smtClean="0"/>
              <a:t>-</a:t>
            </a:r>
            <a:r>
              <a:rPr lang="zh-CN" altLang="en-US" dirty="0" smtClean="0"/>
              <a:t>连续特征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归一化</a:t>
            </a:r>
            <a:endParaRPr lang="en-US" altLang="zh-CN" dirty="0" smtClean="0"/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zh-CN" altLang="en-US" dirty="0" smtClean="0"/>
              <a:t>神经网络为代表的的模型对于数值是敏感的，过大的数值会对网络计算造成影响，归一化有助于训练</a:t>
            </a:r>
            <a:endParaRPr lang="en-US" altLang="zh-CN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zh-CN" altLang="en-US" dirty="0" smtClean="0"/>
              <a:t>标准化</a:t>
            </a:r>
            <a:endParaRPr lang="en-US" altLang="zh-CN" dirty="0" smtClean="0"/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zh-CN" altLang="en-US" dirty="0" smtClean="0"/>
              <a:t>将数据分布转化为均值为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，方差为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，有助于训练</a:t>
            </a:r>
            <a:endParaRPr lang="en-US" dirty="0"/>
          </a:p>
          <a:p>
            <a:endParaRPr lang="en-US" dirty="0" smtClean="0"/>
          </a:p>
          <a:p>
            <a:r>
              <a:rPr lang="zh-CN" altLang="en-US" dirty="0" smtClean="0"/>
              <a:t>离散化</a:t>
            </a:r>
            <a:endParaRPr lang="en-US" altLang="zh-CN" dirty="0" smtClean="0"/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zh-CN" altLang="en-US" dirty="0" smtClean="0"/>
              <a:t>将连续值转化为离散值，用处理离散特征的方式处理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07858" y="511528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r>
              <a:rPr lang="zh-CN" altLang="en-US" dirty="0" smtClean="0">
                <a:solidFill>
                  <a:srgbClr val="FF0000"/>
                </a:solidFill>
              </a:rPr>
              <a:t>八斗学院</a:t>
            </a:r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 侵权必究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特征工程</a:t>
            </a:r>
            <a:r>
              <a:rPr lang="en-US" altLang="zh-CN" dirty="0"/>
              <a:t>-</a:t>
            </a:r>
            <a:r>
              <a:rPr lang="zh-CN" altLang="en-US" dirty="0"/>
              <a:t>连续</a:t>
            </a:r>
            <a:r>
              <a:rPr lang="zh-CN" altLang="en-US" dirty="0" smtClean="0"/>
              <a:t>特征</a:t>
            </a:r>
            <a:r>
              <a:rPr lang="en-US" altLang="zh-CN" dirty="0" smtClean="0"/>
              <a:t>-</a:t>
            </a:r>
            <a:r>
              <a:rPr lang="zh-CN" altLang="en-US" dirty="0" smtClean="0"/>
              <a:t>归一化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min-max</a:t>
            </a:r>
            <a:r>
              <a:rPr lang="zh-CN" altLang="en-US" dirty="0" smtClean="0"/>
              <a:t>归一化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sigmoid</a:t>
            </a:r>
            <a:r>
              <a:rPr lang="zh-CN" altLang="en-US" dirty="0" smtClean="0"/>
              <a:t>归一化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/>
              <a:t>softmax</a:t>
            </a:r>
            <a:r>
              <a:rPr lang="zh-CN" altLang="en-US" dirty="0" smtClean="0"/>
              <a:t>归一化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5500" y="1875741"/>
            <a:ext cx="2439631" cy="59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5545" y="3088043"/>
            <a:ext cx="2425983" cy="43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4121891"/>
            <a:ext cx="2414386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707858" y="511528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r>
              <a:rPr lang="zh-CN" altLang="en-US" dirty="0" smtClean="0">
                <a:solidFill>
                  <a:srgbClr val="FF0000"/>
                </a:solidFill>
              </a:rPr>
              <a:t>八斗学院</a:t>
            </a:r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 侵权必究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特征工程</a:t>
            </a:r>
            <a:r>
              <a:rPr lang="en-US" altLang="zh-CN" dirty="0"/>
              <a:t>-</a:t>
            </a:r>
            <a:r>
              <a:rPr lang="zh-CN" altLang="en-US" dirty="0"/>
              <a:t>连续</a:t>
            </a:r>
            <a:r>
              <a:rPr lang="zh-CN" altLang="en-US" dirty="0" smtClean="0"/>
              <a:t>特征</a:t>
            </a:r>
            <a:r>
              <a:rPr lang="en-US" altLang="zh-CN" dirty="0" smtClean="0"/>
              <a:t>-</a:t>
            </a:r>
            <a:r>
              <a:rPr lang="zh-CN" altLang="en-US" dirty="0" smtClean="0"/>
              <a:t>标准化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z-score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 </a:t>
            </a:r>
            <a:r>
              <a:rPr lang="en-US" altLang="zh-CN" dirty="0"/>
              <a:t>μ</a:t>
            </a:r>
            <a:r>
              <a:rPr lang="en-US" altLang="zh-CN" dirty="0" smtClean="0"/>
              <a:t> </a:t>
            </a:r>
            <a:r>
              <a:rPr lang="zh-CN" altLang="en-US" dirty="0"/>
              <a:t>是样本数据的均值（</a:t>
            </a:r>
            <a:r>
              <a:rPr lang="en-US" altLang="zh-CN" dirty="0"/>
              <a:t>mean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 </a:t>
            </a:r>
            <a:r>
              <a:rPr lang="el-GR" altLang="zh-CN" dirty="0" smtClean="0"/>
              <a:t>σ</a:t>
            </a:r>
            <a:r>
              <a:rPr lang="zh-CN" altLang="en-US" dirty="0" smtClean="0"/>
              <a:t>是</a:t>
            </a:r>
            <a:r>
              <a:rPr lang="zh-CN" altLang="en-US" dirty="0"/>
              <a:t>样本数据的标准差（</a:t>
            </a:r>
            <a:r>
              <a:rPr lang="en-US" altLang="zh-CN" dirty="0" err="1"/>
              <a:t>std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归一化后均值为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，标准差为</a:t>
            </a:r>
            <a:r>
              <a:rPr lang="en-US" altLang="zh-CN" dirty="0" smtClean="0"/>
              <a:t>1</a:t>
            </a:r>
            <a:endParaRPr lang="en-US" altLang="zh-CN" dirty="0" smtClean="0"/>
          </a:p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791027"/>
            <a:ext cx="2520280" cy="752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707858" y="511528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r>
              <a:rPr lang="zh-CN" altLang="en-US" dirty="0" smtClean="0">
                <a:solidFill>
                  <a:srgbClr val="FF0000"/>
                </a:solidFill>
              </a:rPr>
              <a:t>八斗学院</a:t>
            </a:r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 侵权必究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特征工程</a:t>
            </a:r>
            <a:r>
              <a:rPr lang="en-US" altLang="zh-CN" dirty="0"/>
              <a:t>-</a:t>
            </a:r>
            <a:r>
              <a:rPr lang="zh-CN" altLang="en-US" dirty="0"/>
              <a:t>连续特征</a:t>
            </a:r>
            <a:r>
              <a:rPr lang="en-US" altLang="zh-CN" dirty="0" smtClean="0"/>
              <a:t>-</a:t>
            </a:r>
            <a:r>
              <a:rPr lang="zh-CN" altLang="en-US" dirty="0" smtClean="0"/>
              <a:t>离散化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 smtClean="0">
                <a:latin typeface="Cambria" pitchFamily="18" charset="0"/>
                <a:ea typeface="Cambria" pitchFamily="18" charset="0"/>
              </a:rPr>
              <a:t>sample  -  </a:t>
            </a:r>
            <a:r>
              <a:rPr lang="zh-CN" altLang="en-US" dirty="0" smtClean="0">
                <a:latin typeface="Cambria" pitchFamily="18" charset="0"/>
                <a:ea typeface="Cambria" pitchFamily="18" charset="0"/>
              </a:rPr>
              <a:t>假设为</a:t>
            </a:r>
            <a:r>
              <a:rPr lang="en-US" altLang="zh-CN" dirty="0" smtClean="0">
                <a:latin typeface="Cambria" pitchFamily="18" charset="0"/>
                <a:ea typeface="Cambria" pitchFamily="18" charset="0"/>
              </a:rPr>
              <a:t>10</a:t>
            </a:r>
            <a:r>
              <a:rPr lang="zh-CN" altLang="en-US" dirty="0" smtClean="0">
                <a:latin typeface="Cambria" pitchFamily="18" charset="0"/>
                <a:ea typeface="Cambria" pitchFamily="18" charset="0"/>
              </a:rPr>
              <a:t>个人的考试成绩，取值</a:t>
            </a:r>
            <a:r>
              <a:rPr lang="en-US" altLang="zh-CN" dirty="0" smtClean="0">
                <a:latin typeface="Cambria" pitchFamily="18" charset="0"/>
                <a:ea typeface="Cambria" pitchFamily="18" charset="0"/>
              </a:rPr>
              <a:t>0-1</a:t>
            </a:r>
            <a:endParaRPr lang="en-US" altLang="zh-CN" dirty="0" smtClean="0">
              <a:latin typeface="Cambria" pitchFamily="18" charset="0"/>
              <a:ea typeface="Cambria" pitchFamily="18" charset="0"/>
            </a:endParaRPr>
          </a:p>
          <a:p>
            <a:r>
              <a:rPr lang="en-US" altLang="zh-CN" dirty="0" smtClean="0">
                <a:latin typeface="Cambria" pitchFamily="18" charset="0"/>
                <a:ea typeface="Cambria" pitchFamily="18" charset="0"/>
              </a:rPr>
              <a:t>[</a:t>
            </a:r>
            <a:r>
              <a:rPr lang="en-US" altLang="zh-CN" dirty="0">
                <a:latin typeface="Cambria" pitchFamily="18" charset="0"/>
                <a:ea typeface="Cambria" pitchFamily="18" charset="0"/>
              </a:rPr>
              <a:t>0.04, 0.05, 0.28, 0.44, 0.46, 0.78, 0.85, 0.86, 0.86, 0.89]</a:t>
            </a:r>
            <a:endParaRPr lang="en-US" altLang="zh-CN" dirty="0">
              <a:latin typeface="Cambria" pitchFamily="18" charset="0"/>
              <a:ea typeface="Cambria" pitchFamily="18" charset="0"/>
            </a:endParaRPr>
          </a:p>
          <a:p>
            <a:endParaRPr lang="en-US" altLang="zh-CN" dirty="0" smtClean="0">
              <a:latin typeface="Cambria" pitchFamily="18" charset="0"/>
              <a:ea typeface="Cambria" pitchFamily="18" charset="0"/>
            </a:endParaRPr>
          </a:p>
          <a:p>
            <a:r>
              <a:rPr lang="zh-CN" altLang="en-US" dirty="0" smtClean="0">
                <a:latin typeface="Cambria" pitchFamily="18" charset="0"/>
              </a:rPr>
              <a:t>等频分割  </a:t>
            </a:r>
            <a:r>
              <a:rPr lang="en-US" altLang="zh-CN" dirty="0" smtClean="0">
                <a:latin typeface="Cambria" pitchFamily="18" charset="0"/>
                <a:ea typeface="Cambria" pitchFamily="18" charset="0"/>
              </a:rPr>
              <a:t>-  </a:t>
            </a:r>
            <a:r>
              <a:rPr lang="zh-CN" altLang="en-US" dirty="0" smtClean="0">
                <a:latin typeface="Cambria" pitchFamily="18" charset="0"/>
              </a:rPr>
              <a:t>将区间按样本数量换分成</a:t>
            </a:r>
            <a:r>
              <a:rPr lang="en-US" altLang="zh-CN" dirty="0" smtClean="0">
                <a:latin typeface="Cambria" pitchFamily="18" charset="0"/>
                <a:ea typeface="Cambria" pitchFamily="18" charset="0"/>
              </a:rPr>
              <a:t>n</a:t>
            </a:r>
            <a:r>
              <a:rPr lang="zh-CN" altLang="en-US" dirty="0" smtClean="0">
                <a:latin typeface="Cambria" pitchFamily="18" charset="0"/>
              </a:rPr>
              <a:t>段</a:t>
            </a:r>
            <a:endParaRPr lang="en-US" altLang="zh-CN" dirty="0" smtClean="0">
              <a:latin typeface="Cambria" pitchFamily="18" charset="0"/>
              <a:ea typeface="Cambria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Cambria" pitchFamily="18" charset="0"/>
                <a:ea typeface="Cambria" pitchFamily="18" charset="0"/>
              </a:rPr>
              <a:t>   [0,       0,      1,       1,         2,         2,       3,       3,       4,       4]</a:t>
            </a:r>
            <a:endParaRPr lang="en-US" dirty="0">
              <a:latin typeface="Cambria" pitchFamily="18" charset="0"/>
              <a:ea typeface="Cambria" pitchFamily="18" charset="0"/>
            </a:endParaRPr>
          </a:p>
          <a:p>
            <a:endParaRPr lang="en-US" altLang="zh-CN" dirty="0" smtClean="0">
              <a:latin typeface="Cambria" pitchFamily="18" charset="0"/>
              <a:ea typeface="Cambria" pitchFamily="18" charset="0"/>
            </a:endParaRPr>
          </a:p>
          <a:p>
            <a:r>
              <a:rPr lang="zh-CN" altLang="en-US" dirty="0" smtClean="0">
                <a:latin typeface="Cambria" pitchFamily="18" charset="0"/>
              </a:rPr>
              <a:t>等距分割  </a:t>
            </a:r>
            <a:r>
              <a:rPr lang="en-US" altLang="zh-CN" dirty="0" smtClean="0">
                <a:latin typeface="Cambria" pitchFamily="18" charset="0"/>
                <a:ea typeface="Cambria" pitchFamily="18" charset="0"/>
              </a:rPr>
              <a:t>-  </a:t>
            </a:r>
            <a:r>
              <a:rPr lang="zh-CN" altLang="en-US" dirty="0">
                <a:latin typeface="Cambria" pitchFamily="18" charset="0"/>
              </a:rPr>
              <a:t>将</a:t>
            </a:r>
            <a:r>
              <a:rPr lang="zh-CN" altLang="en-US" dirty="0" smtClean="0">
                <a:latin typeface="Cambria" pitchFamily="18" charset="0"/>
              </a:rPr>
              <a:t>区间依照数值平均划分成</a:t>
            </a:r>
            <a:r>
              <a:rPr lang="en-US" altLang="zh-CN" dirty="0" smtClean="0">
                <a:latin typeface="Cambria" pitchFamily="18" charset="0"/>
                <a:ea typeface="Cambria" pitchFamily="18" charset="0"/>
              </a:rPr>
              <a:t>n</a:t>
            </a:r>
            <a:r>
              <a:rPr lang="zh-CN" altLang="en-US" dirty="0" smtClean="0">
                <a:latin typeface="Cambria" pitchFamily="18" charset="0"/>
              </a:rPr>
              <a:t>段</a:t>
            </a:r>
            <a:endParaRPr lang="en-US" altLang="zh-CN" dirty="0" smtClean="0">
              <a:latin typeface="Cambria" pitchFamily="18" charset="0"/>
              <a:ea typeface="Cambria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altLang="zh-CN" dirty="0" smtClean="0">
                <a:latin typeface="Cambria" pitchFamily="18" charset="0"/>
                <a:ea typeface="Cambria" pitchFamily="18" charset="0"/>
              </a:rPr>
              <a:t>  [0,       0,       1,       2,        2,        3,       4,       4,       4,        4]</a:t>
            </a:r>
            <a:endParaRPr lang="en-US" altLang="zh-CN" dirty="0" smtClean="0">
              <a:latin typeface="Cambria" pitchFamily="18" charset="0"/>
              <a:ea typeface="Cambria" pitchFamily="18" charset="0"/>
            </a:endParaRPr>
          </a:p>
          <a:p>
            <a:endParaRPr lang="en-US" altLang="zh-CN" dirty="0" smtClean="0">
              <a:latin typeface="Cambria" pitchFamily="18" charset="0"/>
              <a:ea typeface="Cambria" pitchFamily="18" charset="0"/>
            </a:endParaRPr>
          </a:p>
          <a:p>
            <a:r>
              <a:rPr lang="zh-CN" altLang="en-US" dirty="0" smtClean="0">
                <a:latin typeface="Cambria" pitchFamily="18" charset="0"/>
              </a:rPr>
              <a:t>按照信息熵选择切分点</a:t>
            </a:r>
            <a:endParaRPr lang="en-US" altLang="zh-CN" dirty="0" smtClean="0">
              <a:latin typeface="Cambria" pitchFamily="18" charset="0"/>
              <a:ea typeface="Cambria" pitchFamily="18" charset="0"/>
            </a:endParaRPr>
          </a:p>
          <a:p>
            <a:endParaRPr lang="en-US" dirty="0">
              <a:latin typeface="Cambria" pitchFamily="18" charset="0"/>
              <a:ea typeface="Cambria" pitchFamily="18" charset="0"/>
            </a:endParaRPr>
          </a:p>
          <a:p>
            <a:endParaRPr lang="en-US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707858" y="511528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r>
              <a:rPr lang="zh-CN" altLang="en-US" dirty="0" smtClean="0">
                <a:solidFill>
                  <a:srgbClr val="FF0000"/>
                </a:solidFill>
              </a:rPr>
              <a:t>八斗学院</a:t>
            </a:r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 侵权必究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组合特征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性别 </a:t>
            </a:r>
            <a:r>
              <a:rPr lang="en-US" altLang="zh-CN" dirty="0" smtClean="0"/>
              <a:t>= {</a:t>
            </a:r>
            <a:r>
              <a:rPr lang="zh-CN" altLang="en-US" dirty="0" smtClean="0"/>
              <a:t>男，女</a:t>
            </a:r>
            <a:r>
              <a:rPr lang="en-US" altLang="zh-CN" dirty="0" smtClean="0"/>
              <a:t>}</a:t>
            </a:r>
            <a:endParaRPr lang="en-US" altLang="zh-CN" dirty="0" smtClean="0"/>
          </a:p>
          <a:p>
            <a:r>
              <a:rPr lang="zh-CN" altLang="en-US" dirty="0" smtClean="0"/>
              <a:t>行为 </a:t>
            </a:r>
            <a:r>
              <a:rPr lang="en-US" altLang="zh-CN" dirty="0" smtClean="0"/>
              <a:t>= {</a:t>
            </a:r>
            <a:r>
              <a:rPr lang="zh-CN" altLang="en-US" dirty="0" smtClean="0"/>
              <a:t>未点击，点击未购买，点击购买</a:t>
            </a:r>
            <a:r>
              <a:rPr lang="en-US" altLang="zh-CN" dirty="0" smtClean="0"/>
              <a:t>}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组合特征 </a:t>
            </a:r>
            <a:r>
              <a:rPr lang="en-US" altLang="zh-CN" dirty="0" smtClean="0"/>
              <a:t>=</a:t>
            </a:r>
            <a:endParaRPr lang="en-US" altLang="zh-CN" dirty="0" smtClean="0"/>
          </a:p>
          <a:p>
            <a:r>
              <a:rPr lang="en-US" altLang="zh-CN" dirty="0" smtClean="0"/>
              <a:t>{(</a:t>
            </a:r>
            <a:r>
              <a:rPr lang="zh-CN" altLang="en-US" dirty="0" smtClean="0"/>
              <a:t>男，</a:t>
            </a:r>
            <a:r>
              <a:rPr lang="zh-CN" altLang="en-US" dirty="0"/>
              <a:t>未</a:t>
            </a:r>
            <a:r>
              <a:rPr lang="zh-CN" altLang="en-US" dirty="0" smtClean="0"/>
              <a:t>点击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</a:t>
            </a:r>
            <a:r>
              <a:rPr lang="en-US" altLang="zh-CN" dirty="0"/>
              <a:t>(</a:t>
            </a:r>
            <a:r>
              <a:rPr lang="zh-CN" altLang="en-US" dirty="0"/>
              <a:t>男</a:t>
            </a:r>
            <a:r>
              <a:rPr lang="zh-CN" altLang="en-US" dirty="0" smtClean="0"/>
              <a:t>，点击未</a:t>
            </a:r>
            <a:r>
              <a:rPr lang="zh-CN" altLang="en-US" dirty="0"/>
              <a:t>购买</a:t>
            </a:r>
            <a:r>
              <a:rPr lang="en-US" altLang="zh-CN" dirty="0" smtClean="0"/>
              <a:t>)</a:t>
            </a:r>
            <a:r>
              <a:rPr lang="zh-CN" altLang="en-US" dirty="0"/>
              <a:t> ，</a:t>
            </a:r>
            <a:r>
              <a:rPr lang="en-US" altLang="zh-CN" dirty="0"/>
              <a:t>(</a:t>
            </a:r>
            <a:r>
              <a:rPr lang="zh-CN" altLang="en-US" dirty="0"/>
              <a:t>男，</a:t>
            </a:r>
            <a:r>
              <a:rPr lang="zh-CN" altLang="en-US" dirty="0" smtClean="0"/>
              <a:t>点击购买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</a:t>
            </a:r>
            <a:r>
              <a:rPr lang="en-US" altLang="zh-CN" dirty="0" smtClean="0"/>
              <a:t>(</a:t>
            </a:r>
            <a:r>
              <a:rPr lang="zh-CN" altLang="en-US" dirty="0" smtClean="0"/>
              <a:t>女，</a:t>
            </a:r>
            <a:r>
              <a:rPr lang="zh-CN" altLang="en-US" dirty="0"/>
              <a:t>未点击</a:t>
            </a:r>
            <a:r>
              <a:rPr lang="en-US" altLang="zh-CN" dirty="0"/>
              <a:t>)</a:t>
            </a:r>
            <a:r>
              <a:rPr lang="zh-CN" altLang="en-US" dirty="0"/>
              <a:t>，</a:t>
            </a:r>
            <a:r>
              <a:rPr lang="en-US" altLang="zh-CN" dirty="0" smtClean="0"/>
              <a:t>(</a:t>
            </a:r>
            <a:r>
              <a:rPr lang="zh-CN" altLang="en-US" dirty="0" smtClean="0"/>
              <a:t>女，</a:t>
            </a:r>
            <a:r>
              <a:rPr lang="zh-CN" altLang="en-US" dirty="0"/>
              <a:t>点击未购买</a:t>
            </a:r>
            <a:r>
              <a:rPr lang="en-US" altLang="zh-CN" dirty="0"/>
              <a:t>)</a:t>
            </a:r>
            <a:r>
              <a:rPr lang="zh-CN" altLang="en-US" dirty="0"/>
              <a:t> ，</a:t>
            </a:r>
            <a:r>
              <a:rPr lang="en-US" altLang="zh-CN" dirty="0" smtClean="0"/>
              <a:t>(</a:t>
            </a:r>
            <a:r>
              <a:rPr lang="zh-CN" altLang="en-US" dirty="0" smtClean="0"/>
              <a:t>女，</a:t>
            </a:r>
            <a:r>
              <a:rPr lang="zh-CN" altLang="en-US" dirty="0"/>
              <a:t>点击购买</a:t>
            </a:r>
            <a:r>
              <a:rPr lang="en-US" altLang="zh-CN" dirty="0" smtClean="0"/>
              <a:t>)}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组合特征可能带来更强的预测能力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07858" y="511528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r>
              <a:rPr lang="zh-CN" altLang="en-US" dirty="0" smtClean="0">
                <a:solidFill>
                  <a:srgbClr val="FF0000"/>
                </a:solidFill>
              </a:rPr>
              <a:t>八斗学院</a:t>
            </a:r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 侵权必究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矩形 3"/>
          <p:cNvSpPr/>
          <p:nvPr/>
        </p:nvSpPr>
        <p:spPr>
          <a:xfrm>
            <a:off x="3745491" y="2225501"/>
            <a:ext cx="16530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排序</a:t>
            </a:r>
            <a:endParaRPr lang="zh-CN" altLang="en-US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07858" y="511528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r>
              <a:rPr lang="zh-CN" altLang="en-US" dirty="0" smtClean="0">
                <a:solidFill>
                  <a:srgbClr val="FF0000"/>
                </a:solidFill>
              </a:rPr>
              <a:t>八斗学院</a:t>
            </a:r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 侵权必究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排序学习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000" dirty="0" smtClean="0">
                <a:latin typeface="Bell MT" panose="02020503060305020303" pitchFamily="18" charset="0"/>
              </a:rPr>
              <a:t>训练目标：</a:t>
            </a:r>
            <a:endParaRPr lang="en-US" altLang="zh-CN" sz="2000" dirty="0" smtClean="0">
              <a:latin typeface="Bell MT" panose="02020503060305020303" pitchFamily="18" charset="0"/>
            </a:endParaRPr>
          </a:p>
          <a:p>
            <a:r>
              <a:rPr lang="en-US" altLang="zh-CN" sz="2000" dirty="0" smtClean="0">
                <a:latin typeface="Bell MT" panose="02020503060305020303" pitchFamily="18" charset="0"/>
              </a:rPr>
              <a:t>pointwise</a:t>
            </a:r>
            <a:endParaRPr lang="en-US" altLang="zh-CN" sz="2000" dirty="0" smtClean="0">
              <a:latin typeface="Bell MT" panose="02020503060305020303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Bell MT" panose="02020503060305020303" pitchFamily="18" charset="0"/>
              </a:rPr>
              <a:t>               </a:t>
            </a:r>
            <a:r>
              <a:rPr lang="zh-CN" altLang="en-US" sz="2000" dirty="0" smtClean="0">
                <a:latin typeface="Bell MT" panose="02020503060305020303" pitchFamily="18" charset="0"/>
              </a:rPr>
              <a:t>输入</a:t>
            </a:r>
            <a:r>
              <a:rPr lang="en-US" altLang="zh-CN" sz="2000" dirty="0" smtClean="0">
                <a:latin typeface="Bell MT" panose="02020503060305020303" pitchFamily="18" charset="0"/>
              </a:rPr>
              <a:t>: user + item </a:t>
            </a:r>
            <a:endParaRPr lang="en-US" altLang="zh-CN" sz="2000" dirty="0" smtClean="0">
              <a:latin typeface="Bell MT" panose="02020503060305020303" pitchFamily="18" charset="0"/>
            </a:endParaRPr>
          </a:p>
          <a:p>
            <a:pPr marL="0" indent="0">
              <a:buNone/>
            </a:pPr>
            <a:r>
              <a:rPr lang="en-US" altLang="zh-CN" sz="2000" dirty="0">
                <a:latin typeface="Bell MT" panose="02020503060305020303" pitchFamily="18" charset="0"/>
              </a:rPr>
              <a:t> </a:t>
            </a:r>
            <a:r>
              <a:rPr lang="en-US" altLang="zh-CN" sz="2000" dirty="0" smtClean="0">
                <a:latin typeface="Bell MT" panose="02020503060305020303" pitchFamily="18" charset="0"/>
              </a:rPr>
              <a:t>              </a:t>
            </a:r>
            <a:r>
              <a:rPr lang="zh-CN" altLang="en-US" sz="2000" dirty="0" smtClean="0">
                <a:latin typeface="Bell MT" panose="02020503060305020303" pitchFamily="18" charset="0"/>
              </a:rPr>
              <a:t>训练目标：</a:t>
            </a:r>
            <a:r>
              <a:rPr lang="en-US" altLang="zh-CN" sz="2000" dirty="0" smtClean="0">
                <a:latin typeface="Bell MT" panose="02020503060305020303" pitchFamily="18" charset="0"/>
              </a:rPr>
              <a:t>loss(</a:t>
            </a:r>
            <a:r>
              <a:rPr lang="en-US" altLang="zh-CN" sz="2000" dirty="0" err="1" smtClean="0">
                <a:latin typeface="Bell MT" panose="02020503060305020303" pitchFamily="18" charset="0"/>
              </a:rPr>
              <a:t>pred_score</a:t>
            </a:r>
            <a:r>
              <a:rPr lang="en-US" altLang="zh-CN" sz="2000" dirty="0" smtClean="0">
                <a:latin typeface="Bell MT" panose="02020503060305020303" pitchFamily="18" charset="0"/>
              </a:rPr>
              <a:t>, </a:t>
            </a:r>
            <a:r>
              <a:rPr lang="en-US" altLang="zh-CN" sz="2000" dirty="0" err="1" smtClean="0">
                <a:latin typeface="Bell MT" panose="02020503060305020303" pitchFamily="18" charset="0"/>
              </a:rPr>
              <a:t>true_score</a:t>
            </a:r>
            <a:r>
              <a:rPr lang="en-US" altLang="zh-CN" sz="2000" dirty="0">
                <a:latin typeface="Bell MT" panose="02020503060305020303" pitchFamily="18" charset="0"/>
              </a:rPr>
              <a:t>)</a:t>
            </a:r>
            <a:endParaRPr lang="en-US" sz="2000" dirty="0">
              <a:latin typeface="Bell MT" panose="02020503060305020303" pitchFamily="18" charset="0"/>
            </a:endParaRPr>
          </a:p>
          <a:p>
            <a:r>
              <a:rPr lang="en-US" altLang="zh-CN" sz="2000" dirty="0" smtClean="0">
                <a:latin typeface="Bell MT" panose="02020503060305020303" pitchFamily="18" charset="0"/>
              </a:rPr>
              <a:t>pairwise</a:t>
            </a:r>
            <a:endParaRPr lang="en-US" altLang="zh-CN" sz="2000" dirty="0" smtClean="0">
              <a:latin typeface="Bell MT" panose="02020503060305020303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Bell MT" panose="02020503060305020303" pitchFamily="18" charset="0"/>
              </a:rPr>
              <a:t>              </a:t>
            </a:r>
            <a:r>
              <a:rPr lang="zh-CN" altLang="en-US" sz="2000" dirty="0">
                <a:latin typeface="Bell MT" panose="02020503060305020303" pitchFamily="18" charset="0"/>
              </a:rPr>
              <a:t>输入</a:t>
            </a:r>
            <a:r>
              <a:rPr lang="en-US" altLang="zh-CN" sz="2000" dirty="0">
                <a:latin typeface="Bell MT" panose="02020503060305020303" pitchFamily="18" charset="0"/>
              </a:rPr>
              <a:t>: </a:t>
            </a:r>
            <a:r>
              <a:rPr lang="en-US" altLang="zh-CN" sz="2000" dirty="0" smtClean="0">
                <a:latin typeface="Bell MT" panose="02020503060305020303" pitchFamily="18" charset="0"/>
              </a:rPr>
              <a:t>user </a:t>
            </a:r>
            <a:r>
              <a:rPr lang="en-US" altLang="zh-CN" sz="2000" dirty="0">
                <a:latin typeface="Bell MT" panose="02020503060305020303" pitchFamily="18" charset="0"/>
              </a:rPr>
              <a:t>+ i</a:t>
            </a:r>
            <a:r>
              <a:rPr lang="en-US" altLang="zh-CN" sz="2000" dirty="0" smtClean="0">
                <a:latin typeface="Bell MT" panose="02020503060305020303" pitchFamily="18" charset="0"/>
              </a:rPr>
              <a:t>tem1 + item2</a:t>
            </a:r>
            <a:endParaRPr lang="en-US" altLang="zh-CN" sz="2000" dirty="0" smtClean="0">
              <a:latin typeface="Bell MT" panose="02020503060305020303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Bell MT" panose="02020503060305020303" pitchFamily="18" charset="0"/>
              </a:rPr>
              <a:t> </a:t>
            </a:r>
            <a:r>
              <a:rPr lang="en-US" sz="2000" dirty="0" smtClean="0">
                <a:latin typeface="Bell MT" panose="02020503060305020303" pitchFamily="18" charset="0"/>
              </a:rPr>
              <a:t>             </a:t>
            </a:r>
            <a:r>
              <a:rPr lang="zh-CN" altLang="en-US" sz="2000" dirty="0" smtClean="0">
                <a:latin typeface="Bell MT" panose="02020503060305020303" pitchFamily="18" charset="0"/>
              </a:rPr>
              <a:t>训练目标</a:t>
            </a:r>
            <a:r>
              <a:rPr lang="en-US" altLang="zh-CN" sz="2000" dirty="0" smtClean="0">
                <a:latin typeface="Bell MT" panose="02020503060305020303" pitchFamily="18" charset="0"/>
              </a:rPr>
              <a:t>: dis(user, item1) &lt; dis(user, item2)</a:t>
            </a:r>
            <a:endParaRPr lang="en-US" sz="2000" dirty="0">
              <a:latin typeface="Bell MT" panose="02020503060305020303" pitchFamily="18" charset="0"/>
            </a:endParaRPr>
          </a:p>
          <a:p>
            <a:r>
              <a:rPr lang="en-US" altLang="zh-CN" sz="2000" dirty="0" err="1" smtClean="0">
                <a:latin typeface="Bell MT" panose="02020503060305020303" pitchFamily="18" charset="0"/>
              </a:rPr>
              <a:t>listwise</a:t>
            </a:r>
            <a:endParaRPr lang="en-US" altLang="zh-CN" sz="2000" dirty="0" smtClean="0">
              <a:latin typeface="Bell MT" panose="02020503060305020303" pitchFamily="18" charset="0"/>
            </a:endParaRPr>
          </a:p>
          <a:p>
            <a:pPr marL="0" indent="0">
              <a:buNone/>
            </a:pPr>
            <a:r>
              <a:rPr lang="zh-CN" altLang="en-US" sz="2000" dirty="0" smtClean="0">
                <a:latin typeface="Bell MT" panose="02020503060305020303" pitchFamily="18" charset="0"/>
              </a:rPr>
              <a:t>               输入</a:t>
            </a:r>
            <a:r>
              <a:rPr lang="en-US" altLang="zh-CN" sz="2000" dirty="0">
                <a:latin typeface="Bell MT" panose="02020503060305020303" pitchFamily="18" charset="0"/>
              </a:rPr>
              <a:t>: </a:t>
            </a:r>
            <a:r>
              <a:rPr lang="en-US" altLang="zh-CN" sz="2000" dirty="0" smtClean="0">
                <a:latin typeface="Bell MT" panose="02020503060305020303" pitchFamily="18" charset="0"/>
              </a:rPr>
              <a:t>user </a:t>
            </a:r>
            <a:r>
              <a:rPr lang="en-US" altLang="zh-CN" sz="2000" dirty="0">
                <a:latin typeface="Bell MT" panose="02020503060305020303" pitchFamily="18" charset="0"/>
              </a:rPr>
              <a:t>+ i</a:t>
            </a:r>
            <a:r>
              <a:rPr lang="en-US" altLang="zh-CN" sz="2000" dirty="0" smtClean="0">
                <a:latin typeface="Bell MT" panose="02020503060305020303" pitchFamily="18" charset="0"/>
              </a:rPr>
              <a:t>tem1, item2…</a:t>
            </a:r>
            <a:r>
              <a:rPr lang="en-US" altLang="zh-CN" sz="2000" dirty="0" err="1" smtClean="0">
                <a:latin typeface="Bell MT" panose="02020503060305020303" pitchFamily="18" charset="0"/>
              </a:rPr>
              <a:t>item_n</a:t>
            </a:r>
            <a:endParaRPr lang="en-US" altLang="zh-CN" sz="2000" dirty="0" smtClean="0">
              <a:latin typeface="Bell MT" panose="02020503060305020303" pitchFamily="18" charset="0"/>
            </a:endParaRPr>
          </a:p>
          <a:p>
            <a:pPr marL="0" indent="0">
              <a:buNone/>
            </a:pPr>
            <a:r>
              <a:rPr lang="en-US" altLang="zh-CN" sz="2000" dirty="0">
                <a:latin typeface="Bell MT" panose="02020503060305020303" pitchFamily="18" charset="0"/>
              </a:rPr>
              <a:t> </a:t>
            </a:r>
            <a:r>
              <a:rPr lang="en-US" altLang="zh-CN" sz="2000" dirty="0" smtClean="0">
                <a:latin typeface="Bell MT" panose="02020503060305020303" pitchFamily="18" charset="0"/>
              </a:rPr>
              <a:t>              </a:t>
            </a:r>
            <a:r>
              <a:rPr lang="zh-CN" altLang="en-US" sz="2000" dirty="0" smtClean="0">
                <a:latin typeface="Bell MT" panose="02020503060305020303" pitchFamily="18" charset="0"/>
              </a:rPr>
              <a:t>训练目标</a:t>
            </a:r>
            <a:r>
              <a:rPr lang="en-US" altLang="zh-CN" sz="2000" dirty="0" smtClean="0">
                <a:latin typeface="Bell MT" panose="02020503060305020303" pitchFamily="18" charset="0"/>
              </a:rPr>
              <a:t>:  distribution(item1, item2…</a:t>
            </a:r>
            <a:r>
              <a:rPr lang="en-US" altLang="zh-CN" sz="2000" dirty="0" err="1" smtClean="0">
                <a:latin typeface="Bell MT" panose="02020503060305020303" pitchFamily="18" charset="0"/>
              </a:rPr>
              <a:t>item_n</a:t>
            </a:r>
            <a:r>
              <a:rPr lang="en-US" altLang="zh-CN" sz="2000" dirty="0" smtClean="0">
                <a:latin typeface="Bell MT" panose="02020503060305020303" pitchFamily="18" charset="0"/>
              </a:rPr>
              <a:t>)</a:t>
            </a:r>
            <a:endParaRPr lang="en-US" altLang="zh-CN" sz="2000" dirty="0">
              <a:latin typeface="Bell MT" panose="02020503060305020303" pitchFamily="18" charset="0"/>
            </a:endParaRPr>
          </a:p>
          <a:p>
            <a:pPr marL="0" indent="0">
              <a:buNone/>
            </a:pPr>
            <a:endParaRPr lang="en-US" altLang="zh-CN" sz="2000" dirty="0" smtClean="0">
              <a:latin typeface="Bell MT" panose="02020503060305020303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707858" y="511528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r>
              <a:rPr lang="zh-CN" altLang="en-US" dirty="0" smtClean="0">
                <a:solidFill>
                  <a:srgbClr val="FF0000"/>
                </a:solidFill>
              </a:rPr>
              <a:t>八斗学院</a:t>
            </a:r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 侵权必究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KL</a:t>
            </a:r>
            <a:r>
              <a:rPr lang="zh-CN" altLang="en-US" dirty="0" smtClean="0"/>
              <a:t>散度与交叉熵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851670"/>
            <a:ext cx="4028396" cy="749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245" y="3147814"/>
            <a:ext cx="5430003" cy="1110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圆角矩形 3"/>
          <p:cNvSpPr/>
          <p:nvPr/>
        </p:nvSpPr>
        <p:spPr>
          <a:xfrm>
            <a:off x="3635896" y="3867894"/>
            <a:ext cx="864096" cy="39060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355976" y="428242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交叉熵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07858" y="511528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r>
              <a:rPr lang="zh-CN" altLang="en-US" dirty="0" smtClean="0">
                <a:solidFill>
                  <a:srgbClr val="FF0000"/>
                </a:solidFill>
              </a:rPr>
              <a:t>八斗学院</a:t>
            </a:r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 侵权必究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排序模型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wide &amp; deep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3" y="1923678"/>
            <a:ext cx="8009845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707858" y="511528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r>
              <a:rPr lang="zh-CN" altLang="en-US" dirty="0" smtClean="0">
                <a:solidFill>
                  <a:srgbClr val="FF0000"/>
                </a:solidFill>
              </a:rPr>
              <a:t>八斗学院</a:t>
            </a:r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 侵权必究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推荐系统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存在的</a:t>
            </a:r>
            <a:r>
              <a:rPr lang="zh-CN" altLang="en-US" dirty="0" smtClean="0"/>
              <a:t>前提</a:t>
            </a:r>
            <a:endParaRPr lang="en-US" altLang="zh-CN" dirty="0" smtClean="0"/>
          </a:p>
          <a:p>
            <a:r>
              <a:rPr lang="en-US" dirty="0" smtClean="0"/>
              <a:t>1.</a:t>
            </a:r>
            <a:r>
              <a:rPr lang="zh-CN" altLang="en-US" dirty="0" smtClean="0"/>
              <a:t>信息过载</a:t>
            </a:r>
            <a:endParaRPr lang="en-US" altLang="zh-CN" dirty="0" smtClean="0"/>
          </a:p>
          <a:p>
            <a:r>
              <a:rPr lang="en-US" dirty="0" smtClean="0"/>
              <a:t>2.</a:t>
            </a:r>
            <a:r>
              <a:rPr lang="zh-CN" altLang="en-US" dirty="0" smtClean="0"/>
              <a:t>用户需求不明</a:t>
            </a:r>
            <a:endParaRPr lang="en-US" altLang="zh-CN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zh-CN" altLang="en-US" dirty="0" smtClean="0"/>
              <a:t>目标</a:t>
            </a:r>
            <a:endParaRPr lang="en-US" altLang="zh-CN" dirty="0" smtClean="0"/>
          </a:p>
          <a:p>
            <a:r>
              <a:rPr lang="en-US" dirty="0" smtClean="0"/>
              <a:t>1.</a:t>
            </a:r>
            <a:r>
              <a:rPr lang="zh-CN" altLang="en-US" dirty="0" smtClean="0"/>
              <a:t>高效、持续的提供用户想要的内容</a:t>
            </a:r>
            <a:endParaRPr lang="en-US" altLang="zh-CN" dirty="0" smtClean="0"/>
          </a:p>
          <a:p>
            <a:r>
              <a:rPr lang="en-US" dirty="0" smtClean="0"/>
              <a:t>2.</a:t>
            </a:r>
            <a:r>
              <a:rPr lang="zh-CN" altLang="en-US" dirty="0" smtClean="0"/>
              <a:t>用户和内容生产者的留存和商业转化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03840" y="753902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r>
              <a:rPr lang="zh-CN" altLang="en-US" dirty="0" smtClean="0">
                <a:solidFill>
                  <a:srgbClr val="FF0000"/>
                </a:solidFill>
              </a:rPr>
              <a:t>八斗学院</a:t>
            </a:r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 侵权必究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YouTube</a:t>
            </a:r>
            <a:r>
              <a:rPr lang="zh-CN" altLang="en-US" dirty="0" smtClean="0"/>
              <a:t>方案</a:t>
            </a:r>
            <a:endParaRPr lang="en-US" dirty="0"/>
          </a:p>
        </p:txBody>
      </p:sp>
      <p:pic>
        <p:nvPicPr>
          <p:cNvPr id="1026" name="Picture 2" descr="Deep Neural Network for YouTube Recommendation论文精读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383618"/>
            <a:ext cx="8352928" cy="3442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707858" y="511528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r>
              <a:rPr lang="zh-CN" altLang="en-US" dirty="0" smtClean="0">
                <a:solidFill>
                  <a:srgbClr val="FF0000"/>
                </a:solidFill>
              </a:rPr>
              <a:t>八斗学院</a:t>
            </a:r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 侵权必究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DIN</a:t>
            </a:r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63984"/>
            <a:ext cx="8343900" cy="325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707858" y="511528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r>
              <a:rPr lang="zh-CN" altLang="en-US" dirty="0" smtClean="0">
                <a:solidFill>
                  <a:srgbClr val="FF0000"/>
                </a:solidFill>
              </a:rPr>
              <a:t>八斗学院</a:t>
            </a:r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 侵权必究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Bert4Rec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136" y="1385142"/>
            <a:ext cx="5419725" cy="664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007394"/>
            <a:ext cx="4038600" cy="3136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707858" y="511528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r>
              <a:rPr lang="zh-CN" altLang="en-US" dirty="0" smtClean="0">
                <a:solidFill>
                  <a:srgbClr val="FF0000"/>
                </a:solidFill>
              </a:rPr>
              <a:t>八斗学院</a:t>
            </a:r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 侵权必究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chat-r</a:t>
            </a:r>
            <a:r>
              <a:rPr lang="en-US" altLang="zh-CN" dirty="0" smtClean="0"/>
              <a:t>ec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707858" y="511528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r>
              <a:rPr lang="zh-CN" altLang="en-US" dirty="0" smtClean="0">
                <a:solidFill>
                  <a:srgbClr val="FF0000"/>
                </a:solidFill>
              </a:rPr>
              <a:t>八斗学院</a:t>
            </a:r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 侵权必究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0340" y="1131570"/>
            <a:ext cx="8789035" cy="393192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线上验证</a:t>
            </a:r>
            <a:r>
              <a:rPr lang="en-US" altLang="zh-CN" dirty="0" smtClean="0"/>
              <a:t>-A/B test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1561" y="2571751"/>
            <a:ext cx="7458075" cy="2221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11560" y="1491630"/>
            <a:ext cx="63367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线下验证与线上验证都是必要的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通过对流量的划分进行多种策略的对比实验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707858" y="511528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r>
              <a:rPr lang="zh-CN" altLang="en-US" dirty="0" smtClean="0">
                <a:solidFill>
                  <a:srgbClr val="FF0000"/>
                </a:solidFill>
              </a:rPr>
              <a:t>八斗学院</a:t>
            </a:r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 侵权必究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线上验证</a:t>
            </a:r>
            <a:r>
              <a:rPr lang="en-US" altLang="zh-CN" dirty="0" smtClean="0"/>
              <a:t>-</a:t>
            </a:r>
            <a:r>
              <a:rPr lang="zh-CN" altLang="en-US" dirty="0"/>
              <a:t>线</a:t>
            </a:r>
            <a:r>
              <a:rPr lang="zh-CN" altLang="en-US" dirty="0" smtClean="0"/>
              <a:t>上线下不一致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400" dirty="0" smtClean="0"/>
              <a:t>常见原因：</a:t>
            </a:r>
            <a:endParaRPr lang="en-US" altLang="zh-CN" sz="2400" dirty="0" smtClean="0"/>
          </a:p>
          <a:p>
            <a:endParaRPr lang="en-US" sz="2400" dirty="0"/>
          </a:p>
          <a:p>
            <a:r>
              <a:rPr lang="en-US" sz="2400" dirty="0" smtClean="0"/>
              <a:t>1.</a:t>
            </a:r>
            <a:r>
              <a:rPr lang="zh-CN" altLang="en-US" sz="2400" dirty="0" smtClean="0"/>
              <a:t>线下使用了线上无法获取的特征</a:t>
            </a:r>
            <a:endParaRPr lang="en-US" altLang="zh-CN" sz="2400" dirty="0" smtClean="0"/>
          </a:p>
          <a:p>
            <a:r>
              <a:rPr lang="en-US" sz="2400" dirty="0" smtClean="0"/>
              <a:t>2.</a:t>
            </a:r>
            <a:r>
              <a:rPr lang="zh-CN" altLang="en-US" sz="2400" dirty="0" smtClean="0"/>
              <a:t>线下线上策略、配置不一致</a:t>
            </a:r>
            <a:endParaRPr lang="en-US" altLang="zh-CN" sz="2400" dirty="0" smtClean="0"/>
          </a:p>
          <a:p>
            <a:r>
              <a:rPr lang="en-US" sz="2400" dirty="0" smtClean="0"/>
              <a:t>3.</a:t>
            </a:r>
            <a:r>
              <a:rPr lang="zh-CN" altLang="en-US" sz="2400" dirty="0"/>
              <a:t>流量</a:t>
            </a:r>
            <a:r>
              <a:rPr lang="zh-CN" altLang="en-US" sz="2400" dirty="0" smtClean="0"/>
              <a:t>特征发生变化</a:t>
            </a:r>
            <a:endParaRPr lang="en-US" altLang="zh-CN" sz="2400" dirty="0" smtClean="0"/>
          </a:p>
          <a:p>
            <a:r>
              <a:rPr lang="en-US" sz="2400" dirty="0" smtClean="0"/>
              <a:t>4.</a:t>
            </a:r>
            <a:r>
              <a:rPr lang="zh-CN" altLang="en-US" sz="2400" dirty="0"/>
              <a:t>线</a:t>
            </a:r>
            <a:r>
              <a:rPr lang="zh-CN" altLang="en-US" sz="2400" dirty="0" smtClean="0"/>
              <a:t>下测试指标与线上不一致</a:t>
            </a:r>
            <a:endParaRPr lang="en-US" altLang="zh-CN" sz="2400" dirty="0" smtClean="0"/>
          </a:p>
          <a:p>
            <a:r>
              <a:rPr lang="en-US" sz="2400" dirty="0" smtClean="0"/>
              <a:t>5.</a:t>
            </a:r>
            <a:r>
              <a:rPr lang="zh-CN" altLang="en-US" sz="2400" dirty="0" smtClean="0"/>
              <a:t>时间因素</a:t>
            </a:r>
            <a:endParaRPr lang="en-US" altLang="zh-CN" sz="2400" dirty="0" smtClean="0"/>
          </a:p>
          <a:p>
            <a:r>
              <a:rPr lang="en-US" sz="2400" dirty="0" smtClean="0"/>
              <a:t>6.</a:t>
            </a:r>
            <a:r>
              <a:rPr lang="zh-CN" altLang="en-US" sz="2400" dirty="0" smtClean="0"/>
              <a:t>业务因素等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7707858" y="511528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r>
              <a:rPr lang="zh-CN" altLang="en-US" dirty="0" smtClean="0">
                <a:solidFill>
                  <a:srgbClr val="FF0000"/>
                </a:solidFill>
              </a:rPr>
              <a:t>八斗学院</a:t>
            </a:r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 侵权必究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A/B test</a:t>
            </a:r>
            <a:r>
              <a:rPr lang="zh-CN" altLang="en-US" dirty="0" smtClean="0"/>
              <a:t>的局限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1.</a:t>
            </a:r>
            <a:r>
              <a:rPr lang="zh-CN" altLang="en-US" dirty="0" smtClean="0"/>
              <a:t>通常只适合观察短期指标变化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多变量</a:t>
            </a:r>
            <a:r>
              <a:rPr lang="en-US" altLang="zh-CN" dirty="0" smtClean="0"/>
              <a:t>/</a:t>
            </a:r>
            <a:r>
              <a:rPr lang="zh-CN" altLang="en-US" dirty="0" smtClean="0"/>
              <a:t>多指标共同作用的场景不容易测试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无法对结果给出解释，可能导致错误的分析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流量群体的分布一致性如何保证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5.</a:t>
            </a:r>
            <a:r>
              <a:rPr lang="zh-CN" altLang="en-US" dirty="0" smtClean="0"/>
              <a:t>过度依赖</a:t>
            </a:r>
            <a:r>
              <a:rPr lang="en-US" altLang="zh-CN" dirty="0" smtClean="0"/>
              <a:t>A/B test</a:t>
            </a:r>
            <a:r>
              <a:rPr lang="zh-CN" altLang="en-US" dirty="0" smtClean="0"/>
              <a:t>无法带来革命性的突破</a:t>
            </a:r>
            <a:endParaRPr lang="en-US" altLang="zh-CN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07858" y="511528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r>
              <a:rPr lang="zh-CN" altLang="en-US" dirty="0" smtClean="0">
                <a:solidFill>
                  <a:srgbClr val="FF0000"/>
                </a:solidFill>
              </a:rPr>
              <a:t>八斗学院</a:t>
            </a:r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 侵权必究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关注点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613274" y="1761660"/>
            <a:ext cx="78854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场景 </a:t>
            </a:r>
            <a:r>
              <a:rPr lang="en-US" altLang="zh-CN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&gt; </a:t>
            </a:r>
            <a:r>
              <a:rPr lang="zh-CN" altLang="en-US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数据 </a:t>
            </a:r>
            <a:r>
              <a:rPr lang="en-US" altLang="zh-CN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&gt; </a:t>
            </a:r>
            <a:r>
              <a:rPr lang="zh-CN" altLang="en-US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特征 </a:t>
            </a:r>
            <a:r>
              <a:rPr lang="en-US" altLang="zh-CN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&gt; </a:t>
            </a:r>
            <a:r>
              <a:rPr lang="zh-CN" altLang="en-US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算法</a:t>
            </a:r>
            <a:endParaRPr lang="zh-CN" alt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63321" y="2788378"/>
            <a:ext cx="25202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分析场景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分析数据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分析</a:t>
            </a:r>
            <a:r>
              <a:rPr lang="en-US" altLang="zh-CN" sz="2800" dirty="0" smtClean="0"/>
              <a:t>case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4859397" y="3076157"/>
            <a:ext cx="25202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数据闭环</a:t>
            </a:r>
            <a:endParaRPr lang="en-US" altLang="zh-CN" sz="3200" dirty="0" smtClean="0"/>
          </a:p>
          <a:p>
            <a:endParaRPr lang="en-US" sz="3200" dirty="0"/>
          </a:p>
          <a:p>
            <a:r>
              <a:rPr lang="zh-CN" altLang="en-US" sz="3200" dirty="0" smtClean="0"/>
              <a:t>线上验证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7707858" y="511528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r>
              <a:rPr lang="zh-CN" altLang="en-US" dirty="0" smtClean="0">
                <a:solidFill>
                  <a:srgbClr val="FF0000"/>
                </a:solidFill>
              </a:rPr>
              <a:t>八斗学院</a:t>
            </a:r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 侵权必究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x3.sinaimg.cn/mw690/5396ee05ly1gs8l6xgmnvj20gx0iwgwg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534526"/>
            <a:ext cx="5534790" cy="4635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707858" y="511528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r>
              <a:rPr lang="zh-CN" altLang="en-US" dirty="0" smtClean="0">
                <a:solidFill>
                  <a:srgbClr val="FF0000"/>
                </a:solidFill>
              </a:rPr>
              <a:t>八斗学院</a:t>
            </a:r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 侵权必究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评价维度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                    准确度       满意度       覆盖度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                    信任度      可扩展性      实时性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                    鲁棒性      商业目标       用户留存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                    多样性      惊喜度      新颖性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03840" y="753902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r>
              <a:rPr lang="zh-CN" altLang="en-US" dirty="0" smtClean="0">
                <a:solidFill>
                  <a:srgbClr val="FF0000"/>
                </a:solidFill>
              </a:rPr>
              <a:t>八斗学院</a:t>
            </a:r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 侵权必究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显示反馈</a:t>
            </a:r>
            <a:r>
              <a:rPr lang="en-US" altLang="zh-CN" dirty="0" smtClean="0"/>
              <a:t>-</a:t>
            </a:r>
            <a:r>
              <a:rPr lang="zh-CN" altLang="en-US" dirty="0" smtClean="0"/>
              <a:t>隐式反馈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显示反馈</a:t>
            </a:r>
            <a:endParaRPr lang="en-US" altLang="zh-CN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zh-CN" altLang="en-US" dirty="0" smtClean="0"/>
              <a:t>含义明确</a:t>
            </a:r>
            <a:endParaRPr lang="en-US" altLang="zh-CN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zh-CN" altLang="en-US" dirty="0" smtClean="0"/>
              <a:t>量少</a:t>
            </a:r>
            <a:endParaRPr lang="en-US" altLang="zh-CN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zh-CN" altLang="en-US" dirty="0" smtClean="0"/>
              <a:t>隐式反馈</a:t>
            </a:r>
            <a:endParaRPr lang="en-US" altLang="zh-CN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zh-CN" altLang="en-US" dirty="0" smtClean="0"/>
              <a:t>有噪声</a:t>
            </a:r>
            <a:endParaRPr lang="en-US" altLang="zh-CN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zh-CN" altLang="en-US" dirty="0" smtClean="0"/>
              <a:t>量</a:t>
            </a:r>
            <a:r>
              <a:rPr lang="zh-CN" altLang="en-US" dirty="0"/>
              <a:t>大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1029" y="1437624"/>
            <a:ext cx="5001486" cy="3621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707858" y="511528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r>
              <a:rPr lang="zh-CN" altLang="en-US" dirty="0" smtClean="0">
                <a:solidFill>
                  <a:srgbClr val="FF0000"/>
                </a:solidFill>
              </a:rPr>
              <a:t>八斗学院</a:t>
            </a:r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 侵权必究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推荐系统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根据物料库大小、模型效率、业务要求等因素决定推荐系统的组成模块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132" y="2247714"/>
            <a:ext cx="8067675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703840" y="555526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r>
              <a:rPr lang="zh-CN" altLang="en-US" dirty="0" smtClean="0">
                <a:solidFill>
                  <a:srgbClr val="FF0000"/>
                </a:solidFill>
              </a:rPr>
              <a:t>八斗学院</a:t>
            </a:r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 侵权必究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矩形 3"/>
          <p:cNvSpPr/>
          <p:nvPr/>
        </p:nvSpPr>
        <p:spPr>
          <a:xfrm>
            <a:off x="3745491" y="2225501"/>
            <a:ext cx="16530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召回</a:t>
            </a:r>
            <a:endParaRPr lang="zh-CN" altLang="en-US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03840" y="753902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r>
              <a:rPr lang="zh-CN" altLang="en-US" dirty="0" smtClean="0">
                <a:solidFill>
                  <a:srgbClr val="FF0000"/>
                </a:solidFill>
              </a:rPr>
              <a:t>八斗学院</a:t>
            </a:r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 侵权必究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召回策略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zh-CN" altLang="en-US" dirty="0" smtClean="0"/>
              <a:t>基于</a:t>
            </a:r>
            <a:r>
              <a:rPr lang="zh-CN" altLang="en-US" dirty="0"/>
              <a:t>内容</a:t>
            </a:r>
            <a:r>
              <a:rPr lang="zh-CN" altLang="en-US" dirty="0" smtClean="0"/>
              <a:t>的召回 </a:t>
            </a:r>
            <a:r>
              <a:rPr lang="en-US" altLang="zh-CN" dirty="0"/>
              <a:t>Content </a:t>
            </a:r>
            <a:r>
              <a:rPr lang="en-US" altLang="zh-CN" dirty="0" smtClean="0"/>
              <a:t>Based </a:t>
            </a:r>
            <a:endParaRPr lang="zh-CN" altLang="en-US" dirty="0"/>
          </a:p>
          <a:p>
            <a:endParaRPr lang="en-US" altLang="zh-CN" dirty="0" smtClean="0"/>
          </a:p>
          <a:p>
            <a:r>
              <a:rPr lang="zh-CN" altLang="en-US" dirty="0" smtClean="0"/>
              <a:t>协同过滤 </a:t>
            </a:r>
            <a:r>
              <a:rPr lang="en-US" dirty="0"/>
              <a:t>Collaborative Filtering </a:t>
            </a:r>
            <a:endParaRPr lang="zh-CN" altLang="en-US" dirty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基于</a:t>
            </a:r>
            <a:r>
              <a:rPr lang="zh-CN" altLang="en-US" dirty="0"/>
              <a:t>统计信息 </a:t>
            </a:r>
            <a:r>
              <a:rPr lang="en-US" altLang="zh-CN" dirty="0"/>
              <a:t>/</a:t>
            </a:r>
            <a:r>
              <a:rPr lang="zh-CN" altLang="en-US" dirty="0"/>
              <a:t>热门</a:t>
            </a:r>
            <a:r>
              <a:rPr lang="zh-CN" altLang="en-US" dirty="0" smtClean="0"/>
              <a:t>召回</a:t>
            </a:r>
            <a:endParaRPr lang="zh-CN" altLang="en-US" dirty="0"/>
          </a:p>
          <a:p>
            <a:endParaRPr lang="en-US" altLang="zh-CN" dirty="0" smtClean="0"/>
          </a:p>
          <a:p>
            <a:r>
              <a:rPr lang="zh-CN" altLang="en-US" dirty="0" smtClean="0"/>
              <a:t>物料冷启动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人口学特征  </a:t>
            </a:r>
            <a:r>
              <a:rPr lang="en-US" dirty="0" smtClean="0"/>
              <a:t>demographic</a:t>
            </a:r>
            <a:endParaRPr lang="zh-CN" altLang="en-US" dirty="0"/>
          </a:p>
          <a:p>
            <a:endParaRPr lang="en-US" altLang="zh-CN" dirty="0" smtClean="0"/>
          </a:p>
          <a:p>
            <a:r>
              <a:rPr lang="zh-CN" altLang="en-US" dirty="0" smtClean="0"/>
              <a:t>运营手段等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向量和模型召回</a:t>
            </a:r>
            <a:endParaRPr lang="en-US" altLang="zh-CN" dirty="0"/>
          </a:p>
          <a:p>
            <a:endParaRPr lang="zh-CN" alt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03840" y="753902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r>
              <a:rPr lang="zh-CN" altLang="en-US" dirty="0" smtClean="0">
                <a:solidFill>
                  <a:srgbClr val="FF0000"/>
                </a:solidFill>
              </a:rPr>
              <a:t>八斗学院</a:t>
            </a:r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 侵权必究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3937</Words>
  <Application>Kingsoft Office WPP</Application>
  <PresentationFormat>全屏显示(16:9)</PresentationFormat>
  <Paragraphs>623</Paragraphs>
  <Slides>48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49" baseType="lpstr">
      <vt:lpstr>Office 主题​​</vt:lpstr>
      <vt:lpstr>推荐系统</vt:lpstr>
      <vt:lpstr>互联网发展</vt:lpstr>
      <vt:lpstr>推荐系统</vt:lpstr>
      <vt:lpstr>推荐系统</vt:lpstr>
      <vt:lpstr>评价维度</vt:lpstr>
      <vt:lpstr>显示反馈-隐式反馈</vt:lpstr>
      <vt:lpstr>推荐系统</vt:lpstr>
      <vt:lpstr>PowerPoint 演示文稿</vt:lpstr>
      <vt:lpstr>召回策略</vt:lpstr>
      <vt:lpstr>基于内容召回 Content based</vt:lpstr>
      <vt:lpstr>基于内容召回 Content based</vt:lpstr>
      <vt:lpstr>基于内容召回 Content based</vt:lpstr>
      <vt:lpstr>协同过滤 CF</vt:lpstr>
      <vt:lpstr>协同过滤 CF</vt:lpstr>
      <vt:lpstr>UserCF</vt:lpstr>
      <vt:lpstr>ItemCF</vt:lpstr>
      <vt:lpstr>相似度度量</vt:lpstr>
      <vt:lpstr>协同过滤 CF</vt:lpstr>
      <vt:lpstr>基于统计/热门的召回</vt:lpstr>
      <vt:lpstr>物料冷启动</vt:lpstr>
      <vt:lpstr>运营手段</vt:lpstr>
      <vt:lpstr>向量化召回  Embedding</vt:lpstr>
      <vt:lpstr>向量化召回</vt:lpstr>
      <vt:lpstr>PowerPoint 演示文稿</vt:lpstr>
      <vt:lpstr>用户特征</vt:lpstr>
      <vt:lpstr>商品特征</vt:lpstr>
      <vt:lpstr>特征工程</vt:lpstr>
      <vt:lpstr>特征工程-特征类型</vt:lpstr>
      <vt:lpstr>特征工程-离散特征处理</vt:lpstr>
      <vt:lpstr>特征工程-离散特征处理</vt:lpstr>
      <vt:lpstr>特征工程-连续特征</vt:lpstr>
      <vt:lpstr>特征工程-连续特征-归一化</vt:lpstr>
      <vt:lpstr>特征工程-连续特征-标准化</vt:lpstr>
      <vt:lpstr>特征工程-连续特征-离散化</vt:lpstr>
      <vt:lpstr>组合特征</vt:lpstr>
      <vt:lpstr>PowerPoint 演示文稿</vt:lpstr>
      <vt:lpstr>排序学习</vt:lpstr>
      <vt:lpstr>KL散度与交叉熵</vt:lpstr>
      <vt:lpstr>排序模型</vt:lpstr>
      <vt:lpstr>YouTube方案</vt:lpstr>
      <vt:lpstr>DIN</vt:lpstr>
      <vt:lpstr>Bert4Rec</vt:lpstr>
      <vt:lpstr>Bert4Rec</vt:lpstr>
      <vt:lpstr>线上验证-A/B test</vt:lpstr>
      <vt:lpstr>线上验证-线上线下不一致</vt:lpstr>
      <vt:lpstr>A/B test的局限</vt:lpstr>
      <vt:lpstr>关注点</vt:lpstr>
      <vt:lpstr>PowerPoint 演示文稿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自然语言处理的发展与挑战</dc:title>
  <dc:creator>Zimo Yin</dc:creator>
  <cp:lastModifiedBy>yinzi</cp:lastModifiedBy>
  <cp:revision>541</cp:revision>
  <dcterms:created xsi:type="dcterms:W3CDTF">2021-01-13T12:57:00Z</dcterms:created>
  <dcterms:modified xsi:type="dcterms:W3CDTF">2023-11-10T09:06:21Z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2052-10.1.0.5554</vt:lpwstr>
  </property>
</Properties>
</file>