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10" r:id="rId4"/>
    <p:sldId id="311" r:id="rId5"/>
    <p:sldId id="312" r:id="rId6"/>
    <p:sldId id="313" r:id="rId7"/>
    <p:sldId id="30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howGuides="1">
      <p:cViewPr varScale="1">
        <p:scale>
          <a:sx n="69" d="100"/>
          <a:sy n="69" d="100"/>
        </p:scale>
        <p:origin x="564" y="40"/>
      </p:cViewPr>
      <p:guideLst>
        <p:guide orient="horz" pos="21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BPE</a:t>
            </a:r>
            <a:r>
              <a:rPr lang="zh-CN" altLang="en-US" sz="4800" dirty="0"/>
              <a:t>算法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词表构造</a:t>
            </a:r>
            <a:r>
              <a:rPr lang="zh-CN" altLang="en-US">
                <a:sym typeface="+mn-ea"/>
              </a:rPr>
              <a:t>问题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11860" y="1700530"/>
            <a:ext cx="10278745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为了</a:t>
            </a:r>
            <a:r>
              <a:rPr lang="en-US" altLang="zh-CN"/>
              <a:t>nlp</a:t>
            </a:r>
            <a:r>
              <a:rPr lang="zh-CN" altLang="en-US"/>
              <a:t>模型训练，词表（字表）是必要的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统计训练语料中的所有字符（或词）是一种做法，但是容易出现一些问题：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）测试数据中出现训练数据中没有的词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）词表过大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）对于不同语种，切分粒度不好确认（字 </a:t>
            </a:r>
            <a:r>
              <a:rPr lang="en-US" altLang="zh-CN"/>
              <a:t>or </a:t>
            </a:r>
            <a:r>
              <a:rPr lang="zh-CN" altLang="en-US"/>
              <a:t>词）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16280" y="105447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-</a:t>
            </a:r>
            <a:r>
              <a:rPr lang="zh-CN" altLang="en-US" dirty="0">
                <a:solidFill>
                  <a:srgbClr val="FF0000"/>
                </a:solidFill>
              </a:rPr>
              <a:t>盗版必究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bpe(</a:t>
            </a:r>
            <a:r>
              <a:rPr lang="en-US" altLang="zh-CN">
                <a:sym typeface="+mn-ea"/>
              </a:rPr>
              <a:t>byte pair encoding)</a:t>
            </a:r>
            <a:r>
              <a:rPr lang="zh-CN" altLang="en-US">
                <a:sym typeface="+mn-ea"/>
              </a:rPr>
              <a:t>压缩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1412875"/>
            <a:ext cx="9904730" cy="5447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6280" y="105447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-</a:t>
            </a:r>
            <a:r>
              <a:rPr lang="zh-CN" altLang="en-US" dirty="0">
                <a:solidFill>
                  <a:srgbClr val="FF0000"/>
                </a:solidFill>
              </a:rPr>
              <a:t>盗版必究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bpe</a:t>
            </a:r>
            <a:r>
              <a:rPr lang="zh-CN" altLang="en-US"/>
              <a:t>在</a:t>
            </a:r>
            <a:r>
              <a:rPr lang="en-US" altLang="zh-CN"/>
              <a:t>NLP</a:t>
            </a:r>
            <a:r>
              <a:rPr lang="zh-CN" altLang="en-US"/>
              <a:t>中的使用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88480" y="1412875"/>
            <a:ext cx="43008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字符集合</a:t>
            </a:r>
            <a:endParaRPr lang="zh-CN" altLang="en-US"/>
          </a:p>
          <a:p>
            <a:r>
              <a:rPr lang="zh-CN" altLang="en-US"/>
              <a:t>['a', 'c', 'd', 'e', 'g', 'h', 'i', 'm', 'n', 'o', 's', 't']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59560" y="1628775"/>
            <a:ext cx="448627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假设语料内容如下：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he had a cat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the cat is sitting on the mat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60235" y="2420620"/>
            <a:ext cx="4609465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统计相邻字符同时出现的次数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字符中间如有空格不算相邻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he: 3 (he, the*2)</a:t>
            </a:r>
            <a:endParaRPr lang="zh-CN" altLang="en-US"/>
          </a:p>
          <a:p>
            <a:r>
              <a:rPr lang="zh-CN" altLang="en-US"/>
              <a:t>ha: 1 (had)</a:t>
            </a:r>
            <a:endParaRPr lang="zh-CN" altLang="en-US"/>
          </a:p>
          <a:p>
            <a:r>
              <a:rPr lang="zh-CN" altLang="en-US"/>
              <a:t>ad: 1 (had)</a:t>
            </a:r>
            <a:endParaRPr lang="zh-CN" altLang="en-US"/>
          </a:p>
          <a:p>
            <a:r>
              <a:rPr lang="zh-CN" altLang="en-US"/>
              <a:t>ca: 2 (cat*2)</a:t>
            </a:r>
            <a:endParaRPr lang="zh-CN" altLang="en-US"/>
          </a:p>
          <a:p>
            <a:r>
              <a:rPr lang="zh-CN" altLang="en-US"/>
              <a:t>at: 3 (cat*2, mat)</a:t>
            </a:r>
            <a:endParaRPr lang="zh-CN" altLang="en-US"/>
          </a:p>
          <a:p>
            <a:r>
              <a:rPr lang="zh-CN" altLang="en-US"/>
              <a:t>th: 2</a:t>
            </a:r>
            <a:endParaRPr lang="zh-CN" altLang="en-US"/>
          </a:p>
          <a:p>
            <a:r>
              <a:rPr lang="zh-CN" altLang="en-US"/>
              <a:t>is: 1</a:t>
            </a:r>
            <a:endParaRPr lang="zh-CN" altLang="en-US"/>
          </a:p>
          <a:p>
            <a:r>
              <a:rPr lang="zh-CN" altLang="en-US"/>
              <a:t>si: 1</a:t>
            </a:r>
            <a:endParaRPr lang="zh-CN" altLang="en-US"/>
          </a:p>
          <a:p>
            <a:r>
              <a:rPr lang="zh-CN" altLang="en-US"/>
              <a:t>it: 1</a:t>
            </a:r>
            <a:endParaRPr lang="zh-CN" altLang="en-US"/>
          </a:p>
          <a:p>
            <a:r>
              <a:rPr lang="zh-CN" altLang="en-US"/>
              <a:t>ti: 1</a:t>
            </a:r>
            <a:endParaRPr lang="zh-CN" altLang="en-US"/>
          </a:p>
          <a:p>
            <a:r>
              <a:rPr lang="zh-CN" altLang="en-US"/>
              <a:t>in: 1</a:t>
            </a:r>
            <a:endParaRPr lang="zh-CN" altLang="en-US"/>
          </a:p>
          <a:p>
            <a:r>
              <a:rPr lang="zh-CN" altLang="en-US"/>
              <a:t>ng: 1</a:t>
            </a:r>
            <a:endParaRPr lang="zh-CN" altLang="en-US"/>
          </a:p>
          <a:p>
            <a:r>
              <a:rPr lang="zh-CN" altLang="en-US"/>
              <a:t>on: 1</a:t>
            </a:r>
            <a:endParaRPr lang="zh-CN" altLang="en-US"/>
          </a:p>
          <a:p>
            <a:r>
              <a:rPr lang="zh-CN" altLang="en-US"/>
              <a:t>ma: 1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5960" y="4653280"/>
            <a:ext cx="497903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最高频的组合被视为一个新的字符</a:t>
            </a:r>
            <a:endParaRPr lang="zh-CN" altLang="en-US"/>
          </a:p>
          <a:p>
            <a:r>
              <a:rPr lang="zh-CN" altLang="en-US"/>
              <a:t>新的字符集合</a:t>
            </a:r>
            <a:endParaRPr lang="zh-CN" altLang="en-US"/>
          </a:p>
          <a:p>
            <a:r>
              <a:rPr lang="zh-CN" altLang="en-US"/>
              <a:t>['a', 'c', 'd', 'e', 'g', 'h', 'i', 'm', 'n', 'o', 's', 't', </a:t>
            </a:r>
            <a:r>
              <a:rPr lang="zh-CN" altLang="en-US">
                <a:solidFill>
                  <a:srgbClr val="FF0000"/>
                </a:solidFill>
              </a:rPr>
              <a:t>'he'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'at'</a:t>
            </a:r>
            <a:r>
              <a:rPr lang="zh-CN" altLang="en-US"/>
              <a:t>]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304155" y="1844675"/>
            <a:ext cx="68453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8832850" y="2132965"/>
            <a:ext cx="224790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5304155" y="4869180"/>
            <a:ext cx="647700" cy="215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TextBox 4"/>
          <p:cNvSpPr txBox="1"/>
          <p:nvPr/>
        </p:nvSpPr>
        <p:spPr>
          <a:xfrm>
            <a:off x="8616280" y="105447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-</a:t>
            </a:r>
            <a:r>
              <a:rPr lang="zh-CN" altLang="en-US" dirty="0">
                <a:solidFill>
                  <a:srgbClr val="FF0000"/>
                </a:solidFill>
              </a:rPr>
              <a:t>盗版必究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bpe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NLP</a:t>
            </a:r>
            <a:r>
              <a:rPr lang="zh-CN" altLang="en-US">
                <a:sym typeface="+mn-ea"/>
              </a:rPr>
              <a:t>中的使用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3570" y="1772920"/>
            <a:ext cx="627570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假设语料内容如下：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he had a cat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the cat is sitting on the mat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新词表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['a', 'c', 'd', 'e', 'g', 'h', 'i', 'm', 'n', 'o', 's', 't',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'he'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'at'</a:t>
            </a:r>
            <a:r>
              <a:rPr lang="zh-CN" altLang="en-US">
                <a:sym typeface="+mn-ea"/>
              </a:rPr>
              <a:t>]</a:t>
            </a:r>
            <a:endParaRPr lang="zh-CN" altLang="en-US"/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/>
              <a:t>切分结果</a:t>
            </a:r>
            <a:endParaRPr lang="zh-CN" altLang="en-US"/>
          </a:p>
          <a:p>
            <a:r>
              <a:rPr lang="zh-CN" altLang="en-US"/>
              <a:t>[</a:t>
            </a:r>
            <a:r>
              <a:rPr lang="zh-CN" altLang="en-US">
                <a:solidFill>
                  <a:srgbClr val="FF0000"/>
                </a:solidFill>
              </a:rPr>
              <a:t>'he'</a:t>
            </a:r>
            <a:r>
              <a:rPr lang="zh-CN" altLang="en-US"/>
              <a:t>, 'h','a','d', 'a', 'c', </a:t>
            </a:r>
            <a:r>
              <a:rPr lang="zh-CN" altLang="en-US">
                <a:solidFill>
                  <a:srgbClr val="FF0000"/>
                </a:solidFill>
              </a:rPr>
              <a:t>'at'</a:t>
            </a:r>
            <a:r>
              <a:rPr lang="zh-CN" altLang="en-US"/>
              <a:t>]</a:t>
            </a:r>
            <a:endParaRPr lang="zh-CN" altLang="en-US"/>
          </a:p>
          <a:p>
            <a:r>
              <a:rPr lang="zh-CN" altLang="en-US"/>
              <a:t>['t',</a:t>
            </a:r>
            <a:r>
              <a:rPr lang="zh-CN" altLang="en-US">
                <a:solidFill>
                  <a:srgbClr val="FF0000"/>
                </a:solidFill>
              </a:rPr>
              <a:t>'he'</a:t>
            </a:r>
            <a:r>
              <a:rPr lang="zh-CN" altLang="en-US"/>
              <a:t>, 'c',</a:t>
            </a:r>
            <a:r>
              <a:rPr lang="zh-CN" altLang="en-US">
                <a:solidFill>
                  <a:srgbClr val="FF0000"/>
                </a:solidFill>
              </a:rPr>
              <a:t>'at'</a:t>
            </a:r>
            <a:r>
              <a:rPr lang="zh-CN" altLang="en-US"/>
              <a:t>, 'i', 's', 's', 'i','t','t','i','n','g', 'o','n', 't', </a:t>
            </a:r>
            <a:r>
              <a:rPr lang="zh-CN" altLang="en-US">
                <a:solidFill>
                  <a:srgbClr val="FF0000"/>
                </a:solidFill>
              </a:rPr>
              <a:t>'he'</a:t>
            </a:r>
            <a:r>
              <a:rPr lang="zh-CN" altLang="en-US"/>
              <a:t>, 'm', </a:t>
            </a:r>
            <a:r>
              <a:rPr lang="zh-CN" altLang="en-US">
                <a:solidFill>
                  <a:srgbClr val="FF0000"/>
                </a:solidFill>
              </a:rPr>
              <a:t>'at'</a:t>
            </a:r>
            <a:r>
              <a:rPr lang="zh-CN" altLang="en-US"/>
              <a:t>]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28660" y="2420620"/>
            <a:ext cx="262382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再来一次</a:t>
            </a:r>
            <a:endParaRPr lang="zh-CN" altLang="en-US"/>
          </a:p>
          <a:p>
            <a:r>
              <a:rPr lang="en-US" altLang="zh-CN"/>
              <a:t>t'he': 2(the*2)</a:t>
            </a:r>
            <a:endParaRPr lang="en-US" altLang="zh-CN"/>
          </a:p>
          <a:p>
            <a:r>
              <a:rPr lang="en-US" altLang="zh-CN"/>
              <a:t>ha: 1 (had)</a:t>
            </a:r>
            <a:endParaRPr lang="en-US" altLang="zh-CN"/>
          </a:p>
          <a:p>
            <a:r>
              <a:rPr lang="en-US" altLang="zh-CN"/>
              <a:t>ad: 1 (had)</a:t>
            </a:r>
            <a:endParaRPr lang="en-US" altLang="zh-CN"/>
          </a:p>
          <a:p>
            <a:r>
              <a:rPr lang="en-US" altLang="zh-CN"/>
              <a:t>c'at': 2 (cat*2)</a:t>
            </a:r>
            <a:endParaRPr lang="en-US" altLang="zh-CN"/>
          </a:p>
          <a:p>
            <a:r>
              <a:rPr lang="en-US" altLang="zh-CN"/>
              <a:t>is: 1</a:t>
            </a:r>
            <a:endParaRPr lang="en-US" altLang="zh-CN"/>
          </a:p>
          <a:p>
            <a:r>
              <a:rPr lang="en-US" altLang="zh-CN"/>
              <a:t>si: 1</a:t>
            </a:r>
            <a:endParaRPr lang="en-US" altLang="zh-CN"/>
          </a:p>
          <a:p>
            <a:r>
              <a:rPr lang="en-US" altLang="zh-CN"/>
              <a:t>it: 1</a:t>
            </a:r>
            <a:endParaRPr lang="en-US" altLang="zh-CN"/>
          </a:p>
          <a:p>
            <a:r>
              <a:rPr lang="en-US" altLang="zh-CN"/>
              <a:t>ti: 1</a:t>
            </a:r>
            <a:endParaRPr lang="en-US" altLang="zh-CN"/>
          </a:p>
          <a:p>
            <a:r>
              <a:rPr lang="en-US" altLang="zh-CN"/>
              <a:t>in: 1</a:t>
            </a:r>
            <a:endParaRPr lang="en-US" altLang="zh-CN"/>
          </a:p>
          <a:p>
            <a:r>
              <a:rPr lang="en-US" altLang="zh-CN"/>
              <a:t>ng: 1</a:t>
            </a:r>
            <a:endParaRPr lang="en-US" altLang="zh-CN"/>
          </a:p>
          <a:p>
            <a:r>
              <a:rPr lang="en-US" altLang="zh-CN"/>
              <a:t>on: 1</a:t>
            </a:r>
            <a:endParaRPr lang="en-US" altLang="zh-CN"/>
          </a:p>
          <a:p>
            <a:r>
              <a:rPr lang="en-US" altLang="zh-CN"/>
              <a:t>m'at': 1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7176135" y="4509135"/>
            <a:ext cx="36004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TextBox 4"/>
          <p:cNvSpPr txBox="1"/>
          <p:nvPr/>
        </p:nvSpPr>
        <p:spPr>
          <a:xfrm>
            <a:off x="8616280" y="105447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-</a:t>
            </a:r>
            <a:r>
              <a:rPr lang="zh-CN" altLang="en-US" dirty="0">
                <a:solidFill>
                  <a:srgbClr val="FF0000"/>
                </a:solidFill>
              </a:rPr>
              <a:t>盗版必究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1988820"/>
            <a:ext cx="8477885" cy="192722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tiktoken</a:t>
            </a:r>
            <a:r>
              <a:rPr lang="zh-CN" altLang="en-US"/>
              <a:t>分词工具</a:t>
            </a:r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8616280" y="105447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-</a:t>
            </a:r>
            <a:r>
              <a:rPr lang="zh-CN" altLang="en-US" dirty="0">
                <a:solidFill>
                  <a:srgbClr val="FF0000"/>
                </a:solidFill>
              </a:rPr>
              <a:t>盗版必究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40" y="4004945"/>
            <a:ext cx="7660640" cy="2162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47440" y="6381115"/>
            <a:ext cx="801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tokenization</a:t>
            </a:r>
            <a:r>
              <a:rPr lang="zh-CN" altLang="en-US"/>
              <a:t>可视化：</a:t>
            </a:r>
            <a:r>
              <a:rPr lang="en-US" altLang="zh-CN"/>
              <a:t>https://www.aitokenizer.xyz/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流畅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1045</Words>
  <Application>WPS 演示</Application>
  <PresentationFormat>宽屏</PresentationFormat>
  <Paragraphs>99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等线 Light</vt:lpstr>
      <vt:lpstr>Calibri</vt:lpstr>
      <vt:lpstr>等线</vt:lpstr>
      <vt:lpstr>微软雅黑</vt:lpstr>
      <vt:lpstr>Arial Unicode MS</vt:lpstr>
      <vt:lpstr>流畅</vt:lpstr>
      <vt:lpstr>BPE算法</vt:lpstr>
      <vt:lpstr>PowerPoint 演示文稿</vt:lpstr>
      <vt:lpstr>bpe(byte pair encoding)压缩算法</vt:lpstr>
      <vt:lpstr>bpe在NLP中的使用</vt:lpstr>
      <vt:lpstr>bpe在NLP中的使用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殷子墨</cp:lastModifiedBy>
  <cp:revision>579</cp:revision>
  <dcterms:created xsi:type="dcterms:W3CDTF">2021-01-13T12:57:00Z</dcterms:created>
  <dcterms:modified xsi:type="dcterms:W3CDTF">2025-03-06T12:30:26Z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DB266449896945AC85E6EA6B22C2E9D8_12</vt:lpwstr>
  </property>
</Properties>
</file>