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307" r:id="rId4"/>
    <p:sldId id="257" r:id="rId5"/>
    <p:sldId id="262" r:id="rId6"/>
    <p:sldId id="265" r:id="rId7"/>
    <p:sldId id="267" r:id="rId9"/>
    <p:sldId id="266" r:id="rId10"/>
    <p:sldId id="270" r:id="rId11"/>
    <p:sldId id="340" r:id="rId12"/>
    <p:sldId id="271" r:id="rId13"/>
    <p:sldId id="272" r:id="rId14"/>
    <p:sldId id="273" r:id="rId15"/>
    <p:sldId id="277" r:id="rId16"/>
    <p:sldId id="274" r:id="rId17"/>
    <p:sldId id="276" r:id="rId18"/>
    <p:sldId id="279" r:id="rId19"/>
    <p:sldId id="282" r:id="rId20"/>
    <p:sldId id="281" r:id="rId21"/>
    <p:sldId id="283" r:id="rId22"/>
    <p:sldId id="284" r:id="rId23"/>
    <p:sldId id="280" r:id="rId24"/>
    <p:sldId id="303" r:id="rId25"/>
    <p:sldId id="278" r:id="rId26"/>
    <p:sldId id="299" r:id="rId27"/>
    <p:sldId id="286" r:id="rId28"/>
    <p:sldId id="308" r:id="rId29"/>
    <p:sldId id="309" r:id="rId30"/>
    <p:sldId id="298" r:id="rId31"/>
    <p:sldId id="297" r:id="rId32"/>
    <p:sldId id="339" r:id="rId33"/>
    <p:sldId id="335" r:id="rId34"/>
    <p:sldId id="336" r:id="rId35"/>
    <p:sldId id="338" r:id="rId36"/>
    <p:sldId id="337" r:id="rId37"/>
    <p:sldId id="341" r:id="rId38"/>
    <p:sldId id="334" r:id="rId3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3411" autoAdjust="0"/>
  </p:normalViewPr>
  <p:slideViewPr>
    <p:cSldViewPr>
      <p:cViewPr>
        <p:scale>
          <a:sx n="110" d="100"/>
          <a:sy n="110" d="100"/>
        </p:scale>
        <p:origin x="-653" y="-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56CBD-69C8-4EE0-A134-F9B3D4590783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53860-41EE-41B6-A393-957165903E9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53860-41EE-41B6-A393-957165903E9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53860-41EE-41B6-A393-957165903E9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53860-41EE-41B6-A393-957165903E9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hyperlink" Target="https://www.w3cschool.cn/neo4j/" TargetMode="External"/><Relationship Id="rId1" Type="http://schemas.openxmlformats.org/officeDocument/2006/relationships/hyperlink" Target="https://neo4j.com/download-center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知识图谱</a:t>
            </a:r>
            <a:endParaRPr 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八斗人工智能学院</a:t>
            </a:r>
            <a:endParaRPr lang="en-US" altLang="zh-CN" dirty="0" smtClean="0"/>
          </a:p>
          <a:p>
            <a:r>
              <a:rPr lang="zh-CN" altLang="en-US" dirty="0"/>
              <a:t>宋学林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知识抽取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面向非结构化数据，过自 动化的技术抽取出可用的知识</a:t>
            </a:r>
            <a:r>
              <a:rPr lang="zh-CN" altLang="en-US" dirty="0" smtClean="0"/>
              <a:t>单元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1.</a:t>
            </a:r>
            <a:r>
              <a:rPr lang="zh-CN" altLang="en-US" dirty="0" smtClean="0"/>
              <a:t>实体抽取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2.</a:t>
            </a:r>
            <a:r>
              <a:rPr lang="zh-CN" altLang="en-US" dirty="0" smtClean="0"/>
              <a:t>关系抽取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3.</a:t>
            </a:r>
            <a:r>
              <a:rPr lang="zh-CN" altLang="en-US" dirty="0" smtClean="0"/>
              <a:t>属性抽取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339502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—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—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实体抽取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7500" lnSpcReduction="20000"/>
          </a:bodyPr>
          <a:lstStyle/>
          <a:p>
            <a:r>
              <a:rPr lang="zh-CN" altLang="en-US" dirty="0"/>
              <a:t>实体是知识图谱中的最基本元素，其抽取的完整性、准确率、召回率等将直接影响到知识 库的质量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命名实体识别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/>
              <a:t>1.</a:t>
            </a:r>
            <a:r>
              <a:rPr lang="zh-CN" altLang="en-US" dirty="0" smtClean="0"/>
              <a:t>基于规则和词典的方法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2.</a:t>
            </a:r>
            <a:r>
              <a:rPr lang="zh-CN" altLang="en-US" dirty="0" smtClean="0"/>
              <a:t>基于机器学习的模型预测方法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         (</a:t>
            </a:r>
            <a:r>
              <a:rPr lang="zh-CN" altLang="en-US" dirty="0" smtClean="0"/>
              <a:t>序列标注问题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732240" y="339502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—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—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关系抽取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1.</a:t>
            </a:r>
            <a:r>
              <a:rPr lang="zh-CN" altLang="en-US" sz="2400" dirty="0" smtClean="0"/>
              <a:t>限定领域关系抽取</a:t>
            </a:r>
            <a:endParaRPr lang="en-US" altLang="zh-CN" sz="2400" dirty="0" smtClean="0"/>
          </a:p>
          <a:p>
            <a:r>
              <a:rPr lang="zh-CN" altLang="en-US" sz="2400" dirty="0" smtClean="0"/>
              <a:t>关系类型</a:t>
            </a:r>
            <a:r>
              <a:rPr lang="zh-CN" altLang="en-US" sz="2400" u="sng" dirty="0" smtClean="0"/>
              <a:t>有限</a:t>
            </a:r>
            <a:r>
              <a:rPr lang="zh-CN" altLang="en-US" sz="2400" dirty="0" smtClean="0"/>
              <a:t>，</a:t>
            </a:r>
            <a:r>
              <a:rPr lang="zh-CN" altLang="en-US" sz="2400" u="sng" dirty="0" smtClean="0"/>
              <a:t>已知</a:t>
            </a:r>
            <a:endParaRPr lang="en-US" altLang="zh-CN" sz="2400" u="sng" dirty="0" smtClean="0"/>
          </a:p>
          <a:p>
            <a:endParaRPr lang="en-US" altLang="zh-CN" u="sng" dirty="0" smtClean="0"/>
          </a:p>
          <a:p>
            <a:pPr marL="0" indent="0">
              <a:buNone/>
            </a:pPr>
            <a:r>
              <a:rPr lang="en-US" altLang="zh-CN" dirty="0" smtClean="0"/>
              <a:t>               pipeline            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            </a:t>
            </a:r>
            <a:r>
              <a:rPr lang="zh-CN" altLang="en-US" dirty="0" smtClean="0"/>
              <a:t>联合训练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732240" y="789552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—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—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580061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文本     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序列标注模型   </a:t>
            </a:r>
            <a:r>
              <a:rPr lang="en-US" altLang="zh-CN" dirty="0" smtClean="0"/>
              <a:t>-&gt;  </a:t>
            </a:r>
            <a:r>
              <a:rPr lang="zh-CN" altLang="en-US" dirty="0" smtClean="0"/>
              <a:t>实体</a:t>
            </a:r>
            <a:endParaRPr lang="en-US" altLang="zh-CN" dirty="0" smtClean="0"/>
          </a:p>
          <a:p>
            <a:r>
              <a:rPr lang="zh-CN" altLang="en-US" dirty="0" smtClean="0"/>
              <a:t>文本</a:t>
            </a:r>
            <a:r>
              <a:rPr lang="en-US" altLang="zh-CN" dirty="0" smtClean="0"/>
              <a:t>+</a:t>
            </a:r>
            <a:r>
              <a:rPr lang="zh-CN" altLang="en-US" dirty="0" smtClean="0"/>
              <a:t>实体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文本分类模型   </a:t>
            </a:r>
            <a:r>
              <a:rPr lang="en-US" altLang="zh-CN" dirty="0" smtClean="0"/>
              <a:t>-&gt;  </a:t>
            </a:r>
            <a:r>
              <a:rPr lang="zh-CN" altLang="en-US" dirty="0" smtClean="0"/>
              <a:t>关系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63926" y="350785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文本  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 模型   </a:t>
            </a:r>
            <a:r>
              <a:rPr lang="en-US" altLang="zh-CN" dirty="0" smtClean="0"/>
              <a:t>-&gt;  </a:t>
            </a:r>
            <a:r>
              <a:rPr lang="zh-CN" altLang="en-US" dirty="0" smtClean="0"/>
              <a:t>实体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关系</a:t>
            </a:r>
            <a:endParaRPr lang="en-US" altLang="zh-CN" dirty="0" smtClean="0"/>
          </a:p>
        </p:txBody>
      </p:sp>
      <p:cxnSp>
        <p:nvCxnSpPr>
          <p:cNvPr id="8" name="直接连接符 7"/>
          <p:cNvCxnSpPr/>
          <p:nvPr/>
        </p:nvCxnSpPr>
        <p:spPr>
          <a:xfrm>
            <a:off x="4644008" y="3524369"/>
            <a:ext cx="0" cy="1207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关系抽取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2.</a:t>
            </a:r>
            <a:r>
              <a:rPr lang="zh-CN" altLang="en-US" sz="2800" dirty="0"/>
              <a:t>开放领域关系抽取</a:t>
            </a:r>
            <a:endParaRPr lang="en-US" altLang="zh-CN" sz="2800" dirty="0"/>
          </a:p>
          <a:p>
            <a:r>
              <a:rPr lang="zh-CN" altLang="en-US" sz="2800" dirty="0" smtClean="0"/>
              <a:t>基于序列标注</a:t>
            </a:r>
            <a:endParaRPr lang="en-US" altLang="zh-CN" sz="2800" dirty="0" smtClean="0"/>
          </a:p>
          <a:p>
            <a:endParaRPr lang="en-US" dirty="0" smtClean="0"/>
          </a:p>
          <a:p>
            <a:r>
              <a:rPr lang="en-US" dirty="0" smtClean="0"/>
              <a:t>subject     </a:t>
            </a:r>
            <a:r>
              <a:rPr lang="zh-CN" altLang="en-US" dirty="0" smtClean="0"/>
              <a:t>实体</a:t>
            </a:r>
            <a:r>
              <a:rPr lang="en-US" altLang="zh-CN" dirty="0" smtClean="0"/>
              <a:t>1</a:t>
            </a:r>
            <a:endParaRPr lang="en-US" dirty="0" smtClean="0"/>
          </a:p>
          <a:p>
            <a:r>
              <a:rPr lang="en-US" altLang="zh-CN" dirty="0" smtClean="0"/>
              <a:t>predict     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r>
              <a:rPr lang="en-US" dirty="0" smtClean="0"/>
              <a:t>object       </a:t>
            </a:r>
            <a:r>
              <a:rPr lang="zh-CN" altLang="en-US" dirty="0" smtClean="0"/>
              <a:t>实体</a:t>
            </a:r>
            <a:r>
              <a:rPr lang="en-US" altLang="zh-CN" dirty="0" smtClean="0"/>
              <a:t>2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BIO</a:t>
            </a:r>
            <a:r>
              <a:rPr lang="zh-CN" altLang="en-US" dirty="0" smtClean="0"/>
              <a:t>标注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696" y="1385321"/>
            <a:ext cx="1944216" cy="371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32240" y="789552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—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—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属性抽取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实体</a:t>
            </a:r>
            <a:r>
              <a:rPr lang="zh-CN" altLang="en-US" dirty="0"/>
              <a:t>的属性可以</a:t>
            </a:r>
            <a:r>
              <a:rPr lang="zh-CN" altLang="en-US" dirty="0" smtClean="0"/>
              <a:t>看成是</a:t>
            </a:r>
            <a:r>
              <a:rPr lang="zh-CN" altLang="en-US" dirty="0"/>
              <a:t>实体与属性值之间的一种名称</a:t>
            </a:r>
            <a:r>
              <a:rPr lang="zh-CN" altLang="en-US" dirty="0" smtClean="0"/>
              <a:t>性关系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因此</a:t>
            </a:r>
            <a:r>
              <a:rPr lang="zh-CN" altLang="en-US" dirty="0"/>
              <a:t>可以 将实体属性的抽取问题转换为</a:t>
            </a:r>
            <a:r>
              <a:rPr lang="zh-CN" altLang="en-US" b="1" dirty="0"/>
              <a:t>关系抽取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可以借鉴大部分关系抽取的方法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339502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—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—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关系抽取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远程监督</a:t>
            </a:r>
            <a:endParaRPr lang="en-US" altLang="zh-CN" dirty="0" smtClean="0"/>
          </a:p>
          <a:p>
            <a:r>
              <a:rPr lang="zh-CN" altLang="en-US" dirty="0" smtClean="0"/>
              <a:t>通过知识图谱中的三元组数据回标语料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/>
              <a:t>图谱</a:t>
            </a:r>
            <a:r>
              <a:rPr lang="zh-CN" altLang="en-US" dirty="0" smtClean="0"/>
              <a:t>中：姚明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身高 </a:t>
            </a:r>
            <a:r>
              <a:rPr lang="en-US" altLang="zh-CN" dirty="0" smtClean="0"/>
              <a:t>– 226cm</a:t>
            </a:r>
            <a:endParaRPr lang="en-US" altLang="zh-CN" dirty="0" smtClean="0"/>
          </a:p>
          <a:p>
            <a:r>
              <a:rPr lang="zh-CN" altLang="en-US" dirty="0" smtClean="0"/>
              <a:t>语料中：身高</a:t>
            </a:r>
            <a:r>
              <a:rPr lang="en-US" altLang="zh-CN" dirty="0" smtClean="0"/>
              <a:t>226cm</a:t>
            </a:r>
            <a:r>
              <a:rPr lang="zh-CN" altLang="en-US" dirty="0" smtClean="0"/>
              <a:t>的姚明被称为小巨人。。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zh-CN" altLang="en-US" dirty="0" smtClean="0"/>
              <a:t>姚明凭借</a:t>
            </a:r>
            <a:r>
              <a:rPr lang="en-US" altLang="zh-CN" dirty="0" smtClean="0"/>
              <a:t>226cm</a:t>
            </a:r>
            <a:r>
              <a:rPr lang="zh-CN" altLang="en-US" dirty="0" smtClean="0"/>
              <a:t>的身高优势。。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将文本标记为指定关系类别，用于训练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339502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—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—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知识融合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由于知识图谱中的知识来源广泛，存在知识质</a:t>
            </a:r>
            <a:endParaRPr lang="zh-CN" altLang="en-US" dirty="0"/>
          </a:p>
          <a:p>
            <a:r>
              <a:rPr lang="zh-CN" altLang="en-US" dirty="0"/>
              <a:t>量良莠不齐、来自不同数据源的知识重复、知识间</a:t>
            </a:r>
            <a:endParaRPr lang="zh-CN" altLang="en-US" dirty="0"/>
          </a:p>
          <a:p>
            <a:r>
              <a:rPr lang="zh-CN" altLang="en-US" dirty="0"/>
              <a:t>的关联不够明确等问题，所以必须要进行知识的融</a:t>
            </a:r>
            <a:endParaRPr lang="zh-CN" altLang="en-US" dirty="0"/>
          </a:p>
          <a:p>
            <a:r>
              <a:rPr lang="zh-CN" altLang="en-US" dirty="0" smtClean="0"/>
              <a:t>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实体对齐</a:t>
            </a:r>
            <a:endParaRPr lang="en-US" altLang="zh-CN" dirty="0" smtClean="0"/>
          </a:p>
          <a:p>
            <a:r>
              <a:rPr lang="zh-CN" altLang="en-US" dirty="0" smtClean="0"/>
              <a:t>实体消歧</a:t>
            </a:r>
            <a:endParaRPr lang="en-US" altLang="zh-CN" dirty="0" smtClean="0"/>
          </a:p>
          <a:p>
            <a:r>
              <a:rPr lang="zh-CN" altLang="en-US" dirty="0" smtClean="0"/>
              <a:t>属性对齐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339502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—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—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知识融合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实体对齐</a:t>
            </a:r>
            <a:endParaRPr lang="en-US" altLang="zh-CN" sz="2400" dirty="0" smtClean="0"/>
          </a:p>
          <a:p>
            <a:r>
              <a:rPr lang="zh-CN" altLang="en-US" sz="2400" dirty="0" smtClean="0"/>
              <a:t>将不同来源的知识认定为真实世界的同一实体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97" y="2329986"/>
            <a:ext cx="71913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32240" y="339502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—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—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知识融合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实体对齐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依据不同实体所包含的属性之间的</a:t>
            </a:r>
            <a:r>
              <a:rPr lang="zh-CN" altLang="en-US" b="1" dirty="0" smtClean="0"/>
              <a:t>相似度</a:t>
            </a:r>
            <a:r>
              <a:rPr lang="zh-CN" altLang="en-US" dirty="0" smtClean="0"/>
              <a:t>，来判断实体是否为同一实体</a:t>
            </a:r>
            <a:endParaRPr lang="en-US" dirty="0"/>
          </a:p>
        </p:txBody>
      </p:sp>
      <p:sp>
        <p:nvSpPr>
          <p:cNvPr id="4" name="椭圆 3"/>
          <p:cNvSpPr/>
          <p:nvPr/>
        </p:nvSpPr>
        <p:spPr>
          <a:xfrm>
            <a:off x="2075117" y="3901763"/>
            <a:ext cx="936104" cy="702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十字星 4"/>
          <p:cNvSpPr/>
          <p:nvPr/>
        </p:nvSpPr>
        <p:spPr>
          <a:xfrm>
            <a:off x="1643069" y="3739745"/>
            <a:ext cx="288032" cy="162018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六角星 5"/>
          <p:cNvSpPr/>
          <p:nvPr/>
        </p:nvSpPr>
        <p:spPr>
          <a:xfrm>
            <a:off x="1643069" y="4537523"/>
            <a:ext cx="278748" cy="16201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五角星 6"/>
          <p:cNvSpPr/>
          <p:nvPr/>
        </p:nvSpPr>
        <p:spPr>
          <a:xfrm>
            <a:off x="3011221" y="4618532"/>
            <a:ext cx="144016" cy="16201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七角星 7"/>
          <p:cNvSpPr/>
          <p:nvPr/>
        </p:nvSpPr>
        <p:spPr>
          <a:xfrm>
            <a:off x="3011221" y="3739745"/>
            <a:ext cx="288032" cy="162018"/>
          </a:xfrm>
          <a:prstGeom prst="star7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接连接符 9"/>
          <p:cNvCxnSpPr>
            <a:endCxn id="4" idx="1"/>
          </p:cNvCxnSpPr>
          <p:nvPr/>
        </p:nvCxnSpPr>
        <p:spPr>
          <a:xfrm>
            <a:off x="1931102" y="3901763"/>
            <a:ext cx="281105" cy="102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8" idx="3"/>
            <a:endCxn id="4" idx="7"/>
          </p:cNvCxnSpPr>
          <p:nvPr/>
        </p:nvCxnSpPr>
        <p:spPr>
          <a:xfrm flipH="1">
            <a:off x="2874132" y="3901764"/>
            <a:ext cx="217012" cy="102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1921817" y="4441823"/>
            <a:ext cx="149836" cy="95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5"/>
            <a:endCxn id="7" idx="1"/>
          </p:cNvCxnSpPr>
          <p:nvPr/>
        </p:nvCxnSpPr>
        <p:spPr>
          <a:xfrm>
            <a:off x="2874133" y="4501025"/>
            <a:ext cx="137089" cy="179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5543801" y="3925211"/>
            <a:ext cx="936104" cy="70207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十字星 18"/>
          <p:cNvSpPr/>
          <p:nvPr/>
        </p:nvSpPr>
        <p:spPr>
          <a:xfrm>
            <a:off x="5111753" y="3763193"/>
            <a:ext cx="288032" cy="162018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六角星 19"/>
          <p:cNvSpPr/>
          <p:nvPr/>
        </p:nvSpPr>
        <p:spPr>
          <a:xfrm>
            <a:off x="5111753" y="4560971"/>
            <a:ext cx="278748" cy="16201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五角星 20"/>
          <p:cNvSpPr/>
          <p:nvPr/>
        </p:nvSpPr>
        <p:spPr>
          <a:xfrm>
            <a:off x="6479905" y="4641980"/>
            <a:ext cx="144016" cy="16201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七角星 21"/>
          <p:cNvSpPr/>
          <p:nvPr/>
        </p:nvSpPr>
        <p:spPr>
          <a:xfrm>
            <a:off x="6479905" y="3763193"/>
            <a:ext cx="288032" cy="162018"/>
          </a:xfrm>
          <a:prstGeom prst="star7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直接连接符 22"/>
          <p:cNvCxnSpPr>
            <a:endCxn id="18" idx="1"/>
          </p:cNvCxnSpPr>
          <p:nvPr/>
        </p:nvCxnSpPr>
        <p:spPr>
          <a:xfrm>
            <a:off x="5399786" y="3925211"/>
            <a:ext cx="281105" cy="102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22" idx="3"/>
            <a:endCxn id="18" idx="7"/>
          </p:cNvCxnSpPr>
          <p:nvPr/>
        </p:nvCxnSpPr>
        <p:spPr>
          <a:xfrm flipH="1">
            <a:off x="6342816" y="3925212"/>
            <a:ext cx="217012" cy="102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5390501" y="4465271"/>
            <a:ext cx="149836" cy="95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8" idx="5"/>
            <a:endCxn id="21" idx="1"/>
          </p:cNvCxnSpPr>
          <p:nvPr/>
        </p:nvCxnSpPr>
        <p:spPr>
          <a:xfrm>
            <a:off x="6342817" y="4524473"/>
            <a:ext cx="137089" cy="179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65521" y="3901763"/>
            <a:ext cx="122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≈？</a:t>
            </a:r>
            <a:endParaRPr lang="en-US" sz="4000" dirty="0"/>
          </a:p>
        </p:txBody>
      </p:sp>
      <p:sp>
        <p:nvSpPr>
          <p:cNvPr id="28" name="TextBox 27"/>
          <p:cNvSpPr txBox="1"/>
          <p:nvPr/>
        </p:nvSpPr>
        <p:spPr>
          <a:xfrm>
            <a:off x="6732240" y="789552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—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—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知识融合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实体消歧</a:t>
            </a:r>
            <a:endParaRPr lang="en-US" altLang="zh-CN" dirty="0" smtClean="0"/>
          </a:p>
          <a:p>
            <a:r>
              <a:rPr lang="zh-CN" altLang="en-US" dirty="0" smtClean="0"/>
              <a:t>将同一名称但指代不同事物的实体区分开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60" y="2409733"/>
            <a:ext cx="7610475" cy="2336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32240" y="789552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—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—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信息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知识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3354" y="1491629"/>
            <a:ext cx="29523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除了在中国男篮和</a:t>
            </a:r>
            <a:r>
              <a:rPr lang="en-US" altLang="zh-CN" dirty="0"/>
              <a:t>NBA</a:t>
            </a:r>
            <a:r>
              <a:rPr lang="zh-CN" altLang="en-US" dirty="0"/>
              <a:t>留下闪光的足迹外，姚明给球迷印象最深的就是他出众的身高。根据官方数据，</a:t>
            </a:r>
            <a:r>
              <a:rPr lang="zh-CN" altLang="en-US" dirty="0">
                <a:solidFill>
                  <a:srgbClr val="FF0000"/>
                </a:solidFill>
              </a:rPr>
              <a:t>姚明的身高是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米</a:t>
            </a:r>
            <a:r>
              <a:rPr lang="en-US" altLang="zh-CN" dirty="0">
                <a:solidFill>
                  <a:srgbClr val="FF0000"/>
                </a:solidFill>
              </a:rPr>
              <a:t>26</a:t>
            </a:r>
            <a:r>
              <a:rPr lang="zh-CN" altLang="en-US" dirty="0"/>
              <a:t>。但从实际情况看，姚明实际身高应该不止是这个数据。话从何来？下面的一张照片就充分证明了这一点。</a:t>
            </a:r>
            <a:endParaRPr lang="zh-CN" altLang="en-US" dirty="0"/>
          </a:p>
          <a:p>
            <a:br>
              <a:rPr lang="zh-CN" alt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32040" y="1502476"/>
            <a:ext cx="2385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姚明     身高    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米</a:t>
            </a:r>
            <a:r>
              <a:rPr lang="en-US" altLang="zh-CN" dirty="0" smtClean="0">
                <a:solidFill>
                  <a:srgbClr val="FF0000"/>
                </a:solidFill>
              </a:rPr>
              <a:t>26</a:t>
            </a:r>
            <a:endParaRPr lang="zh-CN" altLang="en-US" dirty="0">
              <a:solidFill>
                <a:srgbClr val="FF0000"/>
              </a:solidFill>
            </a:endParaRPr>
          </a:p>
          <a:p>
            <a:br>
              <a:rPr lang="zh-CN" alt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163" y="1923678"/>
            <a:ext cx="2536945" cy="3078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32240" y="269235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—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—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属性对齐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不同数据源对于实体属性的记录可能使用不同的词语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/>
              <a:t>x</a:t>
            </a:r>
            <a:r>
              <a:rPr lang="zh-CN" altLang="en-US" dirty="0" smtClean="0"/>
              <a:t>度百科：姚明   </a:t>
            </a:r>
            <a:r>
              <a:rPr lang="en-US" altLang="zh-CN" dirty="0" smtClean="0"/>
              <a:t>-   </a:t>
            </a:r>
            <a:r>
              <a:rPr lang="zh-CN" altLang="en-US" dirty="0" smtClean="0"/>
              <a:t>生日 </a:t>
            </a:r>
            <a:r>
              <a:rPr lang="en-US" altLang="zh-CN" dirty="0"/>
              <a:t> </a:t>
            </a:r>
            <a:r>
              <a:rPr lang="en-US" altLang="zh-CN" dirty="0" smtClean="0"/>
              <a:t> - </a:t>
            </a:r>
            <a:r>
              <a:rPr lang="en-US" altLang="zh-CN" dirty="0"/>
              <a:t>1980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12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搜</a:t>
            </a:r>
            <a:r>
              <a:rPr lang="en-US" altLang="zh-CN" dirty="0" smtClean="0"/>
              <a:t>x</a:t>
            </a:r>
            <a:r>
              <a:rPr lang="zh-CN" altLang="en-US" dirty="0" smtClean="0"/>
              <a:t>百科：</a:t>
            </a:r>
            <a:r>
              <a:rPr lang="zh-CN" altLang="en-US" dirty="0"/>
              <a:t>姚明   </a:t>
            </a:r>
            <a:r>
              <a:rPr lang="en-US" altLang="zh-CN" dirty="0"/>
              <a:t>-   </a:t>
            </a:r>
            <a:r>
              <a:rPr lang="zh-CN" altLang="en-US" dirty="0" smtClean="0"/>
              <a:t>出生日期 </a:t>
            </a:r>
            <a:r>
              <a:rPr lang="en-US" altLang="zh-CN" dirty="0" smtClean="0"/>
              <a:t>  </a:t>
            </a:r>
            <a:r>
              <a:rPr lang="en-US" altLang="zh-CN" dirty="0"/>
              <a:t>- 1980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12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wxkx</a:t>
            </a:r>
            <a:r>
              <a:rPr lang="zh-CN" altLang="en-US" dirty="0" smtClean="0"/>
              <a:t>百科：</a:t>
            </a:r>
            <a:r>
              <a:rPr lang="zh-CN" altLang="en-US" dirty="0"/>
              <a:t>姚明   </a:t>
            </a:r>
            <a:r>
              <a:rPr lang="en-US" altLang="zh-CN" dirty="0"/>
              <a:t>-   </a:t>
            </a:r>
            <a:r>
              <a:rPr lang="zh-CN" altLang="en-US" dirty="0"/>
              <a:t>出生年月</a:t>
            </a:r>
            <a:r>
              <a:rPr lang="zh-CN" altLang="en-US" dirty="0" smtClean="0"/>
              <a:t> </a:t>
            </a:r>
            <a:r>
              <a:rPr lang="en-US" altLang="zh-CN" dirty="0" smtClean="0"/>
              <a:t>  </a:t>
            </a:r>
            <a:r>
              <a:rPr lang="en-US" altLang="zh-CN" dirty="0"/>
              <a:t>- 1980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12</a:t>
            </a:r>
            <a:r>
              <a:rPr lang="zh-CN" altLang="en-US" dirty="0"/>
              <a:t>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使用属性和属性值做相似度计算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789552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—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—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知识推理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在已有的知识库基础上进一步</a:t>
            </a:r>
            <a:r>
              <a:rPr lang="zh-CN" altLang="en-US" dirty="0" smtClean="0"/>
              <a:t>挖掘</a:t>
            </a:r>
            <a:r>
              <a:rPr lang="zh-CN" altLang="en-US" dirty="0"/>
              <a:t>隐含的知识，从而丰富、扩展</a:t>
            </a:r>
            <a:r>
              <a:rPr lang="zh-CN" altLang="en-US" dirty="0" smtClean="0"/>
              <a:t>知识库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基于规则</a:t>
            </a:r>
            <a:r>
              <a:rPr lang="en-US" altLang="zh-CN" dirty="0" smtClean="0"/>
              <a:t>+</a:t>
            </a:r>
            <a:r>
              <a:rPr lang="zh-CN" altLang="en-US" dirty="0" smtClean="0"/>
              <a:t>句法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传递性：</a:t>
            </a:r>
            <a:r>
              <a:rPr lang="en-US" altLang="zh-CN" dirty="0" smtClean="0"/>
              <a:t>A-</a:t>
            </a:r>
            <a:r>
              <a:rPr lang="zh-CN" altLang="en-US" dirty="0" smtClean="0"/>
              <a:t>儿子</a:t>
            </a:r>
            <a:r>
              <a:rPr lang="en-US" altLang="zh-CN" dirty="0" smtClean="0"/>
              <a:t>-B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B-</a:t>
            </a:r>
            <a:r>
              <a:rPr lang="zh-CN" altLang="en-US" dirty="0" smtClean="0"/>
              <a:t>儿子</a:t>
            </a:r>
            <a:r>
              <a:rPr lang="en-US" altLang="zh-CN" dirty="0" smtClean="0"/>
              <a:t>-C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A-?-C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实例性：</a:t>
            </a:r>
            <a:r>
              <a:rPr lang="en-US" altLang="zh-CN" dirty="0" smtClean="0"/>
              <a:t>A-</a:t>
            </a:r>
            <a:r>
              <a:rPr lang="zh-CN" altLang="en-US" dirty="0" smtClean="0"/>
              <a:t>是</a:t>
            </a:r>
            <a:r>
              <a:rPr lang="en-US" altLang="zh-CN" dirty="0" smtClean="0"/>
              <a:t>-B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属于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A-?-C</a:t>
            </a:r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624" y="2409732"/>
            <a:ext cx="2400300" cy="77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32240" y="339502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—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—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知识推理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基于模型的知识补全</a:t>
            </a:r>
            <a:endParaRPr lang="en-US" altLang="zh-CN" dirty="0"/>
          </a:p>
          <a:p>
            <a:endParaRPr lang="en-US" dirty="0" smtClean="0"/>
          </a:p>
          <a:p>
            <a:r>
              <a:rPr lang="zh-CN" altLang="en-US" dirty="0"/>
              <a:t>给</a:t>
            </a:r>
            <a:r>
              <a:rPr lang="zh-CN" altLang="en-US" dirty="0" smtClean="0"/>
              <a:t>出两个实体，推断其关系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altLang="zh-CN" dirty="0" smtClean="0"/>
              <a:t>h + r  -&gt; t,    h + t -&gt; r ,   (h, r, t) -&gt; {0, 1}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相关论文 </a:t>
            </a:r>
            <a:r>
              <a:rPr lang="en-US" altLang="zh-CN" dirty="0" smtClean="0"/>
              <a:t>KG-Bert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339502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—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—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知识表示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将知识图谱中的实体，关系，属性等转化为向量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利用向量间的计算关系，反映实体间的关联性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TransE</a:t>
            </a:r>
            <a:endParaRPr lang="en-US" altLang="zh-CN" dirty="0"/>
          </a:p>
          <a:p>
            <a:r>
              <a:rPr lang="zh-CN" altLang="en-US" dirty="0" smtClean="0"/>
              <a:t>对于三元组（</a:t>
            </a:r>
            <a:r>
              <a:rPr lang="en-US" altLang="zh-CN" dirty="0" smtClean="0"/>
              <a:t>h, r, t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学习其向量表示</a:t>
            </a:r>
            <a:r>
              <a:rPr lang="en-US" altLang="zh-CN" dirty="0" err="1"/>
              <a:t>l</a:t>
            </a:r>
            <a:r>
              <a:rPr lang="en-US" altLang="zh-CN" sz="2400" baseline="-25000" dirty="0" err="1"/>
              <a:t>h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r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</a:t>
            </a:r>
            <a:r>
              <a:rPr lang="en-US" altLang="zh-CN" baseline="-25000" dirty="0" err="1" smtClean="0"/>
              <a:t>t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使其满足 </a:t>
            </a:r>
            <a:r>
              <a:rPr lang="en-US" altLang="zh-CN" dirty="0" err="1" smtClean="0"/>
              <a:t>l</a:t>
            </a:r>
            <a:r>
              <a:rPr lang="en-US" altLang="zh-CN" sz="2400" baseline="-25000" dirty="0" err="1" smtClean="0"/>
              <a:t>h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l</a:t>
            </a:r>
            <a:r>
              <a:rPr lang="en-US" altLang="zh-CN" baseline="-25000" dirty="0" err="1" smtClean="0"/>
              <a:t>r</a:t>
            </a:r>
            <a:r>
              <a:rPr lang="en-US" altLang="zh-CN" dirty="0" smtClean="0"/>
              <a:t> </a:t>
            </a:r>
            <a:r>
              <a:rPr lang="zh-CN" altLang="en-US" dirty="0" smtClean="0"/>
              <a:t>≈ </a:t>
            </a:r>
            <a:r>
              <a:rPr lang="en-US" altLang="zh-CN" dirty="0" err="1" smtClean="0"/>
              <a:t>l</a:t>
            </a:r>
            <a:r>
              <a:rPr lang="en-US" altLang="zh-CN" baseline="-25000" dirty="0" err="1" smtClean="0"/>
              <a:t>t</a:t>
            </a:r>
            <a:endParaRPr lang="en-US" altLang="zh-CN" baseline="-25000" dirty="0" smtClean="0"/>
          </a:p>
          <a:p>
            <a:endParaRPr lang="en-US" altLang="zh-CN" baseline="-250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339502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—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—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知识表示</a:t>
            </a:r>
            <a:r>
              <a:rPr lang="en-US" altLang="zh-CN" dirty="0" smtClean="0"/>
              <a:t>-</a:t>
            </a:r>
            <a:r>
              <a:rPr lang="zh-CN" altLang="en-US" dirty="0" smtClean="0"/>
              <a:t>融合文本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 smtClean="0"/>
              <a:t>融合文本的知识表示</a:t>
            </a:r>
            <a:endParaRPr lang="en-US" altLang="zh-CN" sz="2400" dirty="0" smtClean="0"/>
          </a:p>
          <a:p>
            <a:endParaRPr lang="en-US" sz="2400" dirty="0" smtClean="0"/>
          </a:p>
          <a:p>
            <a:r>
              <a:rPr lang="zh-CN" altLang="en-US" sz="2400" dirty="0" smtClean="0"/>
              <a:t>将文本表示和知识图谱中的实体关系表示放入同一个空间</a:t>
            </a:r>
            <a:endParaRPr lang="en-US" altLang="zh-CN" sz="2400" dirty="0" smtClean="0"/>
          </a:p>
          <a:p>
            <a:endParaRPr lang="en-US" sz="2400" dirty="0"/>
          </a:p>
          <a:p>
            <a:r>
              <a:rPr lang="zh-CN" altLang="en-US" sz="2400" dirty="0" smtClean="0"/>
              <a:t>使得学习到的实体表示可以在文本相关的任务中使用</a:t>
            </a:r>
            <a:endParaRPr lang="en-US" sz="2400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555776" y="4569972"/>
            <a:ext cx="36724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2699792" y="3543858"/>
            <a:ext cx="0" cy="1188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31840" y="365187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27232" y="359063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12233" y="392886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53425" y="402019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03278" y="411193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30216" y="425042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48264" y="411510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—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—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10054" y="2225501"/>
            <a:ext cx="53238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图数据库的使用</a:t>
            </a:r>
            <a:endParaRPr lang="zh-CN" alt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32240" y="789552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—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—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47" y="915566"/>
            <a:ext cx="44196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616" y="2715766"/>
            <a:ext cx="53721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574" y="4116765"/>
            <a:ext cx="511492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图数据库</a:t>
            </a:r>
            <a:endParaRPr lang="en-US" dirty="0"/>
          </a:p>
        </p:txBody>
      </p:sp>
      <p:pic>
        <p:nvPicPr>
          <p:cNvPr id="2050" name="Picture 2" descr="https://images2015.cnblogs.com/blog/126867/201603/126867-20160314202712537-134768996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87574"/>
            <a:ext cx="7335079" cy="398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Neo4j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官</a:t>
            </a:r>
            <a:r>
              <a:rPr lang="zh-CN" altLang="en-US" sz="2400" dirty="0" smtClean="0"/>
              <a:t>网下载</a:t>
            </a:r>
            <a:endParaRPr lang="en-US" altLang="zh-CN" sz="2400" dirty="0" smtClean="0"/>
          </a:p>
          <a:p>
            <a:r>
              <a:rPr lang="en-US" sz="2400" dirty="0">
                <a:hlinkClick r:id="rId1"/>
              </a:rPr>
              <a:t>https://neo4j.com/download-center</a:t>
            </a:r>
            <a:r>
              <a:rPr lang="en-US" sz="2400" dirty="0" smtClean="0">
                <a:hlinkClick r:id="rId1"/>
              </a:rPr>
              <a:t>/</a:t>
            </a:r>
            <a:endParaRPr lang="en-US" sz="2400" dirty="0" smtClean="0"/>
          </a:p>
          <a:p>
            <a:r>
              <a:rPr lang="zh-CN" altLang="en-US" sz="2400" dirty="0" smtClean="0"/>
              <a:t>教程</a:t>
            </a:r>
            <a:endParaRPr lang="en-US" altLang="zh-CN" sz="2400" dirty="0" smtClean="0"/>
          </a:p>
          <a:p>
            <a:r>
              <a:rPr lang="en-US" sz="2400" dirty="0">
                <a:hlinkClick r:id="rId2"/>
              </a:rPr>
              <a:t>https://www.w3cschool.cn/neo4j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261" y="3111810"/>
            <a:ext cx="4886325" cy="167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04248" y="466386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—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—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Neo4j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有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pip install py2neo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连接数据库，执行</a:t>
            </a:r>
            <a:r>
              <a:rPr lang="en-US" altLang="zh-CN" dirty="0" smtClean="0"/>
              <a:t>cypher</a:t>
            </a:r>
            <a:r>
              <a:rPr lang="zh-CN" altLang="en-US" dirty="0" smtClean="0"/>
              <a:t>语句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0232" y="466386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—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—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知识图谱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于</a:t>
            </a:r>
            <a:r>
              <a:rPr lang="en-US" altLang="zh-CN" sz="2400" dirty="0"/>
              <a:t>2012</a:t>
            </a:r>
            <a:r>
              <a:rPr lang="zh-CN" altLang="en-US" sz="2400" dirty="0"/>
              <a:t>年</a:t>
            </a:r>
            <a:r>
              <a:rPr lang="en-US" altLang="zh-CN" sz="2400" dirty="0"/>
              <a:t>5</a:t>
            </a:r>
            <a:r>
              <a:rPr lang="zh-CN" altLang="en-US" sz="2400" dirty="0"/>
              <a:t>月</a:t>
            </a:r>
            <a:r>
              <a:rPr lang="en-US" altLang="zh-CN" sz="2400" dirty="0"/>
              <a:t>17</a:t>
            </a:r>
            <a:r>
              <a:rPr lang="zh-CN" altLang="en-US" sz="2400" dirty="0"/>
              <a:t>日被</a:t>
            </a:r>
            <a:r>
              <a:rPr lang="en-US" sz="2400" dirty="0"/>
              <a:t>Google</a:t>
            </a:r>
            <a:r>
              <a:rPr lang="zh-CN" altLang="en-US" sz="2400" dirty="0"/>
              <a:t>正式</a:t>
            </a:r>
            <a:r>
              <a:rPr lang="zh-CN" altLang="en-US" sz="2400" dirty="0" smtClean="0"/>
              <a:t>提出</a:t>
            </a:r>
            <a:endParaRPr lang="en-US" altLang="zh-CN" sz="2400" dirty="0" smtClean="0"/>
          </a:p>
          <a:p>
            <a:r>
              <a:rPr lang="zh-CN" altLang="en-US" sz="2400" dirty="0" smtClean="0"/>
              <a:t>初衷</a:t>
            </a:r>
            <a:r>
              <a:rPr lang="zh-CN" altLang="en-US" sz="2400" dirty="0"/>
              <a:t>是为了提高搜索引擎的能力，增强用户的搜 索质量以及搜索体验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63738"/>
            <a:ext cx="5400601" cy="2629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32240" y="339502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—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—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9885" y="1923241"/>
            <a:ext cx="5974080" cy="17373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知识图谱应用核心</a:t>
            </a:r>
            <a:endParaRPr lang="zh-CN" altLang="en-US" sz="5400" b="1" cap="none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algn="ctr"/>
            <a:r>
              <a:rPr lang="en-US" altLang="zh-CN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NL2SQL</a:t>
            </a:r>
            <a:endParaRPr lang="zh-CN" alt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32240" y="789552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—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—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NL2SQL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将文本转化成查询语句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331640" y="2031690"/>
            <a:ext cx="1872208" cy="486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331640" y="2928636"/>
            <a:ext cx="1872208" cy="486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331640" y="3748863"/>
            <a:ext cx="1872208" cy="486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9624" y="207799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文本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809292" y="2975456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SQL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681416" y="3795683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数据库</a:t>
            </a:r>
            <a:endParaRPr 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1314284" y="4528559"/>
            <a:ext cx="1872208" cy="486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3220" y="461368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结果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531608" y="2031690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姚明的身高是多少？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427984" y="2871580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select </a:t>
            </a:r>
            <a:r>
              <a:rPr lang="zh-CN" altLang="en-US" sz="2000" dirty="0" smtClean="0"/>
              <a:t>身高 </a:t>
            </a:r>
            <a:r>
              <a:rPr lang="en-US" altLang="zh-CN" sz="2000" dirty="0" smtClean="0"/>
              <a:t>where name=</a:t>
            </a:r>
            <a:r>
              <a:rPr lang="zh-CN" altLang="en-US" sz="2000" dirty="0" smtClean="0"/>
              <a:t>姚明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766799" y="3842502"/>
            <a:ext cx="2187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Mysql/ne04j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122912" y="4613684"/>
            <a:ext cx="1435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226cm</a:t>
            </a:r>
            <a:endParaRPr lang="en-US" sz="2800" dirty="0"/>
          </a:p>
        </p:txBody>
      </p:sp>
      <p:cxnSp>
        <p:nvCxnSpPr>
          <p:cNvPr id="17" name="直接箭头连接符 16"/>
          <p:cNvCxnSpPr>
            <a:stCxn id="4" idx="2"/>
            <a:endCxn id="5" idx="0"/>
          </p:cNvCxnSpPr>
          <p:nvPr/>
        </p:nvCxnSpPr>
        <p:spPr>
          <a:xfrm>
            <a:off x="2267744" y="2517744"/>
            <a:ext cx="0" cy="410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216892" y="3414690"/>
            <a:ext cx="0" cy="334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267744" y="4194386"/>
            <a:ext cx="0" cy="334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847616" y="2517744"/>
            <a:ext cx="0" cy="334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840524" y="3543858"/>
            <a:ext cx="0" cy="334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832376" y="4279511"/>
            <a:ext cx="0" cy="334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85701" y="3175287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match (n {name:’</a:t>
            </a:r>
            <a:r>
              <a:rPr lang="zh-CN" altLang="en-US" sz="2000" dirty="0" smtClean="0"/>
              <a:t>姚明</a:t>
            </a:r>
            <a:r>
              <a:rPr lang="en-US" altLang="zh-CN" sz="2000" dirty="0" smtClean="0"/>
              <a:t>’}) return n.</a:t>
            </a:r>
            <a:r>
              <a:rPr lang="zh-CN" altLang="en-US" sz="2000" dirty="0" smtClean="0"/>
              <a:t>身高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7164288" y="269235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—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—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NL2SQL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方法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：基于模板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文本匹配</a:t>
            </a:r>
            <a:endParaRPr lang="zh-CN" altLang="en-US" sz="1600" dirty="0" smtClean="0"/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类似于</a:t>
            </a:r>
            <a:r>
              <a:rPr lang="en-US" altLang="zh-CN" sz="1600" dirty="0" err="1" smtClean="0"/>
              <a:t>faq</a:t>
            </a:r>
            <a:r>
              <a:rPr lang="zh-CN" altLang="en-US" sz="1600" dirty="0" smtClean="0"/>
              <a:t>库问答</a:t>
            </a:r>
            <a:endParaRPr lang="zh-CN" altLang="en-US" sz="1600" dirty="0" smtClean="0"/>
          </a:p>
          <a:p>
            <a:endParaRPr lang="zh-CN" altLang="en-US" sz="1600" dirty="0" smtClean="0"/>
          </a:p>
          <a:p>
            <a:endParaRPr lang="zh-CN" altLang="en-US" sz="1600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4880425" y="3088469"/>
            <a:ext cx="2664296" cy="16177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880425" y="3437919"/>
          <a:ext cx="2664296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9926"/>
                <a:gridCol w="1354370"/>
              </a:tblGrid>
              <a:tr h="28575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itchFamily="49" charset="-122"/>
                          <a:ea typeface="黑体" pitchFamily="49" charset="-122"/>
                        </a:rPr>
                        <a:t>Q1&lt;set&gt;</a:t>
                      </a:r>
                      <a:endParaRPr lang="en-US" sz="1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itchFamily="49" charset="-122"/>
                          <a:ea typeface="黑体" pitchFamily="49" charset="-122"/>
                        </a:rPr>
                        <a:t>SQL</a:t>
                      </a:r>
                      <a:r>
                        <a:rPr lang="en-US" sz="1400" dirty="0" smtClean="0"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  <a:endParaRPr lang="en-US" sz="1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90" marB="34290"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黑体" pitchFamily="49" charset="-122"/>
                          <a:ea typeface="黑体" pitchFamily="49" charset="-122"/>
                        </a:rPr>
                        <a:t>Q2&lt;set&gt;</a:t>
                      </a:r>
                      <a:endParaRPr lang="en-US" sz="1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itchFamily="49" charset="-122"/>
                          <a:ea typeface="黑体" pitchFamily="49" charset="-122"/>
                        </a:rPr>
                        <a:t>SQL</a:t>
                      </a:r>
                      <a:r>
                        <a:rPr lang="en-US" sz="1400" dirty="0" smtClean="0"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  <a:endParaRPr lang="en-US" sz="1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90" marB="34290"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黑体" pitchFamily="49" charset="-122"/>
                          <a:ea typeface="黑体" pitchFamily="49" charset="-122"/>
                        </a:rPr>
                        <a:t>…</a:t>
                      </a:r>
                      <a:endParaRPr lang="en-US" sz="1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黑体" pitchFamily="49" charset="-122"/>
                          <a:ea typeface="黑体" pitchFamily="49" charset="-122"/>
                        </a:rPr>
                        <a:t>…</a:t>
                      </a:r>
                      <a:endParaRPr lang="en-US" sz="1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90" marB="34290"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黑体" pitchFamily="49" charset="-122"/>
                          <a:ea typeface="黑体" pitchFamily="49" charset="-122"/>
                        </a:rPr>
                        <a:t>Qn</a:t>
                      </a:r>
                      <a:r>
                        <a:rPr lang="en-US" sz="1400" dirty="0" smtClean="0">
                          <a:latin typeface="黑体" pitchFamily="49" charset="-122"/>
                          <a:ea typeface="黑体" pitchFamily="49" charset="-122"/>
                        </a:rPr>
                        <a:t>&lt;set&gt;</a:t>
                      </a:r>
                      <a:endParaRPr lang="en-US" sz="1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latin typeface="黑体" pitchFamily="49" charset="-122"/>
                          <a:ea typeface="黑体" pitchFamily="49" charset="-122"/>
                        </a:rPr>
                        <a:t>SQL</a:t>
                      </a:r>
                      <a:r>
                        <a:rPr lang="en-US" sz="1400" dirty="0" err="1" smtClean="0">
                          <a:latin typeface="黑体" pitchFamily="49" charset="-122"/>
                          <a:ea typeface="黑体" pitchFamily="49" charset="-122"/>
                        </a:rPr>
                        <a:t>n</a:t>
                      </a:r>
                      <a:endParaRPr lang="en-US" sz="1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44254" y="308846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黑体" pitchFamily="49" charset="-122"/>
                <a:ea typeface="黑体" pitchFamily="49" charset="-122"/>
              </a:rPr>
              <a:t>Faq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库</a:t>
            </a:r>
            <a:endParaRPr lang="en-US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399715" y="3642436"/>
            <a:ext cx="1291464" cy="339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3399715" y="3819358"/>
            <a:ext cx="1291464" cy="162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399715" y="3981561"/>
            <a:ext cx="1291464" cy="416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399715" y="3981560"/>
            <a:ext cx="1291464" cy="192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20205" y="3363530"/>
            <a:ext cx="148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相似度计算</a:t>
            </a:r>
            <a:endParaRPr 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7312" y="3845384"/>
            <a:ext cx="111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输入问题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164288" y="269235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—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—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NL2SQL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/>
              <a:t>方法</a:t>
            </a:r>
            <a:r>
              <a:rPr lang="en-US" altLang="zh-CN" sz="1600" dirty="0"/>
              <a:t>2</a:t>
            </a:r>
            <a:r>
              <a:rPr lang="zh-CN" altLang="en-US" sz="1600" dirty="0"/>
              <a:t>：拆解成多个分类或抽取问题处理</a:t>
            </a:r>
            <a:endParaRPr lang="zh-CN" altLang="en-US" sz="1600" dirty="0"/>
          </a:p>
          <a:p>
            <a:r>
              <a:rPr lang="en-US" altLang="zh-CN" sz="1600" dirty="0"/>
              <a:t>semantic parsing</a:t>
            </a:r>
            <a:endParaRPr lang="en-US" altLang="zh-CN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15666"/>
            <a:ext cx="8253046" cy="3078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02" y="4300006"/>
            <a:ext cx="7097624" cy="702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35076" y="3987447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select </a:t>
            </a:r>
            <a:r>
              <a:rPr lang="zh-CN" altLang="en-US" dirty="0">
                <a:solidFill>
                  <a:srgbClr val="FF0000"/>
                </a:solidFill>
              </a:rPr>
              <a:t>套</a:t>
            </a:r>
            <a:r>
              <a:rPr lang="zh-CN" altLang="en-US" dirty="0" smtClean="0">
                <a:solidFill>
                  <a:srgbClr val="FF0000"/>
                </a:solidFill>
              </a:rPr>
              <a:t>均面积 </a:t>
            </a:r>
            <a:r>
              <a:rPr lang="en-US" altLang="zh-CN" dirty="0" smtClean="0">
                <a:solidFill>
                  <a:srgbClr val="FF0000"/>
                </a:solidFill>
              </a:rPr>
              <a:t>where </a:t>
            </a:r>
            <a:r>
              <a:rPr lang="zh-CN" altLang="en-US" dirty="0" smtClean="0">
                <a:solidFill>
                  <a:srgbClr val="FF0000"/>
                </a:solidFill>
              </a:rPr>
              <a:t>楼盘</a:t>
            </a:r>
            <a:r>
              <a:rPr lang="en-US" altLang="zh-CN" dirty="0" smtClean="0">
                <a:solidFill>
                  <a:srgbClr val="FF0000"/>
                </a:solidFill>
              </a:rPr>
              <a:t>=‘</a:t>
            </a:r>
            <a:r>
              <a:rPr lang="zh-CN" altLang="en-US" dirty="0" smtClean="0">
                <a:solidFill>
                  <a:srgbClr val="FF0000"/>
                </a:solidFill>
              </a:rPr>
              <a:t>世茂茂悦府</a:t>
            </a:r>
            <a:r>
              <a:rPr lang="en-US" altLang="zh-CN" dirty="0" smtClean="0">
                <a:solidFill>
                  <a:srgbClr val="FF0000"/>
                </a:solidFill>
              </a:rPr>
              <a:t>’ and </a:t>
            </a:r>
            <a:r>
              <a:rPr lang="zh-CN" altLang="en-US" dirty="0" smtClean="0">
                <a:solidFill>
                  <a:srgbClr val="FF0000"/>
                </a:solidFill>
              </a:rPr>
              <a:t>容积率 </a:t>
            </a:r>
            <a:r>
              <a:rPr lang="en-US" altLang="zh-CN" dirty="0" smtClean="0">
                <a:solidFill>
                  <a:srgbClr val="FF0000"/>
                </a:solidFill>
              </a:rPr>
              <a:t>&gt;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4288" y="269235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—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—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NL2SQL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/>
              <a:t>方法</a:t>
            </a:r>
            <a:r>
              <a:rPr lang="en-US" altLang="zh-CN" sz="1600" dirty="0"/>
              <a:t>3</a:t>
            </a:r>
            <a:r>
              <a:rPr lang="zh-CN" altLang="en-US" sz="1600" dirty="0"/>
              <a:t>：利用</a:t>
            </a:r>
            <a:r>
              <a:rPr lang="en-US" altLang="zh-CN" sz="1600" dirty="0"/>
              <a:t>LLM</a:t>
            </a:r>
            <a:r>
              <a:rPr lang="zh-CN" altLang="en-US" sz="1600" dirty="0"/>
              <a:t>的生成能力</a:t>
            </a:r>
            <a:endParaRPr lang="zh-CN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133" y="1563163"/>
            <a:ext cx="6848475" cy="1793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87767" y="3507818"/>
            <a:ext cx="7024638" cy="1465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Prompt: </a:t>
            </a:r>
            <a:r>
              <a:rPr lang="zh-CN" altLang="en-US" dirty="0" smtClean="0"/>
              <a:t>我有一张数据表，表头依次为</a:t>
            </a:r>
            <a:r>
              <a:rPr lang="en-US" altLang="zh-CN" dirty="0" smtClean="0"/>
              <a:t>:{</a:t>
            </a:r>
            <a:r>
              <a:rPr lang="zh-CN" altLang="en-US" dirty="0" smtClean="0">
                <a:solidFill>
                  <a:srgbClr val="FF0000"/>
                </a:solidFill>
              </a:rPr>
              <a:t>代码、名称</a:t>
            </a:r>
            <a:r>
              <a:rPr lang="en-US" altLang="zh-CN" dirty="0" smtClean="0">
                <a:solidFill>
                  <a:srgbClr val="FF0000"/>
                </a:solidFill>
              </a:rPr>
              <a:t>...</a:t>
            </a:r>
            <a:r>
              <a:rPr lang="en-US" altLang="zh-CN" dirty="0" smtClean="0"/>
              <a:t>}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zh-CN" altLang="en-US" dirty="0" smtClean="0"/>
              <a:t>               请对于我下面的问题，给出一条数据查询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语句。</a:t>
            </a:r>
            <a:endParaRPr lang="zh-CN" altLang="en-US" dirty="0" smtClean="0"/>
          </a:p>
          <a:p>
            <a:r>
              <a:rPr lang="zh-CN" altLang="en-US" dirty="0" smtClean="0"/>
              <a:t>               问题：</a:t>
            </a:r>
            <a:r>
              <a:rPr lang="en-US" altLang="zh-CN" dirty="0" smtClean="0"/>
              <a:t>{</a:t>
            </a:r>
            <a:r>
              <a:rPr lang="zh-CN" altLang="en-US" dirty="0">
                <a:solidFill>
                  <a:srgbClr val="FF0000"/>
                </a:solidFill>
              </a:rPr>
              <a:t>搜房</a:t>
            </a:r>
            <a:r>
              <a:rPr lang="zh-CN" altLang="en-US" dirty="0" smtClean="0">
                <a:solidFill>
                  <a:srgbClr val="FF0000"/>
                </a:solidFill>
              </a:rPr>
              <a:t>网和人人网的收盘价是多少？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LLM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select </a:t>
            </a:r>
            <a:r>
              <a:rPr lang="zh-CN" altLang="en-US" dirty="0" smtClean="0"/>
              <a:t>收盘价 </a:t>
            </a:r>
            <a:r>
              <a:rPr lang="en-US" altLang="zh-CN" dirty="0" smtClean="0"/>
              <a:t>where </a:t>
            </a:r>
            <a:r>
              <a:rPr lang="zh-CN" altLang="en-US" dirty="0" smtClean="0"/>
              <a:t>名称</a:t>
            </a:r>
            <a:r>
              <a:rPr lang="en-US" altLang="zh-CN" dirty="0" smtClean="0"/>
              <a:t>=‘</a:t>
            </a:r>
            <a:r>
              <a:rPr lang="zh-CN" altLang="en-US" dirty="0" smtClean="0"/>
              <a:t>人人网</a:t>
            </a:r>
            <a:r>
              <a:rPr lang="en-US" altLang="zh-CN" dirty="0" smtClean="0"/>
              <a:t>’</a:t>
            </a:r>
            <a:r>
              <a:rPr lang="zh-CN" altLang="en-US" dirty="0" smtClean="0"/>
              <a:t>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名称</a:t>
            </a:r>
            <a:r>
              <a:rPr lang="en-US" altLang="zh-CN" dirty="0" smtClean="0"/>
              <a:t>=‘</a:t>
            </a:r>
            <a:r>
              <a:rPr lang="zh-CN" altLang="en-US" dirty="0" smtClean="0"/>
              <a:t>搜房网</a:t>
            </a:r>
            <a:r>
              <a:rPr lang="en-US" altLang="zh-CN" dirty="0" smtClean="0"/>
              <a:t>’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64288" y="269235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—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—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复杂</a:t>
            </a:r>
            <a:r>
              <a:rPr lang="en-US" altLang="zh-CN" dirty="0" smtClean="0"/>
              <a:t>SQL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多</a:t>
            </a:r>
            <a:r>
              <a:rPr lang="zh-CN" altLang="en-US" b="1" dirty="0" smtClean="0">
                <a:solidFill>
                  <a:srgbClr val="FF0000"/>
                </a:solidFill>
              </a:rPr>
              <a:t>表关联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/>
              <a:t>T2.</a:t>
            </a:r>
            <a:r>
              <a:rPr lang="zh-CN" altLang="en-US" dirty="0"/>
              <a:t>中文名 </a:t>
            </a:r>
            <a:r>
              <a:rPr lang="en-US" altLang="zh-CN" dirty="0"/>
              <a:t>, </a:t>
            </a:r>
            <a:r>
              <a:rPr lang="en-US" dirty="0"/>
              <a:t>min ( T1.</a:t>
            </a:r>
            <a:r>
              <a:rPr lang="zh-CN" altLang="en-US" dirty="0"/>
              <a:t>融资额 </a:t>
            </a:r>
            <a:r>
              <a:rPr lang="en-US" altLang="zh-CN" dirty="0"/>
              <a:t>) , </a:t>
            </a:r>
            <a:r>
              <a:rPr lang="en-US" dirty="0"/>
              <a:t>T2.</a:t>
            </a:r>
            <a:r>
              <a:rPr lang="zh-CN" altLang="en-US" dirty="0"/>
              <a:t>法定代表人 </a:t>
            </a:r>
            <a:r>
              <a:rPr lang="en-US" dirty="0"/>
              <a:t>from </a:t>
            </a:r>
            <a:r>
              <a:rPr lang="zh-CN" altLang="en-US" dirty="0"/>
              <a:t>投资公司 </a:t>
            </a:r>
            <a:r>
              <a:rPr lang="en-US" dirty="0"/>
              <a:t>as T1 join </a:t>
            </a:r>
            <a:r>
              <a:rPr lang="zh-CN" altLang="en-US" dirty="0"/>
              <a:t>企业 </a:t>
            </a:r>
            <a:r>
              <a:rPr lang="en-US" dirty="0"/>
              <a:t>as T2 on </a:t>
            </a:r>
            <a:r>
              <a:rPr lang="zh-CN" altLang="en-US" dirty="0"/>
              <a:t>投资公司</a:t>
            </a:r>
            <a:r>
              <a:rPr lang="en-US" altLang="zh-CN" dirty="0"/>
              <a:t>.</a:t>
            </a:r>
            <a:r>
              <a:rPr lang="zh-CN" altLang="en-US" dirty="0"/>
              <a:t>企业</a:t>
            </a:r>
            <a:r>
              <a:rPr lang="en-US" dirty="0"/>
              <a:t>id == </a:t>
            </a:r>
            <a:r>
              <a:rPr lang="zh-CN" altLang="en-US" dirty="0"/>
              <a:t>企业</a:t>
            </a:r>
            <a:r>
              <a:rPr lang="en-US" altLang="zh-CN" dirty="0"/>
              <a:t>.</a:t>
            </a:r>
            <a:r>
              <a:rPr lang="zh-CN" altLang="en-US" dirty="0"/>
              <a:t>词条</a:t>
            </a:r>
            <a:r>
              <a:rPr lang="en-US" dirty="0"/>
              <a:t>id where T2.</a:t>
            </a:r>
            <a:r>
              <a:rPr lang="zh-CN" altLang="en-US" dirty="0"/>
              <a:t>注册资本 </a:t>
            </a:r>
            <a:r>
              <a:rPr lang="en-US" altLang="zh-CN" dirty="0"/>
              <a:t>&gt;= 1000000 </a:t>
            </a:r>
            <a:r>
              <a:rPr lang="en-US" dirty="0"/>
              <a:t>group by T1.</a:t>
            </a:r>
            <a:r>
              <a:rPr lang="zh-CN" altLang="en-US" dirty="0"/>
              <a:t>企业</a:t>
            </a:r>
            <a:r>
              <a:rPr lang="en-US" dirty="0" smtClean="0"/>
              <a:t>id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select T2.</a:t>
            </a:r>
            <a:r>
              <a:rPr lang="zh-CN" altLang="en-US" dirty="0"/>
              <a:t>名称 </a:t>
            </a:r>
            <a:r>
              <a:rPr lang="en-US" altLang="zh-CN" dirty="0"/>
              <a:t>, </a:t>
            </a:r>
            <a:r>
              <a:rPr lang="en-US" dirty="0"/>
              <a:t>min ( T1.</a:t>
            </a:r>
            <a:r>
              <a:rPr lang="zh-CN" altLang="en-US" dirty="0"/>
              <a:t>门店数量 </a:t>
            </a:r>
            <a:r>
              <a:rPr lang="en-US" altLang="zh-CN" dirty="0"/>
              <a:t>) , </a:t>
            </a:r>
            <a:r>
              <a:rPr lang="en-US" dirty="0"/>
              <a:t>T2.</a:t>
            </a:r>
            <a:r>
              <a:rPr lang="zh-CN" altLang="en-US" dirty="0"/>
              <a:t>所属公司 </a:t>
            </a:r>
            <a:r>
              <a:rPr lang="en-US" dirty="0"/>
              <a:t>from </a:t>
            </a:r>
            <a:r>
              <a:rPr lang="zh-CN" altLang="en-US" dirty="0"/>
              <a:t>洗衣机品牌门店 </a:t>
            </a:r>
            <a:r>
              <a:rPr lang="en-US" dirty="0"/>
              <a:t>as T1 join </a:t>
            </a:r>
            <a:r>
              <a:rPr lang="zh-CN" altLang="en-US" dirty="0"/>
              <a:t>洗衣机品牌 </a:t>
            </a:r>
            <a:r>
              <a:rPr lang="en-US" dirty="0"/>
              <a:t>as T2 on </a:t>
            </a:r>
            <a:r>
              <a:rPr lang="zh-CN" altLang="en-US" dirty="0"/>
              <a:t>洗衣机品牌门店</a:t>
            </a:r>
            <a:r>
              <a:rPr lang="en-US" altLang="zh-CN" dirty="0"/>
              <a:t>.</a:t>
            </a:r>
            <a:r>
              <a:rPr lang="zh-CN" altLang="en-US" dirty="0"/>
              <a:t>品牌</a:t>
            </a:r>
            <a:r>
              <a:rPr lang="en-US" dirty="0"/>
              <a:t>id == </a:t>
            </a:r>
            <a:r>
              <a:rPr lang="zh-CN" altLang="en-US" dirty="0"/>
              <a:t>洗衣机品牌</a:t>
            </a:r>
            <a:r>
              <a:rPr lang="en-US" altLang="zh-CN" dirty="0"/>
              <a:t>.</a:t>
            </a:r>
            <a:r>
              <a:rPr lang="zh-CN" altLang="en-US" dirty="0"/>
              <a:t>词条</a:t>
            </a:r>
            <a:r>
              <a:rPr lang="en-US" dirty="0"/>
              <a:t>id where T2.</a:t>
            </a:r>
            <a:r>
              <a:rPr lang="zh-CN" altLang="en-US" dirty="0"/>
              <a:t>市场份额 </a:t>
            </a:r>
            <a:r>
              <a:rPr lang="en-US" altLang="zh-CN" dirty="0"/>
              <a:t>&lt;= 0.102 </a:t>
            </a:r>
            <a:r>
              <a:rPr lang="en-US" dirty="0"/>
              <a:t>group by T1.</a:t>
            </a:r>
            <a:r>
              <a:rPr lang="zh-CN" altLang="en-US" dirty="0"/>
              <a:t>品牌</a:t>
            </a:r>
            <a:r>
              <a:rPr lang="en-US" dirty="0" smtClean="0"/>
              <a:t>id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嵌套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zh-CN" altLang="en-US" dirty="0"/>
              <a:t>中文名 </a:t>
            </a:r>
            <a:r>
              <a:rPr lang="en-US" altLang="zh-CN" dirty="0"/>
              <a:t>, </a:t>
            </a:r>
            <a:r>
              <a:rPr lang="zh-CN" altLang="en-US" dirty="0"/>
              <a:t>场上位置 </a:t>
            </a:r>
            <a:r>
              <a:rPr lang="en-US" dirty="0"/>
              <a:t>from </a:t>
            </a:r>
            <a:r>
              <a:rPr lang="zh-CN" altLang="en-US" dirty="0"/>
              <a:t>篮球运动员 </a:t>
            </a:r>
            <a:r>
              <a:rPr lang="en-US" dirty="0"/>
              <a:t>where </a:t>
            </a:r>
            <a:r>
              <a:rPr lang="zh-CN" altLang="en-US" dirty="0"/>
              <a:t>词条</a:t>
            </a:r>
            <a:r>
              <a:rPr lang="en-US" dirty="0"/>
              <a:t>id not in ( select </a:t>
            </a:r>
            <a:r>
              <a:rPr lang="zh-CN" altLang="en-US" dirty="0"/>
              <a:t>球员</a:t>
            </a:r>
            <a:r>
              <a:rPr lang="en-US" dirty="0"/>
              <a:t>id from </a:t>
            </a:r>
            <a:r>
              <a:rPr lang="zh-CN" altLang="en-US" dirty="0"/>
              <a:t>比赛记录 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( select </a:t>
            </a:r>
            <a:r>
              <a:rPr lang="zh-CN" altLang="en-US" dirty="0"/>
              <a:t>名称 </a:t>
            </a:r>
            <a:r>
              <a:rPr lang="en-US" altLang="zh-CN" dirty="0"/>
              <a:t>from </a:t>
            </a:r>
            <a:r>
              <a:rPr lang="zh-CN" altLang="en-US" dirty="0"/>
              <a:t>参考书 </a:t>
            </a:r>
            <a:r>
              <a:rPr lang="en-US" altLang="zh-CN" dirty="0"/>
              <a:t>order by </a:t>
            </a:r>
            <a:r>
              <a:rPr lang="zh-CN" altLang="en-US" dirty="0"/>
              <a:t>适用年级 </a:t>
            </a:r>
            <a:r>
              <a:rPr lang="en-US" altLang="zh-CN" dirty="0" err="1"/>
              <a:t>desc</a:t>
            </a:r>
            <a:r>
              <a:rPr lang="en-US" altLang="zh-CN" dirty="0"/>
              <a:t> limit 3 ) union ( select </a:t>
            </a:r>
            <a:r>
              <a:rPr lang="zh-CN" altLang="en-US" dirty="0"/>
              <a:t>名称 </a:t>
            </a:r>
            <a:r>
              <a:rPr lang="en-US" altLang="zh-CN" dirty="0"/>
              <a:t>from </a:t>
            </a:r>
            <a:r>
              <a:rPr lang="zh-CN" altLang="en-US" dirty="0"/>
              <a:t>参考书 </a:t>
            </a:r>
            <a:r>
              <a:rPr lang="en-US" altLang="zh-CN" dirty="0"/>
              <a:t>order by </a:t>
            </a:r>
            <a:r>
              <a:rPr lang="zh-CN" altLang="en-US" dirty="0"/>
              <a:t>价格 </a:t>
            </a:r>
            <a:r>
              <a:rPr lang="en-US" altLang="zh-CN" dirty="0" err="1"/>
              <a:t>asc</a:t>
            </a:r>
            <a:r>
              <a:rPr lang="en-US" altLang="zh-CN" dirty="0"/>
              <a:t> limit 5 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select a.</a:t>
            </a:r>
            <a:r>
              <a:rPr lang="zh-CN" altLang="en-US" dirty="0"/>
              <a:t>军用枪支数 </a:t>
            </a:r>
            <a:r>
              <a:rPr lang="en-US" altLang="zh-CN" dirty="0"/>
              <a:t>/ </a:t>
            </a:r>
            <a:r>
              <a:rPr lang="en-US" dirty="0"/>
              <a:t>b.</a:t>
            </a:r>
            <a:r>
              <a:rPr lang="zh-CN" altLang="en-US" dirty="0"/>
              <a:t>军用枪支数 </a:t>
            </a:r>
            <a:r>
              <a:rPr lang="en-US" dirty="0"/>
              <a:t>from ( select </a:t>
            </a:r>
            <a:r>
              <a:rPr lang="zh-CN" altLang="en-US" dirty="0"/>
              <a:t>军用枪支数 </a:t>
            </a:r>
            <a:r>
              <a:rPr lang="en-US" dirty="0"/>
              <a:t>from </a:t>
            </a:r>
            <a:r>
              <a:rPr lang="zh-CN" altLang="en-US" dirty="0"/>
              <a:t>国家 </a:t>
            </a:r>
            <a:r>
              <a:rPr lang="en-US" dirty="0"/>
              <a:t>where </a:t>
            </a:r>
            <a:r>
              <a:rPr lang="zh-CN" altLang="en-US" dirty="0"/>
              <a:t>名称 </a:t>
            </a:r>
            <a:r>
              <a:rPr lang="en-US" altLang="zh-CN" dirty="0"/>
              <a:t>== '</a:t>
            </a:r>
            <a:r>
              <a:rPr lang="zh-CN" altLang="en-US" dirty="0"/>
              <a:t>乌拉圭</a:t>
            </a:r>
            <a:r>
              <a:rPr lang="en-US" altLang="zh-CN" dirty="0"/>
              <a:t>' ) </a:t>
            </a:r>
            <a:r>
              <a:rPr lang="en-US" dirty="0"/>
              <a:t>a , ( select </a:t>
            </a:r>
            <a:r>
              <a:rPr lang="zh-CN" altLang="en-US" dirty="0"/>
              <a:t>军用枪支数 </a:t>
            </a:r>
            <a:r>
              <a:rPr lang="en-US" dirty="0"/>
              <a:t>from </a:t>
            </a:r>
            <a:r>
              <a:rPr lang="zh-CN" altLang="en-US" dirty="0"/>
              <a:t>国家 </a:t>
            </a:r>
            <a:r>
              <a:rPr lang="en-US" dirty="0"/>
              <a:t>where </a:t>
            </a:r>
            <a:r>
              <a:rPr lang="zh-CN" altLang="en-US" dirty="0"/>
              <a:t>名称 </a:t>
            </a:r>
            <a:r>
              <a:rPr lang="en-US" altLang="zh-CN" dirty="0"/>
              <a:t>== '</a:t>
            </a:r>
            <a:r>
              <a:rPr lang="zh-CN" altLang="en-US" dirty="0"/>
              <a:t>美国</a:t>
            </a:r>
            <a:r>
              <a:rPr lang="en-US" altLang="zh-CN" dirty="0"/>
              <a:t>' ) </a:t>
            </a:r>
            <a:r>
              <a:rPr lang="en-US" dirty="0"/>
              <a:t>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64288" y="269235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—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—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794760" y="2114550"/>
            <a:ext cx="155448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54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答疑</a:t>
            </a:r>
            <a:endParaRPr lang="zh-CN" altLang="en-US" sz="54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知识</a:t>
            </a:r>
            <a:r>
              <a:rPr lang="zh-CN" altLang="en-US" sz="2000" dirty="0"/>
              <a:t>图谱是一种揭示实体之间关系的语义网络，</a:t>
            </a:r>
            <a:r>
              <a:rPr lang="zh-CN" altLang="en-US" sz="2000" dirty="0" smtClean="0"/>
              <a:t>可以对</a:t>
            </a:r>
            <a:r>
              <a:rPr lang="zh-CN" altLang="en-US" sz="2000" dirty="0"/>
              <a:t>现实世界的事物及其相互关系进行形式化地</a:t>
            </a:r>
            <a:r>
              <a:rPr lang="zh-CN" altLang="en-US" sz="2000" dirty="0" smtClean="0"/>
              <a:t>描述。</a:t>
            </a:r>
            <a:endParaRPr lang="en-US" altLang="zh-CN" sz="2000" dirty="0" smtClean="0"/>
          </a:p>
          <a:p>
            <a:r>
              <a:rPr lang="zh-CN" altLang="en-US" sz="2000" dirty="0"/>
              <a:t>现在的知识图谱已被用来泛指各种大规模的</a:t>
            </a:r>
            <a:r>
              <a:rPr lang="zh-CN" altLang="en-US" sz="2000" dirty="0" smtClean="0"/>
              <a:t>知识库</a:t>
            </a:r>
            <a:r>
              <a:rPr lang="zh-CN" altLang="en-US" sz="2000" dirty="0"/>
              <a:t>。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732240" y="267494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—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—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58540"/>
            <a:ext cx="3833416" cy="286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知识图谱里存的是什么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b="1" dirty="0"/>
              <a:t>三元组</a:t>
            </a:r>
            <a:r>
              <a:rPr lang="zh-CN" altLang="en-US" dirty="0"/>
              <a:t>是知识图谱的一种</a:t>
            </a:r>
            <a:r>
              <a:rPr lang="zh-CN" altLang="en-US" dirty="0" smtClean="0"/>
              <a:t>通用表示方式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种基本形态：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实体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关系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实体</a:t>
            </a:r>
            <a:r>
              <a:rPr lang="en-US" altLang="zh-CN" dirty="0" smtClean="0"/>
              <a:t>              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姚明</a:t>
            </a: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–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妻子</a:t>
            </a: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–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叶莉</a:t>
            </a:r>
            <a:endParaRPr lang="en-US" altLang="zh-CN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dirty="0" smtClean="0"/>
              <a:t>实体 </a:t>
            </a:r>
            <a:r>
              <a:rPr lang="en-US" altLang="zh-CN" dirty="0" smtClean="0"/>
              <a:t>-</a:t>
            </a:r>
            <a:r>
              <a:rPr lang="zh-CN" altLang="en-US" dirty="0" smtClean="0"/>
              <a:t> 属性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属性值         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姚明</a:t>
            </a: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–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身高</a:t>
            </a: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–226cm</a:t>
            </a:r>
            <a:endParaRPr lang="en-US" altLang="zh-CN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实体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>
                <a:latin typeface="+mj-ea"/>
                <a:ea typeface="+mj-ea"/>
              </a:rPr>
              <a:t>标签</a:t>
            </a:r>
            <a:r>
              <a:rPr lang="en-US" altLang="zh-CN" dirty="0"/>
              <a:t>-</a:t>
            </a:r>
            <a:r>
              <a:rPr lang="zh-CN" altLang="en-US" dirty="0" smtClean="0">
                <a:latin typeface="+mj-ea"/>
                <a:ea typeface="+mj-ea"/>
              </a:rPr>
              <a:t>标签值     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姚明</a:t>
            </a: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–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标签</a:t>
            </a: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–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运动员</a:t>
            </a:r>
            <a:endParaRPr lang="en-US" altLang="zh-CN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91118" y="339502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—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—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知识图谱的构建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如何决定哪些是实体，哪些是属性，哪些是关系？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取决于</a:t>
            </a:r>
            <a:r>
              <a:rPr lang="zh-CN" altLang="en-US" b="1" dirty="0" smtClean="0"/>
              <a:t>图谱的使用方式</a:t>
            </a:r>
            <a:r>
              <a:rPr lang="zh-CN" altLang="en-US" dirty="0" smtClean="0"/>
              <a:t>和</a:t>
            </a:r>
            <a:r>
              <a:rPr lang="zh-CN" altLang="en-US" b="1" dirty="0" smtClean="0"/>
              <a:t>想要完成的任务</a:t>
            </a:r>
            <a:endParaRPr lang="en-US" altLang="zh-CN" b="1" dirty="0" smtClean="0"/>
          </a:p>
          <a:p>
            <a:endParaRPr lang="en-US" dirty="0"/>
          </a:p>
          <a:p>
            <a:r>
              <a:rPr lang="zh-CN" altLang="en-US" dirty="0"/>
              <a:t>关系</a:t>
            </a:r>
            <a:r>
              <a:rPr lang="zh-CN" altLang="en-US" dirty="0" smtClean="0"/>
              <a:t>查找：</a:t>
            </a:r>
            <a:r>
              <a:rPr lang="en-US" altLang="zh-CN" dirty="0" smtClean="0"/>
              <a:t>xx</a:t>
            </a:r>
            <a:r>
              <a:rPr lang="zh-CN" altLang="en-US" dirty="0" smtClean="0"/>
              <a:t>的老婆的父亲是谁？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属性对比：</a:t>
            </a:r>
            <a:r>
              <a:rPr lang="en-US" altLang="zh-CN" dirty="0" smtClean="0"/>
              <a:t>xx</a:t>
            </a:r>
            <a:r>
              <a:rPr lang="zh-CN" altLang="en-US" dirty="0" smtClean="0"/>
              <a:t>的身高比</a:t>
            </a:r>
            <a:r>
              <a:rPr lang="en-US" altLang="zh-CN" dirty="0" smtClean="0"/>
              <a:t>xx</a:t>
            </a:r>
            <a:r>
              <a:rPr lang="zh-CN" altLang="en-US" dirty="0" smtClean="0"/>
              <a:t>高多少？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04248" y="441453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—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—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体系架构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5" y="1653648"/>
            <a:ext cx="8964613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29631" y="437072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—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—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关键技术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知识抽取                    非结构化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结构化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知识融合                     消歧提升数据质量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知识推理                     挖掘扩充或补全数据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知识表示                     向量化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339502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—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—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32761" y="2225501"/>
            <a:ext cx="3078480" cy="9144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知识挖掘</a:t>
            </a:r>
            <a:endParaRPr lang="zh-CN" altLang="en-US" sz="5400" b="1" cap="none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32240" y="789552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—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—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3697</Words>
  <Application>Kingsoft Office WPP</Application>
  <PresentationFormat>全屏显示(16:9)</PresentationFormat>
  <Paragraphs>424</Paragraphs>
  <Slides>36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主题​​</vt:lpstr>
      <vt:lpstr>知识图谱的构建</vt:lpstr>
      <vt:lpstr>信息 vs 知识</vt:lpstr>
      <vt:lpstr>知识图谱</vt:lpstr>
      <vt:lpstr>定义</vt:lpstr>
      <vt:lpstr>知识图谱里存的是什么</vt:lpstr>
      <vt:lpstr>知识图谱的构建</vt:lpstr>
      <vt:lpstr>体系架构</vt:lpstr>
      <vt:lpstr>关键技术</vt:lpstr>
      <vt:lpstr>PowerPoint 演示文稿</vt:lpstr>
      <vt:lpstr>知识抽取</vt:lpstr>
      <vt:lpstr>实体抽取</vt:lpstr>
      <vt:lpstr>关系抽取</vt:lpstr>
      <vt:lpstr>关系抽取</vt:lpstr>
      <vt:lpstr>属性抽取</vt:lpstr>
      <vt:lpstr>关系抽取</vt:lpstr>
      <vt:lpstr>知识融合</vt:lpstr>
      <vt:lpstr>知识融合</vt:lpstr>
      <vt:lpstr>知识融合</vt:lpstr>
      <vt:lpstr>知识融合</vt:lpstr>
      <vt:lpstr>属性对齐</vt:lpstr>
      <vt:lpstr>知识推理</vt:lpstr>
      <vt:lpstr>知识推理</vt:lpstr>
      <vt:lpstr>知识表示</vt:lpstr>
      <vt:lpstr>知识表示-融合文本</vt:lpstr>
      <vt:lpstr>PowerPoint 演示文稿</vt:lpstr>
      <vt:lpstr>数据库和SQL语句</vt:lpstr>
      <vt:lpstr>图数据库</vt:lpstr>
      <vt:lpstr>Neo4j</vt:lpstr>
      <vt:lpstr>Neo4j</vt:lpstr>
      <vt:lpstr>PowerPoint 演示文稿</vt:lpstr>
      <vt:lpstr>NL2SQL</vt:lpstr>
      <vt:lpstr>NL2SQL</vt:lpstr>
      <vt:lpstr>NL2SQL</vt:lpstr>
      <vt:lpstr>NL2SQL</vt:lpstr>
      <vt:lpstr>复杂SQL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自然语言处理的发展与挑战</dc:title>
  <dc:creator>Zimo Yin</dc:creator>
  <cp:lastModifiedBy>yinzi</cp:lastModifiedBy>
  <cp:revision>554</cp:revision>
  <dcterms:created xsi:type="dcterms:W3CDTF">2021-01-13T12:57:00Z</dcterms:created>
  <dcterms:modified xsi:type="dcterms:W3CDTF">2023-10-27T07:52:21Z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