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69" r:id="rId4"/>
    <p:sldId id="300" r:id="rId5"/>
    <p:sldId id="299" r:id="rId6"/>
    <p:sldId id="301" r:id="rId7"/>
    <p:sldId id="305" r:id="rId8"/>
    <p:sldId id="302" r:id="rId9"/>
    <p:sldId id="303" r:id="rId10"/>
    <p:sldId id="304" r:id="rId11"/>
    <p:sldId id="311" r:id="rId12"/>
    <p:sldId id="312" r:id="rId13"/>
    <p:sldId id="307" r:id="rId14"/>
    <p:sldId id="306" r:id="rId15"/>
    <p:sldId id="310" r:id="rId16"/>
    <p:sldId id="320" r:id="rId17"/>
    <p:sldId id="309" r:id="rId18"/>
    <p:sldId id="318" r:id="rId19"/>
    <p:sldId id="319" r:id="rId20"/>
    <p:sldId id="321" r:id="rId21"/>
    <p:sldId id="322" r:id="rId22"/>
    <p:sldId id="313" r:id="rId23"/>
    <p:sldId id="314" r:id="rId25"/>
    <p:sldId id="315" r:id="rId26"/>
    <p:sldId id="316" r:id="rId27"/>
    <p:sldId id="317" r:id="rId2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238b2698243_0_3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238b2698243_0_3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238b2698243_0_9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238b2698243_0_9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238b2698243_0_9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238b2698243_0_9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27b7c310230_0_4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27b7c310230_0_4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238b2698243_0_10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238b2698243_0_1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1509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914567"/>
            <a:ext cx="8520600" cy="51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强化学习与</a:t>
            </a: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NLP</a:t>
            </a:r>
            <a:endParaRPr lang="en-US" altLang="zh-CN" sz="4400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 anchorCtr="0"/>
          <a:p>
            <a:pPr defTabSz="914400">
              <a:buClrTx/>
              <a:buSzTx/>
              <a:buFontTx/>
            </a:pPr>
            <a:endParaRPr sz="3200" kern="1200" baseline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RW</a:t>
            </a:r>
            <a:r>
              <a:rPr lang="zh-CN" altLang="en-US"/>
              <a:t>训练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160" y="3213100"/>
            <a:ext cx="5855335" cy="4851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9160" y="4077335"/>
            <a:ext cx="54914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en-US" altLang="zh-CN">
                <a:cs typeface="Arial" panose="020B0604020202020204" pitchFamily="34" charset="0"/>
              </a:rPr>
              <a:t>θ</a:t>
            </a:r>
            <a:r>
              <a:rPr lang="zh-CN" altLang="en-US"/>
              <a:t>是一个交互式文本匹配模型，输出为标量（</a:t>
            </a:r>
            <a:r>
              <a:rPr lang="en-US" altLang="zh-CN"/>
              <a:t>0-1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x    : </a:t>
            </a:r>
            <a:r>
              <a:rPr lang="zh-CN" altLang="en-US"/>
              <a:t>问题（</a:t>
            </a:r>
            <a:r>
              <a:rPr lang="en-US" altLang="zh-CN"/>
              <a:t>prompt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y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w   </a:t>
            </a:r>
            <a:r>
              <a:rPr lang="en-US" altLang="zh-CN"/>
              <a:t>: </a:t>
            </a:r>
            <a:r>
              <a:rPr lang="zh-CN" altLang="en-US"/>
              <a:t>相对好的答案</a:t>
            </a:r>
            <a:endParaRPr lang="zh-CN" altLang="en-US"/>
          </a:p>
          <a:p>
            <a:r>
              <a:rPr lang="en-US" altLang="zh-CN"/>
              <a:t>y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l     </a:t>
            </a:r>
            <a:r>
              <a:rPr lang="en-US" altLang="zh-CN"/>
              <a:t>: </a:t>
            </a:r>
            <a:r>
              <a:rPr lang="zh-CN" altLang="en-US"/>
              <a:t>相对差的答案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5" y="1628775"/>
            <a:ext cx="2086610" cy="43395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7405" y="1988820"/>
            <a:ext cx="5636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对于一个输入问题，获取若干可能的答案</a:t>
            </a:r>
            <a:endParaRPr lang="zh-CN" altLang="en-US"/>
          </a:p>
          <a:p>
            <a:r>
              <a:rPr lang="zh-CN" altLang="en-US"/>
              <a:t>由人工进行排序打分</a:t>
            </a:r>
            <a:endParaRPr lang="zh-CN" altLang="en-US"/>
          </a:p>
          <a:p>
            <a:r>
              <a:rPr lang="zh-CN" altLang="en-US"/>
              <a:t>两两一组进行</a:t>
            </a:r>
            <a:r>
              <a:rPr lang="en-US" altLang="zh-CN"/>
              <a:t>Reward Model</a:t>
            </a:r>
            <a:r>
              <a:rPr lang="zh-CN" altLang="en-US"/>
              <a:t>训练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RL</a:t>
            </a:r>
            <a:r>
              <a:rPr lang="zh-CN" altLang="en-US"/>
              <a:t>训练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0" y="1772920"/>
            <a:ext cx="8723630" cy="22199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5027930"/>
            <a:ext cx="6621780" cy="777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40125" y="5805170"/>
            <a:ext cx="2940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PPO</a:t>
            </a:r>
            <a:r>
              <a:rPr lang="zh-CN" altLang="en-US"/>
              <a:t>原本形式</a:t>
            </a:r>
            <a:endParaRPr lang="zh-CN" altLang="en-US"/>
          </a:p>
          <a:p>
            <a:r>
              <a:rPr lang="en-US" altLang="zh-CN"/>
              <a:t>A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t</a:t>
            </a:r>
            <a:r>
              <a:rPr lang="zh-CN" altLang="en-US"/>
              <a:t>即为优势估计函数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40125" y="4077335"/>
            <a:ext cx="185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RLHF</a:t>
            </a:r>
            <a:r>
              <a:rPr lang="zh-CN" altLang="en-US"/>
              <a:t>训练目标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0" y="3139440"/>
            <a:ext cx="353568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PPO</a:t>
            </a:r>
            <a:r>
              <a:rPr lang="zh-CN" altLang="en-US"/>
              <a:t>加入约束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2348865"/>
            <a:ext cx="8162290" cy="1244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5" y="4004945"/>
            <a:ext cx="4270375" cy="699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870" y="4940935"/>
            <a:ext cx="6398260" cy="795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683260" y="0"/>
            <a:ext cx="7634605" cy="6753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39790" y="116840"/>
            <a:ext cx="39357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Refer Model </a:t>
            </a:r>
            <a:r>
              <a:rPr lang="zh-CN" altLang="en-US" sz="1600"/>
              <a:t>就是</a:t>
            </a:r>
            <a:r>
              <a:rPr lang="en-US" altLang="zh-CN" sz="1600"/>
              <a:t>sft</a:t>
            </a:r>
            <a:r>
              <a:rPr lang="zh-CN" altLang="en-US" sz="1600"/>
              <a:t>后的模型，</a:t>
            </a:r>
            <a:endParaRPr lang="zh-CN" altLang="en-US" sz="1600"/>
          </a:p>
          <a:p>
            <a:r>
              <a:rPr lang="zh-CN" altLang="en-US" sz="1600"/>
              <a:t>在</a:t>
            </a:r>
            <a:r>
              <a:rPr lang="en-US" altLang="zh-CN" sz="1600"/>
              <a:t>RL</a:t>
            </a:r>
            <a:r>
              <a:rPr lang="zh-CN" altLang="en-US" sz="1600"/>
              <a:t>阶段不做更新</a:t>
            </a:r>
            <a:endParaRPr lang="zh-CN" altLang="en-US" sz="1600"/>
          </a:p>
          <a:p>
            <a:endParaRPr lang="en-US" altLang="zh-CN" sz="1600"/>
          </a:p>
          <a:p>
            <a:r>
              <a:rPr lang="en-US" altLang="zh-CN" sz="1600"/>
              <a:t>Actor Model </a:t>
            </a:r>
            <a:r>
              <a:rPr lang="zh-CN" altLang="en-US" sz="1600"/>
              <a:t>为</a:t>
            </a:r>
            <a:r>
              <a:rPr lang="en-US" altLang="zh-CN" sz="1600"/>
              <a:t>RL</a:t>
            </a:r>
            <a:r>
              <a:rPr lang="zh-CN" altLang="en-US" sz="1600"/>
              <a:t>训练的模型</a:t>
            </a:r>
            <a:endParaRPr lang="zh-CN" altLang="en-US" sz="1600"/>
          </a:p>
          <a:p>
            <a:r>
              <a:rPr lang="zh-CN" altLang="en-US" sz="1600"/>
              <a:t>也称</a:t>
            </a:r>
            <a:r>
              <a:rPr lang="en-US" altLang="zh-CN" sz="1600"/>
              <a:t>Policy Model</a:t>
            </a:r>
            <a:endParaRPr lang="en-US" altLang="zh-CN" sz="1600"/>
          </a:p>
          <a:p>
            <a:endParaRPr lang="zh-CN" altLang="en-US" sz="1600"/>
          </a:p>
          <a:p>
            <a:r>
              <a:rPr lang="zh-CN" altLang="en-US" sz="1600"/>
              <a:t>训练刚开始时，</a:t>
            </a:r>
            <a:r>
              <a:rPr lang="en-US" altLang="zh-CN" sz="1600"/>
              <a:t>Actor Model</a:t>
            </a:r>
            <a:r>
              <a:rPr lang="zh-CN" altLang="en-US" sz="1600"/>
              <a:t>与</a:t>
            </a:r>
            <a:endParaRPr lang="zh-CN" altLang="en-US" sz="1600"/>
          </a:p>
          <a:p>
            <a:r>
              <a:rPr lang="en-US" altLang="zh-CN" sz="1600"/>
              <a:t>Refer Model</a:t>
            </a:r>
            <a:r>
              <a:rPr lang="zh-CN" altLang="en-US" sz="1600"/>
              <a:t>是相同的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5796280" y="5013325"/>
            <a:ext cx="3935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Critic Model</a:t>
            </a:r>
            <a:r>
              <a:rPr lang="zh-CN" altLang="en-US" sz="1600"/>
              <a:t>也称为</a:t>
            </a:r>
            <a:r>
              <a:rPr lang="en-US" altLang="zh-CN" sz="1600"/>
              <a:t>Value Model</a:t>
            </a:r>
            <a:endParaRPr lang="en-US" altLang="zh-CN" sz="1600"/>
          </a:p>
          <a:p>
            <a:r>
              <a:rPr lang="zh-CN" altLang="en-US" sz="1600"/>
              <a:t>用于计算</a:t>
            </a:r>
            <a:r>
              <a:rPr lang="zh-CN" sz="1600"/>
              <a:t>中间每个状态的预估奖励</a:t>
            </a:r>
            <a:endParaRPr lang="en-US" altLang="zh-CN" sz="1600"/>
          </a:p>
          <a:p>
            <a:r>
              <a:rPr lang="zh-CN" altLang="en-US" sz="1600"/>
              <a:t>开始训练时，与</a:t>
            </a:r>
            <a:r>
              <a:rPr lang="en-US" altLang="zh-CN" sz="1600"/>
              <a:t>Reward Model</a:t>
            </a:r>
            <a:r>
              <a:rPr lang="zh-CN" altLang="en-US" sz="1600"/>
              <a:t>相同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179705" y="5013325"/>
            <a:ext cx="30333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Reward Model</a:t>
            </a:r>
            <a:r>
              <a:rPr lang="zh-CN" altLang="en-US" sz="1600"/>
              <a:t>在</a:t>
            </a:r>
            <a:r>
              <a:rPr lang="en-US" altLang="zh-CN" sz="1600"/>
              <a:t>step2</a:t>
            </a:r>
            <a:r>
              <a:rPr lang="zh-CN" altLang="en-US" sz="1600"/>
              <a:t>单独</a:t>
            </a:r>
            <a:endParaRPr lang="zh-CN" altLang="en-US" sz="1600"/>
          </a:p>
          <a:p>
            <a:r>
              <a:rPr lang="zh-CN" altLang="en-US" sz="1600"/>
              <a:t>通过交互型文本匹配方式</a:t>
            </a:r>
            <a:endParaRPr lang="zh-CN" altLang="en-US" sz="1600"/>
          </a:p>
          <a:p>
            <a:r>
              <a:rPr lang="zh-CN" altLang="en-US" sz="1600"/>
              <a:t>训练得到，在</a:t>
            </a:r>
            <a:r>
              <a:rPr lang="en-US" altLang="zh-CN" sz="1600"/>
              <a:t>RL</a:t>
            </a:r>
            <a:r>
              <a:rPr lang="zh-CN" altLang="en-US" sz="1600"/>
              <a:t>阶段不做</a:t>
            </a:r>
            <a:endParaRPr lang="zh-CN" altLang="en-US" sz="1600"/>
          </a:p>
          <a:p>
            <a:r>
              <a:rPr lang="zh-CN" altLang="en-US" sz="1600"/>
              <a:t>更新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179705" y="866775"/>
            <a:ext cx="3033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/>
              <a:t>预训练后先做</a:t>
            </a:r>
            <a:r>
              <a:rPr lang="en-US" altLang="zh-CN" sz="1600"/>
              <a:t>SFT</a:t>
            </a:r>
            <a:r>
              <a:rPr lang="zh-CN" altLang="en-US" sz="1600"/>
              <a:t>得到一个</a:t>
            </a:r>
            <a:endParaRPr lang="zh-CN" altLang="en-US" sz="1600"/>
          </a:p>
          <a:p>
            <a:r>
              <a:rPr lang="zh-CN" altLang="en-US" sz="1600"/>
              <a:t>具备基本问答能力的模型</a:t>
            </a:r>
            <a:endParaRPr lang="zh-CN" altLang="en-US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3075" y="1600200"/>
            <a:ext cx="565721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DPO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366645"/>
            <a:ext cx="8229600" cy="2992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19885" y="1768475"/>
            <a:ext cx="6690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跳过</a:t>
            </a:r>
            <a:r>
              <a:rPr lang="en-US" altLang="zh-CN"/>
              <a:t>reward model</a:t>
            </a:r>
            <a:r>
              <a:rPr lang="zh-CN" altLang="en-US"/>
              <a:t>训练，直接使用</a:t>
            </a:r>
            <a:r>
              <a:rPr lang="en-US" altLang="zh-CN"/>
              <a:t>pair</a:t>
            </a:r>
            <a:r>
              <a:rPr lang="zh-CN" altLang="en-US"/>
              <a:t>数据进行学习</a:t>
            </a:r>
            <a:endParaRPr lang="zh-CN" altLang="en-US"/>
          </a:p>
          <a:p>
            <a:r>
              <a:rPr lang="zh-CN" altLang="en-US"/>
              <a:t>实际上</a:t>
            </a:r>
            <a:r>
              <a:rPr lang="en-US" altLang="zh-CN"/>
              <a:t>DPO</a:t>
            </a:r>
            <a:r>
              <a:rPr lang="zh-CN" altLang="en-US"/>
              <a:t>并不是严格意义的强化学习，更适合叫对比学习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5589270"/>
            <a:ext cx="6705600" cy="7772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GRPO</a:t>
            </a:r>
            <a:r>
              <a:rPr lang="zh-CN" altLang="en-US"/>
              <a:t>算法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417955"/>
            <a:ext cx="8498205" cy="3718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1180" y="5184775"/>
            <a:ext cx="82696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奖励可以是硬规则，如：问题是否回答正确，正确为</a:t>
            </a:r>
            <a:r>
              <a:rPr lang="en-US" altLang="zh-CN"/>
              <a:t>1</a:t>
            </a:r>
            <a:r>
              <a:rPr lang="zh-CN" altLang="en-US"/>
              <a:t>，错误为</a:t>
            </a:r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                                       </a:t>
            </a:r>
            <a:r>
              <a:rPr lang="zh-CN" altLang="en-US"/>
              <a:t>生成代码是否可运行，可运行为</a:t>
            </a:r>
            <a:r>
              <a:rPr lang="en-US" altLang="zh-CN"/>
              <a:t>1</a:t>
            </a:r>
            <a:r>
              <a:rPr lang="zh-CN" altLang="en-US"/>
              <a:t>，不可运行为</a:t>
            </a:r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                                       </a:t>
            </a:r>
            <a:r>
              <a:rPr lang="zh-CN" altLang="en-US"/>
              <a:t>回复格式是否符合要求，符合要求为</a:t>
            </a:r>
            <a:r>
              <a:rPr lang="en-US" altLang="zh-CN"/>
              <a:t>1</a:t>
            </a:r>
            <a:r>
              <a:rPr lang="zh-CN" altLang="en-US"/>
              <a:t>，不符合为</a:t>
            </a:r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                                       </a:t>
            </a:r>
            <a:r>
              <a:rPr lang="zh-CN" altLang="en-US"/>
              <a:t>回复文本是否包含不同语种，不包含为</a:t>
            </a:r>
            <a:r>
              <a:rPr lang="en-US" altLang="zh-CN"/>
              <a:t>1</a:t>
            </a:r>
            <a:r>
              <a:rPr lang="zh-CN" altLang="en-US"/>
              <a:t>，包含为</a:t>
            </a:r>
            <a:r>
              <a:rPr lang="en-US" altLang="zh-CN"/>
              <a:t>0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PPO,GRPO</a:t>
            </a:r>
            <a:r>
              <a:rPr lang="zh-CN" altLang="en-US"/>
              <a:t>目标对比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140" y="4284345"/>
            <a:ext cx="8229600" cy="1072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2493010"/>
            <a:ext cx="8016240" cy="716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DeepSeek-R1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9885" y="2060575"/>
            <a:ext cx="5981700" cy="1447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71775" y="4098290"/>
            <a:ext cx="28575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模型输出格式：</a:t>
            </a:r>
            <a:endParaRPr lang="en-US" altLang="zh-CN"/>
          </a:p>
          <a:p>
            <a:pPr algn="l"/>
            <a:r>
              <a:rPr lang="en-US" altLang="zh-CN"/>
              <a:t>&lt;think&gt;</a:t>
            </a:r>
            <a:endParaRPr lang="en-US" altLang="zh-CN"/>
          </a:p>
          <a:p>
            <a:pPr algn="l"/>
            <a:r>
              <a:rPr lang="en-US" altLang="zh-CN"/>
              <a:t>...</a:t>
            </a:r>
            <a:endParaRPr lang="en-US" altLang="zh-CN"/>
          </a:p>
          <a:p>
            <a:pPr algn="l"/>
            <a:r>
              <a:rPr lang="en-US" altLang="zh-CN"/>
              <a:t>&lt;/think&gt;</a:t>
            </a:r>
            <a:endParaRPr lang="en-US" altLang="zh-CN"/>
          </a:p>
          <a:p>
            <a:pPr algn="l"/>
            <a:r>
              <a:rPr lang="en-US" altLang="zh-CN"/>
              <a:t>&lt;answer&gt;</a:t>
            </a:r>
            <a:endParaRPr lang="en-US" altLang="zh-CN"/>
          </a:p>
          <a:p>
            <a:pPr algn="l"/>
            <a:r>
              <a:rPr lang="en-US" altLang="zh-CN"/>
              <a:t>...</a:t>
            </a:r>
            <a:endParaRPr lang="en-US" altLang="zh-CN"/>
          </a:p>
          <a:p>
            <a:pPr algn="l"/>
            <a:r>
              <a:rPr lang="en-US" altLang="zh-CN"/>
              <a:t>&lt;/answer&gt;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如何得到</a:t>
            </a:r>
            <a:r>
              <a:rPr lang="en-US" altLang="zh-CN"/>
              <a:t>R1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215" y="1844675"/>
            <a:ext cx="8644255" cy="38411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强化学习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anchor="t"/>
          <a:p>
            <a:pPr fontAlgn="base"/>
            <a:r>
              <a:rPr lang="zh-CN" altLang="en-US" sz="2000" strike="noStrike" noProof="1"/>
              <a:t>强化学习和监督学习是机器学习中的两种不同的学习范式</a:t>
            </a:r>
            <a:endParaRPr lang="zh-CN" altLang="en-US" sz="2000" strike="noStrike" noProof="1"/>
          </a:p>
          <a:p>
            <a:pPr fontAlgn="base"/>
            <a:endParaRPr lang="zh-CN" altLang="en-US" sz="2000" strike="noStrike" noProof="1"/>
          </a:p>
          <a:p>
            <a:pPr fontAlgn="base"/>
            <a:r>
              <a:rPr lang="zh-CN" altLang="en-US" sz="2000" strike="noStrike" noProof="1"/>
              <a:t>强化学习：目标是让智能体通过与环境的交互，学习到一个最优策略，以最大化长期累积奖励。</a:t>
            </a:r>
            <a:endParaRPr lang="zh-CN" altLang="en-US" sz="2000" strike="noStrike" noProof="1"/>
          </a:p>
          <a:p>
            <a:pPr lvl="1" fontAlgn="base"/>
            <a:r>
              <a:rPr lang="zh-CN" altLang="en-US" sz="1750" strike="noStrike" noProof="1"/>
              <a:t>例如，在机器人导航任务中，智能体需要学习如何在复杂环境中移动，以最快速度到达目标位置，同时避免碰撞障碍物，这个过程中智能体要不断尝试不同的行动序列来找到最优路径。</a:t>
            </a:r>
            <a:endParaRPr lang="zh-CN" altLang="en-US" sz="1750" strike="noStrike" noProof="1"/>
          </a:p>
          <a:p>
            <a:pPr fontAlgn="base"/>
            <a:endParaRPr lang="zh-CN" altLang="en-US" sz="2000" strike="noStrike" noProof="1"/>
          </a:p>
          <a:p>
            <a:pPr fontAlgn="base"/>
            <a:r>
              <a:rPr lang="zh-CN" altLang="en-US" sz="2000" strike="noStrike" noProof="1"/>
              <a:t>监督学习：旨在学习一个从输入特征到输出标签的映射函数，通常用于预测、分类和回归等任务。</a:t>
            </a:r>
            <a:endParaRPr lang="zh-CN" altLang="en-US" sz="2000" strike="noStrike" noProof="1"/>
          </a:p>
          <a:p>
            <a:pPr lvl="1" fontAlgn="base"/>
            <a:r>
              <a:rPr lang="zh-CN" altLang="en-US" sz="1750" strike="noStrike" noProof="1"/>
              <a:t>比如，根据历史数据预测股票价格走势，或者根据图像特征对图像中的物体进行分类，模型通过学习已知的输入输出对来对新的未知数据进行预测。</a:t>
            </a:r>
            <a:endParaRPr lang="zh-CN" altLang="en-US" sz="1750" strike="noStrike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R1-zero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346835"/>
            <a:ext cx="8837930" cy="41643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96645" y="5733415"/>
            <a:ext cx="7992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GRPO + </a:t>
            </a:r>
            <a:r>
              <a:rPr lang="zh-CN" altLang="en-US"/>
              <a:t>规则奖励，直接从基础模型（无</a:t>
            </a:r>
            <a:r>
              <a:rPr lang="en-US" altLang="zh-CN"/>
              <a:t>sft</a:t>
            </a:r>
            <a:r>
              <a:rPr lang="zh-CN" altLang="en-US"/>
              <a:t>）进行强化学习得到</a:t>
            </a:r>
            <a:endParaRPr lang="zh-CN" altLang="en-US"/>
          </a:p>
          <a:p>
            <a:r>
              <a:rPr lang="zh-CN" altLang="en-US"/>
              <a:t>模型在回复中会产生思维链，包含反思，验证等逻辑</a:t>
            </a:r>
            <a:endParaRPr lang="zh-CN" altLang="en-US"/>
          </a:p>
          <a:p>
            <a:r>
              <a:rPr lang="zh-CN" altLang="en-US"/>
              <a:t>虽然直接回答问题效果有缺陷，但是可以用于生成带思维链的训练数据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103"/>
          <p:cNvSpPr/>
          <p:nvPr/>
        </p:nvSpPr>
        <p:spPr>
          <a:xfrm>
            <a:off x="7339375" y="983800"/>
            <a:ext cx="1589100" cy="580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Learnable part of the system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cxnSp>
        <p:nvCxnSpPr>
          <p:cNvPr id="1708" name="Google Shape;1708;p103"/>
          <p:cNvCxnSpPr/>
          <p:nvPr/>
        </p:nvCxnSpPr>
        <p:spPr>
          <a:xfrm>
            <a:off x="7053275" y="868975"/>
            <a:ext cx="6300" cy="82860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103"/>
          <p:cNvCxnSpPr/>
          <p:nvPr/>
        </p:nvCxnSpPr>
        <p:spPr>
          <a:xfrm>
            <a:off x="7053275" y="1694200"/>
            <a:ext cx="2073900" cy="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10" name="Google Shape;1710;p103"/>
          <p:cNvSpPr/>
          <p:nvPr/>
        </p:nvSpPr>
        <p:spPr>
          <a:xfrm>
            <a:off x="181475" y="134860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11" name="Google Shape;1711;p103"/>
          <p:cNvSpPr/>
          <p:nvPr/>
        </p:nvSpPr>
        <p:spPr>
          <a:xfrm>
            <a:off x="1279925" y="133600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program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12" name="Google Shape;1712;p103"/>
          <p:cNvSpPr/>
          <p:nvPr/>
        </p:nvSpPr>
        <p:spPr>
          <a:xfrm>
            <a:off x="3091375" y="1348600"/>
            <a:ext cx="8508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13" name="Google Shape;1713;p103"/>
          <p:cNvSpPr/>
          <p:nvPr/>
        </p:nvSpPr>
        <p:spPr>
          <a:xfrm>
            <a:off x="952525" y="1495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14" name="Google Shape;1714;p103"/>
          <p:cNvSpPr/>
          <p:nvPr/>
        </p:nvSpPr>
        <p:spPr>
          <a:xfrm>
            <a:off x="2739150" y="1495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15" name="Google Shape;1715;p103"/>
          <p:cNvSpPr txBox="1"/>
          <p:nvPr/>
        </p:nvSpPr>
        <p:spPr>
          <a:xfrm>
            <a:off x="115125" y="983800"/>
            <a:ext cx="2632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Rule-based systems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04"/>
          <p:cNvSpPr/>
          <p:nvPr/>
        </p:nvSpPr>
        <p:spPr>
          <a:xfrm>
            <a:off x="181475" y="249160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21" name="Google Shape;1721;p104"/>
          <p:cNvSpPr/>
          <p:nvPr/>
        </p:nvSpPr>
        <p:spPr>
          <a:xfrm>
            <a:off x="1279925" y="247900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features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22" name="Google Shape;1722;p104"/>
          <p:cNvSpPr/>
          <p:nvPr/>
        </p:nvSpPr>
        <p:spPr>
          <a:xfrm>
            <a:off x="4781525" y="249160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23" name="Google Shape;1723;p104"/>
          <p:cNvSpPr/>
          <p:nvPr/>
        </p:nvSpPr>
        <p:spPr>
          <a:xfrm>
            <a:off x="3085775" y="249160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Mapping from 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24" name="Google Shape;1724;p104"/>
          <p:cNvSpPr/>
          <p:nvPr/>
        </p:nvSpPr>
        <p:spPr>
          <a:xfrm>
            <a:off x="5930975" y="248470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 designed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loss function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25" name="Google Shape;1725;p104"/>
          <p:cNvSpPr/>
          <p:nvPr/>
        </p:nvSpPr>
        <p:spPr>
          <a:xfrm>
            <a:off x="952525" y="2638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26" name="Google Shape;1726;p104"/>
          <p:cNvSpPr/>
          <p:nvPr/>
        </p:nvSpPr>
        <p:spPr>
          <a:xfrm>
            <a:off x="2705125" y="26182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27" name="Google Shape;1727;p104"/>
          <p:cNvSpPr/>
          <p:nvPr/>
        </p:nvSpPr>
        <p:spPr>
          <a:xfrm>
            <a:off x="4463325" y="2638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28" name="Google Shape;1728;p104"/>
          <p:cNvSpPr/>
          <p:nvPr/>
        </p:nvSpPr>
        <p:spPr>
          <a:xfrm>
            <a:off x="5601550" y="2638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29" name="Google Shape;1729;p104"/>
          <p:cNvSpPr/>
          <p:nvPr/>
        </p:nvSpPr>
        <p:spPr>
          <a:xfrm rot="10800000" flipH="1">
            <a:off x="509125" y="3012100"/>
            <a:ext cx="64446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30" name="Google Shape;1730;p104"/>
          <p:cNvSpPr txBox="1"/>
          <p:nvPr/>
        </p:nvSpPr>
        <p:spPr>
          <a:xfrm>
            <a:off x="115125" y="2126800"/>
            <a:ext cx="2632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Classical machine learning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31" name="Google Shape;1731;p104"/>
          <p:cNvSpPr/>
          <p:nvPr/>
        </p:nvSpPr>
        <p:spPr>
          <a:xfrm>
            <a:off x="7339375" y="983800"/>
            <a:ext cx="1589100" cy="580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Learnable part of the system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cxnSp>
        <p:nvCxnSpPr>
          <p:cNvPr id="1732" name="Google Shape;1732;p104"/>
          <p:cNvCxnSpPr/>
          <p:nvPr/>
        </p:nvCxnSpPr>
        <p:spPr>
          <a:xfrm>
            <a:off x="7053275" y="868975"/>
            <a:ext cx="6300" cy="82860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33" name="Google Shape;1733;p104"/>
          <p:cNvCxnSpPr/>
          <p:nvPr/>
        </p:nvCxnSpPr>
        <p:spPr>
          <a:xfrm>
            <a:off x="7053275" y="1694200"/>
            <a:ext cx="2073900" cy="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34" name="Google Shape;1734;p104"/>
          <p:cNvSpPr/>
          <p:nvPr/>
        </p:nvSpPr>
        <p:spPr>
          <a:xfrm>
            <a:off x="181475" y="134860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35" name="Google Shape;1735;p104"/>
          <p:cNvSpPr/>
          <p:nvPr/>
        </p:nvSpPr>
        <p:spPr>
          <a:xfrm>
            <a:off x="1279925" y="133600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program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36" name="Google Shape;1736;p104"/>
          <p:cNvSpPr/>
          <p:nvPr/>
        </p:nvSpPr>
        <p:spPr>
          <a:xfrm>
            <a:off x="3091375" y="1348600"/>
            <a:ext cx="8508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37" name="Google Shape;1737;p104"/>
          <p:cNvSpPr/>
          <p:nvPr/>
        </p:nvSpPr>
        <p:spPr>
          <a:xfrm>
            <a:off x="952525" y="1495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38" name="Google Shape;1738;p104"/>
          <p:cNvSpPr/>
          <p:nvPr/>
        </p:nvSpPr>
        <p:spPr>
          <a:xfrm>
            <a:off x="2739150" y="1495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39" name="Google Shape;1739;p104"/>
          <p:cNvSpPr txBox="1"/>
          <p:nvPr/>
        </p:nvSpPr>
        <p:spPr>
          <a:xfrm>
            <a:off x="115125" y="983800"/>
            <a:ext cx="2632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Rule-based systems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105"/>
          <p:cNvSpPr/>
          <p:nvPr/>
        </p:nvSpPr>
        <p:spPr>
          <a:xfrm>
            <a:off x="181475" y="249160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45" name="Google Shape;1745;p105"/>
          <p:cNvSpPr/>
          <p:nvPr/>
        </p:nvSpPr>
        <p:spPr>
          <a:xfrm>
            <a:off x="1279925" y="247900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features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46" name="Google Shape;1746;p105"/>
          <p:cNvSpPr/>
          <p:nvPr/>
        </p:nvSpPr>
        <p:spPr>
          <a:xfrm>
            <a:off x="4781525" y="249160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47" name="Google Shape;1747;p105"/>
          <p:cNvSpPr/>
          <p:nvPr/>
        </p:nvSpPr>
        <p:spPr>
          <a:xfrm>
            <a:off x="3085775" y="249160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Mapping from 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48" name="Google Shape;1748;p105"/>
          <p:cNvSpPr/>
          <p:nvPr/>
        </p:nvSpPr>
        <p:spPr>
          <a:xfrm>
            <a:off x="5930975" y="248470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 designed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loss function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49" name="Google Shape;1749;p105"/>
          <p:cNvSpPr/>
          <p:nvPr/>
        </p:nvSpPr>
        <p:spPr>
          <a:xfrm>
            <a:off x="952525" y="2638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0" name="Google Shape;1750;p105"/>
          <p:cNvSpPr/>
          <p:nvPr/>
        </p:nvSpPr>
        <p:spPr>
          <a:xfrm>
            <a:off x="2705125" y="26182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1" name="Google Shape;1751;p105"/>
          <p:cNvSpPr/>
          <p:nvPr/>
        </p:nvSpPr>
        <p:spPr>
          <a:xfrm>
            <a:off x="4463325" y="2638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2" name="Google Shape;1752;p105"/>
          <p:cNvSpPr/>
          <p:nvPr/>
        </p:nvSpPr>
        <p:spPr>
          <a:xfrm>
            <a:off x="5601550" y="2638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3" name="Google Shape;1753;p105"/>
          <p:cNvSpPr/>
          <p:nvPr/>
        </p:nvSpPr>
        <p:spPr>
          <a:xfrm rot="10800000" flipH="1">
            <a:off x="509125" y="3012100"/>
            <a:ext cx="64446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4" name="Google Shape;1754;p105"/>
          <p:cNvSpPr txBox="1"/>
          <p:nvPr/>
        </p:nvSpPr>
        <p:spPr>
          <a:xfrm>
            <a:off x="115125" y="2126800"/>
            <a:ext cx="2632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Classical machine learning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55" name="Google Shape;1755;p105"/>
          <p:cNvSpPr txBox="1"/>
          <p:nvPr/>
        </p:nvSpPr>
        <p:spPr>
          <a:xfrm>
            <a:off x="181475" y="3428050"/>
            <a:ext cx="5058600" cy="42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Deep learning: (self-)supervised learning</a:t>
            </a:r>
            <a:endParaRPr lang="en-GB" sz="16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56" name="Google Shape;1756;p105"/>
          <p:cNvSpPr/>
          <p:nvPr/>
        </p:nvSpPr>
        <p:spPr>
          <a:xfrm>
            <a:off x="7339375" y="983800"/>
            <a:ext cx="1589100" cy="580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Learnable part of the system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cxnSp>
        <p:nvCxnSpPr>
          <p:cNvPr id="1757" name="Google Shape;1757;p105"/>
          <p:cNvCxnSpPr/>
          <p:nvPr/>
        </p:nvCxnSpPr>
        <p:spPr>
          <a:xfrm>
            <a:off x="7053275" y="868975"/>
            <a:ext cx="6300" cy="82860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58" name="Google Shape;1758;p105"/>
          <p:cNvCxnSpPr/>
          <p:nvPr/>
        </p:nvCxnSpPr>
        <p:spPr>
          <a:xfrm>
            <a:off x="7053275" y="1694200"/>
            <a:ext cx="2073900" cy="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59" name="Google Shape;1759;p105"/>
          <p:cNvSpPr/>
          <p:nvPr/>
        </p:nvSpPr>
        <p:spPr>
          <a:xfrm>
            <a:off x="181475" y="378700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60" name="Google Shape;1760;p105"/>
          <p:cNvSpPr/>
          <p:nvPr/>
        </p:nvSpPr>
        <p:spPr>
          <a:xfrm>
            <a:off x="1323975" y="378700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61" name="Google Shape;1761;p105"/>
          <p:cNvSpPr/>
          <p:nvPr/>
        </p:nvSpPr>
        <p:spPr>
          <a:xfrm>
            <a:off x="3085775" y="378700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Mapping from 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62" name="Google Shape;1762;p105"/>
          <p:cNvSpPr/>
          <p:nvPr/>
        </p:nvSpPr>
        <p:spPr>
          <a:xfrm>
            <a:off x="952525" y="39334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63" name="Google Shape;1763;p105"/>
          <p:cNvSpPr/>
          <p:nvPr/>
        </p:nvSpPr>
        <p:spPr>
          <a:xfrm>
            <a:off x="2705125" y="39136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64" name="Google Shape;1764;p105"/>
          <p:cNvSpPr/>
          <p:nvPr/>
        </p:nvSpPr>
        <p:spPr>
          <a:xfrm rot="10800000" flipH="1">
            <a:off x="539850" y="4307500"/>
            <a:ext cx="64140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65" name="Google Shape;1765;p105"/>
          <p:cNvSpPr/>
          <p:nvPr/>
        </p:nvSpPr>
        <p:spPr>
          <a:xfrm>
            <a:off x="181475" y="134860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66" name="Google Shape;1766;p105"/>
          <p:cNvSpPr/>
          <p:nvPr/>
        </p:nvSpPr>
        <p:spPr>
          <a:xfrm>
            <a:off x="1279925" y="133600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program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67" name="Google Shape;1767;p105"/>
          <p:cNvSpPr/>
          <p:nvPr/>
        </p:nvSpPr>
        <p:spPr>
          <a:xfrm>
            <a:off x="3091375" y="1348600"/>
            <a:ext cx="8508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68" name="Google Shape;1768;p105"/>
          <p:cNvSpPr/>
          <p:nvPr/>
        </p:nvSpPr>
        <p:spPr>
          <a:xfrm>
            <a:off x="952525" y="1495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69" name="Google Shape;1769;p105"/>
          <p:cNvSpPr/>
          <p:nvPr/>
        </p:nvSpPr>
        <p:spPr>
          <a:xfrm>
            <a:off x="2739150" y="1495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70" name="Google Shape;1770;p105"/>
          <p:cNvSpPr txBox="1"/>
          <p:nvPr/>
        </p:nvSpPr>
        <p:spPr>
          <a:xfrm>
            <a:off x="115125" y="983800"/>
            <a:ext cx="2632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Rule-based systems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71" name="Google Shape;1771;p105"/>
          <p:cNvSpPr/>
          <p:nvPr/>
        </p:nvSpPr>
        <p:spPr>
          <a:xfrm>
            <a:off x="4777175" y="380965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72" name="Google Shape;1772;p105"/>
          <p:cNvSpPr/>
          <p:nvPr/>
        </p:nvSpPr>
        <p:spPr>
          <a:xfrm>
            <a:off x="5926625" y="380275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 designed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loss function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73" name="Google Shape;1773;p105"/>
          <p:cNvSpPr/>
          <p:nvPr/>
        </p:nvSpPr>
        <p:spPr>
          <a:xfrm>
            <a:off x="4458975" y="39560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74" name="Google Shape;1774;p105"/>
          <p:cNvSpPr/>
          <p:nvPr/>
        </p:nvSpPr>
        <p:spPr>
          <a:xfrm>
            <a:off x="5597200" y="39560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106"/>
          <p:cNvSpPr/>
          <p:nvPr/>
        </p:nvSpPr>
        <p:spPr>
          <a:xfrm>
            <a:off x="181475" y="249160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80" name="Google Shape;1780;p106"/>
          <p:cNvSpPr/>
          <p:nvPr/>
        </p:nvSpPr>
        <p:spPr>
          <a:xfrm>
            <a:off x="1279925" y="247900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features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81" name="Google Shape;1781;p106"/>
          <p:cNvSpPr/>
          <p:nvPr/>
        </p:nvSpPr>
        <p:spPr>
          <a:xfrm>
            <a:off x="4781525" y="249160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82" name="Google Shape;1782;p106"/>
          <p:cNvSpPr/>
          <p:nvPr/>
        </p:nvSpPr>
        <p:spPr>
          <a:xfrm>
            <a:off x="3085775" y="249160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Mapping from 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83" name="Google Shape;1783;p106"/>
          <p:cNvSpPr/>
          <p:nvPr/>
        </p:nvSpPr>
        <p:spPr>
          <a:xfrm>
            <a:off x="5930975" y="248470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 designed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loss function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84" name="Google Shape;1784;p106"/>
          <p:cNvSpPr/>
          <p:nvPr/>
        </p:nvSpPr>
        <p:spPr>
          <a:xfrm>
            <a:off x="952525" y="2638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85" name="Google Shape;1785;p106"/>
          <p:cNvSpPr/>
          <p:nvPr/>
        </p:nvSpPr>
        <p:spPr>
          <a:xfrm>
            <a:off x="2705125" y="26182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86" name="Google Shape;1786;p106"/>
          <p:cNvSpPr/>
          <p:nvPr/>
        </p:nvSpPr>
        <p:spPr>
          <a:xfrm>
            <a:off x="4463325" y="2638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87" name="Google Shape;1787;p106"/>
          <p:cNvSpPr/>
          <p:nvPr/>
        </p:nvSpPr>
        <p:spPr>
          <a:xfrm>
            <a:off x="5601550" y="2638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88" name="Google Shape;1788;p106"/>
          <p:cNvSpPr/>
          <p:nvPr/>
        </p:nvSpPr>
        <p:spPr>
          <a:xfrm rot="10800000" flipH="1">
            <a:off x="509125" y="3012100"/>
            <a:ext cx="64446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89" name="Google Shape;1789;p106"/>
          <p:cNvSpPr txBox="1"/>
          <p:nvPr/>
        </p:nvSpPr>
        <p:spPr>
          <a:xfrm>
            <a:off x="115125" y="2126800"/>
            <a:ext cx="2632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Classical machine learning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90" name="Google Shape;1790;p106"/>
          <p:cNvSpPr txBox="1"/>
          <p:nvPr/>
        </p:nvSpPr>
        <p:spPr>
          <a:xfrm>
            <a:off x="181475" y="3428050"/>
            <a:ext cx="5058600" cy="42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Deep learning: (self-)supervised learning</a:t>
            </a:r>
            <a:endParaRPr lang="en-GB" sz="16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91" name="Google Shape;1791;p106"/>
          <p:cNvSpPr/>
          <p:nvPr/>
        </p:nvSpPr>
        <p:spPr>
          <a:xfrm>
            <a:off x="7339375" y="983800"/>
            <a:ext cx="1589100" cy="580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Learnable part of the system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cxnSp>
        <p:nvCxnSpPr>
          <p:cNvPr id="1792" name="Google Shape;1792;p106"/>
          <p:cNvCxnSpPr/>
          <p:nvPr/>
        </p:nvCxnSpPr>
        <p:spPr>
          <a:xfrm>
            <a:off x="7053275" y="868975"/>
            <a:ext cx="6300" cy="82860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93" name="Google Shape;1793;p106"/>
          <p:cNvCxnSpPr/>
          <p:nvPr/>
        </p:nvCxnSpPr>
        <p:spPr>
          <a:xfrm>
            <a:off x="7053275" y="1694200"/>
            <a:ext cx="2073900" cy="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94" name="Google Shape;1794;p106"/>
          <p:cNvSpPr/>
          <p:nvPr/>
        </p:nvSpPr>
        <p:spPr>
          <a:xfrm>
            <a:off x="181475" y="378700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95" name="Google Shape;1795;p106"/>
          <p:cNvSpPr/>
          <p:nvPr/>
        </p:nvSpPr>
        <p:spPr>
          <a:xfrm>
            <a:off x="1323975" y="378700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96" name="Google Shape;1796;p106"/>
          <p:cNvSpPr/>
          <p:nvPr/>
        </p:nvSpPr>
        <p:spPr>
          <a:xfrm>
            <a:off x="3085775" y="378700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Mapping from 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97" name="Google Shape;1797;p106"/>
          <p:cNvSpPr/>
          <p:nvPr/>
        </p:nvSpPr>
        <p:spPr>
          <a:xfrm>
            <a:off x="952525" y="39334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98" name="Google Shape;1798;p106"/>
          <p:cNvSpPr/>
          <p:nvPr/>
        </p:nvSpPr>
        <p:spPr>
          <a:xfrm>
            <a:off x="2705125" y="39136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99" name="Google Shape;1799;p106"/>
          <p:cNvSpPr/>
          <p:nvPr/>
        </p:nvSpPr>
        <p:spPr>
          <a:xfrm rot="10800000" flipH="1">
            <a:off x="539850" y="4307500"/>
            <a:ext cx="64140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00" name="Google Shape;1800;p106"/>
          <p:cNvSpPr/>
          <p:nvPr/>
        </p:nvSpPr>
        <p:spPr>
          <a:xfrm>
            <a:off x="181475" y="134860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01" name="Google Shape;1801;p106"/>
          <p:cNvSpPr/>
          <p:nvPr/>
        </p:nvSpPr>
        <p:spPr>
          <a:xfrm>
            <a:off x="1279925" y="133600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program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02" name="Google Shape;1802;p106"/>
          <p:cNvSpPr/>
          <p:nvPr/>
        </p:nvSpPr>
        <p:spPr>
          <a:xfrm>
            <a:off x="3091375" y="1348600"/>
            <a:ext cx="8508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03" name="Google Shape;1803;p106"/>
          <p:cNvSpPr/>
          <p:nvPr/>
        </p:nvSpPr>
        <p:spPr>
          <a:xfrm>
            <a:off x="952525" y="1495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04" name="Google Shape;1804;p106"/>
          <p:cNvSpPr/>
          <p:nvPr/>
        </p:nvSpPr>
        <p:spPr>
          <a:xfrm>
            <a:off x="2739150" y="1495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05" name="Google Shape;1805;p106"/>
          <p:cNvSpPr txBox="1"/>
          <p:nvPr/>
        </p:nvSpPr>
        <p:spPr>
          <a:xfrm>
            <a:off x="115125" y="983800"/>
            <a:ext cx="2632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Rule-based systems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06" name="Google Shape;1806;p106"/>
          <p:cNvSpPr/>
          <p:nvPr/>
        </p:nvSpPr>
        <p:spPr>
          <a:xfrm>
            <a:off x="4777175" y="380965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07" name="Google Shape;1807;p106"/>
          <p:cNvSpPr/>
          <p:nvPr/>
        </p:nvSpPr>
        <p:spPr>
          <a:xfrm>
            <a:off x="5926625" y="380275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 designed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loss function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08" name="Google Shape;1808;p106"/>
          <p:cNvSpPr/>
          <p:nvPr/>
        </p:nvSpPr>
        <p:spPr>
          <a:xfrm>
            <a:off x="4458975" y="39560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09" name="Google Shape;1809;p106"/>
          <p:cNvSpPr/>
          <p:nvPr/>
        </p:nvSpPr>
        <p:spPr>
          <a:xfrm>
            <a:off x="5597200" y="39560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810" name="Google Shape;1810;p10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57625" y="3641347"/>
            <a:ext cx="1686374" cy="8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1" name="Google Shape;1811;p10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16000" y="2372497"/>
            <a:ext cx="1686374" cy="8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3" name="Google Shape;1813;p106"/>
          <p:cNvSpPr txBox="1"/>
          <p:nvPr/>
        </p:nvSpPr>
        <p:spPr>
          <a:xfrm>
            <a:off x="7211695" y="2078990"/>
            <a:ext cx="216725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logistic regression</a:t>
            </a:r>
            <a:endParaRPr lang="en-GB" sz="14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14" name="Google Shape;1814;p106"/>
          <p:cNvSpPr txBox="1"/>
          <p:nvPr/>
        </p:nvSpPr>
        <p:spPr>
          <a:xfrm>
            <a:off x="7053275" y="3332275"/>
            <a:ext cx="2320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Feedforward neural net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108"/>
          <p:cNvSpPr/>
          <p:nvPr/>
        </p:nvSpPr>
        <p:spPr>
          <a:xfrm>
            <a:off x="181475" y="249160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71" name="Google Shape;1871;p108"/>
          <p:cNvSpPr/>
          <p:nvPr/>
        </p:nvSpPr>
        <p:spPr>
          <a:xfrm>
            <a:off x="1279925" y="247900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features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72" name="Google Shape;1872;p108"/>
          <p:cNvSpPr/>
          <p:nvPr/>
        </p:nvSpPr>
        <p:spPr>
          <a:xfrm>
            <a:off x="4781525" y="249160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73" name="Google Shape;1873;p108"/>
          <p:cNvSpPr/>
          <p:nvPr/>
        </p:nvSpPr>
        <p:spPr>
          <a:xfrm>
            <a:off x="3085775" y="249160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Mapping from 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74" name="Google Shape;1874;p108"/>
          <p:cNvSpPr/>
          <p:nvPr/>
        </p:nvSpPr>
        <p:spPr>
          <a:xfrm>
            <a:off x="5930975" y="248470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 designed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loss function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75" name="Google Shape;1875;p108"/>
          <p:cNvSpPr/>
          <p:nvPr/>
        </p:nvSpPr>
        <p:spPr>
          <a:xfrm>
            <a:off x="952525" y="2638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76" name="Google Shape;1876;p108"/>
          <p:cNvSpPr/>
          <p:nvPr/>
        </p:nvSpPr>
        <p:spPr>
          <a:xfrm>
            <a:off x="2705125" y="26182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77" name="Google Shape;1877;p108"/>
          <p:cNvSpPr/>
          <p:nvPr/>
        </p:nvSpPr>
        <p:spPr>
          <a:xfrm>
            <a:off x="4463325" y="2638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78" name="Google Shape;1878;p108"/>
          <p:cNvSpPr/>
          <p:nvPr/>
        </p:nvSpPr>
        <p:spPr>
          <a:xfrm>
            <a:off x="5601550" y="2638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79" name="Google Shape;1879;p108"/>
          <p:cNvSpPr/>
          <p:nvPr/>
        </p:nvSpPr>
        <p:spPr>
          <a:xfrm rot="10800000" flipH="1">
            <a:off x="509125" y="3012100"/>
            <a:ext cx="64446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80" name="Google Shape;1880;p108"/>
          <p:cNvSpPr txBox="1"/>
          <p:nvPr/>
        </p:nvSpPr>
        <p:spPr>
          <a:xfrm>
            <a:off x="115125" y="2126800"/>
            <a:ext cx="2632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Classical machine learning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81" name="Google Shape;1881;p108"/>
          <p:cNvSpPr txBox="1"/>
          <p:nvPr/>
        </p:nvSpPr>
        <p:spPr>
          <a:xfrm>
            <a:off x="181475" y="3428050"/>
            <a:ext cx="5058600" cy="42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Deep learning: (self-)supervised learning</a:t>
            </a:r>
            <a:endParaRPr lang="en-GB" sz="16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82" name="Google Shape;1882;p108"/>
          <p:cNvSpPr/>
          <p:nvPr/>
        </p:nvSpPr>
        <p:spPr>
          <a:xfrm>
            <a:off x="7339375" y="983800"/>
            <a:ext cx="1589100" cy="580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Learnable part of the system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cxnSp>
        <p:nvCxnSpPr>
          <p:cNvPr id="1883" name="Google Shape;1883;p108"/>
          <p:cNvCxnSpPr/>
          <p:nvPr/>
        </p:nvCxnSpPr>
        <p:spPr>
          <a:xfrm>
            <a:off x="7053275" y="868975"/>
            <a:ext cx="6300" cy="82860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84" name="Google Shape;1884;p108"/>
          <p:cNvCxnSpPr/>
          <p:nvPr/>
        </p:nvCxnSpPr>
        <p:spPr>
          <a:xfrm>
            <a:off x="7053275" y="1694200"/>
            <a:ext cx="2073900" cy="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85" name="Google Shape;1885;p108"/>
          <p:cNvSpPr/>
          <p:nvPr/>
        </p:nvSpPr>
        <p:spPr>
          <a:xfrm>
            <a:off x="181475" y="378700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86" name="Google Shape;1886;p108"/>
          <p:cNvSpPr/>
          <p:nvPr/>
        </p:nvSpPr>
        <p:spPr>
          <a:xfrm>
            <a:off x="1323975" y="378700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87" name="Google Shape;1887;p108"/>
          <p:cNvSpPr/>
          <p:nvPr/>
        </p:nvSpPr>
        <p:spPr>
          <a:xfrm>
            <a:off x="3085775" y="378700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Mapping from 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88" name="Google Shape;1888;p108"/>
          <p:cNvSpPr/>
          <p:nvPr/>
        </p:nvSpPr>
        <p:spPr>
          <a:xfrm>
            <a:off x="952525" y="39334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89" name="Google Shape;1889;p108"/>
          <p:cNvSpPr/>
          <p:nvPr/>
        </p:nvSpPr>
        <p:spPr>
          <a:xfrm>
            <a:off x="2705125" y="39136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0" name="Google Shape;1890;p108"/>
          <p:cNvSpPr/>
          <p:nvPr/>
        </p:nvSpPr>
        <p:spPr>
          <a:xfrm rot="10800000" flipH="1">
            <a:off x="539850" y="4307500"/>
            <a:ext cx="64140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1" name="Google Shape;1891;p108"/>
          <p:cNvSpPr/>
          <p:nvPr/>
        </p:nvSpPr>
        <p:spPr>
          <a:xfrm>
            <a:off x="181475" y="134860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92" name="Google Shape;1892;p108"/>
          <p:cNvSpPr/>
          <p:nvPr/>
        </p:nvSpPr>
        <p:spPr>
          <a:xfrm>
            <a:off x="1279925" y="133600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program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93" name="Google Shape;1893;p108"/>
          <p:cNvSpPr/>
          <p:nvPr/>
        </p:nvSpPr>
        <p:spPr>
          <a:xfrm>
            <a:off x="3091375" y="1348600"/>
            <a:ext cx="8508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94" name="Google Shape;1894;p108"/>
          <p:cNvSpPr/>
          <p:nvPr/>
        </p:nvSpPr>
        <p:spPr>
          <a:xfrm>
            <a:off x="952525" y="1495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5" name="Google Shape;1895;p108"/>
          <p:cNvSpPr/>
          <p:nvPr/>
        </p:nvSpPr>
        <p:spPr>
          <a:xfrm>
            <a:off x="2739150" y="14950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6" name="Google Shape;1896;p108"/>
          <p:cNvSpPr txBox="1"/>
          <p:nvPr/>
        </p:nvSpPr>
        <p:spPr>
          <a:xfrm>
            <a:off x="115125" y="983800"/>
            <a:ext cx="2632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Rule-based systems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97" name="Google Shape;1897;p108"/>
          <p:cNvSpPr txBox="1"/>
          <p:nvPr/>
        </p:nvSpPr>
        <p:spPr>
          <a:xfrm>
            <a:off x="181475" y="4571050"/>
            <a:ext cx="5058600" cy="42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Deep learning: other RL formulations</a:t>
            </a:r>
            <a:endParaRPr lang="en-GB" sz="16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98" name="Google Shape;1898;p108"/>
          <p:cNvSpPr/>
          <p:nvPr/>
        </p:nvSpPr>
        <p:spPr>
          <a:xfrm>
            <a:off x="181475" y="493000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99" name="Google Shape;1899;p108"/>
          <p:cNvSpPr/>
          <p:nvPr/>
        </p:nvSpPr>
        <p:spPr>
          <a:xfrm>
            <a:off x="1323975" y="493000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900" name="Google Shape;1900;p108"/>
          <p:cNvSpPr/>
          <p:nvPr/>
        </p:nvSpPr>
        <p:spPr>
          <a:xfrm>
            <a:off x="3085775" y="493000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Mapping from 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901" name="Google Shape;1901;p108"/>
          <p:cNvSpPr/>
          <p:nvPr/>
        </p:nvSpPr>
        <p:spPr>
          <a:xfrm>
            <a:off x="5981100" y="4903300"/>
            <a:ext cx="14349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loss function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902" name="Google Shape;1902;p108"/>
          <p:cNvSpPr/>
          <p:nvPr/>
        </p:nvSpPr>
        <p:spPr>
          <a:xfrm>
            <a:off x="952525" y="50764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03" name="Google Shape;1903;p108"/>
          <p:cNvSpPr/>
          <p:nvPr/>
        </p:nvSpPr>
        <p:spPr>
          <a:xfrm>
            <a:off x="2705125" y="50566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04" name="Google Shape;1904;p108"/>
          <p:cNvSpPr/>
          <p:nvPr/>
        </p:nvSpPr>
        <p:spPr>
          <a:xfrm>
            <a:off x="4463325" y="50764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05" name="Google Shape;1905;p108"/>
          <p:cNvSpPr/>
          <p:nvPr/>
        </p:nvSpPr>
        <p:spPr>
          <a:xfrm rot="10800000" flipH="1">
            <a:off x="539850" y="5450500"/>
            <a:ext cx="64140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906" name="Google Shape;1906;p10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57625" y="3641347"/>
            <a:ext cx="1686374" cy="8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7" name="Google Shape;1907;p108"/>
          <p:cNvSpPr/>
          <p:nvPr/>
        </p:nvSpPr>
        <p:spPr>
          <a:xfrm>
            <a:off x="4777175" y="380965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908" name="Google Shape;1908;p108"/>
          <p:cNvSpPr/>
          <p:nvPr/>
        </p:nvSpPr>
        <p:spPr>
          <a:xfrm>
            <a:off x="5926625" y="380275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 designed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loss function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909" name="Google Shape;1909;p108"/>
          <p:cNvSpPr/>
          <p:nvPr/>
        </p:nvSpPr>
        <p:spPr>
          <a:xfrm>
            <a:off x="4458975" y="39560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10" name="Google Shape;1910;p108"/>
          <p:cNvSpPr/>
          <p:nvPr/>
        </p:nvSpPr>
        <p:spPr>
          <a:xfrm>
            <a:off x="5597200" y="39560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911" name="Google Shape;1911;p10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16000" y="2372497"/>
            <a:ext cx="1686374" cy="8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Google Shape;1913;p108"/>
          <p:cNvSpPr txBox="1"/>
          <p:nvPr/>
        </p:nvSpPr>
        <p:spPr>
          <a:xfrm>
            <a:off x="7211060" y="2079625"/>
            <a:ext cx="193802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logistic regression</a:t>
            </a:r>
            <a:endParaRPr lang="en-GB" sz="14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914" name="Google Shape;1914;p108"/>
          <p:cNvSpPr txBox="1"/>
          <p:nvPr/>
        </p:nvSpPr>
        <p:spPr>
          <a:xfrm>
            <a:off x="7053275" y="3332275"/>
            <a:ext cx="2320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Feedforward neural net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915" name="Google Shape;1915;p108"/>
          <p:cNvSpPr/>
          <p:nvPr/>
        </p:nvSpPr>
        <p:spPr>
          <a:xfrm>
            <a:off x="4777175" y="491710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916" name="Google Shape;1916;p108"/>
          <p:cNvSpPr/>
          <p:nvPr/>
        </p:nvSpPr>
        <p:spPr>
          <a:xfrm>
            <a:off x="5625025" y="50764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强化学习重要概念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2780665"/>
            <a:ext cx="8229600" cy="3731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2140" y="1628775"/>
            <a:ext cx="88011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智能体</a:t>
            </a:r>
            <a:r>
              <a:rPr lang="zh-CN" altLang="en-US"/>
              <a:t>是个很宽泛的概念，可以是一个深度学习模型，也可以是一个实体机器人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环境</a:t>
            </a:r>
            <a:r>
              <a:rPr lang="zh-CN" altLang="en-US"/>
              <a:t>可能随智能体的动作发生变化，为智能体提供奖励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强化学习重要概念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以一个围棋智能体为例，围棋规则即是环境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zh-CN" altLang="en-US" sz="2000"/>
              <a:t>状态（</a:t>
            </a:r>
            <a:r>
              <a:rPr lang="en-US" altLang="zh-CN" sz="2000"/>
              <a:t>State</a:t>
            </a:r>
            <a:r>
              <a:rPr lang="zh-CN" altLang="en-US" sz="2000"/>
              <a:t>）</a:t>
            </a:r>
            <a:endParaRPr lang="zh-CN" altLang="en-US" sz="2000"/>
          </a:p>
          <a:p>
            <a:pPr lvl="1"/>
            <a:r>
              <a:rPr lang="zh-CN" altLang="en-US" sz="1800"/>
              <a:t>当前的盘面即是一种状态</a:t>
            </a:r>
            <a:endParaRPr lang="zh-CN" altLang="en-US" sz="1800"/>
          </a:p>
          <a:p>
            <a:pPr marL="457200" lvl="1" indent="0">
              <a:buNone/>
            </a:pPr>
            <a:endParaRPr lang="zh-CN" altLang="en-US" sz="1800"/>
          </a:p>
          <a:p>
            <a:r>
              <a:rPr lang="zh-CN" altLang="en-US" sz="2000"/>
              <a:t>行动（</a:t>
            </a:r>
            <a:r>
              <a:rPr lang="en-US" altLang="zh-CN" sz="2000"/>
              <a:t>Action</a:t>
            </a:r>
            <a:r>
              <a:rPr lang="zh-CN" altLang="en-US" sz="2000"/>
              <a:t>）</a:t>
            </a:r>
            <a:endParaRPr lang="zh-CN" altLang="en-US" sz="2000"/>
          </a:p>
          <a:p>
            <a:pPr lvl="1"/>
            <a:r>
              <a:rPr lang="zh-CN" altLang="en-US" sz="1800"/>
              <a:t>接下来的下法是一种行动</a:t>
            </a:r>
            <a:endParaRPr lang="zh-CN" altLang="en-US" sz="1800"/>
          </a:p>
          <a:p>
            <a:endParaRPr lang="zh-CN" altLang="en-US" sz="2000"/>
          </a:p>
          <a:p>
            <a:r>
              <a:rPr lang="zh-CN" altLang="en-US" sz="2000"/>
              <a:t>奖励（</a:t>
            </a:r>
            <a:r>
              <a:rPr lang="en-US" altLang="zh-CN" sz="2000"/>
              <a:t>Reward</a:t>
            </a:r>
            <a:r>
              <a:rPr lang="zh-CN" altLang="en-US" sz="2000"/>
              <a:t>）</a:t>
            </a:r>
            <a:endParaRPr lang="zh-CN" altLang="en-US" sz="2000"/>
          </a:p>
          <a:p>
            <a:pPr lvl="1"/>
            <a:r>
              <a:rPr lang="zh-CN" altLang="en-US" sz="1800"/>
              <a:t>输赢是一种由环境给出的奖励</a:t>
            </a:r>
            <a:endParaRPr lang="zh-CN" altLang="en-US" sz="1800"/>
          </a:p>
          <a:p>
            <a:pPr marL="0" lvl="0" indent="0">
              <a:buNone/>
            </a:pP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5" y="2277110"/>
            <a:ext cx="3861435" cy="3896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强化学习重要概念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智能体要学习的内容：</a:t>
            </a:r>
            <a:endParaRPr lang="zh-CN" altLang="en-US" sz="2000"/>
          </a:p>
          <a:p>
            <a:r>
              <a:rPr lang="zh-CN" altLang="en-US" sz="2000"/>
              <a:t>策略（</a:t>
            </a:r>
            <a:r>
              <a:rPr lang="en-US" altLang="zh-CN" sz="2000"/>
              <a:t>Policy</a:t>
            </a:r>
            <a:r>
              <a:rPr lang="zh-CN" altLang="en-US" sz="2000"/>
              <a:t>）</a:t>
            </a:r>
            <a:endParaRPr lang="zh-CN" altLang="en-US" sz="2000"/>
          </a:p>
          <a:p>
            <a:pPr lvl="1"/>
            <a:r>
              <a:rPr lang="zh-CN" altLang="en-US" sz="1800"/>
              <a:t>用于根据当前状态，选择下一步的行动</a:t>
            </a:r>
            <a:endParaRPr lang="zh-CN" altLang="en-US" sz="1800"/>
          </a:p>
          <a:p>
            <a:pPr lvl="1"/>
            <a:r>
              <a:rPr lang="zh-CN" altLang="en-US" sz="1800"/>
              <a:t>以围棋来说，可以理解为在当前盘面下，下一步走每一格的概率</a:t>
            </a:r>
            <a:endParaRPr lang="zh-CN" altLang="en-US" sz="1800"/>
          </a:p>
          <a:p>
            <a:pPr lvl="1"/>
            <a:r>
              <a:rPr lang="zh-CN" altLang="en-US" sz="1800"/>
              <a:t>策略</a:t>
            </a:r>
            <a:r>
              <a:rPr lang="en-US" altLang="zh-CN" sz="1800"/>
              <a:t> π </a:t>
            </a:r>
            <a:r>
              <a:rPr lang="zh-CN" altLang="en-US" sz="1800"/>
              <a:t>是一个输入状态（</a:t>
            </a:r>
            <a:r>
              <a:rPr lang="en-US" altLang="zh-CN" sz="1800"/>
              <a:t>state</a:t>
            </a:r>
            <a:r>
              <a:rPr lang="zh-CN" altLang="en-US" sz="1800"/>
              <a:t>）输出动作（</a:t>
            </a:r>
            <a:r>
              <a:rPr lang="en-US" altLang="zh-CN" sz="1800"/>
              <a:t>action</a:t>
            </a:r>
            <a:r>
              <a:rPr lang="zh-CN" altLang="en-US" sz="1800"/>
              <a:t>）的函数</a:t>
            </a:r>
            <a:endParaRPr lang="en-US" altLang="zh-CN" sz="1800"/>
          </a:p>
          <a:p>
            <a:pPr lvl="1"/>
            <a:endParaRPr lang="zh-CN" altLang="en-US" sz="1800"/>
          </a:p>
          <a:p>
            <a:pPr lvl="1"/>
            <a:endParaRPr lang="zh-CN" altLang="en-US" sz="1800"/>
          </a:p>
          <a:p>
            <a:pPr lvl="1"/>
            <a:r>
              <a:rPr lang="zh-CN" altLang="en-US" sz="1800"/>
              <a:t>或者输入</a:t>
            </a:r>
            <a:r>
              <a:rPr lang="en-US" altLang="zh-CN" sz="1800"/>
              <a:t> </a:t>
            </a:r>
            <a:r>
              <a:rPr lang="zh-CN" altLang="en-US" sz="1800"/>
              <a:t>状态</a:t>
            </a:r>
            <a:r>
              <a:rPr lang="en-US" altLang="zh-CN" sz="1800"/>
              <a:t>+</a:t>
            </a:r>
            <a:r>
              <a:rPr lang="zh-CN" altLang="en-US" sz="1800"/>
              <a:t>动作，输出概率</a:t>
            </a:r>
            <a:r>
              <a:rPr lang="en-US" altLang="zh-CN" sz="1800"/>
              <a:t> </a:t>
            </a:r>
            <a:r>
              <a:rPr lang="zh-CN" altLang="en-US" sz="1800"/>
              <a:t>的函数</a:t>
            </a:r>
            <a:endParaRPr lang="zh-CN" altLang="en-US" sz="1800"/>
          </a:p>
          <a:p>
            <a:pPr lvl="1"/>
            <a:endParaRPr lang="zh-CN" altLang="en-US" sz="1800"/>
          </a:p>
          <a:p>
            <a:pPr lvl="1"/>
            <a:r>
              <a:rPr lang="zh-CN" altLang="en-US" sz="1800"/>
              <a:t>有了策略之后，就可以不断在每个状态下，决定执行什么动作，进而进入下一个状态，依次类推完成整个任务</a:t>
            </a:r>
            <a:endParaRPr lang="zh-CN" altLang="en-US" sz="1800"/>
          </a:p>
          <a:p>
            <a:pPr lvl="1"/>
            <a:r>
              <a:rPr lang="en-US" altLang="zh-CN" sz="1800"/>
              <a:t>s1 -&gt; a1 -&gt; s2 -&gt; a2 -&gt; s3....</a:t>
            </a:r>
            <a:endParaRPr lang="en-US" altLang="zh-CN" sz="1800"/>
          </a:p>
          <a:p>
            <a:pPr lvl="1"/>
            <a:r>
              <a:rPr lang="zh-CN" altLang="en-US" sz="1800"/>
              <a:t>这就是所谓的</a:t>
            </a:r>
            <a:r>
              <a:rPr lang="en-US" altLang="zh-CN" sz="1800"/>
              <a:t>“</a:t>
            </a:r>
            <a:r>
              <a:rPr lang="zh-CN" altLang="en-US" sz="1800"/>
              <a:t>马尔可夫决策过程</a:t>
            </a:r>
            <a:r>
              <a:rPr lang="en-US" altLang="zh-CN" sz="1800"/>
              <a:t>” MDP</a:t>
            </a:r>
            <a:endParaRPr lang="en-US" altLang="zh-CN" sz="1800"/>
          </a:p>
          <a:p>
            <a:pPr marL="457200" lvl="1" indent="0">
              <a:buNone/>
            </a:pPr>
            <a:endParaRPr lang="zh-CN" altLang="en-US" sz="1800"/>
          </a:p>
          <a:p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0195" y="3429000"/>
            <a:ext cx="2397125" cy="523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3429000"/>
            <a:ext cx="969645" cy="450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20110" y="3511550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或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强化学习重要概念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智能体要学习的内容：</a:t>
            </a:r>
            <a:endParaRPr lang="zh-CN" altLang="en-US" sz="2000"/>
          </a:p>
          <a:p>
            <a:r>
              <a:rPr lang="zh-CN" altLang="en-US" sz="2000"/>
              <a:t>价值函数（</a:t>
            </a:r>
            <a:r>
              <a:rPr lang="en-US" altLang="zh-CN" sz="2000"/>
              <a:t>Value Function</a:t>
            </a:r>
            <a:r>
              <a:rPr lang="zh-CN" altLang="en-US" sz="2000"/>
              <a:t>）</a:t>
            </a:r>
            <a:endParaRPr lang="zh-CN" altLang="en-US" sz="2000"/>
          </a:p>
          <a:p>
            <a:pPr lvl="1"/>
            <a:r>
              <a:rPr lang="zh-CN" altLang="en-US" sz="1800"/>
              <a:t>基于策略</a:t>
            </a:r>
            <a:r>
              <a:rPr lang="en-US" altLang="zh-CN" sz="1800">
                <a:sym typeface="+mn-ea"/>
              </a:rPr>
              <a:t>π</a:t>
            </a:r>
            <a:r>
              <a:rPr lang="zh-CN" altLang="en-US" sz="1800">
                <a:sym typeface="+mn-ea"/>
              </a:rPr>
              <a:t>得到的</a:t>
            </a:r>
            <a:r>
              <a:rPr lang="zh-CN" altLang="en-US" sz="1800"/>
              <a:t>函数，具体分为两种：</a:t>
            </a:r>
            <a:endParaRPr lang="zh-CN" altLang="en-US" sz="1800"/>
          </a:p>
          <a:p>
            <a:pPr lvl="1"/>
            <a:r>
              <a:rPr lang="en-US" altLang="zh-CN" sz="1800"/>
              <a:t>1</a:t>
            </a:r>
            <a:r>
              <a:rPr lang="zh-CN" altLang="en-US" sz="1800"/>
              <a:t>）状态价值函数</a:t>
            </a:r>
            <a:r>
              <a:rPr lang="en-US" altLang="zh-CN" sz="1800"/>
              <a:t>   V(s)</a:t>
            </a:r>
            <a:endParaRPr lang="zh-CN" altLang="en-US" sz="1800"/>
          </a:p>
          <a:p>
            <a:pPr lvl="2"/>
            <a:r>
              <a:rPr lang="zh-CN" altLang="en-US" sz="1540"/>
              <a:t>表示从状态</a:t>
            </a:r>
            <a:r>
              <a:rPr lang="en-US" altLang="zh-CN" sz="1540"/>
              <a:t>s</a:t>
            </a:r>
            <a:r>
              <a:rPr lang="zh-CN" altLang="en-US" sz="1540"/>
              <a:t>开始，遵循策略</a:t>
            </a:r>
            <a:r>
              <a:rPr lang="en-US" altLang="zh-CN" sz="1540">
                <a:sym typeface="+mn-ea"/>
              </a:rPr>
              <a:t>π</a:t>
            </a:r>
            <a:r>
              <a:rPr lang="zh-CN" altLang="en-US" sz="1540"/>
              <a:t>所能获得的长期累积奖励（</a:t>
            </a:r>
            <a:r>
              <a:rPr lang="en-US" altLang="zh-CN" sz="1540"/>
              <a:t>r</a:t>
            </a:r>
            <a:r>
              <a:rPr lang="en-US" altLang="zh-CN" sz="1500" baseline="-25000">
                <a:solidFill>
                  <a:schemeClr val="tx1"/>
                </a:solidFill>
                <a:uFillTx/>
              </a:rPr>
              <a:t>t</a:t>
            </a:r>
            <a:r>
              <a:rPr lang="zh-CN" altLang="en-US" sz="1540"/>
              <a:t>）</a:t>
            </a:r>
            <a:r>
              <a:rPr lang="zh-CN" altLang="en-US" sz="1540">
                <a:sym typeface="+mn-ea"/>
              </a:rPr>
              <a:t>的</a:t>
            </a:r>
            <a:r>
              <a:rPr lang="zh-CN" altLang="en-US" sz="1540"/>
              <a:t>期望</a:t>
            </a:r>
            <a:endParaRPr lang="zh-CN" altLang="en-US" sz="1540"/>
          </a:p>
          <a:p>
            <a:pPr lvl="2"/>
            <a:endParaRPr lang="zh-CN" altLang="en-US" sz="1540"/>
          </a:p>
          <a:p>
            <a:pPr lvl="2"/>
            <a:endParaRPr lang="zh-CN" altLang="en-US" sz="1540"/>
          </a:p>
          <a:p>
            <a:pPr lvl="2"/>
            <a:endParaRPr lang="zh-CN" altLang="en-US" sz="1540"/>
          </a:p>
          <a:p>
            <a:pPr lvl="2"/>
            <a:r>
              <a:rPr lang="zh-CN" altLang="en-US" sz="1540"/>
              <a:t>折扣因子</a:t>
            </a:r>
            <a:r>
              <a:rPr lang="en-US" altLang="zh-CN" sz="1540"/>
              <a:t>∈[0,1]</a:t>
            </a:r>
            <a:r>
              <a:rPr lang="zh-CN" altLang="en-US" sz="1540"/>
              <a:t>，反映对于未来奖励的重视程度</a:t>
            </a:r>
            <a:endParaRPr lang="zh-CN" altLang="en-US" sz="1540"/>
          </a:p>
          <a:p>
            <a:pPr lvl="2"/>
            <a:endParaRPr lang="zh-CN" altLang="en-US" sz="1540"/>
          </a:p>
          <a:p>
            <a:pPr lvl="1"/>
            <a:r>
              <a:rPr lang="en-US" altLang="zh-CN" sz="1800"/>
              <a:t>2</a:t>
            </a:r>
            <a:r>
              <a:rPr lang="zh-CN" altLang="en-US" sz="1800"/>
              <a:t>）动作价值函数</a:t>
            </a:r>
            <a:r>
              <a:rPr lang="en-US" altLang="zh-CN" sz="1800"/>
              <a:t>   Q(s,a)</a:t>
            </a:r>
            <a:endParaRPr lang="zh-CN" altLang="en-US" sz="1800"/>
          </a:p>
          <a:p>
            <a:pPr lvl="2"/>
            <a:r>
              <a:rPr lang="zh-CN" altLang="en-US" sz="1540"/>
              <a:t>表示在状态</a:t>
            </a:r>
            <a:r>
              <a:rPr lang="en-US" altLang="zh-CN" sz="1540"/>
              <a:t>s</a:t>
            </a:r>
            <a:r>
              <a:rPr lang="zh-CN" altLang="en-US" sz="1540"/>
              <a:t>下采取行动</a:t>
            </a:r>
            <a:r>
              <a:rPr lang="en-US" altLang="zh-CN" sz="1540"/>
              <a:t>a</a:t>
            </a:r>
            <a:r>
              <a:rPr lang="zh-CN" altLang="en-US" sz="1540"/>
              <a:t>，遵循策略</a:t>
            </a:r>
            <a:r>
              <a:rPr lang="en-US" altLang="zh-CN" sz="1540">
                <a:sym typeface="+mn-ea"/>
              </a:rPr>
              <a:t>π</a:t>
            </a:r>
            <a:r>
              <a:rPr lang="zh-CN" altLang="en-US" sz="1540"/>
              <a:t>所能获得的长期累积奖励的期望</a:t>
            </a:r>
            <a:endParaRPr lang="zh-CN" altLang="en-US" sz="1540"/>
          </a:p>
          <a:p>
            <a:pPr marL="457200" lvl="1" indent="0">
              <a:buNone/>
            </a:pPr>
            <a:endParaRPr lang="zh-CN" altLang="en-US" sz="1800"/>
          </a:p>
          <a:p>
            <a:pPr lvl="1"/>
            <a:endParaRPr lang="zh-CN" altLang="en-US" sz="1575"/>
          </a:p>
          <a:p>
            <a:pPr lvl="1"/>
            <a:r>
              <a:rPr lang="zh-CN" altLang="en-US" sz="1575"/>
              <a:t>二者关系</a:t>
            </a:r>
            <a:endParaRPr lang="zh-CN" altLang="en-US" sz="1575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3284855"/>
            <a:ext cx="5288280" cy="472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5" y="3789045"/>
            <a:ext cx="2796540" cy="3124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85" y="5300980"/>
            <a:ext cx="3665220" cy="492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20" y="6165215"/>
            <a:ext cx="20574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强化学习重要概念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优化目标：优势估计函数</a:t>
            </a:r>
            <a:endParaRPr lang="en-US" altLang="zh-CN" sz="2000"/>
          </a:p>
          <a:p>
            <a:endParaRPr lang="zh-CN" altLang="en-US" sz="2000"/>
          </a:p>
          <a:p>
            <a:r>
              <a:rPr lang="en-US" altLang="zh-CN" sz="2000"/>
              <a:t>Q</a:t>
            </a:r>
            <a:r>
              <a:rPr lang="zh-CN" altLang="en-US" sz="2000"/>
              <a:t>和</a:t>
            </a:r>
            <a:r>
              <a:rPr lang="en-US" altLang="zh-CN" sz="2000"/>
              <a:t>V</a:t>
            </a:r>
            <a:r>
              <a:rPr lang="zh-CN" altLang="en-US" sz="2000"/>
              <a:t>都是基于策略</a:t>
            </a:r>
            <a:r>
              <a:rPr lang="en-US" altLang="zh-CN" sz="2000">
                <a:sym typeface="+mn-ea"/>
              </a:rPr>
              <a:t>π</a:t>
            </a:r>
            <a:r>
              <a:rPr lang="zh-CN" altLang="en-US" sz="2000">
                <a:sym typeface="+mn-ea"/>
              </a:rPr>
              <a:t>的函数，所以整个函数也是一个基于</a:t>
            </a:r>
            <a:r>
              <a:rPr lang="en-US" altLang="zh-CN" sz="2000">
                <a:sym typeface="+mn-ea"/>
              </a:rPr>
              <a:t>π</a:t>
            </a:r>
            <a:r>
              <a:rPr lang="zh-CN" altLang="en-US" sz="2000">
                <a:sym typeface="+mn-ea"/>
              </a:rPr>
              <a:t>的函数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策略</a:t>
            </a:r>
            <a:r>
              <a:rPr lang="en-US" altLang="zh-CN" sz="2000">
                <a:sym typeface="+mn-ea"/>
              </a:rPr>
              <a:t>π</a:t>
            </a:r>
            <a:r>
              <a:rPr lang="zh-CN" altLang="en-US" sz="2000">
                <a:sym typeface="+mn-ea"/>
              </a:rPr>
              <a:t>可以是一个神经网络，要优化这个网络的参数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训练过程中，通过最大化优势函数</a:t>
            </a:r>
            <a:r>
              <a:rPr lang="en-US" altLang="zh-CN" sz="2000">
                <a:sym typeface="+mn-ea"/>
              </a:rPr>
              <a:t>A(s,a)</a:t>
            </a:r>
            <a:r>
              <a:rPr lang="zh-CN" altLang="en-US" sz="2000">
                <a:sym typeface="+mn-ea"/>
              </a:rPr>
              <a:t>，来更新策略网络的参数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也就是说优势估计函数的作用类似于</a:t>
            </a:r>
            <a:r>
              <a:rPr lang="en-US" altLang="zh-CN" sz="2000">
                <a:sym typeface="+mn-ea"/>
              </a:rPr>
              <a:t>loss</a:t>
            </a:r>
            <a:r>
              <a:rPr lang="zh-CN" altLang="en-US" sz="2000">
                <a:sym typeface="+mn-ea"/>
              </a:rPr>
              <a:t>函数，是一个优化目标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可以通过梯度反传来优化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这是强化学习中的一种方法，一般称为</a:t>
            </a:r>
            <a:r>
              <a:rPr lang="zh-CN" altLang="en-US" sz="2000" b="1">
                <a:sym typeface="+mn-ea"/>
              </a:rPr>
              <a:t>策略梯度算法</a:t>
            </a:r>
            <a:endParaRPr lang="zh-CN" altLang="en-US" sz="20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600200"/>
            <a:ext cx="2653030" cy="4311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95" y="2420620"/>
            <a:ext cx="7025640" cy="4149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NLP</a:t>
            </a:r>
            <a:r>
              <a:rPr lang="zh-CN" altLang="en-US"/>
              <a:t>与强化学习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800"/>
              <a:t>将文本生成过程看作一个序列决策过程</a:t>
            </a:r>
            <a:endParaRPr lang="zh-CN" altLang="en-US" sz="1800"/>
          </a:p>
          <a:p>
            <a:r>
              <a:rPr lang="en-US" altLang="zh-CN" sz="1800"/>
              <a:t>state = </a:t>
            </a:r>
            <a:r>
              <a:rPr lang="zh-CN" altLang="en-US" sz="1800"/>
              <a:t>已经生成的部分文本</a:t>
            </a:r>
            <a:endParaRPr lang="zh-CN" altLang="en-US" sz="1800"/>
          </a:p>
          <a:p>
            <a:r>
              <a:rPr lang="en-US" altLang="zh-CN" sz="1800"/>
              <a:t>action = </a:t>
            </a:r>
            <a:r>
              <a:rPr lang="zh-CN" altLang="en-US" sz="1800"/>
              <a:t>选择下一个要生成的</a:t>
            </a:r>
            <a:r>
              <a:rPr lang="en-US" altLang="zh-CN" sz="1800"/>
              <a:t>token</a:t>
            </a:r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PPO</a:t>
            </a:r>
            <a:r>
              <a:rPr lang="zh-CN" altLang="en-US"/>
              <a:t>算法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0" y="1268730"/>
            <a:ext cx="8990330" cy="5384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3256</Words>
  <Application>WPS 演示</Application>
  <PresentationFormat/>
  <Paragraphs>338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 Unicode MS</vt:lpstr>
      <vt:lpstr>Calibri</vt:lpstr>
      <vt:lpstr>Roboto</vt:lpstr>
      <vt:lpstr>Times New Roman</vt:lpstr>
      <vt:lpstr>默认设计模板</vt:lpstr>
      <vt:lpstr>强化学习与NLP</vt:lpstr>
      <vt:lpstr>强化学习</vt:lpstr>
      <vt:lpstr>强化学习重要概念</vt:lpstr>
      <vt:lpstr>强化学习重要概念</vt:lpstr>
      <vt:lpstr>强化学习重要概念</vt:lpstr>
      <vt:lpstr>强化学习重要概念</vt:lpstr>
      <vt:lpstr>强化学习重要概念</vt:lpstr>
      <vt:lpstr>NLP与强化学习</vt:lpstr>
      <vt:lpstr>PPO算法</vt:lpstr>
      <vt:lpstr>RW训练</vt:lpstr>
      <vt:lpstr>RL训练</vt:lpstr>
      <vt:lpstr>PPO加入约束</vt:lpstr>
      <vt:lpstr>PowerPoint 演示文稿</vt:lpstr>
      <vt:lpstr>PowerPoint 演示文稿</vt:lpstr>
      <vt:lpstr>DPO</vt:lpstr>
      <vt:lpstr>GRPO算法</vt:lpstr>
      <vt:lpstr>PPO,GRPO目标对比</vt:lpstr>
      <vt:lpstr>DeepSeek-R1</vt:lpstr>
      <vt:lpstr>如何得到R1</vt:lpstr>
      <vt:lpstr>R1-zero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分布式训练</dc:title>
  <dc:creator>zimo Yin</dc:creator>
  <cp:lastModifiedBy>殷子墨</cp:lastModifiedBy>
  <cp:revision>77</cp:revision>
  <dcterms:created xsi:type="dcterms:W3CDTF">2024-02-26T07:21:00Z</dcterms:created>
  <dcterms:modified xsi:type="dcterms:W3CDTF">2025-02-28T01:31:19Z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B36981CF3C5643819C2F105735FDFB6E_12</vt:lpwstr>
  </property>
</Properties>
</file>