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57" r:id="rId6"/>
    <p:sldId id="258" r:id="rId7"/>
    <p:sldId id="259" r:id="rId8"/>
    <p:sldId id="268" r:id="rId9"/>
    <p:sldId id="261" r:id="rId10"/>
    <p:sldId id="271" r:id="rId11"/>
    <p:sldId id="262" r:id="rId12"/>
    <p:sldId id="263" r:id="rId13"/>
    <p:sldId id="264" r:id="rId14"/>
    <p:sldId id="265" r:id="rId15"/>
    <p:sldId id="272" r:id="rId16"/>
    <p:sldId id="273" r:id="rId17"/>
    <p:sldId id="286" r:id="rId18"/>
    <p:sldId id="274" r:id="rId19"/>
    <p:sldId id="287" r:id="rId20"/>
    <p:sldId id="288" r:id="rId21"/>
    <p:sldId id="291" r:id="rId22"/>
    <p:sldId id="275" r:id="rId23"/>
    <p:sldId id="294" r:id="rId24"/>
    <p:sldId id="293" r:id="rId25"/>
    <p:sldId id="295" r:id="rId26"/>
    <p:sldId id="292" r:id="rId27"/>
    <p:sldId id="296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zh-CN" altLang="en-US" sz="44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大模型训练相关知识</a:t>
            </a:r>
            <a:endParaRPr lang="zh-CN" altLang="en-US" sz="44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 anchor="t" anchorCtr="0"/>
          <a:p>
            <a:pPr defTabSz="914400">
              <a:buClrTx/>
              <a:buSzTx/>
              <a:buFontTx/>
            </a:pPr>
            <a:endParaRPr sz="3200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浮点数类型</a:t>
            </a:r>
            <a:endParaRPr lang="zh-CN" altLang="en-US"/>
          </a:p>
        </p:txBody>
      </p:sp>
      <p:pic>
        <p:nvPicPr>
          <p:cNvPr id="1126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4575" y="1844675"/>
            <a:ext cx="7253288" cy="3513138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浮点数表示方法</a:t>
            </a:r>
            <a:endParaRPr lang="zh-CN" altLang="en-US"/>
          </a:p>
        </p:txBody>
      </p:sp>
      <p:pic>
        <p:nvPicPr>
          <p:cNvPr id="12290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0475" y="1484313"/>
            <a:ext cx="6875463" cy="4795837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Arial" panose="020B0604020202020204" pitchFamily="34" charset="0"/>
              </a:rPr>
              <a:t>浮点数表示方法</a:t>
            </a:r>
            <a:endParaRPr lang="zh-CN" altLang="en-US"/>
          </a:p>
        </p:txBody>
      </p:sp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600"/>
              <a:t>例：</a:t>
            </a:r>
            <a:r>
              <a:rPr lang="en-US" altLang="zh-CN" sz="1600"/>
              <a:t>25.125                                                            D = </a:t>
            </a:r>
            <a:r>
              <a:rPr lang="zh-CN" altLang="en-US" sz="1600"/>
              <a:t>十进制  </a:t>
            </a:r>
            <a:r>
              <a:rPr lang="en-US" altLang="zh-CN" sz="1600"/>
              <a:t>B = </a:t>
            </a:r>
            <a:r>
              <a:rPr lang="zh-CN" altLang="en-US" sz="1600"/>
              <a:t>二进制</a:t>
            </a:r>
            <a:endParaRPr lang="zh-CN" altLang="en-US" sz="1600"/>
          </a:p>
          <a:p>
            <a:r>
              <a:rPr lang="en-US" altLang="zh-CN" sz="1600"/>
              <a:t>整数部分：25(D) = 11001(B)</a:t>
            </a:r>
            <a:endParaRPr lang="en-US" altLang="zh-CN" sz="1600"/>
          </a:p>
          <a:p>
            <a:r>
              <a:rPr lang="en-US" altLang="zh-CN" sz="1600"/>
              <a:t>小数部分：0.125(D) = 0.001(B)</a:t>
            </a:r>
            <a:endParaRPr lang="en-US" altLang="zh-CN" sz="1600"/>
          </a:p>
          <a:p>
            <a:r>
              <a:rPr lang="en-US" altLang="zh-CN" sz="1600"/>
              <a:t>用二进制科学计数法表示：25.125(D) = 11001.001(B) = 1.1001001 * 2^4(B)</a:t>
            </a:r>
            <a:endParaRPr lang="en-US" altLang="zh-CN" sz="1600"/>
          </a:p>
          <a:p>
            <a:r>
              <a:rPr lang="zh-CN" altLang="en-US" sz="1600"/>
              <a:t>符号位 </a:t>
            </a:r>
            <a:r>
              <a:rPr lang="en-US" altLang="zh-CN" sz="1600"/>
              <a:t>S = 0</a:t>
            </a:r>
            <a:endParaRPr lang="en-US" altLang="zh-CN" sz="1600"/>
          </a:p>
          <a:p>
            <a:r>
              <a:rPr lang="en-US" altLang="zh-CN" sz="1600"/>
              <a:t>尾数 M = 1.001001 = 001001(去掉1，隐藏位)</a:t>
            </a:r>
            <a:endParaRPr lang="en-US" altLang="zh-CN" sz="1600"/>
          </a:p>
          <a:p>
            <a:r>
              <a:rPr lang="en-US" altLang="zh-CN" sz="1600"/>
              <a:t>指数 E = 4 + 127(中间数) = 135(D) = 10000111(B)</a:t>
            </a:r>
            <a:endParaRPr lang="en-US" altLang="zh-CN" sz="1600"/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3860800"/>
            <a:ext cx="6705600" cy="1882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浮点数精度损失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p>
            <a:pPr fontAlgn="base"/>
            <a:r>
              <a:rPr lang="zh-CN" altLang="en-US" sz="1600" strike="noStrike" noProof="1"/>
              <a:t>将</a:t>
            </a:r>
            <a:r>
              <a:rPr lang="en-US" altLang="zh-CN" sz="1600" strike="noStrike" noProof="1"/>
              <a:t>0.2</a:t>
            </a:r>
            <a:r>
              <a:rPr lang="zh-CN" altLang="en-US" sz="1600" strike="noStrike" noProof="1"/>
              <a:t>（十进制）转化为二进制数：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0.2 * 2 = 0.4 -&gt; 0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0.4 * 2 = 0.8 -&gt; 0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0.8 * 2 = 1.6 -&gt; 1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0.6 * 2 = 1.2 -&gt; 1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0.2 * 2 = 0.4 -&gt; 0（发生循环）</a:t>
            </a:r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...</a:t>
            </a:r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0.2(D) = 0.00110…(B)</a:t>
            </a:r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r>
              <a:rPr lang="zh-CN" altLang="en-US" sz="1600" strike="noStrike" noProof="1"/>
              <a:t>由于浮点数尾数位数有限，最后只能截断，导致精度损失</a:t>
            </a:r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r>
              <a:rPr lang="zh-CN" altLang="en-US" sz="1600" strike="noStrike" noProof="1">
                <a:sym typeface="+mn-ea"/>
              </a:rPr>
              <a:t>例如：</a:t>
            </a:r>
            <a:r>
              <a:rPr lang="en-US" altLang="zh-CN" sz="1600" strike="noStrike" noProof="1">
                <a:sym typeface="+mn-ea"/>
              </a:rPr>
              <a:t> 0.00..</a:t>
            </a:r>
            <a:r>
              <a:rPr lang="zh-CN" altLang="en-US" sz="1600" strike="noStrike" noProof="1">
                <a:sym typeface="+mn-ea"/>
              </a:rPr>
              <a:t>（</a:t>
            </a:r>
            <a:r>
              <a:rPr lang="en-US" altLang="zh-CN" sz="1600" strike="noStrike" noProof="1">
                <a:sym typeface="+mn-ea"/>
              </a:rPr>
              <a:t>800</a:t>
            </a:r>
            <a:r>
              <a:rPr lang="zh-CN" altLang="en-US" sz="1600" strike="noStrike" noProof="1">
                <a:sym typeface="+mn-ea"/>
              </a:rPr>
              <a:t>个</a:t>
            </a:r>
            <a:r>
              <a:rPr lang="en-US" altLang="zh-CN" sz="1600" strike="noStrike" noProof="1">
                <a:sym typeface="+mn-ea"/>
              </a:rPr>
              <a:t>0</a:t>
            </a:r>
            <a:r>
              <a:rPr lang="zh-CN" altLang="en-US" sz="1600" strike="noStrike" noProof="1">
                <a:sym typeface="+mn-ea"/>
              </a:rPr>
              <a:t>）</a:t>
            </a:r>
            <a:r>
              <a:rPr lang="en-US" altLang="zh-CN" sz="1600" strike="noStrike" noProof="1">
                <a:sym typeface="+mn-ea"/>
              </a:rPr>
              <a:t>..01 + 1 = 1</a:t>
            </a:r>
            <a:endParaRPr lang="zh-CN" altLang="en-US" sz="1600" strike="noStrike" noProof="1">
              <a:sym typeface="+mn-ea"/>
            </a:endParaRPr>
          </a:p>
          <a:p>
            <a:pPr fontAlgn="base"/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marL="0" indent="0" fontAlgn="base">
              <a:buNone/>
            </a:pPr>
            <a:endParaRPr lang="zh-CN" altLang="en-US" sz="1600" strike="noStrike" noProof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Arial" panose="020B0604020202020204" pitchFamily="34" charset="0"/>
              </a:rPr>
              <a:t>浮点数类型</a:t>
            </a:r>
            <a:endParaRPr lang="zh-CN" altLang="en-US"/>
          </a:p>
        </p:txBody>
      </p:sp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8675" y="1700213"/>
            <a:ext cx="7253288" cy="3513137"/>
          </a:xfrm>
          <a:ln/>
        </p:spPr>
      </p:pic>
      <p:sp>
        <p:nvSpPr>
          <p:cNvPr id="15363" name="文本框 4"/>
          <p:cNvSpPr txBox="1"/>
          <p:nvPr/>
        </p:nvSpPr>
        <p:spPr>
          <a:xfrm>
            <a:off x="1476375" y="5300663"/>
            <a:ext cx="7448550" cy="11890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float32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表示范围（折合十进制）：-3.4 * 10^38 ~ 3.4 * 10 ^38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指数位数越多，可以表示的值范围越大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尾数尾数越多，可以表示的值越精确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总位数越多，该数字占空间越大（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=8bit)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混合精度训练</a:t>
            </a:r>
            <a:endParaRPr lang="zh-CN" altLang="en-US"/>
          </a:p>
        </p:txBody>
      </p:sp>
      <p:pic>
        <p:nvPicPr>
          <p:cNvPr id="1638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2275" y="1844675"/>
            <a:ext cx="5799138" cy="4525963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13192" y="2684778"/>
            <a:ext cx="6317615" cy="1737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deepspeed</a:t>
            </a:r>
            <a:endParaRPr lang="en-US" altLang="zh-CN" sz="5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algn="ctr" fontAlgn="base"/>
            <a:r>
              <a:rPr lang="en-US" altLang="zh-CN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零冗余优化器 ZeRO</a:t>
            </a:r>
            <a:endParaRPr lang="en-US" altLang="zh-CN" sz="5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ZeRO</a:t>
            </a:r>
            <a:endParaRPr lang="en-US" altLang="zh-CN"/>
          </a:p>
        </p:txBody>
      </p:sp>
      <p:pic>
        <p:nvPicPr>
          <p:cNvPr id="18434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4575" y="2276475"/>
            <a:ext cx="7810500" cy="3276600"/>
          </a:xfrm>
          <a:ln/>
        </p:spPr>
      </p:pic>
      <p:sp>
        <p:nvSpPr>
          <p:cNvPr id="18435" name="文本框 2"/>
          <p:cNvSpPr txBox="1"/>
          <p:nvPr/>
        </p:nvSpPr>
        <p:spPr>
          <a:xfrm>
            <a:off x="231775" y="2871788"/>
            <a:ext cx="12446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stage0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文本框 3"/>
          <p:cNvSpPr txBox="1"/>
          <p:nvPr/>
        </p:nvSpPr>
        <p:spPr>
          <a:xfrm>
            <a:off x="252413" y="3500438"/>
            <a:ext cx="1244600" cy="366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stage1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文本框 4"/>
          <p:cNvSpPr txBox="1"/>
          <p:nvPr/>
        </p:nvSpPr>
        <p:spPr>
          <a:xfrm>
            <a:off x="252413" y="4149725"/>
            <a:ext cx="12446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stage2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8" name="文本框 5"/>
          <p:cNvSpPr txBox="1"/>
          <p:nvPr/>
        </p:nvSpPr>
        <p:spPr>
          <a:xfrm>
            <a:off x="252413" y="4724400"/>
            <a:ext cx="1244600" cy="36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stage3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ZeRO-offload</a:t>
            </a:r>
            <a:endParaRPr lang="zh-CN" altLang="en-US"/>
          </a:p>
        </p:txBody>
      </p:sp>
      <p:pic>
        <p:nvPicPr>
          <p:cNvPr id="19458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2420938"/>
            <a:ext cx="7489825" cy="3436937"/>
          </a:xfrm>
          <a:ln/>
        </p:spPr>
      </p:pic>
      <p:sp>
        <p:nvSpPr>
          <p:cNvPr id="19459" name="文本框 2"/>
          <p:cNvSpPr txBox="1"/>
          <p:nvPr/>
        </p:nvSpPr>
        <p:spPr>
          <a:xfrm>
            <a:off x="900113" y="1484313"/>
            <a:ext cx="6454775" cy="6397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把一部分计算放到内存中，用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目的是解决显存不足问题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策略对比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 sz="2000"/>
          </a:p>
          <a:p>
            <a:r>
              <a:rPr lang="zh-CN" altLang="en-US" sz="2000"/>
              <a:t>训练速度</a:t>
            </a:r>
            <a:endParaRPr lang="zh-CN" altLang="en-US" sz="2000"/>
          </a:p>
          <a:p>
            <a:r>
              <a:rPr lang="zh-CN" altLang="en-US" sz="2000"/>
              <a:t>Stage 0  &gt; Stage 1 &gt; Stage 2 &gt; Stage 2 + offload &gt; Stage 3 &gt; Stage 3 + offloads</a:t>
            </a:r>
            <a:endParaRPr lang="zh-CN" altLang="en-US" sz="2000"/>
          </a:p>
          <a:p>
            <a:endParaRPr lang="zh-CN" altLang="en-US" sz="2400"/>
          </a:p>
          <a:p>
            <a:r>
              <a:rPr lang="zh-CN" altLang="en-US" sz="2000"/>
              <a:t>显存效率（指固定显存下，能够训练的模型大小）</a:t>
            </a:r>
            <a:endParaRPr lang="zh-CN" altLang="en-US" sz="2000"/>
          </a:p>
          <a:p>
            <a:r>
              <a:rPr lang="zh-CN" altLang="en-US" sz="2000"/>
              <a:t>Stage 0  &lt; Stage 1 &lt; Stage 2 &lt; Stage 2 + offload &lt; Stage 3 &lt; Stage 3 + offloads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大模型训练两大问题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miter/>
          </a:ln>
        </p:spPr>
        <p:txBody>
          <a:bodyPr anchor="t"/>
          <a:p>
            <a:pPr fontAlgn="base"/>
            <a:endParaRPr lang="zh-CN" altLang="en-US" sz="2400" strike="noStrike" noProof="1"/>
          </a:p>
          <a:p>
            <a:pPr fontAlgn="base"/>
            <a:r>
              <a:rPr lang="zh-CN" altLang="en-US" sz="2400" strike="noStrike" noProof="1"/>
              <a:t>效率问题</a:t>
            </a:r>
            <a:endParaRPr lang="zh-CN" altLang="en-US" sz="2400" strike="noStrike" noProof="1"/>
          </a:p>
          <a:p>
            <a:pPr marL="0" indent="0" fontAlgn="base">
              <a:buNone/>
            </a:pPr>
            <a:r>
              <a:rPr lang="zh-CN" altLang="en-US" sz="2400" strike="noStrike" noProof="1"/>
              <a:t>   数据量大，如何快速完成训练</a:t>
            </a:r>
            <a:endParaRPr lang="zh-CN" altLang="en-US" sz="24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endParaRPr lang="zh-CN" altLang="en-US" sz="1600" strike="noStrike" noProof="1"/>
          </a:p>
          <a:p>
            <a:pPr fontAlgn="base"/>
            <a:r>
              <a:rPr lang="zh-CN" altLang="en-US" sz="2400" strike="noStrike" noProof="1"/>
              <a:t>显存问题</a:t>
            </a:r>
            <a:endParaRPr lang="zh-CN" altLang="en-US" sz="2400" strike="noStrike" noProof="1"/>
          </a:p>
          <a:p>
            <a:pPr marL="0" indent="0" fontAlgn="base">
              <a:buNone/>
            </a:pPr>
            <a:r>
              <a:rPr lang="zh-CN" altLang="en-US" sz="2400" strike="noStrike" noProof="1"/>
              <a:t>   模型太大，如何在</a:t>
            </a:r>
            <a:r>
              <a:rPr lang="en-US" altLang="zh-CN" sz="2400" strike="noStrike" noProof="1"/>
              <a:t>GPU</a:t>
            </a:r>
            <a:r>
              <a:rPr lang="zh-CN" altLang="en-US" sz="2400" strike="noStrike" noProof="1"/>
              <a:t>上完成运算</a:t>
            </a:r>
            <a:endParaRPr lang="zh-CN" altLang="en-US" sz="2400" strike="noStrike" noProof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18460" y="2971800"/>
            <a:ext cx="33070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en-US" altLang="zh-CN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PEFT</a:t>
            </a:r>
            <a:r>
              <a:rPr lang="zh-CN" altLang="en-US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微调</a:t>
            </a:r>
            <a:endParaRPr lang="zh-CN" altLang="en-US" sz="5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PEFT</a:t>
            </a:r>
            <a:r>
              <a:rPr lang="zh-CN" altLang="en-US"/>
              <a:t>微调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/>
              <a:t>Parameter-Efficient Fine-Tuning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当训练整个大模型不能实现时，可以采取的一种策略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通过最小化微调参数的数量缓解大型预训练模型的训练成本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Prompt Tuning</a:t>
            </a:r>
            <a:endParaRPr lang="en-US" altLang="zh-CN"/>
          </a:p>
        </p:txBody>
      </p:sp>
      <p:pic>
        <p:nvPicPr>
          <p:cNvPr id="23554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2625" y="1844675"/>
            <a:ext cx="7213600" cy="4052888"/>
          </a:xfrm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Prefix-tuning</a:t>
            </a:r>
            <a:endParaRPr lang="en-US" altLang="zh-CN"/>
          </a:p>
        </p:txBody>
      </p:sp>
      <p:pic>
        <p:nvPicPr>
          <p:cNvPr id="24578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463" y="1611313"/>
            <a:ext cx="5805487" cy="4503737"/>
          </a:xfrm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P-tuning &amp; P-tuning v2</a:t>
            </a:r>
            <a:endParaRPr lang="en-US" altLang="zh-CN"/>
          </a:p>
        </p:txBody>
      </p:sp>
      <p:pic>
        <p:nvPicPr>
          <p:cNvPr id="25602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25" y="2684463"/>
            <a:ext cx="9045575" cy="2176462"/>
          </a:xfrm>
          <a:ln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Adapter</a:t>
            </a:r>
            <a:endParaRPr lang="en-US" altLang="zh-CN"/>
          </a:p>
        </p:txBody>
      </p:sp>
      <p:pic>
        <p:nvPicPr>
          <p:cNvPr id="26626" name="内容占位符 2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2100" y="1600200"/>
            <a:ext cx="6019800" cy="4525963"/>
          </a:xfrm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 altLang="zh-CN"/>
              <a:t>LoRA</a:t>
            </a:r>
            <a:endParaRPr lang="en-US" altLang="zh-CN"/>
          </a:p>
        </p:txBody>
      </p:sp>
      <p:pic>
        <p:nvPicPr>
          <p:cNvPr id="27650" name="内容占位符 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49450" y="1600200"/>
            <a:ext cx="5245100" cy="4525963"/>
          </a:xfr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/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08960" y="2971800"/>
            <a:ext cx="29260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并行训练</a:t>
            </a:r>
            <a:endParaRPr lang="zh-CN" altLang="en-US" sz="5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数据并行 </a:t>
            </a:r>
            <a:r>
              <a:rPr lang="en-US" altLang="zh-CN"/>
              <a:t>DP</a:t>
            </a:r>
            <a:endParaRPr lang="en-US" altLang="zh-CN"/>
          </a:p>
        </p:txBody>
      </p:sp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复制模型到多个</a:t>
            </a:r>
            <a:r>
              <a:rPr lang="en-US" altLang="zh-CN" sz="1800"/>
              <a:t>GPU</a:t>
            </a:r>
            <a:endParaRPr lang="en-US" altLang="zh-CN" sz="1800"/>
          </a:p>
          <a:p>
            <a:r>
              <a:rPr lang="zh-CN" altLang="en-US" sz="1800"/>
              <a:t>各自计算梯度后累加，再反传更新</a:t>
            </a:r>
            <a:endParaRPr lang="zh-CN" altLang="en-US" sz="1800"/>
          </a:p>
          <a:p>
            <a:r>
              <a:rPr lang="zh-CN" altLang="en-US" sz="1800"/>
              <a:t>需要单卡就能训练整个模型（显存够大）</a:t>
            </a:r>
            <a:endParaRPr lang="zh-CN" altLang="en-US" sz="1800"/>
          </a:p>
        </p:txBody>
      </p:sp>
      <p:pic>
        <p:nvPicPr>
          <p:cNvPr id="512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2708275"/>
            <a:ext cx="4579937" cy="404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模型并行 </a:t>
            </a:r>
            <a:r>
              <a:rPr lang="en-US" altLang="zh-CN"/>
              <a:t>PP</a:t>
            </a:r>
            <a:endParaRPr lang="en-US" altLang="zh-CN"/>
          </a:p>
        </p:txBody>
      </p:sp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将模型的不同层放在不同的</a:t>
            </a:r>
            <a:r>
              <a:rPr lang="en-US" altLang="zh-CN" sz="1800"/>
              <a:t>GPU</a:t>
            </a:r>
            <a:r>
              <a:rPr lang="zh-CN" altLang="en-US" sz="1800"/>
              <a:t>上</a:t>
            </a:r>
            <a:endParaRPr lang="zh-CN" altLang="en-US" sz="1800"/>
          </a:p>
          <a:p>
            <a:r>
              <a:rPr lang="zh-CN" altLang="en-US" sz="1800"/>
              <a:t>解决单块卡不够大的问题（模型比显存大）</a:t>
            </a:r>
            <a:endParaRPr lang="zh-CN" altLang="en-US" sz="1800"/>
          </a:p>
          <a:p>
            <a:r>
              <a:rPr lang="zh-CN" altLang="en-US" sz="1800"/>
              <a:t>需要更多的通讯时间（卡之间互相传输数据）</a:t>
            </a:r>
            <a:endParaRPr lang="zh-CN" altLang="en-US" sz="1800"/>
          </a:p>
        </p:txBody>
      </p:sp>
      <p:pic>
        <p:nvPicPr>
          <p:cNvPr id="614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150" y="3068638"/>
            <a:ext cx="5654675" cy="340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张量并行 </a:t>
            </a:r>
            <a:r>
              <a:rPr lang="en-US" altLang="zh-CN"/>
              <a:t>TP</a:t>
            </a:r>
            <a:endParaRPr lang="en-US" altLang="zh-CN"/>
          </a:p>
        </p:txBody>
      </p:sp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zh-CN" altLang="en-US" sz="1800"/>
              <a:t>将张量划分到不同</a:t>
            </a:r>
            <a:r>
              <a:rPr lang="en-US" altLang="zh-CN" sz="1800"/>
              <a:t>GPU</a:t>
            </a:r>
            <a:r>
              <a:rPr lang="zh-CN" altLang="en-US" sz="1800"/>
              <a:t>上进行运算</a:t>
            </a:r>
            <a:endParaRPr lang="zh-CN" altLang="en-US" sz="1800"/>
          </a:p>
          <a:p>
            <a:r>
              <a:rPr lang="zh-CN" altLang="en-US" sz="1800"/>
              <a:t>进一步减少对单卡显存的需求</a:t>
            </a:r>
            <a:endParaRPr lang="zh-CN" altLang="en-US" sz="1800"/>
          </a:p>
          <a:p>
            <a:r>
              <a:rPr lang="zh-CN" altLang="en-US" sz="1800"/>
              <a:t>需要更多的数据通讯</a:t>
            </a:r>
            <a:endParaRPr lang="zh-CN" altLang="en-US" sz="1800"/>
          </a:p>
        </p:txBody>
      </p:sp>
      <p:pic>
        <p:nvPicPr>
          <p:cNvPr id="717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924175"/>
            <a:ext cx="4902200" cy="34147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3" y="2924175"/>
            <a:ext cx="4398962" cy="3287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>
                <a:sym typeface="Arial" panose="020B0604020202020204" pitchFamily="34" charset="0"/>
              </a:rPr>
              <a:t>张量并行 </a:t>
            </a:r>
            <a:r>
              <a:rPr lang="en-US" altLang="zh-CN">
                <a:sym typeface="Arial" panose="020B0604020202020204" pitchFamily="34" charset="0"/>
              </a:rPr>
              <a:t>TP</a:t>
            </a:r>
            <a:endParaRPr lang="zh-CN" altLang="en-US"/>
          </a:p>
        </p:txBody>
      </p:sp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 sz="1800"/>
              <a:t>transformer</a:t>
            </a:r>
            <a:r>
              <a:rPr lang="zh-CN" altLang="en-US" sz="1800"/>
              <a:t>中多头机制，每个头在一个</a:t>
            </a:r>
            <a:r>
              <a:rPr lang="en-US" altLang="zh-CN" sz="1800"/>
              <a:t>GPU</a:t>
            </a:r>
            <a:r>
              <a:rPr lang="zh-CN" altLang="en-US" sz="1800"/>
              <a:t>上计算</a:t>
            </a:r>
            <a:endParaRPr lang="zh-CN" altLang="en-US" sz="1800"/>
          </a:p>
        </p:txBody>
      </p:sp>
      <p:pic>
        <p:nvPicPr>
          <p:cNvPr id="819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975" y="2205038"/>
            <a:ext cx="4484688" cy="4640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zh-CN" altLang="en-US"/>
              <a:t>混合并行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r>
              <a:rPr lang="en-US" altLang="zh-CN" sz="1800"/>
              <a:t>BLOOM模型训练时采用的并行计算结构</a:t>
            </a:r>
            <a:endParaRPr lang="en-US" altLang="zh-CN" sz="1800"/>
          </a:p>
        </p:txBody>
      </p:sp>
      <p:pic>
        <p:nvPicPr>
          <p:cNvPr id="921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00300"/>
            <a:ext cx="9153525" cy="4341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anchor="t" anchorCtr="0"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08960" y="2971800"/>
            <a:ext cx="292608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 fontAlgn="base"/>
            <a:r>
              <a:rPr lang="zh-CN" altLang="en-US" sz="54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混合精度</a:t>
            </a:r>
            <a:endParaRPr lang="zh-CN" altLang="en-US" sz="5400" strike="noStrike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1315</Words>
  <Application>WPS 演示</Application>
  <PresentationFormat/>
  <Paragraphs>130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分布式训练</dc:title>
  <dc:creator>zimo Yin</dc:creator>
  <cp:lastModifiedBy>殷子墨</cp:lastModifiedBy>
  <cp:revision>42</cp:revision>
  <dcterms:created xsi:type="dcterms:W3CDTF">2024-02-26T07:21:34Z</dcterms:created>
  <dcterms:modified xsi:type="dcterms:W3CDTF">2025-02-25T11:54:41Z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B36981CF3C5643819C2F105735FDFB6E_12</vt:lpwstr>
  </property>
</Properties>
</file>