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460" r:id="rId4"/>
    <p:sldId id="461" r:id="rId5"/>
    <p:sldId id="462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73" r:id="rId17"/>
    <p:sldId id="474" r:id="rId18"/>
    <p:sldId id="475" r:id="rId19"/>
    <p:sldId id="258" r:id="rId2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ibin Chen" initials="HC" lastIdx="1" clrIdx="0">
    <p:extLst>
      <p:ext uri="{19B8F6BF-5375-455C-9EA6-DF929625EA0E}">
        <p15:presenceInfo xmlns:p15="http://schemas.microsoft.com/office/powerpoint/2012/main" userId="S::haibin.chen@mail.mcgill.ca::7e57bcb0-1714-4b83-97ba-646efe424b9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9" autoAdjust="0"/>
    <p:restoredTop sz="95814" autoAdjust="0"/>
  </p:normalViewPr>
  <p:slideViewPr>
    <p:cSldViewPr snapToGrid="0">
      <p:cViewPr varScale="1">
        <p:scale>
          <a:sx n="112" d="100"/>
          <a:sy n="112" d="100"/>
        </p:scale>
        <p:origin x="472" y="176"/>
      </p:cViewPr>
      <p:guideLst>
        <p:guide orient="horz" pos="208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6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917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639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321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868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163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662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448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924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104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134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13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147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911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210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46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61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9BCBD-CDAD-44C0-8E0F-7A8E42C7E9E0}" type="datetimeFigureOut">
              <a:rPr lang="zh-CN" altLang="en-US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70F59-D812-47A0-A6DA-9D789E6F3DB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91C9B-A551-4377-899B-C4E55A8406E0}" type="datetimeFigureOut">
              <a:rPr lang="zh-CN" altLang="en-US"/>
              <a:t>2020/6/1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5F2B9-19A6-4442-9758-4FEEF21EF24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ECC21-B829-4F04-B6DB-F167941BFCB9}" type="datetimeFigureOut">
              <a:rPr lang="zh-CN" altLang="en-US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F6D74-D209-46BB-97F6-19D2AF7C81E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8CA37-C1FB-4FBB-AAA3-EEE71E1F7248}" type="datetimeFigureOut">
              <a:rPr lang="zh-CN" altLang="en-US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0C13B-4F32-4F84-B75F-25D988C5B48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7D1E3-6DF1-44AF-B026-0B43E058CEF6}" type="datetimeFigureOut">
              <a:rPr lang="zh-CN" altLang="en-US"/>
              <a:t>2020/6/1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FB529-0BA7-4C74-B5BF-4945CE8CB49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E9745-CCE2-4911-92E3-86C9D5840A04}" type="datetimeFigureOut">
              <a:rPr lang="zh-CN" altLang="en-US"/>
              <a:t>2020/6/1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AB487-04F9-4AFF-82E9-911F37E5570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B99B0-6696-453E-9429-6AAEDFD3F9E0}" type="datetimeFigureOut">
              <a:rPr lang="zh-CN" altLang="en-US"/>
              <a:t>2020/6/1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D1BAC-1B57-4139-BCD2-EF6AB1E00C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BA138-1518-4E34-9666-F260F104333F}" type="datetimeFigureOut">
              <a:rPr lang="zh-CN" altLang="en-US"/>
              <a:t>2020/6/1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56EEC-53A5-445C-8D96-08F6940A489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1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C80E2-B43A-41AC-B7BA-35BE49E89197}" type="datetimeFigureOut">
              <a:rPr lang="zh-CN" altLang="en-US"/>
              <a:t>2020/6/1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3E822-5AD4-4B36-BED4-3704108F2FB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AE59F-B8A4-456C-890D-87B897B6EE9C}" type="datetimeFigureOut">
              <a:rPr lang="zh-CN" altLang="en-US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C631F-F799-41E6-9223-C2EEEDCF08F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6486B5C-B5A2-49E9-AB56-D805CB9954E0}" type="datetimeFigureOut">
              <a:rPr lang="zh-CN" altLang="en-US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7CCDD88-8295-4D75-BDD3-F5683FD70B87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2564583"/>
            <a:ext cx="12198350" cy="14584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2051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3593372" y="4651375"/>
            <a:ext cx="5078413" cy="635000"/>
          </a:xfrm>
        </p:spPr>
        <p:txBody>
          <a:bodyPr/>
          <a:lstStyle/>
          <a:p>
            <a:pPr eaLnBrk="1" hangingPunct="1"/>
            <a:r>
              <a:rPr lang="zh-CN" altLang="en-US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陈海斌</a:t>
            </a:r>
            <a:endParaRPr lang="en-US" altLang="zh-CN" sz="2800" i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2020.06.01</a:t>
            </a:r>
            <a:endParaRPr lang="zh-CN" altLang="en-US" sz="2800" i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55" name="标题 1"/>
          <p:cNvSpPr>
            <a:spLocks noGrp="1" noChangeArrowheads="1"/>
          </p:cNvSpPr>
          <p:nvPr/>
        </p:nvSpPr>
        <p:spPr bwMode="auto">
          <a:xfrm>
            <a:off x="382587" y="2236189"/>
            <a:ext cx="11490325" cy="157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altLang="zh-CN" sz="4800" dirty="0">
                <a:solidFill>
                  <a:schemeClr val="bg1"/>
                </a:solidFill>
              </a:rPr>
              <a:t>		</a:t>
            </a:r>
            <a:r>
              <a:rPr lang="zh-CN" altLang="en-US" sz="4800" dirty="0">
                <a:solidFill>
                  <a:schemeClr val="bg1"/>
                </a:solidFill>
              </a:rPr>
              <a:t> 无线表格合并效果展示</a:t>
            </a:r>
            <a:r>
              <a:rPr lang="en-US" altLang="zh-CN" sz="1100" dirty="0">
                <a:solidFill>
                  <a:schemeClr val="bg1"/>
                </a:solidFill>
              </a:rPr>
              <a:t>								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3075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17780"/>
            <a:ext cx="10515600" cy="1325563"/>
          </a:xfrm>
        </p:spPr>
        <p:txBody>
          <a:bodyPr/>
          <a:lstStyle/>
          <a:p>
            <a:b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b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b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zh-CN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效果展示</a:t>
            </a:r>
            <a:br>
              <a:rPr lang="zh-CN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br>
              <a:rPr lang="zh-CN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endParaRPr lang="zh-CN" altLang="en-US" sz="3200" i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  <a:defRPr/>
            </a:pPr>
            <a:endParaRPr lang="en-US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fontAlgn="auto">
              <a:buFont typeface="Arial" panose="020B0604020202020204" pitchFamily="34" charset="0"/>
              <a:buNone/>
              <a:defRPr/>
            </a:pPr>
            <a:endParaRPr lang="en-US" noProof="1">
              <a:latin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924D86-DF5B-9D49-9954-BC88CB867519}"/>
              </a:ext>
            </a:extLst>
          </p:cNvPr>
          <p:cNvSpPr txBox="1"/>
          <p:nvPr/>
        </p:nvSpPr>
        <p:spPr>
          <a:xfrm>
            <a:off x="546100" y="1786692"/>
            <a:ext cx="1066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类型：根据行列语义判断应该行合并</a:t>
            </a:r>
          </a:p>
          <a:p>
            <a:endParaRPr lang="en-US" altLang="zh-CN" dirty="0"/>
          </a:p>
          <a:p>
            <a:r>
              <a:rPr lang="zh-CN" altLang="en-US" dirty="0"/>
              <a:t>处理前</a:t>
            </a:r>
            <a:r>
              <a:rPr lang="en-US" altLang="zh-CN" dirty="0"/>
              <a:t>						</a:t>
            </a:r>
            <a:r>
              <a:rPr lang="zh-CN" altLang="en-US" dirty="0"/>
              <a:t>处理后 </a:t>
            </a:r>
            <a:endParaRPr lang="en-US" altLang="zh-CN" dirty="0"/>
          </a:p>
        </p:txBody>
      </p:sp>
      <p:pic>
        <p:nvPicPr>
          <p:cNvPr id="6" name="图片 5" descr="手机屏幕的截图&#10;&#10;描述已自动生成">
            <a:extLst>
              <a:ext uri="{FF2B5EF4-FFF2-40B4-BE49-F238E27FC236}">
                <a16:creationId xmlns:a16="http://schemas.microsoft.com/office/drawing/2014/main" id="{E61249D9-1A8D-5B43-936E-A410AFF451A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45197" y="2862897"/>
            <a:ext cx="4129405" cy="2069465"/>
          </a:xfrm>
          <a:prstGeom prst="rect">
            <a:avLst/>
          </a:prstGeom>
        </p:spPr>
      </p:pic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69D6D652-922F-C94E-A708-39D21DB9DD0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932295" y="2827972"/>
            <a:ext cx="4129405" cy="21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8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3075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17780"/>
            <a:ext cx="10515600" cy="1325563"/>
          </a:xfrm>
        </p:spPr>
        <p:txBody>
          <a:bodyPr/>
          <a:lstStyle/>
          <a:p>
            <a:b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b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b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zh-CN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效果展示</a:t>
            </a:r>
            <a:br>
              <a:rPr lang="zh-CN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br>
              <a:rPr lang="zh-CN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endParaRPr lang="zh-CN" altLang="en-US" sz="3200" i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  <a:defRPr/>
            </a:pPr>
            <a:endParaRPr lang="en-US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fontAlgn="auto">
              <a:buFont typeface="Arial" panose="020B0604020202020204" pitchFamily="34" charset="0"/>
              <a:buNone/>
              <a:defRPr/>
            </a:pPr>
            <a:endParaRPr lang="en-US" noProof="1">
              <a:latin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924D86-DF5B-9D49-9954-BC88CB867519}"/>
              </a:ext>
            </a:extLst>
          </p:cNvPr>
          <p:cNvSpPr txBox="1"/>
          <p:nvPr/>
        </p:nvSpPr>
        <p:spPr>
          <a:xfrm>
            <a:off x="546100" y="1786692"/>
            <a:ext cx="1066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错误分析：短文本“珠江”合并错误</a:t>
            </a:r>
          </a:p>
          <a:p>
            <a:endParaRPr lang="en-US" altLang="zh-CN" dirty="0"/>
          </a:p>
          <a:p>
            <a:r>
              <a:rPr lang="zh-CN" altLang="en-US" dirty="0"/>
              <a:t>处理前</a:t>
            </a:r>
            <a:r>
              <a:rPr lang="en-US" altLang="zh-CN" dirty="0"/>
              <a:t>						</a:t>
            </a:r>
            <a:r>
              <a:rPr lang="zh-CN" altLang="en-US" dirty="0"/>
              <a:t>处理后 </a:t>
            </a:r>
            <a:endParaRPr lang="en-US" altLang="zh-CN" dirty="0"/>
          </a:p>
        </p:txBody>
      </p:sp>
      <p:pic>
        <p:nvPicPr>
          <p:cNvPr id="6" name="图片 5" descr="图片包含 游戏机, 门&#10;&#10;描述已自动生成">
            <a:extLst>
              <a:ext uri="{FF2B5EF4-FFF2-40B4-BE49-F238E27FC236}">
                <a16:creationId xmlns:a16="http://schemas.microsoft.com/office/drawing/2014/main" id="{031AB3D7-55AF-E849-B3F3-2D84E906DB3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0555" y="2970193"/>
            <a:ext cx="4827270" cy="1454785"/>
          </a:xfrm>
          <a:prstGeom prst="rect">
            <a:avLst/>
          </a:prstGeom>
        </p:spPr>
      </p:pic>
      <p:pic>
        <p:nvPicPr>
          <p:cNvPr id="7" name="图片 6" descr="图片包含 游戏机&#10;&#10;描述已自动生成">
            <a:extLst>
              <a:ext uri="{FF2B5EF4-FFF2-40B4-BE49-F238E27FC236}">
                <a16:creationId xmlns:a16="http://schemas.microsoft.com/office/drawing/2014/main" id="{862B7B3D-04BA-C546-BD5B-EA608F0F4E0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661150" y="3084523"/>
            <a:ext cx="4984750" cy="122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21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3075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17780"/>
            <a:ext cx="10515600" cy="1325563"/>
          </a:xfrm>
        </p:spPr>
        <p:txBody>
          <a:bodyPr/>
          <a:lstStyle/>
          <a:p>
            <a:b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b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b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zh-CN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效果展示</a:t>
            </a:r>
            <a:br>
              <a:rPr lang="zh-CN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br>
              <a:rPr lang="zh-CN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endParaRPr lang="zh-CN" altLang="en-US" sz="3200" i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  <a:defRPr/>
            </a:pPr>
            <a:endParaRPr lang="en-US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fontAlgn="auto">
              <a:buFont typeface="Arial" panose="020B0604020202020204" pitchFamily="34" charset="0"/>
              <a:buNone/>
              <a:defRPr/>
            </a:pPr>
            <a:endParaRPr lang="en-US" noProof="1">
              <a:latin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924D86-DF5B-9D49-9954-BC88CB867519}"/>
              </a:ext>
            </a:extLst>
          </p:cNvPr>
          <p:cNvSpPr txBox="1"/>
          <p:nvPr/>
        </p:nvSpPr>
        <p:spPr>
          <a:xfrm>
            <a:off x="546100" y="1786692"/>
            <a:ext cx="1066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错误分析：左上角长串文字是由于目前划线算法处理不了港股的有色表格；其余行表头语义合并做的不够好</a:t>
            </a:r>
          </a:p>
          <a:p>
            <a:endParaRPr lang="en-US" altLang="zh-CN" dirty="0"/>
          </a:p>
          <a:p>
            <a:r>
              <a:rPr lang="zh-CN" altLang="en-US" dirty="0"/>
              <a:t>处理前</a:t>
            </a:r>
            <a:r>
              <a:rPr lang="en-US" altLang="zh-CN" dirty="0"/>
              <a:t>						</a:t>
            </a:r>
            <a:r>
              <a:rPr lang="zh-CN" altLang="en-US" dirty="0"/>
              <a:t>处理后 </a:t>
            </a:r>
            <a:endParaRPr lang="en-US" altLang="zh-CN" dirty="0"/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B610BD75-FBF7-8A42-B8E6-41E7BC884E3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3400" y="3108980"/>
            <a:ext cx="5270500" cy="1524000"/>
          </a:xfrm>
          <a:prstGeom prst="rect">
            <a:avLst/>
          </a:prstGeom>
        </p:spPr>
      </p:pic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444C247A-C51D-4B43-B15F-AB7C086EB25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75400" y="3106440"/>
            <a:ext cx="5270500" cy="152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83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3075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17780"/>
            <a:ext cx="10515600" cy="1325563"/>
          </a:xfrm>
        </p:spPr>
        <p:txBody>
          <a:bodyPr/>
          <a:lstStyle/>
          <a:p>
            <a:b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b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b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zh-CN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效果展示</a:t>
            </a:r>
            <a:br>
              <a:rPr lang="zh-CN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br>
              <a:rPr lang="zh-CN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endParaRPr lang="zh-CN" altLang="en-US" sz="3200" i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  <a:defRPr/>
            </a:pPr>
            <a:endParaRPr lang="en-US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fontAlgn="auto">
              <a:buFont typeface="Arial" panose="020B0604020202020204" pitchFamily="34" charset="0"/>
              <a:buNone/>
              <a:defRPr/>
            </a:pPr>
            <a:endParaRPr lang="en-US" noProof="1">
              <a:latin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924D86-DF5B-9D49-9954-BC88CB867519}"/>
              </a:ext>
            </a:extLst>
          </p:cNvPr>
          <p:cNvSpPr txBox="1"/>
          <p:nvPr/>
        </p:nvSpPr>
        <p:spPr>
          <a:xfrm>
            <a:off x="546100" y="1786692"/>
            <a:ext cx="1066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类型：划线时错误划分了单元格</a:t>
            </a:r>
          </a:p>
          <a:p>
            <a:endParaRPr lang="en-US" altLang="zh-CN" dirty="0"/>
          </a:p>
          <a:p>
            <a:r>
              <a:rPr lang="zh-CN" altLang="en-US" dirty="0"/>
              <a:t>处理前</a:t>
            </a:r>
            <a:r>
              <a:rPr lang="en-US" altLang="zh-CN" dirty="0"/>
              <a:t>						</a:t>
            </a:r>
            <a:r>
              <a:rPr lang="zh-CN" altLang="en-US" dirty="0"/>
              <a:t>处理后 </a:t>
            </a:r>
            <a:endParaRPr lang="en-US" altLang="zh-CN" dirty="0"/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D0B70AC0-3AC5-9A4B-AF87-94AF4478959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6755" y="2980690"/>
            <a:ext cx="4217670" cy="1125220"/>
          </a:xfrm>
          <a:prstGeom prst="rect">
            <a:avLst/>
          </a:prstGeom>
        </p:spPr>
      </p:pic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C0DF5996-8D45-394E-A200-024E3A2CCF4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07505" y="2934970"/>
            <a:ext cx="4217670" cy="114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43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3075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17780"/>
            <a:ext cx="10515600" cy="1325563"/>
          </a:xfrm>
        </p:spPr>
        <p:txBody>
          <a:bodyPr/>
          <a:lstStyle/>
          <a:p>
            <a:b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b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b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zh-CN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效果展示</a:t>
            </a:r>
            <a:br>
              <a:rPr lang="zh-CN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br>
              <a:rPr lang="zh-CN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endParaRPr lang="zh-CN" altLang="en-US" sz="3200" i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  <a:defRPr/>
            </a:pPr>
            <a:endParaRPr lang="en-US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fontAlgn="auto">
              <a:buFont typeface="Arial" panose="020B0604020202020204" pitchFamily="34" charset="0"/>
              <a:buNone/>
              <a:defRPr/>
            </a:pPr>
            <a:endParaRPr lang="en-US" noProof="1">
              <a:latin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924D86-DF5B-9D49-9954-BC88CB867519}"/>
              </a:ext>
            </a:extLst>
          </p:cNvPr>
          <p:cNvSpPr txBox="1"/>
          <p:nvPr/>
        </p:nvSpPr>
        <p:spPr>
          <a:xfrm>
            <a:off x="546100" y="1786692"/>
            <a:ext cx="1066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类型说明：</a:t>
            </a:r>
            <a:r>
              <a:rPr lang="zh-CN" altLang="en-US" dirty="0"/>
              <a:t>标注时</a:t>
            </a:r>
            <a:r>
              <a:rPr lang="zh-CN" altLang="zh-CN" dirty="0"/>
              <a:t>单位</a:t>
            </a:r>
            <a:r>
              <a:rPr lang="zh-CN" altLang="en-US" dirty="0"/>
              <a:t>如</a:t>
            </a:r>
            <a:r>
              <a:rPr lang="zh-CN" altLang="zh-CN" dirty="0"/>
              <a:t>“人民币”默认合并</a:t>
            </a:r>
          </a:p>
          <a:p>
            <a:endParaRPr lang="en-US" altLang="zh-CN" dirty="0"/>
          </a:p>
          <a:p>
            <a:r>
              <a:rPr lang="zh-CN" altLang="en-US" dirty="0"/>
              <a:t>处理前</a:t>
            </a:r>
            <a:r>
              <a:rPr lang="en-US" altLang="zh-CN" dirty="0"/>
              <a:t>						</a:t>
            </a:r>
            <a:r>
              <a:rPr lang="zh-CN" altLang="en-US" dirty="0"/>
              <a:t>处理后 </a:t>
            </a:r>
            <a:endParaRPr lang="en-US" altLang="zh-CN" dirty="0"/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C1D653CD-5EFC-A149-9C13-A37AE34CE70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" y="2887345"/>
            <a:ext cx="5270500" cy="1311910"/>
          </a:xfrm>
          <a:prstGeom prst="rect">
            <a:avLst/>
          </a:prstGeom>
        </p:spPr>
      </p:pic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833E0D0B-3635-B445-8B32-A1197302406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01130" y="2907665"/>
            <a:ext cx="5270500" cy="129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82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3075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17780"/>
            <a:ext cx="10515600" cy="1325563"/>
          </a:xfrm>
        </p:spPr>
        <p:txBody>
          <a:bodyPr/>
          <a:lstStyle/>
          <a:p>
            <a:b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b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b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zh-CN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效果展示</a:t>
            </a:r>
            <a:br>
              <a:rPr lang="zh-CN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br>
              <a:rPr lang="zh-CN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endParaRPr lang="zh-CN" altLang="en-US" sz="3200" i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  <a:defRPr/>
            </a:pPr>
            <a:endParaRPr lang="en-US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fontAlgn="auto">
              <a:buFont typeface="Arial" panose="020B0604020202020204" pitchFamily="34" charset="0"/>
              <a:buNone/>
              <a:defRPr/>
            </a:pPr>
            <a:endParaRPr lang="en-US" noProof="1">
              <a:latin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924D86-DF5B-9D49-9954-BC88CB867519}"/>
              </a:ext>
            </a:extLst>
          </p:cNvPr>
          <p:cNvSpPr txBox="1"/>
          <p:nvPr/>
        </p:nvSpPr>
        <p:spPr>
          <a:xfrm>
            <a:off x="546100" y="1786692"/>
            <a:ext cx="106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处理前</a:t>
            </a:r>
            <a:r>
              <a:rPr lang="en-US" altLang="zh-CN" dirty="0"/>
              <a:t>						</a:t>
            </a:r>
            <a:r>
              <a:rPr lang="zh-CN" altLang="en-US" dirty="0"/>
              <a:t>处理后 </a:t>
            </a:r>
            <a:endParaRPr lang="en-US" altLang="zh-CN" dirty="0"/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73690507-DFC8-EA46-98A1-63BD872E914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6747" y="2968307"/>
            <a:ext cx="3903345" cy="9213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F34C49B-6D55-EF45-A68E-7EB34533616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83300" y="3107054"/>
            <a:ext cx="5270500" cy="64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87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3075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17780"/>
            <a:ext cx="10515600" cy="1325563"/>
          </a:xfrm>
        </p:spPr>
        <p:txBody>
          <a:bodyPr/>
          <a:lstStyle/>
          <a:p>
            <a:b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b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b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zh-CN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效果展示</a:t>
            </a:r>
            <a:br>
              <a:rPr lang="zh-CN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br>
              <a:rPr lang="zh-CN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endParaRPr lang="zh-CN" altLang="en-US" sz="3200" i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  <a:defRPr/>
            </a:pPr>
            <a:endParaRPr lang="en-US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fontAlgn="auto">
              <a:buFont typeface="Arial" panose="020B0604020202020204" pitchFamily="34" charset="0"/>
              <a:buNone/>
              <a:defRPr/>
            </a:pPr>
            <a:endParaRPr lang="en-US" noProof="1">
              <a:latin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924D86-DF5B-9D49-9954-BC88CB867519}"/>
              </a:ext>
            </a:extLst>
          </p:cNvPr>
          <p:cNvSpPr txBox="1"/>
          <p:nvPr/>
        </p:nvSpPr>
        <p:spPr>
          <a:xfrm>
            <a:off x="546100" y="1786692"/>
            <a:ext cx="1066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错误分析：切分时把没有意义的“</a:t>
            </a:r>
            <a:r>
              <a:rPr lang="en-US" altLang="zh-CN" dirty="0"/>
              <a:t>-”</a:t>
            </a:r>
            <a:r>
              <a:rPr lang="zh-CN" altLang="zh-CN" dirty="0"/>
              <a:t>切开，文本上判断不了合并</a:t>
            </a:r>
          </a:p>
          <a:p>
            <a:endParaRPr lang="en-US" altLang="zh-CN" dirty="0"/>
          </a:p>
          <a:p>
            <a:r>
              <a:rPr lang="zh-CN" altLang="en-US" dirty="0"/>
              <a:t>处理前</a:t>
            </a:r>
            <a:r>
              <a:rPr lang="en-US" altLang="zh-CN" dirty="0"/>
              <a:t>						</a:t>
            </a:r>
            <a:r>
              <a:rPr lang="zh-CN" altLang="en-US" dirty="0"/>
              <a:t>处理后 </a:t>
            </a:r>
            <a:endParaRPr lang="en-US" altLang="zh-CN" dirty="0"/>
          </a:p>
        </p:txBody>
      </p:sp>
      <p:pic>
        <p:nvPicPr>
          <p:cNvPr id="8" name="图片 7" descr="手机屏幕截图&#10;&#10;描述已自动生成">
            <a:extLst>
              <a:ext uri="{FF2B5EF4-FFF2-40B4-BE49-F238E27FC236}">
                <a16:creationId xmlns:a16="http://schemas.microsoft.com/office/drawing/2014/main" id="{C715EF4F-D4BD-4C41-BF94-9028CFD40FB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1352" y="2734648"/>
            <a:ext cx="3942715" cy="2117725"/>
          </a:xfrm>
          <a:prstGeom prst="rect">
            <a:avLst/>
          </a:prstGeom>
        </p:spPr>
      </p:pic>
      <p:pic>
        <p:nvPicPr>
          <p:cNvPr id="11" name="图片 10" descr="手机屏幕截图&#10;&#10;描述已自动生成">
            <a:extLst>
              <a:ext uri="{FF2B5EF4-FFF2-40B4-BE49-F238E27FC236}">
                <a16:creationId xmlns:a16="http://schemas.microsoft.com/office/drawing/2014/main" id="{E2100D5E-E64D-7D4A-8F0A-99B376345D7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30682" y="2695715"/>
            <a:ext cx="4011295" cy="215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13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3075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17780"/>
            <a:ext cx="10515600" cy="1325563"/>
          </a:xfrm>
        </p:spPr>
        <p:txBody>
          <a:bodyPr/>
          <a:lstStyle/>
          <a:p>
            <a:b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b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b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zh-CN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效果展示</a:t>
            </a:r>
            <a:br>
              <a:rPr lang="zh-CN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br>
              <a:rPr lang="zh-CN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endParaRPr lang="zh-CN" altLang="en-US" sz="3200" i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  <a:defRPr/>
            </a:pPr>
            <a:endParaRPr lang="en-US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fontAlgn="auto">
              <a:buFont typeface="Arial" panose="020B0604020202020204" pitchFamily="34" charset="0"/>
              <a:buNone/>
              <a:defRPr/>
            </a:pPr>
            <a:endParaRPr lang="en-US" noProof="1">
              <a:latin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924D86-DF5B-9D49-9954-BC88CB867519}"/>
              </a:ext>
            </a:extLst>
          </p:cNvPr>
          <p:cNvSpPr txBox="1"/>
          <p:nvPr/>
        </p:nvSpPr>
        <p:spPr>
          <a:xfrm>
            <a:off x="546100" y="1786692"/>
            <a:ext cx="1066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错误分析：切分后只有一两个字的文本，很难判断</a:t>
            </a:r>
          </a:p>
          <a:p>
            <a:endParaRPr lang="en-US" altLang="zh-CN" dirty="0"/>
          </a:p>
          <a:p>
            <a:r>
              <a:rPr lang="zh-CN" altLang="en-US" dirty="0"/>
              <a:t>处理前</a:t>
            </a:r>
            <a:r>
              <a:rPr lang="en-US" altLang="zh-CN" dirty="0"/>
              <a:t>						</a:t>
            </a:r>
            <a:r>
              <a:rPr lang="zh-CN" altLang="en-US" dirty="0"/>
              <a:t>处理后 </a:t>
            </a:r>
            <a:endParaRPr lang="en-US" altLang="zh-CN" dirty="0"/>
          </a:p>
        </p:txBody>
      </p:sp>
      <p:pic>
        <p:nvPicPr>
          <p:cNvPr id="8" name="图片 7" descr="手机屏幕的截图&#10;&#10;描述已自动生成">
            <a:extLst>
              <a:ext uri="{FF2B5EF4-FFF2-40B4-BE49-F238E27FC236}">
                <a16:creationId xmlns:a16="http://schemas.microsoft.com/office/drawing/2014/main" id="{386D66F8-9E09-C949-B496-4EA196B994E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9762" y="2905125"/>
            <a:ext cx="4168775" cy="1733550"/>
          </a:xfrm>
          <a:prstGeom prst="rect">
            <a:avLst/>
          </a:prstGeom>
        </p:spPr>
      </p:pic>
      <p:pic>
        <p:nvPicPr>
          <p:cNvPr id="11" name="图片 10" descr="手机屏幕截图&#10;&#10;描述已自动生成">
            <a:extLst>
              <a:ext uri="{FF2B5EF4-FFF2-40B4-BE49-F238E27FC236}">
                <a16:creationId xmlns:a16="http://schemas.microsoft.com/office/drawing/2014/main" id="{0DD14CA2-2C61-0B40-A047-7610DEC0556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3076575"/>
            <a:ext cx="52705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22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3075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17780"/>
            <a:ext cx="10515600" cy="1325563"/>
          </a:xfrm>
        </p:spPr>
        <p:txBody>
          <a:bodyPr/>
          <a:lstStyle/>
          <a:p>
            <a:b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b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b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zh-CN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效果展示</a:t>
            </a:r>
            <a:br>
              <a:rPr lang="zh-CN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br>
              <a:rPr lang="zh-CN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endParaRPr lang="zh-CN" altLang="en-US" sz="3200" i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  <a:defRPr/>
            </a:pPr>
            <a:endParaRPr lang="en-US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fontAlgn="auto">
              <a:buFont typeface="Arial" panose="020B0604020202020204" pitchFamily="34" charset="0"/>
              <a:buNone/>
              <a:defRPr/>
            </a:pPr>
            <a:endParaRPr lang="en-US" noProof="1">
              <a:latin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924D86-DF5B-9D49-9954-BC88CB867519}"/>
              </a:ext>
            </a:extLst>
          </p:cNvPr>
          <p:cNvSpPr txBox="1"/>
          <p:nvPr/>
        </p:nvSpPr>
        <p:spPr>
          <a:xfrm>
            <a:off x="546100" y="1786692"/>
            <a:ext cx="106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处理前</a:t>
            </a:r>
            <a:r>
              <a:rPr lang="en-US" altLang="zh-CN" dirty="0"/>
              <a:t>						</a:t>
            </a:r>
            <a:r>
              <a:rPr lang="zh-CN" altLang="en-US" dirty="0"/>
              <a:t>处理后 </a:t>
            </a:r>
            <a:endParaRPr lang="en-US" altLang="zh-CN" dirty="0"/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32B81D85-9449-9E4F-9DB3-2F21B5A802F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16317" y="2695715"/>
            <a:ext cx="3438525" cy="2399030"/>
          </a:xfrm>
          <a:prstGeom prst="rect">
            <a:avLst/>
          </a:prstGeom>
        </p:spPr>
      </p:pic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04B2D5EB-D2B3-BA40-A8E4-F3B638E554F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89980" y="3083242"/>
            <a:ext cx="5024120" cy="144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68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3175" y="1547813"/>
            <a:ext cx="12198350" cy="11350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7412" name="标题 1"/>
          <p:cNvSpPr>
            <a:spLocks noGrp="1" noChangeArrowheads="1"/>
          </p:cNvSpPr>
          <p:nvPr>
            <p:ph type="title"/>
          </p:nvPr>
        </p:nvSpPr>
        <p:spPr>
          <a:xfrm>
            <a:off x="933450" y="148907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>
                <a:solidFill>
                  <a:schemeClr val="bg1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Thanks for your listening 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3075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Outline</a:t>
            </a:r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  <a:defRPr/>
            </a:pPr>
            <a:endParaRPr lang="en-US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fontAlgn="auto">
              <a:buFont typeface="Arial" panose="020B0604020202020204" pitchFamily="34" charset="0"/>
              <a:buNone/>
              <a:defRPr/>
            </a:pPr>
            <a:endParaRPr lang="en-US" noProof="1">
              <a:latin typeface="Times New Roman" panose="02020603050405020304" pitchFamily="18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728788"/>
            <a:ext cx="10515600" cy="4351338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8622" y="1728788"/>
            <a:ext cx="10780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本文档随机选取</a:t>
            </a:r>
            <a:r>
              <a:rPr lang="en-US" altLang="zh-CN" dirty="0"/>
              <a:t>15</a:t>
            </a:r>
            <a:r>
              <a:rPr lang="zh-CN" altLang="en-US" dirty="0"/>
              <a:t>个</a:t>
            </a:r>
            <a:r>
              <a:rPr lang="zh-CN" altLang="zh-CN" dirty="0"/>
              <a:t>无线表格处理前后的结果进行展示。</a:t>
            </a:r>
          </a:p>
          <a:p>
            <a:endParaRPr lang="en-US" altLang="zh-CN" dirty="0"/>
          </a:p>
          <a:p>
            <a:r>
              <a:rPr lang="zh-CN" altLang="en-US" dirty="0"/>
              <a:t>总体而言，目前可以处理</a:t>
            </a:r>
            <a:r>
              <a:rPr lang="en-US" altLang="zh-CN" dirty="0"/>
              <a:t>75%</a:t>
            </a:r>
            <a:r>
              <a:rPr lang="zh-CN" altLang="en-US" dirty="0"/>
              <a:t>到</a:t>
            </a:r>
            <a:r>
              <a:rPr lang="en-US" altLang="zh-CN" dirty="0"/>
              <a:t>80%</a:t>
            </a:r>
            <a:r>
              <a:rPr lang="zh-CN" altLang="en-US" dirty="0"/>
              <a:t>表格的情况，</a:t>
            </a:r>
            <a:r>
              <a:rPr lang="en-US" altLang="zh-CN" dirty="0"/>
              <a:t>bad</a:t>
            </a:r>
            <a:r>
              <a:rPr lang="zh-CN" altLang="en-US" dirty="0"/>
              <a:t> </a:t>
            </a:r>
            <a:r>
              <a:rPr lang="en-US" altLang="zh-CN" dirty="0"/>
              <a:t>case</a:t>
            </a:r>
            <a:r>
              <a:rPr lang="zh-CN" altLang="en-US" dirty="0"/>
              <a:t>的情况可见</a:t>
            </a:r>
            <a:r>
              <a:rPr lang="en-US" altLang="zh-CN" dirty="0"/>
              <a:t>PPT</a:t>
            </a:r>
            <a:r>
              <a:rPr lang="zh-CN" altLang="en-US" dirty="0"/>
              <a:t>中的说明。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3075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17780"/>
            <a:ext cx="10515600" cy="1325563"/>
          </a:xfrm>
        </p:spPr>
        <p:txBody>
          <a:bodyPr/>
          <a:lstStyle/>
          <a:p>
            <a:b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b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b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zh-CN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效果展示</a:t>
            </a:r>
            <a:br>
              <a:rPr lang="zh-CN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br>
              <a:rPr lang="zh-CN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endParaRPr lang="zh-CN" altLang="en-US" sz="3200" i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  <a:defRPr/>
            </a:pPr>
            <a:endParaRPr lang="en-US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fontAlgn="auto">
              <a:buFont typeface="Arial" panose="020B0604020202020204" pitchFamily="34" charset="0"/>
              <a:buNone/>
              <a:defRPr/>
            </a:pPr>
            <a:endParaRPr lang="en-US" noProof="1">
              <a:latin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924D86-DF5B-9D49-9954-BC88CB867519}"/>
              </a:ext>
            </a:extLst>
          </p:cNvPr>
          <p:cNvSpPr txBox="1"/>
          <p:nvPr/>
        </p:nvSpPr>
        <p:spPr>
          <a:xfrm>
            <a:off x="546100" y="1786692"/>
            <a:ext cx="1066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类型：行表头分行</a:t>
            </a:r>
          </a:p>
          <a:p>
            <a:endParaRPr lang="en-US" altLang="zh-CN" dirty="0"/>
          </a:p>
          <a:p>
            <a:r>
              <a:rPr lang="zh-CN" altLang="en-US" dirty="0"/>
              <a:t>处理前</a:t>
            </a:r>
            <a:r>
              <a:rPr lang="en-US" altLang="zh-CN" dirty="0"/>
              <a:t>						</a:t>
            </a:r>
            <a:r>
              <a:rPr lang="zh-CN" altLang="en-US" dirty="0"/>
              <a:t>处理后 </a:t>
            </a:r>
            <a:endParaRPr lang="en-US" altLang="zh-CN" dirty="0"/>
          </a:p>
        </p:txBody>
      </p:sp>
      <p:pic>
        <p:nvPicPr>
          <p:cNvPr id="8" name="图片 7" descr="手机屏幕的截图&#10;&#10;描述已自动生成">
            <a:extLst>
              <a:ext uri="{FF2B5EF4-FFF2-40B4-BE49-F238E27FC236}">
                <a16:creationId xmlns:a16="http://schemas.microsoft.com/office/drawing/2014/main" id="{FE9C2D74-53C7-0F4D-938D-FB2163015B5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7700" y="2748955"/>
            <a:ext cx="4517390" cy="1579880"/>
          </a:xfrm>
          <a:prstGeom prst="rect">
            <a:avLst/>
          </a:prstGeom>
        </p:spPr>
      </p:pic>
      <p:pic>
        <p:nvPicPr>
          <p:cNvPr id="11" name="图片 10" descr="手机屏幕截图&#10;&#10;描述已自动生成">
            <a:extLst>
              <a:ext uri="{FF2B5EF4-FFF2-40B4-BE49-F238E27FC236}">
                <a16:creationId xmlns:a16="http://schemas.microsoft.com/office/drawing/2014/main" id="{FA0A2A59-9C0F-ED44-8A5A-0A64BEA0B98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48780" y="2829431"/>
            <a:ext cx="4795520" cy="141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2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3075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17780"/>
            <a:ext cx="10515600" cy="1325563"/>
          </a:xfrm>
        </p:spPr>
        <p:txBody>
          <a:bodyPr/>
          <a:lstStyle/>
          <a:p>
            <a:b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b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b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zh-CN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效果展示</a:t>
            </a:r>
            <a:br>
              <a:rPr lang="zh-CN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br>
              <a:rPr lang="zh-CN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endParaRPr lang="zh-CN" altLang="en-US" sz="3200" i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  <a:defRPr/>
            </a:pPr>
            <a:endParaRPr lang="en-US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fontAlgn="auto">
              <a:buFont typeface="Arial" panose="020B0604020202020204" pitchFamily="34" charset="0"/>
              <a:buNone/>
              <a:defRPr/>
            </a:pPr>
            <a:endParaRPr lang="en-US" noProof="1">
              <a:latin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924D86-DF5B-9D49-9954-BC88CB867519}"/>
              </a:ext>
            </a:extLst>
          </p:cNvPr>
          <p:cNvSpPr txBox="1"/>
          <p:nvPr/>
        </p:nvSpPr>
        <p:spPr>
          <a:xfrm>
            <a:off x="546100" y="1786692"/>
            <a:ext cx="1066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错误分析：输入的表格切分有误</a:t>
            </a:r>
          </a:p>
          <a:p>
            <a:endParaRPr lang="en-US" altLang="zh-CN" dirty="0"/>
          </a:p>
          <a:p>
            <a:r>
              <a:rPr lang="zh-CN" altLang="en-US" dirty="0"/>
              <a:t>处理前</a:t>
            </a:r>
            <a:r>
              <a:rPr lang="en-US" altLang="zh-CN" dirty="0"/>
              <a:t>						</a:t>
            </a:r>
            <a:r>
              <a:rPr lang="zh-CN" altLang="en-US" dirty="0"/>
              <a:t>处理后 </a:t>
            </a:r>
            <a:endParaRPr lang="en-US" altLang="zh-CN" dirty="0"/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811F7F0E-EA84-0848-9A6A-128B6AFC188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6100" y="3214033"/>
            <a:ext cx="4517390" cy="1210945"/>
          </a:xfrm>
          <a:prstGeom prst="rect">
            <a:avLst/>
          </a:prstGeom>
        </p:spPr>
      </p:pic>
      <p:pic>
        <p:nvPicPr>
          <p:cNvPr id="7" name="图片 6" descr="手机截图图社交软件的信息&#10;&#10;描述已自动生成">
            <a:extLst>
              <a:ext uri="{FF2B5EF4-FFF2-40B4-BE49-F238E27FC236}">
                <a16:creationId xmlns:a16="http://schemas.microsoft.com/office/drawing/2014/main" id="{E9FC6FBE-89F3-4A4A-8088-AFF6E533E9E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699524" y="3340734"/>
            <a:ext cx="4677136" cy="91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0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3075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17780"/>
            <a:ext cx="10515600" cy="1325563"/>
          </a:xfrm>
        </p:spPr>
        <p:txBody>
          <a:bodyPr/>
          <a:lstStyle/>
          <a:p>
            <a:b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b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b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zh-CN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效果展示</a:t>
            </a:r>
            <a:br>
              <a:rPr lang="zh-CN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br>
              <a:rPr lang="zh-CN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endParaRPr lang="zh-CN" altLang="en-US" sz="3200" i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  <a:defRPr/>
            </a:pPr>
            <a:endParaRPr lang="en-US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fontAlgn="auto">
              <a:buFont typeface="Arial" panose="020B0604020202020204" pitchFamily="34" charset="0"/>
              <a:buNone/>
              <a:defRPr/>
            </a:pPr>
            <a:endParaRPr lang="en-US" noProof="1">
              <a:latin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924D86-DF5B-9D49-9954-BC88CB867519}"/>
              </a:ext>
            </a:extLst>
          </p:cNvPr>
          <p:cNvSpPr txBox="1"/>
          <p:nvPr/>
        </p:nvSpPr>
        <p:spPr>
          <a:xfrm>
            <a:off x="546100" y="1786692"/>
            <a:ext cx="1066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类型：列表头分行</a:t>
            </a:r>
          </a:p>
          <a:p>
            <a:endParaRPr lang="en-US" altLang="zh-CN" dirty="0"/>
          </a:p>
          <a:p>
            <a:r>
              <a:rPr lang="zh-CN" altLang="en-US" dirty="0"/>
              <a:t>处理前</a:t>
            </a:r>
            <a:r>
              <a:rPr lang="en-US" altLang="zh-CN" dirty="0"/>
              <a:t>						</a:t>
            </a:r>
            <a:r>
              <a:rPr lang="zh-CN" altLang="en-US" dirty="0"/>
              <a:t>处理后 </a:t>
            </a:r>
            <a:endParaRPr lang="en-US" altLang="zh-CN" dirty="0"/>
          </a:p>
        </p:txBody>
      </p:sp>
      <p:pic>
        <p:nvPicPr>
          <p:cNvPr id="6" name="图片 5" descr="图片包含 游戏机&#10;&#10;描述已自动生成">
            <a:extLst>
              <a:ext uri="{FF2B5EF4-FFF2-40B4-BE49-F238E27FC236}">
                <a16:creationId xmlns:a16="http://schemas.microsoft.com/office/drawing/2014/main" id="{36093B84-7380-6245-BFB1-3988F3B13BF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58900" y="2914453"/>
            <a:ext cx="3462020" cy="3400425"/>
          </a:xfrm>
          <a:prstGeom prst="rect">
            <a:avLst/>
          </a:prstGeom>
        </p:spPr>
      </p:pic>
      <p:pic>
        <p:nvPicPr>
          <p:cNvPr id="7" name="图片 6" descr="手机屏幕的截图&#10;&#10;描述已自动生成">
            <a:extLst>
              <a:ext uri="{FF2B5EF4-FFF2-40B4-BE49-F238E27FC236}">
                <a16:creationId xmlns:a16="http://schemas.microsoft.com/office/drawing/2014/main" id="{73404BFC-5289-C44C-B7D9-79A394A81A0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066280" y="2972714"/>
            <a:ext cx="340868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5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3075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17780"/>
            <a:ext cx="10515600" cy="1325563"/>
          </a:xfrm>
        </p:spPr>
        <p:txBody>
          <a:bodyPr/>
          <a:lstStyle/>
          <a:p>
            <a:b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b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b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zh-CN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效果展示</a:t>
            </a:r>
            <a:br>
              <a:rPr lang="zh-CN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br>
              <a:rPr lang="zh-CN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endParaRPr lang="zh-CN" altLang="en-US" sz="3200" i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  <a:defRPr/>
            </a:pPr>
            <a:endParaRPr lang="en-US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fontAlgn="auto">
              <a:buFont typeface="Arial" panose="020B0604020202020204" pitchFamily="34" charset="0"/>
              <a:buNone/>
              <a:defRPr/>
            </a:pPr>
            <a:endParaRPr lang="en-US" noProof="1">
              <a:latin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924D86-DF5B-9D49-9954-BC88CB867519}"/>
              </a:ext>
            </a:extLst>
          </p:cNvPr>
          <p:cNvSpPr txBox="1"/>
          <p:nvPr/>
        </p:nvSpPr>
        <p:spPr>
          <a:xfrm>
            <a:off x="546100" y="1786692"/>
            <a:ext cx="1066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类型：常见的年月日分行写</a:t>
            </a:r>
          </a:p>
          <a:p>
            <a:endParaRPr lang="en-US" altLang="zh-CN" dirty="0"/>
          </a:p>
          <a:p>
            <a:r>
              <a:rPr lang="zh-CN" altLang="en-US" dirty="0"/>
              <a:t>处理前</a:t>
            </a:r>
            <a:r>
              <a:rPr lang="en-US" altLang="zh-CN" dirty="0"/>
              <a:t>						</a:t>
            </a:r>
            <a:r>
              <a:rPr lang="zh-CN" altLang="en-US" dirty="0"/>
              <a:t>处理后 </a:t>
            </a:r>
            <a:endParaRPr lang="en-US" altLang="zh-CN" dirty="0"/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E413898B-A70B-804F-A443-670317D1429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82712" y="2951361"/>
            <a:ext cx="3391535" cy="3264535"/>
          </a:xfrm>
          <a:prstGeom prst="rect">
            <a:avLst/>
          </a:prstGeom>
        </p:spPr>
      </p:pic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76E88E01-775F-C64F-A8EA-3EC0160CA6A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051992" y="3146901"/>
            <a:ext cx="3391535" cy="241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3075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17780"/>
            <a:ext cx="10515600" cy="1325563"/>
          </a:xfrm>
        </p:spPr>
        <p:txBody>
          <a:bodyPr/>
          <a:lstStyle/>
          <a:p>
            <a:b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b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b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zh-CN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效果展示</a:t>
            </a:r>
            <a:br>
              <a:rPr lang="zh-CN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br>
              <a:rPr lang="zh-CN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endParaRPr lang="zh-CN" altLang="en-US" sz="3200" i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  <a:defRPr/>
            </a:pPr>
            <a:endParaRPr lang="en-US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fontAlgn="auto">
              <a:buFont typeface="Arial" panose="020B0604020202020204" pitchFamily="34" charset="0"/>
              <a:buNone/>
              <a:defRPr/>
            </a:pPr>
            <a:endParaRPr lang="en-US" noProof="1">
              <a:latin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924D86-DF5B-9D49-9954-BC88CB867519}"/>
              </a:ext>
            </a:extLst>
          </p:cNvPr>
          <p:cNvSpPr txBox="1"/>
          <p:nvPr/>
        </p:nvSpPr>
        <p:spPr>
          <a:xfrm>
            <a:off x="546100" y="1638071"/>
            <a:ext cx="10668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错误分析：复杂表头合并困难</a:t>
            </a:r>
            <a:endParaRPr lang="en-US" altLang="zh-CN" dirty="0"/>
          </a:p>
          <a:p>
            <a:r>
              <a:rPr lang="zh-CN" altLang="en-US" dirty="0"/>
              <a:t>处理前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正确形式</a:t>
            </a:r>
            <a:r>
              <a:rPr lang="en-US" altLang="zh-CN" dirty="0"/>
              <a:t>				</a:t>
            </a:r>
            <a:r>
              <a:rPr lang="zh-CN" altLang="en-US" dirty="0"/>
              <a:t> </a:t>
            </a:r>
            <a:endParaRPr lang="en-US" altLang="zh-CN" dirty="0"/>
          </a:p>
        </p:txBody>
      </p:sp>
      <p:pic>
        <p:nvPicPr>
          <p:cNvPr id="6" name="图片 5" descr="手机屏幕的截图&#10;&#10;描述已自动生成">
            <a:extLst>
              <a:ext uri="{FF2B5EF4-FFF2-40B4-BE49-F238E27FC236}">
                <a16:creationId xmlns:a16="http://schemas.microsoft.com/office/drawing/2014/main" id="{B5BB2063-C8B4-794F-A6F0-40B07F92105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77900" y="2316162"/>
            <a:ext cx="3441065" cy="2225675"/>
          </a:xfrm>
          <a:prstGeom prst="rect">
            <a:avLst/>
          </a:prstGeom>
        </p:spPr>
      </p:pic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CE4137A5-B6C8-3640-823D-A97204D0AF6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81483" y="2284402"/>
            <a:ext cx="4178300" cy="161988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C6FB6A1-9C1D-3D4D-A01B-B02085500987}"/>
              </a:ext>
            </a:extLst>
          </p:cNvPr>
          <p:cNvSpPr txBox="1"/>
          <p:nvPr/>
        </p:nvSpPr>
        <p:spPr>
          <a:xfrm>
            <a:off x="6640830" y="1954530"/>
            <a:ext cx="264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处理后</a:t>
            </a:r>
          </a:p>
        </p:txBody>
      </p:sp>
      <p:pic>
        <p:nvPicPr>
          <p:cNvPr id="11" name="图片 10" descr="手机屏幕截图&#10;&#10;描述已自动生成">
            <a:extLst>
              <a:ext uri="{FF2B5EF4-FFF2-40B4-BE49-F238E27FC236}">
                <a16:creationId xmlns:a16="http://schemas.microsoft.com/office/drawing/2014/main" id="{DB23708C-8A99-7642-A2A3-F74435ED3B3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975485" y="4857686"/>
            <a:ext cx="3257550" cy="166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69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3075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17780"/>
            <a:ext cx="10515600" cy="1325563"/>
          </a:xfrm>
        </p:spPr>
        <p:txBody>
          <a:bodyPr/>
          <a:lstStyle/>
          <a:p>
            <a:b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b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b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zh-CN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效果展示</a:t>
            </a:r>
            <a:br>
              <a:rPr lang="zh-CN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br>
              <a:rPr lang="zh-CN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endParaRPr lang="zh-CN" altLang="en-US" sz="3200" i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  <a:defRPr/>
            </a:pPr>
            <a:endParaRPr lang="en-US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fontAlgn="auto">
              <a:buFont typeface="Arial" panose="020B0604020202020204" pitchFamily="34" charset="0"/>
              <a:buNone/>
              <a:defRPr/>
            </a:pPr>
            <a:endParaRPr lang="en-US" noProof="1">
              <a:latin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924D86-DF5B-9D49-9954-BC88CB867519}"/>
              </a:ext>
            </a:extLst>
          </p:cNvPr>
          <p:cNvSpPr txBox="1"/>
          <p:nvPr/>
        </p:nvSpPr>
        <p:spPr>
          <a:xfrm>
            <a:off x="546100" y="1786692"/>
            <a:ext cx="1066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错误分析：纯文本的非典型表格，语义上合并的还不好</a:t>
            </a:r>
          </a:p>
          <a:p>
            <a:endParaRPr lang="en-US" altLang="zh-CN" dirty="0"/>
          </a:p>
          <a:p>
            <a:r>
              <a:rPr lang="zh-CN" altLang="en-US" dirty="0"/>
              <a:t>处理前</a:t>
            </a:r>
            <a:r>
              <a:rPr lang="en-US" altLang="zh-CN" dirty="0"/>
              <a:t>						</a:t>
            </a:r>
            <a:r>
              <a:rPr lang="zh-CN" altLang="en-US" dirty="0"/>
              <a:t>处理后 </a:t>
            </a:r>
            <a:endParaRPr lang="en-US" altLang="zh-CN" dirty="0"/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7CA1613A-8C11-244E-BF01-D279AED1A3A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33767" y="2734648"/>
            <a:ext cx="4197985" cy="1981835"/>
          </a:xfrm>
          <a:prstGeom prst="rect">
            <a:avLst/>
          </a:prstGeom>
        </p:spPr>
      </p:pic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417A3BCD-37A4-6F43-B5F8-F7A7D49AD82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75400" y="2929572"/>
            <a:ext cx="5270500" cy="99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49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3075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17780"/>
            <a:ext cx="10515600" cy="1325563"/>
          </a:xfrm>
        </p:spPr>
        <p:txBody>
          <a:bodyPr/>
          <a:lstStyle/>
          <a:p>
            <a:b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b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b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zh-CN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效果展示</a:t>
            </a:r>
            <a:br>
              <a:rPr lang="zh-CN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br>
              <a:rPr lang="zh-CN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endParaRPr lang="zh-CN" altLang="en-US" sz="3200" i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  <a:defRPr/>
            </a:pPr>
            <a:endParaRPr lang="en-US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fontAlgn="auto">
              <a:buFont typeface="Arial" panose="020B0604020202020204" pitchFamily="34" charset="0"/>
              <a:buNone/>
              <a:defRPr/>
            </a:pPr>
            <a:endParaRPr lang="en-US" noProof="1">
              <a:latin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924D86-DF5B-9D49-9954-BC88CB867519}"/>
              </a:ext>
            </a:extLst>
          </p:cNvPr>
          <p:cNvSpPr txBox="1"/>
          <p:nvPr/>
        </p:nvSpPr>
        <p:spPr>
          <a:xfrm>
            <a:off x="546100" y="1786692"/>
            <a:ext cx="106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处理前</a:t>
            </a:r>
            <a:r>
              <a:rPr lang="en-US" altLang="zh-CN" dirty="0"/>
              <a:t>						</a:t>
            </a:r>
            <a:r>
              <a:rPr lang="zh-CN" altLang="en-US" dirty="0"/>
              <a:t>处理后 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A9D82D-F162-8942-A825-187BD3668C2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57947" y="2542381"/>
            <a:ext cx="3509645" cy="2917825"/>
          </a:xfrm>
          <a:prstGeom prst="rect">
            <a:avLst/>
          </a:prstGeom>
        </p:spPr>
      </p:pic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6D98679C-C1C6-FE42-B4FC-6A51B89C7F9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68440" y="2909887"/>
            <a:ext cx="4493260" cy="167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16061"/>
      </p:ext>
    </p:extLst>
  </p:cSld>
  <p:clrMapOvr>
    <a:masterClrMapping/>
  </p:clrMapOvr>
</p:sld>
</file>

<file path=ppt/theme/theme1.xml><?xml version="1.0" encoding="utf-8"?>
<a:theme xmlns:a="http://schemas.openxmlformats.org/drawingml/2006/main" name="20160528 Action Recogni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20160528 Action Recognition</Template>
  <TotalTime>35034</TotalTime>
  <Words>511</Words>
  <Application>Microsoft Macintosh PowerPoint</Application>
  <PresentationFormat>宽屏</PresentationFormat>
  <Paragraphs>103</Paragraphs>
  <Slides>19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20160528 Action Recognition</vt:lpstr>
      <vt:lpstr>PowerPoint 演示文稿</vt:lpstr>
      <vt:lpstr>Outline</vt:lpstr>
      <vt:lpstr>   效果展示  </vt:lpstr>
      <vt:lpstr>   效果展示  </vt:lpstr>
      <vt:lpstr>   效果展示  </vt:lpstr>
      <vt:lpstr>   效果展示  </vt:lpstr>
      <vt:lpstr>   效果展示  </vt:lpstr>
      <vt:lpstr>   效果展示  </vt:lpstr>
      <vt:lpstr>   效果展示  </vt:lpstr>
      <vt:lpstr>   效果展示  </vt:lpstr>
      <vt:lpstr>   效果展示  </vt:lpstr>
      <vt:lpstr>   效果展示  </vt:lpstr>
      <vt:lpstr>   效果展示  </vt:lpstr>
      <vt:lpstr>   效果展示  </vt:lpstr>
      <vt:lpstr>   效果展示  </vt:lpstr>
      <vt:lpstr>   效果展示  </vt:lpstr>
      <vt:lpstr>   效果展示  </vt:lpstr>
      <vt:lpstr>   效果展示  </vt:lpstr>
      <vt:lpstr>Thanks for your listening ...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A7730</cp:lastModifiedBy>
  <cp:revision>714</cp:revision>
  <dcterms:created xsi:type="dcterms:W3CDTF">2016-08-18T11:03:00Z</dcterms:created>
  <dcterms:modified xsi:type="dcterms:W3CDTF">2020-06-01T03:17:56Z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