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391" r:id="rId2"/>
    <p:sldId id="392" r:id="rId3"/>
    <p:sldId id="393" r:id="rId4"/>
    <p:sldId id="394" r:id="rId5"/>
    <p:sldId id="395" r:id="rId6"/>
    <p:sldId id="396" r:id="rId7"/>
    <p:sldId id="397" r:id="rId8"/>
    <p:sldId id="398" r:id="rId9"/>
    <p:sldId id="399" r:id="rId10"/>
    <p:sldId id="400" r:id="rId11"/>
    <p:sldId id="258" r:id="rId12"/>
    <p:sldId id="304" r:id="rId13"/>
    <p:sldId id="357" r:id="rId14"/>
    <p:sldId id="356" r:id="rId15"/>
    <p:sldId id="358" r:id="rId16"/>
    <p:sldId id="359" r:id="rId17"/>
    <p:sldId id="360" r:id="rId18"/>
    <p:sldId id="362" r:id="rId19"/>
    <p:sldId id="361" r:id="rId20"/>
    <p:sldId id="363" r:id="rId21"/>
    <p:sldId id="364" r:id="rId22"/>
    <p:sldId id="365" r:id="rId23"/>
    <p:sldId id="366" r:id="rId24"/>
    <p:sldId id="367" r:id="rId25"/>
    <p:sldId id="368" r:id="rId26"/>
    <p:sldId id="369" r:id="rId27"/>
    <p:sldId id="370" r:id="rId28"/>
    <p:sldId id="371" r:id="rId29"/>
    <p:sldId id="372" r:id="rId30"/>
    <p:sldId id="373" r:id="rId31"/>
    <p:sldId id="374" r:id="rId32"/>
    <p:sldId id="375" r:id="rId33"/>
    <p:sldId id="376" r:id="rId34"/>
    <p:sldId id="377" r:id="rId35"/>
    <p:sldId id="378" r:id="rId36"/>
    <p:sldId id="379" r:id="rId37"/>
    <p:sldId id="380" r:id="rId38"/>
    <p:sldId id="381" r:id="rId39"/>
    <p:sldId id="382" r:id="rId40"/>
    <p:sldId id="383" r:id="rId41"/>
    <p:sldId id="384" r:id="rId42"/>
    <p:sldId id="385" r:id="rId43"/>
    <p:sldId id="386" r:id="rId44"/>
    <p:sldId id="387" r:id="rId45"/>
    <p:sldId id="388" r:id="rId46"/>
    <p:sldId id="389" r:id="rId47"/>
    <p:sldId id="260" r:id="rId48"/>
    <p:sldId id="324" r:id="rId4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Default Section" id="{72B0C1BE-1D6C-46B7-95E2-389B19C618E4}">
          <p14:sldIdLst>
            <p14:sldId id="391"/>
            <p14:sldId id="392"/>
            <p14:sldId id="393"/>
            <p14:sldId id="394"/>
            <p14:sldId id="395"/>
            <p14:sldId id="396"/>
            <p14:sldId id="397"/>
            <p14:sldId id="398"/>
            <p14:sldId id="399"/>
            <p14:sldId id="400"/>
            <p14:sldId id="258"/>
            <p14:sldId id="304"/>
            <p14:sldId id="357"/>
            <p14:sldId id="356"/>
            <p14:sldId id="358"/>
            <p14:sldId id="359"/>
            <p14:sldId id="360"/>
            <p14:sldId id="362"/>
            <p14:sldId id="361"/>
            <p14:sldId id="363"/>
            <p14:sldId id="364"/>
            <p14:sldId id="365"/>
            <p14:sldId id="366"/>
            <p14:sldId id="367"/>
            <p14:sldId id="368"/>
            <p14:sldId id="369"/>
            <p14:sldId id="370"/>
            <p14:sldId id="371"/>
            <p14:sldId id="372"/>
            <p14:sldId id="373"/>
            <p14:sldId id="374"/>
            <p14:sldId id="375"/>
            <p14:sldId id="376"/>
            <p14:sldId id="377"/>
            <p14:sldId id="378"/>
            <p14:sldId id="379"/>
            <p14:sldId id="380"/>
            <p14:sldId id="381"/>
            <p14:sldId id="382"/>
            <p14:sldId id="383"/>
            <p14:sldId id="384"/>
            <p14:sldId id="385"/>
            <p14:sldId id="386"/>
            <p14:sldId id="387"/>
            <p14:sldId id="388"/>
            <p14:sldId id="389"/>
            <p14:sldId id="260"/>
            <p14:sldId id="32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00" autoAdjust="0"/>
    <p:restoredTop sz="86022" autoAdjust="0"/>
  </p:normalViewPr>
  <p:slideViewPr>
    <p:cSldViewPr>
      <p:cViewPr varScale="1">
        <p:scale>
          <a:sx n="63" d="100"/>
          <a:sy n="63" d="100"/>
        </p:scale>
        <p:origin x="158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24DC8F9-1DCD-4754-A44C-6EBB62BDA97B}" type="datetimeFigureOut">
              <a:rPr lang="en-US" smtClean="0"/>
              <a:pPr/>
              <a:t>1/2/2020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AC33F9-044C-4B38-8B6C-236C15A0E77C}" type="slidenum">
              <a:rPr lang="en-US" smtClean="0"/>
              <a:pPr/>
              <a:t>‹#›</a:t>
            </a:fld>
            <a:endParaRPr lang="en-US"/>
          </a:p>
        </p:txBody>
      </p:sp>
    </p:spTree>
    <p:extLst>
      <p:ext uri="{BB962C8B-B14F-4D97-AF65-F5344CB8AC3E}">
        <p14:creationId xmlns:p14="http://schemas.microsoft.com/office/powerpoint/2010/main" val="1606782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Session:</a:t>
            </a:r>
            <a:r>
              <a:rPr lang="en-US" baseline="0" dirty="0" smtClean="0"/>
              <a:t> </a:t>
            </a:r>
            <a:r>
              <a:rPr lang="en-US" baseline="0" dirty="0" err="1" smtClean="0"/>
              <a:t>Ghi</a:t>
            </a:r>
            <a:r>
              <a:rPr lang="en-US" baseline="0" dirty="0" smtClean="0"/>
              <a:t> </a:t>
            </a:r>
            <a:r>
              <a:rPr lang="en-US" baseline="0" dirty="0" err="1" smtClean="0"/>
              <a:t>số</a:t>
            </a:r>
            <a:r>
              <a:rPr lang="en-US" baseline="0" dirty="0" smtClean="0"/>
              <a:t> </a:t>
            </a:r>
            <a:r>
              <a:rPr lang="en-US" baseline="0" dirty="0" err="1" smtClean="0"/>
              <a:t>thứ</a:t>
            </a:r>
            <a:r>
              <a:rPr lang="en-US" baseline="0" dirty="0" smtClean="0"/>
              <a:t> </a:t>
            </a:r>
            <a:r>
              <a:rPr lang="en-US" baseline="0" dirty="0" err="1" smtClean="0"/>
              <a:t>tự</a:t>
            </a:r>
            <a:r>
              <a:rPr lang="en-US" baseline="0" dirty="0" smtClean="0"/>
              <a:t> session </a:t>
            </a:r>
            <a:r>
              <a:rPr lang="en-US" baseline="0" dirty="0" err="1" smtClean="0"/>
              <a:t>trong</a:t>
            </a:r>
            <a:r>
              <a:rPr lang="en-US" baseline="0" dirty="0" smtClean="0"/>
              <a:t> </a:t>
            </a:r>
            <a:r>
              <a:rPr lang="en-US" baseline="0" dirty="0" err="1" smtClean="0"/>
              <a:t>môn</a:t>
            </a:r>
            <a:r>
              <a:rPr lang="en-US" baseline="0" dirty="0" smtClean="0"/>
              <a:t> </a:t>
            </a:r>
            <a:r>
              <a:rPr lang="en-US" baseline="0" dirty="0" err="1" smtClean="0"/>
              <a:t>học</a:t>
            </a:r>
            <a:endParaRPr lang="en-US" baseline="0" dirty="0" smtClean="0"/>
          </a:p>
          <a:p>
            <a:r>
              <a:rPr lang="en-US" baseline="0" dirty="0" smtClean="0"/>
              <a:t>Session Name: </a:t>
            </a:r>
            <a:r>
              <a:rPr lang="en-US" baseline="0" dirty="0" err="1" smtClean="0"/>
              <a:t>ghi</a:t>
            </a:r>
            <a:r>
              <a:rPr lang="en-US" baseline="0" dirty="0" smtClean="0"/>
              <a:t> </a:t>
            </a:r>
            <a:r>
              <a:rPr lang="en-US" baseline="0" dirty="0" err="1" smtClean="0"/>
              <a:t>tên</a:t>
            </a:r>
            <a:r>
              <a:rPr lang="en-US" baseline="0" dirty="0" smtClean="0"/>
              <a:t> </a:t>
            </a:r>
            <a:r>
              <a:rPr lang="en-US" baseline="0" dirty="0" err="1" smtClean="0"/>
              <a:t>của</a:t>
            </a:r>
            <a:r>
              <a:rPr lang="en-US" baseline="0" dirty="0" smtClean="0"/>
              <a:t> session </a:t>
            </a:r>
            <a:r>
              <a:rPr lang="en-US" baseline="0" dirty="0" err="1" smtClean="0"/>
              <a:t>sẽ</a:t>
            </a:r>
            <a:r>
              <a:rPr lang="en-US" baseline="0" dirty="0" smtClean="0"/>
              <a:t> </a:t>
            </a:r>
            <a:r>
              <a:rPr lang="en-US" baseline="0" dirty="0" err="1" smtClean="0"/>
              <a:t>dạy</a:t>
            </a:r>
            <a:endParaRPr lang="en-US" dirty="0"/>
          </a:p>
        </p:txBody>
      </p:sp>
      <p:sp>
        <p:nvSpPr>
          <p:cNvPr id="4" name="Slide Number Placeholder 3"/>
          <p:cNvSpPr>
            <a:spLocks noGrp="1"/>
          </p:cNvSpPr>
          <p:nvPr>
            <p:ph type="sldNum" sz="quarter" idx="10"/>
          </p:nvPr>
        </p:nvSpPr>
        <p:spPr/>
        <p:txBody>
          <a:bodyPr/>
          <a:lstStyle/>
          <a:p>
            <a:fld id="{C8AC33F9-044C-4B38-8B6C-236C15A0E77C}" type="slidenum">
              <a:rPr lang="en-US" smtClean="0"/>
              <a:pPr/>
              <a:t>1</a:t>
            </a:fld>
            <a:endParaRPr lang="en-US"/>
          </a:p>
        </p:txBody>
      </p:sp>
    </p:spTree>
    <p:extLst>
      <p:ext uri="{BB962C8B-B14F-4D97-AF65-F5344CB8AC3E}">
        <p14:creationId xmlns:p14="http://schemas.microsoft.com/office/powerpoint/2010/main" val="157038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Session:</a:t>
            </a:r>
            <a:r>
              <a:rPr lang="en-US" baseline="0" dirty="0" smtClean="0"/>
              <a:t> </a:t>
            </a:r>
            <a:r>
              <a:rPr lang="en-US" baseline="0" dirty="0" err="1" smtClean="0"/>
              <a:t>Ghi</a:t>
            </a:r>
            <a:r>
              <a:rPr lang="en-US" baseline="0" dirty="0" smtClean="0"/>
              <a:t> </a:t>
            </a:r>
            <a:r>
              <a:rPr lang="en-US" baseline="0" dirty="0" err="1" smtClean="0"/>
              <a:t>số</a:t>
            </a:r>
            <a:r>
              <a:rPr lang="en-US" baseline="0" dirty="0" smtClean="0"/>
              <a:t> </a:t>
            </a:r>
            <a:r>
              <a:rPr lang="en-US" baseline="0" dirty="0" err="1" smtClean="0"/>
              <a:t>thứ</a:t>
            </a:r>
            <a:r>
              <a:rPr lang="en-US" baseline="0" dirty="0" smtClean="0"/>
              <a:t> </a:t>
            </a:r>
            <a:r>
              <a:rPr lang="en-US" baseline="0" dirty="0" err="1" smtClean="0"/>
              <a:t>tự</a:t>
            </a:r>
            <a:r>
              <a:rPr lang="en-US" baseline="0" dirty="0" smtClean="0"/>
              <a:t> session </a:t>
            </a:r>
            <a:r>
              <a:rPr lang="en-US" baseline="0" dirty="0" err="1" smtClean="0"/>
              <a:t>trong</a:t>
            </a:r>
            <a:r>
              <a:rPr lang="en-US" baseline="0" dirty="0" smtClean="0"/>
              <a:t> </a:t>
            </a:r>
            <a:r>
              <a:rPr lang="en-US" baseline="0" dirty="0" err="1" smtClean="0"/>
              <a:t>môn</a:t>
            </a:r>
            <a:r>
              <a:rPr lang="en-US" baseline="0" dirty="0" smtClean="0"/>
              <a:t> </a:t>
            </a:r>
            <a:r>
              <a:rPr lang="en-US" baseline="0" dirty="0" err="1" smtClean="0"/>
              <a:t>học</a:t>
            </a:r>
            <a:endParaRPr lang="en-US" baseline="0" dirty="0" smtClean="0"/>
          </a:p>
          <a:p>
            <a:r>
              <a:rPr lang="en-US" baseline="0" dirty="0" smtClean="0"/>
              <a:t>Session Name: </a:t>
            </a:r>
            <a:r>
              <a:rPr lang="en-US" baseline="0" dirty="0" err="1" smtClean="0"/>
              <a:t>ghi</a:t>
            </a:r>
            <a:r>
              <a:rPr lang="en-US" baseline="0" dirty="0" smtClean="0"/>
              <a:t> </a:t>
            </a:r>
            <a:r>
              <a:rPr lang="en-US" baseline="0" dirty="0" err="1" smtClean="0"/>
              <a:t>tên</a:t>
            </a:r>
            <a:r>
              <a:rPr lang="en-US" baseline="0" dirty="0" smtClean="0"/>
              <a:t> </a:t>
            </a:r>
            <a:r>
              <a:rPr lang="en-US" baseline="0" dirty="0" err="1" smtClean="0"/>
              <a:t>của</a:t>
            </a:r>
            <a:r>
              <a:rPr lang="en-US" baseline="0" dirty="0" smtClean="0"/>
              <a:t> session </a:t>
            </a:r>
            <a:r>
              <a:rPr lang="en-US" baseline="0" dirty="0" err="1" smtClean="0"/>
              <a:t>sẽ</a:t>
            </a:r>
            <a:r>
              <a:rPr lang="en-US" baseline="0" dirty="0" smtClean="0"/>
              <a:t> </a:t>
            </a:r>
            <a:r>
              <a:rPr lang="en-US" baseline="0" dirty="0" err="1" smtClean="0"/>
              <a:t>dạy</a:t>
            </a:r>
            <a:endParaRPr lang="en-US" dirty="0"/>
          </a:p>
        </p:txBody>
      </p:sp>
      <p:sp>
        <p:nvSpPr>
          <p:cNvPr id="4" name="Slide Number Placeholder 3"/>
          <p:cNvSpPr>
            <a:spLocks noGrp="1"/>
          </p:cNvSpPr>
          <p:nvPr>
            <p:ph type="sldNum" sz="quarter" idx="10"/>
          </p:nvPr>
        </p:nvSpPr>
        <p:spPr/>
        <p:txBody>
          <a:bodyPr/>
          <a:lstStyle/>
          <a:p>
            <a:fld id="{C8AC33F9-044C-4B38-8B6C-236C15A0E77C}" type="slidenum">
              <a:rPr lang="en-US" smtClean="0"/>
              <a:pPr/>
              <a:t>29</a:t>
            </a:fld>
            <a:endParaRPr lang="en-US"/>
          </a:p>
        </p:txBody>
      </p:sp>
    </p:spTree>
    <p:extLst>
      <p:ext uri="{BB962C8B-B14F-4D97-AF65-F5344CB8AC3E}">
        <p14:creationId xmlns:p14="http://schemas.microsoft.com/office/powerpoint/2010/main" val="4846664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AC33F9-044C-4B38-8B6C-236C15A0E77C}" type="slidenum">
              <a:rPr lang="en-US" smtClean="0"/>
              <a:pPr/>
              <a:t>34</a:t>
            </a:fld>
            <a:endParaRPr lang="en-US"/>
          </a:p>
        </p:txBody>
      </p:sp>
    </p:spTree>
    <p:extLst>
      <p:ext uri="{BB962C8B-B14F-4D97-AF65-F5344CB8AC3E}">
        <p14:creationId xmlns:p14="http://schemas.microsoft.com/office/powerpoint/2010/main" val="40435444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Session:</a:t>
            </a:r>
            <a:r>
              <a:rPr lang="en-US" baseline="0" dirty="0" smtClean="0"/>
              <a:t> </a:t>
            </a:r>
            <a:r>
              <a:rPr lang="en-US" baseline="0" dirty="0" err="1" smtClean="0"/>
              <a:t>Ghi</a:t>
            </a:r>
            <a:r>
              <a:rPr lang="en-US" baseline="0" dirty="0" smtClean="0"/>
              <a:t> </a:t>
            </a:r>
            <a:r>
              <a:rPr lang="en-US" baseline="0" dirty="0" err="1" smtClean="0"/>
              <a:t>số</a:t>
            </a:r>
            <a:r>
              <a:rPr lang="en-US" baseline="0" dirty="0" smtClean="0"/>
              <a:t> </a:t>
            </a:r>
            <a:r>
              <a:rPr lang="en-US" baseline="0" dirty="0" err="1" smtClean="0"/>
              <a:t>thứ</a:t>
            </a:r>
            <a:r>
              <a:rPr lang="en-US" baseline="0" dirty="0" smtClean="0"/>
              <a:t> </a:t>
            </a:r>
            <a:r>
              <a:rPr lang="en-US" baseline="0" dirty="0" err="1" smtClean="0"/>
              <a:t>tự</a:t>
            </a:r>
            <a:r>
              <a:rPr lang="en-US" baseline="0" dirty="0" smtClean="0"/>
              <a:t> session </a:t>
            </a:r>
            <a:r>
              <a:rPr lang="en-US" baseline="0" dirty="0" err="1" smtClean="0"/>
              <a:t>trong</a:t>
            </a:r>
            <a:r>
              <a:rPr lang="en-US" baseline="0" dirty="0" smtClean="0"/>
              <a:t> </a:t>
            </a:r>
            <a:r>
              <a:rPr lang="en-US" baseline="0" dirty="0" err="1" smtClean="0"/>
              <a:t>môn</a:t>
            </a:r>
            <a:r>
              <a:rPr lang="en-US" baseline="0" dirty="0" smtClean="0"/>
              <a:t> </a:t>
            </a:r>
            <a:r>
              <a:rPr lang="en-US" baseline="0" dirty="0" err="1" smtClean="0"/>
              <a:t>học</a:t>
            </a:r>
            <a:endParaRPr lang="en-US" baseline="0" dirty="0" smtClean="0"/>
          </a:p>
          <a:p>
            <a:r>
              <a:rPr lang="en-US" baseline="0" dirty="0" smtClean="0"/>
              <a:t>Session Name: </a:t>
            </a:r>
            <a:r>
              <a:rPr lang="en-US" baseline="0" dirty="0" err="1" smtClean="0"/>
              <a:t>ghi</a:t>
            </a:r>
            <a:r>
              <a:rPr lang="en-US" baseline="0" dirty="0" smtClean="0"/>
              <a:t> </a:t>
            </a:r>
            <a:r>
              <a:rPr lang="en-US" baseline="0" dirty="0" err="1" smtClean="0"/>
              <a:t>tên</a:t>
            </a:r>
            <a:r>
              <a:rPr lang="en-US" baseline="0" dirty="0" smtClean="0"/>
              <a:t> </a:t>
            </a:r>
            <a:r>
              <a:rPr lang="en-US" baseline="0" dirty="0" err="1" smtClean="0"/>
              <a:t>của</a:t>
            </a:r>
            <a:r>
              <a:rPr lang="en-US" baseline="0" dirty="0" smtClean="0"/>
              <a:t> session </a:t>
            </a:r>
            <a:r>
              <a:rPr lang="en-US" baseline="0" dirty="0" err="1" smtClean="0"/>
              <a:t>sẽ</a:t>
            </a:r>
            <a:r>
              <a:rPr lang="en-US" baseline="0" dirty="0" smtClean="0"/>
              <a:t> </a:t>
            </a:r>
            <a:r>
              <a:rPr lang="en-US" baseline="0" dirty="0" err="1" smtClean="0"/>
              <a:t>dạy</a:t>
            </a:r>
            <a:endParaRPr lang="en-US" dirty="0"/>
          </a:p>
        </p:txBody>
      </p:sp>
      <p:sp>
        <p:nvSpPr>
          <p:cNvPr id="4" name="Slide Number Placeholder 3"/>
          <p:cNvSpPr>
            <a:spLocks noGrp="1"/>
          </p:cNvSpPr>
          <p:nvPr>
            <p:ph type="sldNum" sz="quarter" idx="10"/>
          </p:nvPr>
        </p:nvSpPr>
        <p:spPr/>
        <p:txBody>
          <a:bodyPr/>
          <a:lstStyle/>
          <a:p>
            <a:fld id="{C8AC33F9-044C-4B38-8B6C-236C15A0E77C}" type="slidenum">
              <a:rPr lang="en-US" smtClean="0"/>
              <a:pPr/>
              <a:t>38</a:t>
            </a:fld>
            <a:endParaRPr lang="en-US"/>
          </a:p>
        </p:txBody>
      </p:sp>
    </p:spTree>
    <p:extLst>
      <p:ext uri="{BB962C8B-B14F-4D97-AF65-F5344CB8AC3E}">
        <p14:creationId xmlns:p14="http://schemas.microsoft.com/office/powerpoint/2010/main" val="2743133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AC33F9-044C-4B38-8B6C-236C15A0E77C}" type="slidenum">
              <a:rPr lang="en-US" smtClean="0"/>
              <a:pPr/>
              <a:t>39</a:t>
            </a:fld>
            <a:endParaRPr lang="en-US"/>
          </a:p>
        </p:txBody>
      </p:sp>
    </p:spTree>
    <p:extLst>
      <p:ext uri="{BB962C8B-B14F-4D97-AF65-F5344CB8AC3E}">
        <p14:creationId xmlns:p14="http://schemas.microsoft.com/office/powerpoint/2010/main" val="27973729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Session:</a:t>
            </a:r>
            <a:r>
              <a:rPr lang="en-US" baseline="0" dirty="0" smtClean="0"/>
              <a:t> </a:t>
            </a:r>
            <a:r>
              <a:rPr lang="en-US" baseline="0" dirty="0" err="1" smtClean="0"/>
              <a:t>Ghi</a:t>
            </a:r>
            <a:r>
              <a:rPr lang="en-US" baseline="0" dirty="0" smtClean="0"/>
              <a:t> </a:t>
            </a:r>
            <a:r>
              <a:rPr lang="en-US" baseline="0" dirty="0" err="1" smtClean="0"/>
              <a:t>số</a:t>
            </a:r>
            <a:r>
              <a:rPr lang="en-US" baseline="0" dirty="0" smtClean="0"/>
              <a:t> </a:t>
            </a:r>
            <a:r>
              <a:rPr lang="en-US" baseline="0" dirty="0" err="1" smtClean="0"/>
              <a:t>thứ</a:t>
            </a:r>
            <a:r>
              <a:rPr lang="en-US" baseline="0" dirty="0" smtClean="0"/>
              <a:t> </a:t>
            </a:r>
            <a:r>
              <a:rPr lang="en-US" baseline="0" dirty="0" err="1" smtClean="0"/>
              <a:t>tự</a:t>
            </a:r>
            <a:r>
              <a:rPr lang="en-US" baseline="0" dirty="0" smtClean="0"/>
              <a:t> session </a:t>
            </a:r>
            <a:r>
              <a:rPr lang="en-US" baseline="0" dirty="0" err="1" smtClean="0"/>
              <a:t>trong</a:t>
            </a:r>
            <a:r>
              <a:rPr lang="en-US" baseline="0" dirty="0" smtClean="0"/>
              <a:t> </a:t>
            </a:r>
            <a:r>
              <a:rPr lang="en-US" baseline="0" dirty="0" err="1" smtClean="0"/>
              <a:t>môn</a:t>
            </a:r>
            <a:r>
              <a:rPr lang="en-US" baseline="0" dirty="0" smtClean="0"/>
              <a:t> </a:t>
            </a:r>
            <a:r>
              <a:rPr lang="en-US" baseline="0" dirty="0" err="1" smtClean="0"/>
              <a:t>học</a:t>
            </a:r>
            <a:endParaRPr lang="en-US" baseline="0" dirty="0" smtClean="0"/>
          </a:p>
          <a:p>
            <a:r>
              <a:rPr lang="en-US" baseline="0" dirty="0" smtClean="0"/>
              <a:t>Session Name: </a:t>
            </a:r>
            <a:r>
              <a:rPr lang="en-US" baseline="0" dirty="0" err="1" smtClean="0"/>
              <a:t>ghi</a:t>
            </a:r>
            <a:r>
              <a:rPr lang="en-US" baseline="0" dirty="0" smtClean="0"/>
              <a:t> </a:t>
            </a:r>
            <a:r>
              <a:rPr lang="en-US" baseline="0" dirty="0" err="1" smtClean="0"/>
              <a:t>tên</a:t>
            </a:r>
            <a:r>
              <a:rPr lang="en-US" baseline="0" dirty="0" smtClean="0"/>
              <a:t> </a:t>
            </a:r>
            <a:r>
              <a:rPr lang="en-US" baseline="0" dirty="0" err="1" smtClean="0"/>
              <a:t>của</a:t>
            </a:r>
            <a:r>
              <a:rPr lang="en-US" baseline="0" dirty="0" smtClean="0"/>
              <a:t> session </a:t>
            </a:r>
            <a:r>
              <a:rPr lang="en-US" baseline="0" dirty="0" err="1" smtClean="0"/>
              <a:t>sẽ</a:t>
            </a:r>
            <a:r>
              <a:rPr lang="en-US" baseline="0" dirty="0" smtClean="0"/>
              <a:t> </a:t>
            </a:r>
            <a:r>
              <a:rPr lang="en-US" baseline="0" dirty="0" err="1" smtClean="0"/>
              <a:t>dạy</a:t>
            </a:r>
            <a:endParaRPr lang="en-US" dirty="0"/>
          </a:p>
        </p:txBody>
      </p:sp>
      <p:sp>
        <p:nvSpPr>
          <p:cNvPr id="4" name="Slide Number Placeholder 3"/>
          <p:cNvSpPr>
            <a:spLocks noGrp="1"/>
          </p:cNvSpPr>
          <p:nvPr>
            <p:ph type="sldNum" sz="quarter" idx="10"/>
          </p:nvPr>
        </p:nvSpPr>
        <p:spPr/>
        <p:txBody>
          <a:bodyPr/>
          <a:lstStyle/>
          <a:p>
            <a:fld id="{C8AC33F9-044C-4B38-8B6C-236C15A0E77C}" type="slidenum">
              <a:rPr lang="en-US" smtClean="0"/>
              <a:pPr/>
              <a:t>42</a:t>
            </a:fld>
            <a:endParaRPr lang="en-US"/>
          </a:p>
        </p:txBody>
      </p:sp>
    </p:spTree>
    <p:extLst>
      <p:ext uri="{BB962C8B-B14F-4D97-AF65-F5344CB8AC3E}">
        <p14:creationId xmlns:p14="http://schemas.microsoft.com/office/powerpoint/2010/main" val="36156939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AC33F9-044C-4B38-8B6C-236C15A0E77C}" type="slidenum">
              <a:rPr lang="en-US" smtClean="0"/>
              <a:pPr/>
              <a:t>44</a:t>
            </a:fld>
            <a:endParaRPr lang="en-US"/>
          </a:p>
        </p:txBody>
      </p:sp>
    </p:spTree>
    <p:extLst>
      <p:ext uri="{BB962C8B-B14F-4D97-AF65-F5344CB8AC3E}">
        <p14:creationId xmlns:p14="http://schemas.microsoft.com/office/powerpoint/2010/main" val="11443690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AC33F9-044C-4B38-8B6C-236C15A0E77C}" type="slidenum">
              <a:rPr lang="en-US" smtClean="0"/>
              <a:pPr/>
              <a:t>45</a:t>
            </a:fld>
            <a:endParaRPr lang="en-US"/>
          </a:p>
        </p:txBody>
      </p:sp>
    </p:spTree>
    <p:extLst>
      <p:ext uri="{BB962C8B-B14F-4D97-AF65-F5344CB8AC3E}">
        <p14:creationId xmlns:p14="http://schemas.microsoft.com/office/powerpoint/2010/main" val="39824265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Tóm</a:t>
            </a:r>
            <a:r>
              <a:rPr lang="en-US" baseline="0" dirty="0" smtClean="0"/>
              <a:t> </a:t>
            </a:r>
            <a:r>
              <a:rPr lang="en-US" baseline="0" dirty="0" err="1" smtClean="0"/>
              <a:t>tắt</a:t>
            </a:r>
            <a:r>
              <a:rPr lang="en-US" baseline="0" dirty="0" smtClean="0"/>
              <a:t> </a:t>
            </a:r>
            <a:r>
              <a:rPr lang="en-US" baseline="0" dirty="0" err="1" smtClean="0"/>
              <a:t>lại</a:t>
            </a:r>
            <a:r>
              <a:rPr lang="en-US" baseline="0" dirty="0" smtClean="0"/>
              <a:t> </a:t>
            </a:r>
            <a:r>
              <a:rPr lang="en-US" baseline="0" dirty="0" err="1" smtClean="0"/>
              <a:t>nội</a:t>
            </a:r>
            <a:r>
              <a:rPr lang="en-US" baseline="0" dirty="0" smtClean="0"/>
              <a:t> dung </a:t>
            </a:r>
            <a:r>
              <a:rPr lang="en-US" baseline="0" dirty="0" err="1" smtClean="0"/>
              <a:t>đã</a:t>
            </a:r>
            <a:r>
              <a:rPr lang="en-US" baseline="0" dirty="0" smtClean="0"/>
              <a:t> </a:t>
            </a:r>
            <a:r>
              <a:rPr lang="en-US" baseline="0" dirty="0" err="1" smtClean="0"/>
              <a:t>học</a:t>
            </a:r>
            <a:endParaRPr lang="en-US" dirty="0"/>
          </a:p>
        </p:txBody>
      </p:sp>
      <p:sp>
        <p:nvSpPr>
          <p:cNvPr id="4" name="Slide Number Placeholder 3"/>
          <p:cNvSpPr>
            <a:spLocks noGrp="1"/>
          </p:cNvSpPr>
          <p:nvPr>
            <p:ph type="sldNum" sz="quarter" idx="10"/>
          </p:nvPr>
        </p:nvSpPr>
        <p:spPr/>
        <p:txBody>
          <a:bodyPr/>
          <a:lstStyle/>
          <a:p>
            <a:fld id="{C8AC33F9-044C-4B38-8B6C-236C15A0E77C}" type="slidenum">
              <a:rPr lang="en-US" smtClean="0"/>
              <a:pPr/>
              <a:t>47</a:t>
            </a:fld>
            <a:endParaRPr lang="en-US"/>
          </a:p>
        </p:txBody>
      </p:sp>
    </p:spTree>
    <p:extLst>
      <p:ext uri="{BB962C8B-B14F-4D97-AF65-F5344CB8AC3E}">
        <p14:creationId xmlns:p14="http://schemas.microsoft.com/office/powerpoint/2010/main" val="3264298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Mô</a:t>
            </a:r>
            <a:r>
              <a:rPr lang="en-US" baseline="0" dirty="0" smtClean="0"/>
              <a:t> </a:t>
            </a:r>
            <a:r>
              <a:rPr lang="en-US" baseline="0" dirty="0" err="1" smtClean="0"/>
              <a:t>tả</a:t>
            </a:r>
            <a:r>
              <a:rPr lang="en-US" baseline="0" dirty="0" smtClean="0"/>
              <a:t> </a:t>
            </a:r>
            <a:r>
              <a:rPr lang="en-US" baseline="0" dirty="0" err="1" smtClean="0"/>
              <a:t>nội</a:t>
            </a:r>
            <a:r>
              <a:rPr lang="en-US" baseline="0" dirty="0" smtClean="0"/>
              <a:t> dung </a:t>
            </a:r>
            <a:r>
              <a:rPr lang="en-US" baseline="0" dirty="0" err="1" smtClean="0"/>
              <a:t>mà</a:t>
            </a:r>
            <a:r>
              <a:rPr lang="en-US" baseline="0" dirty="0" smtClean="0"/>
              <a:t> </a:t>
            </a:r>
            <a:r>
              <a:rPr lang="en-US" baseline="0" dirty="0" err="1" smtClean="0"/>
              <a:t>học</a:t>
            </a:r>
            <a:r>
              <a:rPr lang="en-US" baseline="0" dirty="0" smtClean="0"/>
              <a:t> </a:t>
            </a:r>
            <a:r>
              <a:rPr lang="en-US" baseline="0" dirty="0" err="1" smtClean="0"/>
              <a:t>viên</a:t>
            </a:r>
            <a:r>
              <a:rPr lang="en-US" baseline="0" dirty="0" smtClean="0"/>
              <a:t> </a:t>
            </a:r>
            <a:r>
              <a:rPr lang="en-US" baseline="0" dirty="0" err="1" smtClean="0"/>
              <a:t>phải</a:t>
            </a:r>
            <a:r>
              <a:rPr lang="en-US" baseline="0" dirty="0" smtClean="0"/>
              <a:t> </a:t>
            </a:r>
            <a:r>
              <a:rPr lang="en-US" baseline="0" dirty="0" err="1" smtClean="0"/>
              <a:t>đạt</a:t>
            </a:r>
            <a:r>
              <a:rPr lang="en-US" baseline="0" dirty="0" smtClean="0"/>
              <a:t> </a:t>
            </a:r>
            <a:r>
              <a:rPr lang="en-US" baseline="0" dirty="0" err="1" smtClean="0"/>
              <a:t>được</a:t>
            </a:r>
            <a:r>
              <a:rPr lang="en-US" baseline="0" dirty="0" smtClean="0"/>
              <a:t> </a:t>
            </a:r>
            <a:r>
              <a:rPr lang="en-US" baseline="0" dirty="0" err="1" smtClean="0"/>
              <a:t>khi</a:t>
            </a:r>
            <a:r>
              <a:rPr lang="en-US" baseline="0" dirty="0" smtClean="0"/>
              <a:t> </a:t>
            </a:r>
            <a:r>
              <a:rPr lang="en-US" baseline="0" dirty="0" err="1" smtClean="0"/>
              <a:t>kết</a:t>
            </a:r>
            <a:r>
              <a:rPr lang="en-US" baseline="0" dirty="0" smtClean="0"/>
              <a:t> </a:t>
            </a:r>
            <a:r>
              <a:rPr lang="en-US" baseline="0" dirty="0" err="1" smtClean="0"/>
              <a:t>thúc</a:t>
            </a:r>
            <a:r>
              <a:rPr lang="en-US" baseline="0" dirty="0" smtClean="0"/>
              <a:t> </a:t>
            </a:r>
            <a:r>
              <a:rPr lang="en-US" baseline="0" dirty="0" err="1" smtClean="0"/>
              <a:t>môn</a:t>
            </a:r>
            <a:r>
              <a:rPr lang="en-US" baseline="0" dirty="0" smtClean="0"/>
              <a:t> </a:t>
            </a:r>
            <a:r>
              <a:rPr lang="en-US" baseline="0" dirty="0" err="1" smtClean="0"/>
              <a:t>học</a:t>
            </a:r>
            <a:r>
              <a:rPr lang="en-US" baseline="0" dirty="0" smtClean="0"/>
              <a:t> </a:t>
            </a:r>
            <a:r>
              <a:rPr lang="en-US" baseline="0" dirty="0" err="1" smtClean="0"/>
              <a:t>này</a:t>
            </a:r>
            <a:endParaRPr lang="en-US" dirty="0"/>
          </a:p>
        </p:txBody>
      </p:sp>
      <p:sp>
        <p:nvSpPr>
          <p:cNvPr id="4" name="Slide Number Placeholder 3"/>
          <p:cNvSpPr>
            <a:spLocks noGrp="1"/>
          </p:cNvSpPr>
          <p:nvPr>
            <p:ph type="sldNum" sz="quarter" idx="10"/>
          </p:nvPr>
        </p:nvSpPr>
        <p:spPr/>
        <p:txBody>
          <a:bodyPr/>
          <a:lstStyle/>
          <a:p>
            <a:fld id="{C8AC33F9-044C-4B38-8B6C-236C15A0E77C}" type="slidenum">
              <a:rPr lang="en-US" smtClean="0"/>
              <a:pPr/>
              <a:t>2</a:t>
            </a:fld>
            <a:endParaRPr lang="en-US"/>
          </a:p>
        </p:txBody>
      </p:sp>
    </p:spTree>
    <p:extLst>
      <p:ext uri="{BB962C8B-B14F-4D97-AF65-F5344CB8AC3E}">
        <p14:creationId xmlns:p14="http://schemas.microsoft.com/office/powerpoint/2010/main" val="1006317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Session:</a:t>
            </a:r>
            <a:r>
              <a:rPr lang="en-US" baseline="0" dirty="0" smtClean="0"/>
              <a:t> </a:t>
            </a:r>
            <a:r>
              <a:rPr lang="en-US" baseline="0" dirty="0" err="1" smtClean="0"/>
              <a:t>Ghi</a:t>
            </a:r>
            <a:r>
              <a:rPr lang="en-US" baseline="0" dirty="0" smtClean="0"/>
              <a:t> </a:t>
            </a:r>
            <a:r>
              <a:rPr lang="en-US" baseline="0" dirty="0" err="1" smtClean="0"/>
              <a:t>số</a:t>
            </a:r>
            <a:r>
              <a:rPr lang="en-US" baseline="0" dirty="0" smtClean="0"/>
              <a:t> </a:t>
            </a:r>
            <a:r>
              <a:rPr lang="en-US" baseline="0" dirty="0" err="1" smtClean="0"/>
              <a:t>thứ</a:t>
            </a:r>
            <a:r>
              <a:rPr lang="en-US" baseline="0" dirty="0" smtClean="0"/>
              <a:t> </a:t>
            </a:r>
            <a:r>
              <a:rPr lang="en-US" baseline="0" dirty="0" err="1" smtClean="0"/>
              <a:t>tự</a:t>
            </a:r>
            <a:r>
              <a:rPr lang="en-US" baseline="0" dirty="0" smtClean="0"/>
              <a:t> session </a:t>
            </a:r>
            <a:r>
              <a:rPr lang="en-US" baseline="0" dirty="0" err="1" smtClean="0"/>
              <a:t>trong</a:t>
            </a:r>
            <a:r>
              <a:rPr lang="en-US" baseline="0" dirty="0" smtClean="0"/>
              <a:t> </a:t>
            </a:r>
            <a:r>
              <a:rPr lang="en-US" baseline="0" dirty="0" err="1" smtClean="0"/>
              <a:t>môn</a:t>
            </a:r>
            <a:r>
              <a:rPr lang="en-US" baseline="0" dirty="0" smtClean="0"/>
              <a:t> </a:t>
            </a:r>
            <a:r>
              <a:rPr lang="en-US" baseline="0" dirty="0" err="1" smtClean="0"/>
              <a:t>học</a:t>
            </a:r>
            <a:endParaRPr lang="en-US" baseline="0" dirty="0" smtClean="0"/>
          </a:p>
          <a:p>
            <a:r>
              <a:rPr lang="en-US" baseline="0" dirty="0" smtClean="0"/>
              <a:t>Session Name: </a:t>
            </a:r>
            <a:r>
              <a:rPr lang="en-US" baseline="0" dirty="0" err="1" smtClean="0"/>
              <a:t>ghi</a:t>
            </a:r>
            <a:r>
              <a:rPr lang="en-US" baseline="0" dirty="0" smtClean="0"/>
              <a:t> </a:t>
            </a:r>
            <a:r>
              <a:rPr lang="en-US" baseline="0" dirty="0" err="1" smtClean="0"/>
              <a:t>tên</a:t>
            </a:r>
            <a:r>
              <a:rPr lang="en-US" baseline="0" dirty="0" smtClean="0"/>
              <a:t> </a:t>
            </a:r>
            <a:r>
              <a:rPr lang="en-US" baseline="0" dirty="0" err="1" smtClean="0"/>
              <a:t>của</a:t>
            </a:r>
            <a:r>
              <a:rPr lang="en-US" baseline="0" dirty="0" smtClean="0"/>
              <a:t> session </a:t>
            </a:r>
            <a:r>
              <a:rPr lang="en-US" baseline="0" dirty="0" err="1" smtClean="0"/>
              <a:t>sẽ</a:t>
            </a:r>
            <a:r>
              <a:rPr lang="en-US" baseline="0" dirty="0" smtClean="0"/>
              <a:t> </a:t>
            </a:r>
            <a:r>
              <a:rPr lang="en-US" baseline="0" dirty="0" err="1" smtClean="0"/>
              <a:t>dạy</a:t>
            </a:r>
            <a:endParaRPr lang="en-US" dirty="0"/>
          </a:p>
        </p:txBody>
      </p:sp>
      <p:sp>
        <p:nvSpPr>
          <p:cNvPr id="4" name="Slide Number Placeholder 3"/>
          <p:cNvSpPr>
            <a:spLocks noGrp="1"/>
          </p:cNvSpPr>
          <p:nvPr>
            <p:ph type="sldNum" sz="quarter" idx="10"/>
          </p:nvPr>
        </p:nvSpPr>
        <p:spPr/>
        <p:txBody>
          <a:bodyPr/>
          <a:lstStyle/>
          <a:p>
            <a:fld id="{C8AC33F9-044C-4B38-8B6C-236C15A0E77C}" type="slidenum">
              <a:rPr lang="en-US" smtClean="0"/>
              <a:pPr/>
              <a:t>3</a:t>
            </a:fld>
            <a:endParaRPr lang="en-US"/>
          </a:p>
        </p:txBody>
      </p:sp>
    </p:spTree>
    <p:extLst>
      <p:ext uri="{BB962C8B-B14F-4D97-AF65-F5344CB8AC3E}">
        <p14:creationId xmlns:p14="http://schemas.microsoft.com/office/powerpoint/2010/main" val="30545489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AC33F9-044C-4B38-8B6C-236C15A0E77C}" type="slidenum">
              <a:rPr lang="en-US" smtClean="0"/>
              <a:pPr/>
              <a:t>5</a:t>
            </a:fld>
            <a:endParaRPr lang="en-US"/>
          </a:p>
        </p:txBody>
      </p:sp>
    </p:spTree>
    <p:extLst>
      <p:ext uri="{BB962C8B-B14F-4D97-AF65-F5344CB8AC3E}">
        <p14:creationId xmlns:p14="http://schemas.microsoft.com/office/powerpoint/2010/main" val="11800356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Closures</a:t>
            </a:r>
            <a:r>
              <a:rPr lang="vi-VN" baseline="0" dirty="0" smtClean="0"/>
              <a:t> </a:t>
            </a:r>
            <a:r>
              <a:rPr lang="vi-VN" dirty="0" smtClean="0"/>
              <a:t>là một function được tạo ra trong môt</a:t>
            </a:r>
            <a:r>
              <a:rPr lang="vi-VN" baseline="0" dirty="0" smtClean="0"/>
              <a:t> function </a:t>
            </a:r>
            <a:r>
              <a:rPr lang="vi-VN" dirty="0" smtClean="0"/>
              <a:t>khác (chức năng cha). Nó có thể truy cập đối tượng trong hàm cha ngay cả hàm cha đã thực hiện xong và nằm ngoài phạm vi.</a:t>
            </a:r>
            <a:endParaRPr lang="en-US" dirty="0"/>
          </a:p>
        </p:txBody>
      </p:sp>
      <p:sp>
        <p:nvSpPr>
          <p:cNvPr id="4" name="Slide Number Placeholder 3"/>
          <p:cNvSpPr>
            <a:spLocks noGrp="1"/>
          </p:cNvSpPr>
          <p:nvPr>
            <p:ph type="sldNum" sz="quarter" idx="10"/>
          </p:nvPr>
        </p:nvSpPr>
        <p:spPr/>
        <p:txBody>
          <a:bodyPr/>
          <a:lstStyle/>
          <a:p>
            <a:fld id="{C8AC33F9-044C-4B38-8B6C-236C15A0E77C}" type="slidenum">
              <a:rPr lang="en-US" smtClean="0"/>
              <a:pPr/>
              <a:t>7</a:t>
            </a:fld>
            <a:endParaRPr lang="en-US"/>
          </a:p>
        </p:txBody>
      </p:sp>
    </p:spTree>
    <p:extLst>
      <p:ext uri="{BB962C8B-B14F-4D97-AF65-F5344CB8AC3E}">
        <p14:creationId xmlns:p14="http://schemas.microsoft.com/office/powerpoint/2010/main" val="23308666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Mô</a:t>
            </a:r>
            <a:r>
              <a:rPr lang="en-US" baseline="0" dirty="0" smtClean="0"/>
              <a:t> </a:t>
            </a:r>
            <a:r>
              <a:rPr lang="en-US" baseline="0" dirty="0" err="1" smtClean="0"/>
              <a:t>tả</a:t>
            </a:r>
            <a:r>
              <a:rPr lang="en-US" baseline="0" dirty="0" smtClean="0"/>
              <a:t> </a:t>
            </a:r>
            <a:r>
              <a:rPr lang="en-US" baseline="0" dirty="0" err="1" smtClean="0"/>
              <a:t>nội</a:t>
            </a:r>
            <a:r>
              <a:rPr lang="en-US" baseline="0" dirty="0" smtClean="0"/>
              <a:t> dung </a:t>
            </a:r>
            <a:r>
              <a:rPr lang="en-US" baseline="0" dirty="0" err="1" smtClean="0"/>
              <a:t>mà</a:t>
            </a:r>
            <a:r>
              <a:rPr lang="en-US" baseline="0" dirty="0" smtClean="0"/>
              <a:t> </a:t>
            </a:r>
            <a:r>
              <a:rPr lang="en-US" baseline="0" dirty="0" err="1" smtClean="0"/>
              <a:t>học</a:t>
            </a:r>
            <a:r>
              <a:rPr lang="en-US" baseline="0" dirty="0" smtClean="0"/>
              <a:t> </a:t>
            </a:r>
            <a:r>
              <a:rPr lang="en-US" baseline="0" dirty="0" err="1" smtClean="0"/>
              <a:t>viên</a:t>
            </a:r>
            <a:r>
              <a:rPr lang="en-US" baseline="0" dirty="0" smtClean="0"/>
              <a:t> </a:t>
            </a:r>
            <a:r>
              <a:rPr lang="en-US" baseline="0" dirty="0" err="1" smtClean="0"/>
              <a:t>phải</a:t>
            </a:r>
            <a:r>
              <a:rPr lang="en-US" baseline="0" dirty="0" smtClean="0"/>
              <a:t> </a:t>
            </a:r>
            <a:r>
              <a:rPr lang="en-US" baseline="0" dirty="0" err="1" smtClean="0"/>
              <a:t>đạt</a:t>
            </a:r>
            <a:r>
              <a:rPr lang="en-US" baseline="0" dirty="0" smtClean="0"/>
              <a:t> </a:t>
            </a:r>
            <a:r>
              <a:rPr lang="en-US" baseline="0" dirty="0" err="1" smtClean="0"/>
              <a:t>được</a:t>
            </a:r>
            <a:r>
              <a:rPr lang="en-US" baseline="0" dirty="0" smtClean="0"/>
              <a:t> </a:t>
            </a:r>
            <a:r>
              <a:rPr lang="en-US" baseline="0" dirty="0" err="1" smtClean="0"/>
              <a:t>khi</a:t>
            </a:r>
            <a:r>
              <a:rPr lang="en-US" baseline="0" dirty="0" smtClean="0"/>
              <a:t> </a:t>
            </a:r>
            <a:r>
              <a:rPr lang="en-US" baseline="0" dirty="0" err="1" smtClean="0"/>
              <a:t>kết</a:t>
            </a:r>
            <a:r>
              <a:rPr lang="en-US" baseline="0" dirty="0" smtClean="0"/>
              <a:t> </a:t>
            </a:r>
            <a:r>
              <a:rPr lang="en-US" baseline="0" dirty="0" err="1" smtClean="0"/>
              <a:t>thúc</a:t>
            </a:r>
            <a:r>
              <a:rPr lang="en-US" baseline="0" dirty="0" smtClean="0"/>
              <a:t> </a:t>
            </a:r>
            <a:r>
              <a:rPr lang="en-US" baseline="0" dirty="0" err="1" smtClean="0"/>
              <a:t>môn</a:t>
            </a:r>
            <a:r>
              <a:rPr lang="en-US" baseline="0" dirty="0" smtClean="0"/>
              <a:t> </a:t>
            </a:r>
            <a:r>
              <a:rPr lang="en-US" baseline="0" dirty="0" err="1" smtClean="0"/>
              <a:t>học</a:t>
            </a:r>
            <a:r>
              <a:rPr lang="en-US" baseline="0" dirty="0" smtClean="0"/>
              <a:t> </a:t>
            </a:r>
            <a:r>
              <a:rPr lang="en-US" baseline="0" dirty="0" err="1" smtClean="0"/>
              <a:t>này</a:t>
            </a:r>
            <a:endParaRPr lang="en-US" dirty="0"/>
          </a:p>
        </p:txBody>
      </p:sp>
      <p:sp>
        <p:nvSpPr>
          <p:cNvPr id="4" name="Slide Number Placeholder 3"/>
          <p:cNvSpPr>
            <a:spLocks noGrp="1"/>
          </p:cNvSpPr>
          <p:nvPr>
            <p:ph type="sldNum" sz="quarter" idx="10"/>
          </p:nvPr>
        </p:nvSpPr>
        <p:spPr/>
        <p:txBody>
          <a:bodyPr/>
          <a:lstStyle/>
          <a:p>
            <a:fld id="{C8AC33F9-044C-4B38-8B6C-236C15A0E77C}" type="slidenum">
              <a:rPr lang="en-US" smtClean="0"/>
              <a:pPr/>
              <a:t>11</a:t>
            </a:fld>
            <a:endParaRPr lang="en-US"/>
          </a:p>
        </p:txBody>
      </p:sp>
    </p:spTree>
    <p:extLst>
      <p:ext uri="{BB962C8B-B14F-4D97-AF65-F5344CB8AC3E}">
        <p14:creationId xmlns:p14="http://schemas.microsoft.com/office/powerpoint/2010/main" val="20757207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Session:</a:t>
            </a:r>
            <a:r>
              <a:rPr lang="en-US" baseline="0" dirty="0" smtClean="0"/>
              <a:t> </a:t>
            </a:r>
            <a:r>
              <a:rPr lang="en-US" baseline="0" dirty="0" err="1" smtClean="0"/>
              <a:t>Ghi</a:t>
            </a:r>
            <a:r>
              <a:rPr lang="en-US" baseline="0" dirty="0" smtClean="0"/>
              <a:t> </a:t>
            </a:r>
            <a:r>
              <a:rPr lang="en-US" baseline="0" dirty="0" err="1" smtClean="0"/>
              <a:t>số</a:t>
            </a:r>
            <a:r>
              <a:rPr lang="en-US" baseline="0" dirty="0" smtClean="0"/>
              <a:t> </a:t>
            </a:r>
            <a:r>
              <a:rPr lang="en-US" baseline="0" dirty="0" err="1" smtClean="0"/>
              <a:t>thứ</a:t>
            </a:r>
            <a:r>
              <a:rPr lang="en-US" baseline="0" dirty="0" smtClean="0"/>
              <a:t> </a:t>
            </a:r>
            <a:r>
              <a:rPr lang="en-US" baseline="0" dirty="0" err="1" smtClean="0"/>
              <a:t>tự</a:t>
            </a:r>
            <a:r>
              <a:rPr lang="en-US" baseline="0" dirty="0" smtClean="0"/>
              <a:t> session </a:t>
            </a:r>
            <a:r>
              <a:rPr lang="en-US" baseline="0" dirty="0" err="1" smtClean="0"/>
              <a:t>trong</a:t>
            </a:r>
            <a:r>
              <a:rPr lang="en-US" baseline="0" dirty="0" smtClean="0"/>
              <a:t> </a:t>
            </a:r>
            <a:r>
              <a:rPr lang="en-US" baseline="0" dirty="0" err="1" smtClean="0"/>
              <a:t>môn</a:t>
            </a:r>
            <a:r>
              <a:rPr lang="en-US" baseline="0" dirty="0" smtClean="0"/>
              <a:t> </a:t>
            </a:r>
            <a:r>
              <a:rPr lang="en-US" baseline="0" dirty="0" err="1" smtClean="0"/>
              <a:t>học</a:t>
            </a:r>
            <a:endParaRPr lang="en-US" baseline="0" dirty="0" smtClean="0"/>
          </a:p>
          <a:p>
            <a:r>
              <a:rPr lang="en-US" baseline="0" dirty="0" smtClean="0"/>
              <a:t>Session Name: </a:t>
            </a:r>
            <a:r>
              <a:rPr lang="en-US" baseline="0" dirty="0" err="1" smtClean="0"/>
              <a:t>ghi</a:t>
            </a:r>
            <a:r>
              <a:rPr lang="en-US" baseline="0" dirty="0" smtClean="0"/>
              <a:t> </a:t>
            </a:r>
            <a:r>
              <a:rPr lang="en-US" baseline="0" dirty="0" err="1" smtClean="0"/>
              <a:t>tên</a:t>
            </a:r>
            <a:r>
              <a:rPr lang="en-US" baseline="0" dirty="0" smtClean="0"/>
              <a:t> </a:t>
            </a:r>
            <a:r>
              <a:rPr lang="en-US" baseline="0" dirty="0" err="1" smtClean="0"/>
              <a:t>của</a:t>
            </a:r>
            <a:r>
              <a:rPr lang="en-US" baseline="0" dirty="0" smtClean="0"/>
              <a:t> session </a:t>
            </a:r>
            <a:r>
              <a:rPr lang="en-US" baseline="0" dirty="0" err="1" smtClean="0"/>
              <a:t>sẽ</a:t>
            </a:r>
            <a:r>
              <a:rPr lang="en-US" baseline="0" dirty="0" smtClean="0"/>
              <a:t> </a:t>
            </a:r>
            <a:r>
              <a:rPr lang="en-US" baseline="0" dirty="0" err="1" smtClean="0"/>
              <a:t>dạy</a:t>
            </a:r>
            <a:endParaRPr lang="en-US" dirty="0"/>
          </a:p>
        </p:txBody>
      </p:sp>
      <p:sp>
        <p:nvSpPr>
          <p:cNvPr id="4" name="Slide Number Placeholder 3"/>
          <p:cNvSpPr>
            <a:spLocks noGrp="1"/>
          </p:cNvSpPr>
          <p:nvPr>
            <p:ph type="sldNum" sz="quarter" idx="10"/>
          </p:nvPr>
        </p:nvSpPr>
        <p:spPr/>
        <p:txBody>
          <a:bodyPr/>
          <a:lstStyle/>
          <a:p>
            <a:fld id="{C8AC33F9-044C-4B38-8B6C-236C15A0E77C}" type="slidenum">
              <a:rPr lang="en-US" smtClean="0"/>
              <a:pPr/>
              <a:t>12</a:t>
            </a:fld>
            <a:endParaRPr lang="en-US"/>
          </a:p>
        </p:txBody>
      </p:sp>
    </p:spTree>
    <p:extLst>
      <p:ext uri="{BB962C8B-B14F-4D97-AF65-F5344CB8AC3E}">
        <p14:creationId xmlns:p14="http://schemas.microsoft.com/office/powerpoint/2010/main" val="41011377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Session:</a:t>
            </a:r>
            <a:r>
              <a:rPr lang="en-US" baseline="0" dirty="0" smtClean="0"/>
              <a:t> </a:t>
            </a:r>
            <a:r>
              <a:rPr lang="en-US" baseline="0" dirty="0" err="1" smtClean="0"/>
              <a:t>Ghi</a:t>
            </a:r>
            <a:r>
              <a:rPr lang="en-US" baseline="0" dirty="0" smtClean="0"/>
              <a:t> </a:t>
            </a:r>
            <a:r>
              <a:rPr lang="en-US" baseline="0" dirty="0" err="1" smtClean="0"/>
              <a:t>số</a:t>
            </a:r>
            <a:r>
              <a:rPr lang="en-US" baseline="0" dirty="0" smtClean="0"/>
              <a:t> </a:t>
            </a:r>
            <a:r>
              <a:rPr lang="en-US" baseline="0" dirty="0" err="1" smtClean="0"/>
              <a:t>thứ</a:t>
            </a:r>
            <a:r>
              <a:rPr lang="en-US" baseline="0" dirty="0" smtClean="0"/>
              <a:t> </a:t>
            </a:r>
            <a:r>
              <a:rPr lang="en-US" baseline="0" dirty="0" err="1" smtClean="0"/>
              <a:t>tự</a:t>
            </a:r>
            <a:r>
              <a:rPr lang="en-US" baseline="0" dirty="0" smtClean="0"/>
              <a:t> session </a:t>
            </a:r>
            <a:r>
              <a:rPr lang="en-US" baseline="0" dirty="0" err="1" smtClean="0"/>
              <a:t>trong</a:t>
            </a:r>
            <a:r>
              <a:rPr lang="en-US" baseline="0" dirty="0" smtClean="0"/>
              <a:t> </a:t>
            </a:r>
            <a:r>
              <a:rPr lang="en-US" baseline="0" dirty="0" err="1" smtClean="0"/>
              <a:t>môn</a:t>
            </a:r>
            <a:r>
              <a:rPr lang="en-US" baseline="0" dirty="0" smtClean="0"/>
              <a:t> </a:t>
            </a:r>
            <a:r>
              <a:rPr lang="en-US" baseline="0" dirty="0" err="1" smtClean="0"/>
              <a:t>học</a:t>
            </a:r>
            <a:endParaRPr lang="en-US" baseline="0" dirty="0" smtClean="0"/>
          </a:p>
          <a:p>
            <a:r>
              <a:rPr lang="en-US" baseline="0" dirty="0" smtClean="0"/>
              <a:t>Session Name: </a:t>
            </a:r>
            <a:r>
              <a:rPr lang="en-US" baseline="0" dirty="0" err="1" smtClean="0"/>
              <a:t>ghi</a:t>
            </a:r>
            <a:r>
              <a:rPr lang="en-US" baseline="0" dirty="0" smtClean="0"/>
              <a:t> </a:t>
            </a:r>
            <a:r>
              <a:rPr lang="en-US" baseline="0" dirty="0" err="1" smtClean="0"/>
              <a:t>tên</a:t>
            </a:r>
            <a:r>
              <a:rPr lang="en-US" baseline="0" dirty="0" smtClean="0"/>
              <a:t> </a:t>
            </a:r>
            <a:r>
              <a:rPr lang="en-US" baseline="0" dirty="0" err="1" smtClean="0"/>
              <a:t>của</a:t>
            </a:r>
            <a:r>
              <a:rPr lang="en-US" baseline="0" dirty="0" smtClean="0"/>
              <a:t> session </a:t>
            </a:r>
            <a:r>
              <a:rPr lang="en-US" baseline="0" dirty="0" err="1" smtClean="0"/>
              <a:t>sẽ</a:t>
            </a:r>
            <a:r>
              <a:rPr lang="en-US" baseline="0" dirty="0" smtClean="0"/>
              <a:t> </a:t>
            </a:r>
            <a:r>
              <a:rPr lang="en-US" baseline="0" dirty="0" err="1" smtClean="0"/>
              <a:t>dạy</a:t>
            </a:r>
            <a:endParaRPr lang="en-US" dirty="0"/>
          </a:p>
        </p:txBody>
      </p:sp>
      <p:sp>
        <p:nvSpPr>
          <p:cNvPr id="4" name="Slide Number Placeholder 3"/>
          <p:cNvSpPr>
            <a:spLocks noGrp="1"/>
          </p:cNvSpPr>
          <p:nvPr>
            <p:ph type="sldNum" sz="quarter" idx="10"/>
          </p:nvPr>
        </p:nvSpPr>
        <p:spPr/>
        <p:txBody>
          <a:bodyPr/>
          <a:lstStyle/>
          <a:p>
            <a:fld id="{C8AC33F9-044C-4B38-8B6C-236C15A0E77C}" type="slidenum">
              <a:rPr lang="en-US" smtClean="0"/>
              <a:pPr/>
              <a:t>18</a:t>
            </a:fld>
            <a:endParaRPr lang="en-US"/>
          </a:p>
        </p:txBody>
      </p:sp>
    </p:spTree>
    <p:extLst>
      <p:ext uri="{BB962C8B-B14F-4D97-AF65-F5344CB8AC3E}">
        <p14:creationId xmlns:p14="http://schemas.microsoft.com/office/powerpoint/2010/main" val="29506172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Session:</a:t>
            </a:r>
            <a:r>
              <a:rPr lang="en-US" baseline="0" dirty="0" smtClean="0"/>
              <a:t> </a:t>
            </a:r>
            <a:r>
              <a:rPr lang="en-US" baseline="0" dirty="0" err="1" smtClean="0"/>
              <a:t>Ghi</a:t>
            </a:r>
            <a:r>
              <a:rPr lang="en-US" baseline="0" dirty="0" smtClean="0"/>
              <a:t> </a:t>
            </a:r>
            <a:r>
              <a:rPr lang="en-US" baseline="0" dirty="0" err="1" smtClean="0"/>
              <a:t>số</a:t>
            </a:r>
            <a:r>
              <a:rPr lang="en-US" baseline="0" dirty="0" smtClean="0"/>
              <a:t> </a:t>
            </a:r>
            <a:r>
              <a:rPr lang="en-US" baseline="0" dirty="0" err="1" smtClean="0"/>
              <a:t>thứ</a:t>
            </a:r>
            <a:r>
              <a:rPr lang="en-US" baseline="0" dirty="0" smtClean="0"/>
              <a:t> </a:t>
            </a:r>
            <a:r>
              <a:rPr lang="en-US" baseline="0" dirty="0" err="1" smtClean="0"/>
              <a:t>tự</a:t>
            </a:r>
            <a:r>
              <a:rPr lang="en-US" baseline="0" dirty="0" smtClean="0"/>
              <a:t> session </a:t>
            </a:r>
            <a:r>
              <a:rPr lang="en-US" baseline="0" dirty="0" err="1" smtClean="0"/>
              <a:t>trong</a:t>
            </a:r>
            <a:r>
              <a:rPr lang="en-US" baseline="0" dirty="0" smtClean="0"/>
              <a:t> </a:t>
            </a:r>
            <a:r>
              <a:rPr lang="en-US" baseline="0" dirty="0" err="1" smtClean="0"/>
              <a:t>môn</a:t>
            </a:r>
            <a:r>
              <a:rPr lang="en-US" baseline="0" dirty="0" smtClean="0"/>
              <a:t> </a:t>
            </a:r>
            <a:r>
              <a:rPr lang="en-US" baseline="0" dirty="0" err="1" smtClean="0"/>
              <a:t>học</a:t>
            </a:r>
            <a:endParaRPr lang="en-US" baseline="0" dirty="0" smtClean="0"/>
          </a:p>
          <a:p>
            <a:r>
              <a:rPr lang="en-US" baseline="0" dirty="0" smtClean="0"/>
              <a:t>Session Name: </a:t>
            </a:r>
            <a:r>
              <a:rPr lang="en-US" baseline="0" dirty="0" err="1" smtClean="0"/>
              <a:t>ghi</a:t>
            </a:r>
            <a:r>
              <a:rPr lang="en-US" baseline="0" dirty="0" smtClean="0"/>
              <a:t> </a:t>
            </a:r>
            <a:r>
              <a:rPr lang="en-US" baseline="0" dirty="0" err="1" smtClean="0"/>
              <a:t>tên</a:t>
            </a:r>
            <a:r>
              <a:rPr lang="en-US" baseline="0" dirty="0" smtClean="0"/>
              <a:t> </a:t>
            </a:r>
            <a:r>
              <a:rPr lang="en-US" baseline="0" dirty="0" err="1" smtClean="0"/>
              <a:t>của</a:t>
            </a:r>
            <a:r>
              <a:rPr lang="en-US" baseline="0" dirty="0" smtClean="0"/>
              <a:t> session </a:t>
            </a:r>
            <a:r>
              <a:rPr lang="en-US" baseline="0" dirty="0" err="1" smtClean="0"/>
              <a:t>sẽ</a:t>
            </a:r>
            <a:r>
              <a:rPr lang="en-US" baseline="0" dirty="0" smtClean="0"/>
              <a:t> </a:t>
            </a:r>
            <a:r>
              <a:rPr lang="en-US" baseline="0" dirty="0" err="1" smtClean="0"/>
              <a:t>dạy</a:t>
            </a:r>
            <a:endParaRPr lang="en-US" dirty="0"/>
          </a:p>
        </p:txBody>
      </p:sp>
      <p:sp>
        <p:nvSpPr>
          <p:cNvPr id="4" name="Slide Number Placeholder 3"/>
          <p:cNvSpPr>
            <a:spLocks noGrp="1"/>
          </p:cNvSpPr>
          <p:nvPr>
            <p:ph type="sldNum" sz="quarter" idx="10"/>
          </p:nvPr>
        </p:nvSpPr>
        <p:spPr/>
        <p:txBody>
          <a:bodyPr/>
          <a:lstStyle/>
          <a:p>
            <a:fld id="{C8AC33F9-044C-4B38-8B6C-236C15A0E77C}" type="slidenum">
              <a:rPr lang="en-US" smtClean="0"/>
              <a:pPr/>
              <a:t>25</a:t>
            </a:fld>
            <a:endParaRPr lang="en-US"/>
          </a:p>
        </p:txBody>
      </p:sp>
    </p:spTree>
    <p:extLst>
      <p:ext uri="{BB962C8B-B14F-4D97-AF65-F5344CB8AC3E}">
        <p14:creationId xmlns:p14="http://schemas.microsoft.com/office/powerpoint/2010/main" val="17890121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6CC1C08-BCF1-4C47-850F-DDEFF5196B20}"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25FE3FA-9534-4DE9-A2B8-55E109D4B960}"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83C3370-B2C9-438E-9619-09865E1C24BC}"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FE7AA49-93D1-4273-8E7C-89760AFFC331}"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B5E48C9-0B70-4521-8E14-9775639D773A}"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1F144D31-873A-4D12-B844-168DFD33F981}"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58BE1C34-9D23-4C66-95F1-86251F01C72B}"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18064A98-D01E-494D-950B-1D13D4E6FA3B}"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D72EEEC3-C796-42C8-B3D1-599A944B7A20}"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A34FCD3-F1B6-4885-B2B8-5E9D310AE7C6}"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E5E21BD-B302-4D9C-BF34-754E023A8220}"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6639E080-3640-4C30-866D-A6BC410744DA}"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0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cs typeface="Arial" charset="0"/>
        </a:defRPr>
      </a:lvl2pPr>
      <a:lvl3pPr algn="ctr" rtl="0" fontAlgn="base">
        <a:spcBef>
          <a:spcPct val="0"/>
        </a:spcBef>
        <a:spcAft>
          <a:spcPct val="0"/>
        </a:spcAft>
        <a:defRPr sz="4400">
          <a:solidFill>
            <a:schemeClr val="tx2"/>
          </a:solidFill>
          <a:latin typeface="Arial" charset="0"/>
          <a:cs typeface="Arial" charset="0"/>
        </a:defRPr>
      </a:lvl3pPr>
      <a:lvl4pPr algn="ctr" rtl="0" fontAlgn="base">
        <a:spcBef>
          <a:spcPct val="0"/>
        </a:spcBef>
        <a:spcAft>
          <a:spcPct val="0"/>
        </a:spcAft>
        <a:defRPr sz="4400">
          <a:solidFill>
            <a:schemeClr val="tx2"/>
          </a:solidFill>
          <a:latin typeface="Arial" charset="0"/>
          <a:cs typeface="Arial" charset="0"/>
        </a:defRPr>
      </a:lvl4pPr>
      <a:lvl5pPr algn="ctr" rtl="0" fontAlgn="base">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cs typeface="+mn-cs"/>
        </a:defRPr>
      </a:lvl2pPr>
      <a:lvl3pPr marL="1143000" indent="-228600" algn="l" rtl="0" fontAlgn="base">
        <a:spcBef>
          <a:spcPct val="20000"/>
        </a:spcBef>
        <a:spcAft>
          <a:spcPct val="0"/>
        </a:spcAft>
        <a:buChar char="•"/>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143000"/>
            <a:ext cx="7772400" cy="1470025"/>
          </a:xfrm>
        </p:spPr>
        <p:txBody>
          <a:bodyPr/>
          <a:lstStyle/>
          <a:p>
            <a:pPr algn="l"/>
            <a:r>
              <a:rPr lang="en-US" sz="4000" b="1" dirty="0" smtClean="0"/>
              <a:t>Chapter </a:t>
            </a:r>
            <a:r>
              <a:rPr lang="en-US" b="1" dirty="0" smtClean="0"/>
              <a:t>14 – S19</a:t>
            </a:r>
            <a:endParaRPr lang="en-US" sz="4000" b="1" dirty="0"/>
          </a:p>
        </p:txBody>
      </p:sp>
      <p:sp>
        <p:nvSpPr>
          <p:cNvPr id="3" name="Subtitle 2"/>
          <p:cNvSpPr>
            <a:spLocks noGrp="1"/>
          </p:cNvSpPr>
          <p:nvPr>
            <p:ph type="subTitle" idx="1"/>
          </p:nvPr>
        </p:nvSpPr>
        <p:spPr>
          <a:xfrm>
            <a:off x="152400" y="2819400"/>
            <a:ext cx="8610600" cy="2362200"/>
          </a:xfrm>
        </p:spPr>
        <p:txBody>
          <a:bodyPr/>
          <a:lstStyle/>
          <a:p>
            <a:r>
              <a:rPr lang="en-US" sz="3600" dirty="0" smtClean="0">
                <a:latin typeface="Impact" pitchFamily="34" charset="0"/>
              </a:rPr>
              <a:t>How to work with </a:t>
            </a:r>
            <a:r>
              <a:rPr lang="en-US" sz="3600" dirty="0" smtClean="0">
                <a:latin typeface="Impact" pitchFamily="34" charset="0"/>
              </a:rPr>
              <a:t>closures</a:t>
            </a:r>
            <a:endParaRPr lang="en-US" sz="3600" dirty="0" smtClean="0">
              <a:latin typeface="Impact" pitchFamily="34" charset="0"/>
            </a:endParaRPr>
          </a:p>
        </p:txBody>
      </p:sp>
    </p:spTree>
    <p:extLst>
      <p:ext uri="{BB962C8B-B14F-4D97-AF65-F5344CB8AC3E}">
        <p14:creationId xmlns:p14="http://schemas.microsoft.com/office/powerpoint/2010/main" val="16300525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Closures in the Rollover application</a:t>
            </a:r>
            <a:endParaRPr lang="en-US"/>
          </a:p>
        </p:txBody>
      </p:sp>
      <p:pic>
        <p:nvPicPr>
          <p:cNvPr id="3" name="Picture 2"/>
          <p:cNvPicPr>
            <a:picLocks noChangeAspect="1"/>
          </p:cNvPicPr>
          <p:nvPr/>
        </p:nvPicPr>
        <p:blipFill>
          <a:blip r:embed="rId2"/>
          <a:stretch>
            <a:fillRect/>
          </a:stretch>
        </p:blipFill>
        <p:spPr>
          <a:xfrm>
            <a:off x="762000" y="1417638"/>
            <a:ext cx="7471439" cy="4830762"/>
          </a:xfrm>
          <a:prstGeom prst="rect">
            <a:avLst/>
          </a:prstGeom>
        </p:spPr>
      </p:pic>
    </p:spTree>
    <p:extLst>
      <p:ext uri="{BB962C8B-B14F-4D97-AF65-F5344CB8AC3E}">
        <p14:creationId xmlns:p14="http://schemas.microsoft.com/office/powerpoint/2010/main" val="3150747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a:r>
              <a:rPr lang="en-US" sz="4000" dirty="0" smtClean="0"/>
              <a:t>Objectives</a:t>
            </a:r>
            <a:endParaRPr lang="en-US" sz="4000" dirty="0"/>
          </a:p>
        </p:txBody>
      </p:sp>
      <p:sp>
        <p:nvSpPr>
          <p:cNvPr id="4099" name="Rectangle 3"/>
          <p:cNvSpPr>
            <a:spLocks noGrp="1" noChangeArrowheads="1"/>
          </p:cNvSpPr>
          <p:nvPr>
            <p:ph type="body" idx="1"/>
          </p:nvPr>
        </p:nvSpPr>
        <p:spPr>
          <a:xfrm>
            <a:off x="304800" y="1600200"/>
            <a:ext cx="8686800" cy="4525963"/>
          </a:xfrm>
        </p:spPr>
        <p:txBody>
          <a:bodyPr/>
          <a:lstStyle/>
          <a:p>
            <a:r>
              <a:rPr lang="en-US" smtClean="0"/>
              <a:t>An introduction to JSON</a:t>
            </a:r>
          </a:p>
          <a:p>
            <a:r>
              <a:rPr lang="en-US" smtClean="0"/>
              <a:t>How to work with JSON in JavaScript</a:t>
            </a:r>
          </a:p>
          <a:p>
            <a:r>
              <a:rPr lang="en-US" smtClean="0"/>
              <a:t>The Task Manager application</a:t>
            </a:r>
          </a:p>
          <a:p>
            <a:r>
              <a:rPr lang="en-US" smtClean="0"/>
              <a:t>How to customize stringify method</a:t>
            </a:r>
          </a:p>
          <a:p>
            <a:r>
              <a:rPr lang="en-US" smtClean="0"/>
              <a:t>How to customize parse method</a:t>
            </a:r>
          </a:p>
          <a:p>
            <a:r>
              <a:rPr lang="en-US" smtClean="0"/>
              <a:t>The enhanced Task Manager application</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2000" y="2590800"/>
            <a:ext cx="7848600" cy="1143000"/>
          </a:xfrm>
        </p:spPr>
        <p:txBody>
          <a:bodyPr/>
          <a:lstStyle/>
          <a:p>
            <a:r>
              <a:rPr lang="en-US" sz="4000" smtClean="0">
                <a:latin typeface="Impact" pitchFamily="34" charset="0"/>
              </a:rPr>
              <a:t>An introduction to JSON</a:t>
            </a:r>
            <a:endParaRPr lang="en-US" sz="4000" dirty="0">
              <a:latin typeface="Impact" pitchFamily="34" charset="0"/>
            </a:endParaRPr>
          </a:p>
          <a:p>
            <a:endParaRPr lang="en-US" sz="4000" dirty="0">
              <a:latin typeface="Impact"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serialize and deserialize</a:t>
            </a:r>
            <a:endParaRPr lang="en-US"/>
          </a:p>
        </p:txBody>
      </p:sp>
      <p:sp>
        <p:nvSpPr>
          <p:cNvPr id="3" name="Content Placeholder 2"/>
          <p:cNvSpPr>
            <a:spLocks noGrp="1"/>
          </p:cNvSpPr>
          <p:nvPr>
            <p:ph idx="1"/>
          </p:nvPr>
        </p:nvSpPr>
        <p:spPr>
          <a:xfrm>
            <a:off x="457200" y="1447800"/>
            <a:ext cx="8458200" cy="4525963"/>
          </a:xfrm>
        </p:spPr>
        <p:txBody>
          <a:bodyPr/>
          <a:lstStyle/>
          <a:p>
            <a:r>
              <a:rPr lang="en-US" smtClean="0"/>
              <a:t>When you want to send an object across network, you must convert them to the data then send the data over network. This process called </a:t>
            </a:r>
            <a:r>
              <a:rPr lang="en-US" b="1" smtClean="0"/>
              <a:t>serialize</a:t>
            </a:r>
            <a:r>
              <a:rPr lang="en-US" smtClean="0"/>
              <a:t>.</a:t>
            </a:r>
          </a:p>
          <a:p>
            <a:r>
              <a:rPr lang="en-US" smtClean="0"/>
              <a:t>The application read the data to render an object. This process is called </a:t>
            </a:r>
            <a:r>
              <a:rPr lang="en-US" b="1" smtClean="0"/>
              <a:t>deserialize</a:t>
            </a:r>
            <a:r>
              <a:rPr lang="en-US" smtClean="0"/>
              <a:t>.</a:t>
            </a:r>
          </a:p>
          <a:p>
            <a:r>
              <a:rPr lang="en-US" smtClean="0"/>
              <a:t>Only object’s data is serialized, not its method.</a:t>
            </a:r>
          </a:p>
        </p:txBody>
      </p:sp>
    </p:spTree>
    <p:extLst>
      <p:ext uri="{BB962C8B-B14F-4D97-AF65-F5344CB8AC3E}">
        <p14:creationId xmlns:p14="http://schemas.microsoft.com/office/powerpoint/2010/main" val="2753687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How data formats work</a:t>
            </a:r>
            <a:endParaRPr lang="en-US"/>
          </a:p>
        </p:txBody>
      </p:sp>
      <p:sp>
        <p:nvSpPr>
          <p:cNvPr id="5" name="Content Placeholder 4"/>
          <p:cNvSpPr>
            <a:spLocks noGrp="1"/>
          </p:cNvSpPr>
          <p:nvPr>
            <p:ph idx="1"/>
          </p:nvPr>
        </p:nvSpPr>
        <p:spPr/>
        <p:txBody>
          <a:bodyPr/>
          <a:lstStyle/>
          <a:p>
            <a:r>
              <a:rPr lang="en-US"/>
              <a:t>There is many way to data formats is used to serialize objects.</a:t>
            </a:r>
          </a:p>
          <a:p>
            <a:pPr marL="0" indent="0">
              <a:buNone/>
            </a:pPr>
            <a:endParaRPr lang="en-US"/>
          </a:p>
        </p:txBody>
      </p:sp>
      <p:pic>
        <p:nvPicPr>
          <p:cNvPr id="6" name="Picture 5"/>
          <p:cNvPicPr>
            <a:picLocks noChangeAspect="1"/>
          </p:cNvPicPr>
          <p:nvPr/>
        </p:nvPicPr>
        <p:blipFill>
          <a:blip r:embed="rId2"/>
          <a:stretch>
            <a:fillRect/>
          </a:stretch>
        </p:blipFill>
        <p:spPr>
          <a:xfrm>
            <a:off x="647823" y="3200400"/>
            <a:ext cx="8069457" cy="1889919"/>
          </a:xfrm>
          <a:prstGeom prst="rect">
            <a:avLst/>
          </a:prstGeom>
        </p:spPr>
      </p:pic>
    </p:spTree>
    <p:extLst>
      <p:ext uri="{BB962C8B-B14F-4D97-AF65-F5344CB8AC3E}">
        <p14:creationId xmlns:p14="http://schemas.microsoft.com/office/powerpoint/2010/main" val="25276865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How data formats work (cont.)</a:t>
            </a:r>
            <a:endParaRPr lang="en-US"/>
          </a:p>
        </p:txBody>
      </p:sp>
      <p:pic>
        <p:nvPicPr>
          <p:cNvPr id="3" name="Picture 2"/>
          <p:cNvPicPr>
            <a:picLocks noChangeAspect="1"/>
          </p:cNvPicPr>
          <p:nvPr/>
        </p:nvPicPr>
        <p:blipFill>
          <a:blip r:embed="rId2"/>
          <a:stretch>
            <a:fillRect/>
          </a:stretch>
        </p:blipFill>
        <p:spPr>
          <a:xfrm>
            <a:off x="914400" y="1524000"/>
            <a:ext cx="8014733" cy="4495482"/>
          </a:xfrm>
          <a:prstGeom prst="rect">
            <a:avLst/>
          </a:prstGeom>
        </p:spPr>
      </p:pic>
    </p:spTree>
    <p:extLst>
      <p:ext uri="{BB962C8B-B14F-4D97-AF65-F5344CB8AC3E}">
        <p14:creationId xmlns:p14="http://schemas.microsoft.com/office/powerpoint/2010/main" val="1208761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JavaScript Object Notation (JSON) is</a:t>
            </a:r>
            <a:endParaRPr lang="en-US"/>
          </a:p>
        </p:txBody>
      </p:sp>
      <p:sp>
        <p:nvSpPr>
          <p:cNvPr id="3" name="Content Placeholder 2"/>
          <p:cNvSpPr>
            <a:spLocks noGrp="1"/>
          </p:cNvSpPr>
          <p:nvPr>
            <p:ph idx="1"/>
          </p:nvPr>
        </p:nvSpPr>
        <p:spPr>
          <a:xfrm>
            <a:off x="457200" y="1524000"/>
            <a:ext cx="8458200" cy="4525963"/>
          </a:xfrm>
        </p:spPr>
        <p:txBody>
          <a:bodyPr/>
          <a:lstStyle/>
          <a:p>
            <a:r>
              <a:rPr lang="en-US" sz="2800" b="1" smtClean="0"/>
              <a:t>JSON</a:t>
            </a:r>
            <a:r>
              <a:rPr lang="en-US" sz="2800" smtClean="0"/>
              <a:t> is a data format for transferring and storing data that works especially well with JavaScript application.</a:t>
            </a:r>
            <a:endParaRPr lang="en-US" sz="2800"/>
          </a:p>
        </p:txBody>
      </p:sp>
      <p:pic>
        <p:nvPicPr>
          <p:cNvPr id="4" name="Picture 3"/>
          <p:cNvPicPr>
            <a:picLocks noChangeAspect="1"/>
          </p:cNvPicPr>
          <p:nvPr/>
        </p:nvPicPr>
        <p:blipFill>
          <a:blip r:embed="rId2"/>
          <a:stretch>
            <a:fillRect/>
          </a:stretch>
        </p:blipFill>
        <p:spPr>
          <a:xfrm>
            <a:off x="2804160" y="2580096"/>
            <a:ext cx="6170676" cy="3744504"/>
          </a:xfrm>
          <a:prstGeom prst="rect">
            <a:avLst/>
          </a:prstGeom>
        </p:spPr>
      </p:pic>
    </p:spTree>
    <p:extLst>
      <p:ext uri="{BB962C8B-B14F-4D97-AF65-F5344CB8AC3E}">
        <p14:creationId xmlns:p14="http://schemas.microsoft.com/office/powerpoint/2010/main" val="11415187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a:t>
            </a:r>
            <a:r>
              <a:rPr lang="en-US" smtClean="0"/>
              <a:t>JSON is (cont.)</a:t>
            </a:r>
            <a:endParaRPr lang="en-US"/>
          </a:p>
        </p:txBody>
      </p:sp>
      <p:pic>
        <p:nvPicPr>
          <p:cNvPr id="4" name="Picture 3"/>
          <p:cNvPicPr>
            <a:picLocks noChangeAspect="1"/>
          </p:cNvPicPr>
          <p:nvPr/>
        </p:nvPicPr>
        <p:blipFill>
          <a:blip r:embed="rId2"/>
          <a:stretch>
            <a:fillRect/>
          </a:stretch>
        </p:blipFill>
        <p:spPr>
          <a:xfrm>
            <a:off x="990600" y="1600200"/>
            <a:ext cx="7808763" cy="4191000"/>
          </a:xfrm>
          <a:prstGeom prst="rect">
            <a:avLst/>
          </a:prstGeom>
        </p:spPr>
      </p:pic>
    </p:spTree>
    <p:extLst>
      <p:ext uri="{BB962C8B-B14F-4D97-AF65-F5344CB8AC3E}">
        <p14:creationId xmlns:p14="http://schemas.microsoft.com/office/powerpoint/2010/main" val="29883576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2000" y="2590800"/>
            <a:ext cx="7848600" cy="1143000"/>
          </a:xfrm>
        </p:spPr>
        <p:txBody>
          <a:bodyPr/>
          <a:lstStyle/>
          <a:p>
            <a:r>
              <a:rPr lang="en-US" sz="4000" smtClean="0">
                <a:latin typeface="Impact" pitchFamily="34" charset="0"/>
              </a:rPr>
              <a:t>How to work with JSON in JavaScript</a:t>
            </a:r>
            <a:endParaRPr lang="en-US" sz="4000" dirty="0">
              <a:latin typeface="Impact" pitchFamily="34" charset="0"/>
            </a:endParaRPr>
          </a:p>
          <a:p>
            <a:endParaRPr lang="en-US" sz="4000" dirty="0">
              <a:latin typeface="Impact" pitchFamily="34" charset="0"/>
            </a:endParaRPr>
          </a:p>
        </p:txBody>
      </p:sp>
    </p:spTree>
    <p:extLst>
      <p:ext uri="{BB962C8B-B14F-4D97-AF65-F5344CB8AC3E}">
        <p14:creationId xmlns:p14="http://schemas.microsoft.com/office/powerpoint/2010/main" val="13697390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An introduction to the global JSON object</a:t>
            </a:r>
            <a:endParaRPr lang="en-US"/>
          </a:p>
        </p:txBody>
      </p:sp>
      <p:sp>
        <p:nvSpPr>
          <p:cNvPr id="3" name="Content Placeholder 2"/>
          <p:cNvSpPr>
            <a:spLocks noGrp="1"/>
          </p:cNvSpPr>
          <p:nvPr>
            <p:ph idx="1"/>
          </p:nvPr>
        </p:nvSpPr>
        <p:spPr/>
        <p:txBody>
          <a:bodyPr/>
          <a:lstStyle/>
          <a:p>
            <a:r>
              <a:rPr lang="en-US" smtClean="0"/>
              <a:t>All modern browsers have a global JSON object that provide </a:t>
            </a:r>
            <a:r>
              <a:rPr lang="en-US" b="1" smtClean="0"/>
              <a:t>stringify</a:t>
            </a:r>
            <a:r>
              <a:rPr lang="en-US" smtClean="0"/>
              <a:t> and </a:t>
            </a:r>
            <a:r>
              <a:rPr lang="en-US" b="1" smtClean="0"/>
              <a:t>parse</a:t>
            </a:r>
            <a:r>
              <a:rPr lang="en-US" smtClean="0"/>
              <a:t> methods for working with native JSON objects and JSON strings.</a:t>
            </a:r>
            <a:endParaRPr lang="en-US"/>
          </a:p>
        </p:txBody>
      </p:sp>
      <p:pic>
        <p:nvPicPr>
          <p:cNvPr id="4" name="Picture 3"/>
          <p:cNvPicPr>
            <a:picLocks noChangeAspect="1"/>
          </p:cNvPicPr>
          <p:nvPr/>
        </p:nvPicPr>
        <p:blipFill>
          <a:blip r:embed="rId2"/>
          <a:stretch>
            <a:fillRect/>
          </a:stretch>
        </p:blipFill>
        <p:spPr>
          <a:xfrm>
            <a:off x="685800" y="4114800"/>
            <a:ext cx="8323621" cy="1600200"/>
          </a:xfrm>
          <a:prstGeom prst="rect">
            <a:avLst/>
          </a:prstGeom>
        </p:spPr>
      </p:pic>
    </p:spTree>
    <p:extLst>
      <p:ext uri="{BB962C8B-B14F-4D97-AF65-F5344CB8AC3E}">
        <p14:creationId xmlns:p14="http://schemas.microsoft.com/office/powerpoint/2010/main" val="1561116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a:r>
              <a:rPr lang="en-US" sz="4000" dirty="0" smtClean="0"/>
              <a:t>Objectives</a:t>
            </a:r>
            <a:endParaRPr lang="en-US" sz="4000" dirty="0"/>
          </a:p>
        </p:txBody>
      </p:sp>
      <p:sp>
        <p:nvSpPr>
          <p:cNvPr id="4099" name="Rectangle 3"/>
          <p:cNvSpPr>
            <a:spLocks noGrp="1" noChangeArrowheads="1"/>
          </p:cNvSpPr>
          <p:nvPr>
            <p:ph type="body" idx="1"/>
          </p:nvPr>
        </p:nvSpPr>
        <p:spPr>
          <a:xfrm>
            <a:off x="304800" y="1600200"/>
            <a:ext cx="8686800" cy="4525963"/>
          </a:xfrm>
        </p:spPr>
        <p:txBody>
          <a:bodyPr/>
          <a:lstStyle/>
          <a:p>
            <a:r>
              <a:rPr lang="en-US" smtClean="0"/>
              <a:t>Introduction to clousures</a:t>
            </a:r>
          </a:p>
          <a:p>
            <a:r>
              <a:rPr lang="en-US" smtClean="0"/>
              <a:t>How to use clousures</a:t>
            </a:r>
          </a:p>
          <a:p>
            <a:r>
              <a:rPr lang="en-US" smtClean="0"/>
              <a:t>The Slide Show application</a:t>
            </a:r>
          </a:p>
          <a:p>
            <a:r>
              <a:rPr lang="en-US" smtClean="0"/>
              <a:t>How to use callbacks</a:t>
            </a:r>
          </a:p>
          <a:p>
            <a:r>
              <a:rPr lang="en-US" smtClean="0"/>
              <a:t>How to use recursion</a:t>
            </a:r>
          </a:p>
          <a:p>
            <a:r>
              <a:rPr lang="en-US" smtClean="0"/>
              <a:t>The Task Manager application</a:t>
            </a:r>
            <a:endParaRPr lang="en-US" dirty="0"/>
          </a:p>
        </p:txBody>
      </p:sp>
    </p:spTree>
    <p:extLst>
      <p:ext uri="{BB962C8B-B14F-4D97-AF65-F5344CB8AC3E}">
        <p14:creationId xmlns:p14="http://schemas.microsoft.com/office/powerpoint/2010/main" val="710169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How to use stringify method of the JSON object</a:t>
            </a:r>
            <a:endParaRPr lang="en-US"/>
          </a:p>
        </p:txBody>
      </p:sp>
      <p:sp>
        <p:nvSpPr>
          <p:cNvPr id="5" name="Content Placeholder 4"/>
          <p:cNvSpPr>
            <a:spLocks noGrp="1"/>
          </p:cNvSpPr>
          <p:nvPr>
            <p:ph idx="1"/>
          </p:nvPr>
        </p:nvSpPr>
        <p:spPr>
          <a:xfrm>
            <a:off x="457200" y="1600200"/>
            <a:ext cx="8382000" cy="4525963"/>
          </a:xfrm>
        </p:spPr>
        <p:txBody>
          <a:bodyPr/>
          <a:lstStyle/>
          <a:p>
            <a:r>
              <a:rPr lang="en-US" sz="2800" smtClean="0"/>
              <a:t>The stringify method of the JSON object converts the JavaScript object that’s passed to it to a JSON string.</a:t>
            </a:r>
            <a:endParaRPr lang="en-US" sz="2800"/>
          </a:p>
        </p:txBody>
      </p:sp>
      <p:pic>
        <p:nvPicPr>
          <p:cNvPr id="4" name="Picture 3"/>
          <p:cNvPicPr>
            <a:picLocks noChangeAspect="1"/>
          </p:cNvPicPr>
          <p:nvPr/>
        </p:nvPicPr>
        <p:blipFill>
          <a:blip r:embed="rId2"/>
          <a:stretch>
            <a:fillRect/>
          </a:stretch>
        </p:blipFill>
        <p:spPr>
          <a:xfrm>
            <a:off x="457200" y="3200400"/>
            <a:ext cx="8362220" cy="2819400"/>
          </a:xfrm>
          <a:prstGeom prst="rect">
            <a:avLst/>
          </a:prstGeom>
        </p:spPr>
      </p:pic>
    </p:spTree>
    <p:extLst>
      <p:ext uri="{BB962C8B-B14F-4D97-AF65-F5344CB8AC3E}">
        <p14:creationId xmlns:p14="http://schemas.microsoft.com/office/powerpoint/2010/main" val="35562000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How to use stringify method of the JSON object (cont.)</a:t>
            </a:r>
            <a:endParaRPr lang="en-US"/>
          </a:p>
        </p:txBody>
      </p:sp>
      <p:pic>
        <p:nvPicPr>
          <p:cNvPr id="3" name="Picture 2"/>
          <p:cNvPicPr>
            <a:picLocks noChangeAspect="1"/>
          </p:cNvPicPr>
          <p:nvPr/>
        </p:nvPicPr>
        <p:blipFill>
          <a:blip r:embed="rId2"/>
          <a:stretch>
            <a:fillRect/>
          </a:stretch>
        </p:blipFill>
        <p:spPr>
          <a:xfrm>
            <a:off x="685800" y="1417638"/>
            <a:ext cx="7448550" cy="5029200"/>
          </a:xfrm>
          <a:prstGeom prst="rect">
            <a:avLst/>
          </a:prstGeom>
        </p:spPr>
      </p:pic>
    </p:spTree>
    <p:extLst>
      <p:ext uri="{BB962C8B-B14F-4D97-AF65-F5344CB8AC3E}">
        <p14:creationId xmlns:p14="http://schemas.microsoft.com/office/powerpoint/2010/main" val="28880181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How to use </a:t>
            </a:r>
            <a:r>
              <a:rPr lang="en-US" smtClean="0"/>
              <a:t>parse </a:t>
            </a:r>
            <a:r>
              <a:rPr lang="en-US"/>
              <a:t>method of the JSON </a:t>
            </a:r>
            <a:r>
              <a:rPr lang="en-US" smtClean="0"/>
              <a:t>object</a:t>
            </a:r>
            <a:endParaRPr lang="en-US"/>
          </a:p>
        </p:txBody>
      </p:sp>
      <p:sp>
        <p:nvSpPr>
          <p:cNvPr id="3" name="Content Placeholder 2"/>
          <p:cNvSpPr>
            <a:spLocks noGrp="1"/>
          </p:cNvSpPr>
          <p:nvPr>
            <p:ph idx="1"/>
          </p:nvPr>
        </p:nvSpPr>
        <p:spPr>
          <a:xfrm>
            <a:off x="457200" y="1600200"/>
            <a:ext cx="8382000" cy="4525963"/>
          </a:xfrm>
        </p:spPr>
        <p:txBody>
          <a:bodyPr/>
          <a:lstStyle/>
          <a:p>
            <a:r>
              <a:rPr lang="en-US" smtClean="0"/>
              <a:t>The parse method of JSON object converts a JSON string to a JavaScript object.</a:t>
            </a:r>
            <a:endParaRPr lang="en-US"/>
          </a:p>
        </p:txBody>
      </p:sp>
      <p:pic>
        <p:nvPicPr>
          <p:cNvPr id="4" name="Picture 3"/>
          <p:cNvPicPr>
            <a:picLocks noChangeAspect="1"/>
          </p:cNvPicPr>
          <p:nvPr/>
        </p:nvPicPr>
        <p:blipFill>
          <a:blip r:embed="rId2"/>
          <a:stretch>
            <a:fillRect/>
          </a:stretch>
        </p:blipFill>
        <p:spPr>
          <a:xfrm>
            <a:off x="654609" y="3124200"/>
            <a:ext cx="8184591" cy="2286000"/>
          </a:xfrm>
          <a:prstGeom prst="rect">
            <a:avLst/>
          </a:prstGeom>
        </p:spPr>
      </p:pic>
    </p:spTree>
    <p:extLst>
      <p:ext uri="{BB962C8B-B14F-4D97-AF65-F5344CB8AC3E}">
        <p14:creationId xmlns:p14="http://schemas.microsoft.com/office/powerpoint/2010/main" val="9982541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How to use parse method of the JSON </a:t>
            </a:r>
            <a:r>
              <a:rPr lang="en-US" smtClean="0"/>
              <a:t>object (cont.)</a:t>
            </a:r>
            <a:endParaRPr lang="en-US"/>
          </a:p>
        </p:txBody>
      </p:sp>
      <p:pic>
        <p:nvPicPr>
          <p:cNvPr id="4" name="Picture 3"/>
          <p:cNvPicPr>
            <a:picLocks noChangeAspect="1"/>
          </p:cNvPicPr>
          <p:nvPr/>
        </p:nvPicPr>
        <p:blipFill>
          <a:blip r:embed="rId2"/>
          <a:stretch>
            <a:fillRect/>
          </a:stretch>
        </p:blipFill>
        <p:spPr>
          <a:xfrm>
            <a:off x="685800" y="1752600"/>
            <a:ext cx="7848600" cy="4588412"/>
          </a:xfrm>
          <a:prstGeom prst="rect">
            <a:avLst/>
          </a:prstGeom>
        </p:spPr>
      </p:pic>
    </p:spTree>
    <p:extLst>
      <p:ext uri="{BB962C8B-B14F-4D97-AF65-F5344CB8AC3E}">
        <p14:creationId xmlns:p14="http://schemas.microsoft.com/office/powerpoint/2010/main" val="11985793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How to use parse method of the JSON object (cont.)</a:t>
            </a:r>
          </a:p>
        </p:txBody>
      </p:sp>
      <p:pic>
        <p:nvPicPr>
          <p:cNvPr id="4" name="Picture 3"/>
          <p:cNvPicPr>
            <a:picLocks noChangeAspect="1"/>
          </p:cNvPicPr>
          <p:nvPr/>
        </p:nvPicPr>
        <p:blipFill>
          <a:blip r:embed="rId2"/>
          <a:stretch>
            <a:fillRect/>
          </a:stretch>
        </p:blipFill>
        <p:spPr>
          <a:xfrm>
            <a:off x="541377" y="1905000"/>
            <a:ext cx="8061245" cy="2819400"/>
          </a:xfrm>
          <a:prstGeom prst="rect">
            <a:avLst/>
          </a:prstGeom>
        </p:spPr>
      </p:pic>
    </p:spTree>
    <p:extLst>
      <p:ext uri="{BB962C8B-B14F-4D97-AF65-F5344CB8AC3E}">
        <p14:creationId xmlns:p14="http://schemas.microsoft.com/office/powerpoint/2010/main" val="1151786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2000" y="2590800"/>
            <a:ext cx="7848600" cy="1143000"/>
          </a:xfrm>
        </p:spPr>
        <p:txBody>
          <a:bodyPr/>
          <a:lstStyle/>
          <a:p>
            <a:r>
              <a:rPr lang="en-US" sz="4000" smtClean="0">
                <a:latin typeface="Impact" pitchFamily="34" charset="0"/>
              </a:rPr>
              <a:t>The Task Manager application</a:t>
            </a:r>
            <a:endParaRPr lang="en-US" sz="4000" dirty="0">
              <a:latin typeface="Impact" pitchFamily="34" charset="0"/>
            </a:endParaRPr>
          </a:p>
          <a:p>
            <a:endParaRPr lang="en-US" sz="4000" dirty="0">
              <a:latin typeface="Impact" pitchFamily="34" charset="0"/>
            </a:endParaRPr>
          </a:p>
        </p:txBody>
      </p:sp>
    </p:spTree>
    <p:extLst>
      <p:ext uri="{BB962C8B-B14F-4D97-AF65-F5344CB8AC3E}">
        <p14:creationId xmlns:p14="http://schemas.microsoft.com/office/powerpoint/2010/main" val="39460297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Task Manager application</a:t>
            </a:r>
            <a:endParaRPr lang="en-US"/>
          </a:p>
        </p:txBody>
      </p:sp>
      <p:pic>
        <p:nvPicPr>
          <p:cNvPr id="4" name="Picture 3"/>
          <p:cNvPicPr>
            <a:picLocks noChangeAspect="1"/>
          </p:cNvPicPr>
          <p:nvPr/>
        </p:nvPicPr>
        <p:blipFill>
          <a:blip r:embed="rId2"/>
          <a:stretch>
            <a:fillRect/>
          </a:stretch>
        </p:blipFill>
        <p:spPr>
          <a:xfrm>
            <a:off x="685800" y="1219200"/>
            <a:ext cx="7772400" cy="5621547"/>
          </a:xfrm>
          <a:prstGeom prst="rect">
            <a:avLst/>
          </a:prstGeom>
        </p:spPr>
      </p:pic>
    </p:spTree>
    <p:extLst>
      <p:ext uri="{BB962C8B-B14F-4D97-AF65-F5344CB8AC3E}">
        <p14:creationId xmlns:p14="http://schemas.microsoft.com/office/powerpoint/2010/main" val="654315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a:t>The Task Manager </a:t>
            </a:r>
            <a:r>
              <a:rPr lang="en-US" sz="3600" smtClean="0"/>
              <a:t>application (cont)</a:t>
            </a:r>
            <a:endParaRPr lang="en-US" sz="3600"/>
          </a:p>
        </p:txBody>
      </p:sp>
      <p:pic>
        <p:nvPicPr>
          <p:cNvPr id="4" name="Picture 3"/>
          <p:cNvPicPr>
            <a:picLocks noChangeAspect="1"/>
          </p:cNvPicPr>
          <p:nvPr/>
        </p:nvPicPr>
        <p:blipFill>
          <a:blip r:embed="rId2"/>
          <a:stretch>
            <a:fillRect/>
          </a:stretch>
        </p:blipFill>
        <p:spPr>
          <a:xfrm>
            <a:off x="363341" y="1417638"/>
            <a:ext cx="8417318" cy="4404042"/>
          </a:xfrm>
          <a:prstGeom prst="rect">
            <a:avLst/>
          </a:prstGeom>
        </p:spPr>
      </p:pic>
    </p:spTree>
    <p:extLst>
      <p:ext uri="{BB962C8B-B14F-4D97-AF65-F5344CB8AC3E}">
        <p14:creationId xmlns:p14="http://schemas.microsoft.com/office/powerpoint/2010/main" val="19626239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2400" y="30479"/>
            <a:ext cx="8153400" cy="5816019"/>
          </a:xfrm>
          <a:prstGeom prst="rect">
            <a:avLst/>
          </a:prstGeom>
        </p:spPr>
      </p:pic>
      <p:pic>
        <p:nvPicPr>
          <p:cNvPr id="5" name="Picture 4"/>
          <p:cNvPicPr>
            <a:picLocks noChangeAspect="1"/>
          </p:cNvPicPr>
          <p:nvPr/>
        </p:nvPicPr>
        <p:blipFill>
          <a:blip r:embed="rId3"/>
          <a:stretch>
            <a:fillRect/>
          </a:stretch>
        </p:blipFill>
        <p:spPr>
          <a:xfrm>
            <a:off x="2941320" y="5638800"/>
            <a:ext cx="6172200" cy="705133"/>
          </a:xfrm>
          <a:prstGeom prst="rect">
            <a:avLst/>
          </a:prstGeom>
        </p:spPr>
      </p:pic>
    </p:spTree>
    <p:extLst>
      <p:ext uri="{BB962C8B-B14F-4D97-AF65-F5344CB8AC3E}">
        <p14:creationId xmlns:p14="http://schemas.microsoft.com/office/powerpoint/2010/main" val="15841542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2590800"/>
            <a:ext cx="8153400" cy="1143000"/>
          </a:xfrm>
        </p:spPr>
        <p:txBody>
          <a:bodyPr/>
          <a:lstStyle/>
          <a:p>
            <a:r>
              <a:rPr lang="en-US" sz="4000" smtClean="0">
                <a:latin typeface="Impact" pitchFamily="34" charset="0"/>
              </a:rPr>
              <a:t>How to customize the stringify method</a:t>
            </a:r>
            <a:endParaRPr lang="en-US" sz="4000" dirty="0">
              <a:latin typeface="Impact" pitchFamily="34" charset="0"/>
            </a:endParaRPr>
          </a:p>
          <a:p>
            <a:endParaRPr lang="en-US" sz="4000" dirty="0">
              <a:latin typeface="Impact" pitchFamily="34" charset="0"/>
            </a:endParaRPr>
          </a:p>
        </p:txBody>
      </p:sp>
    </p:spTree>
    <p:extLst>
      <p:ext uri="{BB962C8B-B14F-4D97-AF65-F5344CB8AC3E}">
        <p14:creationId xmlns:p14="http://schemas.microsoft.com/office/powerpoint/2010/main" val="33467065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2000" y="2590800"/>
            <a:ext cx="7848600" cy="1143000"/>
          </a:xfrm>
        </p:spPr>
        <p:txBody>
          <a:bodyPr/>
          <a:lstStyle/>
          <a:p>
            <a:r>
              <a:rPr lang="en-US" sz="4000" dirty="0" smtClean="0">
                <a:latin typeface="Impact" pitchFamily="34" charset="0"/>
              </a:rPr>
              <a:t>How </a:t>
            </a:r>
            <a:r>
              <a:rPr lang="en-US" sz="4000" dirty="0">
                <a:latin typeface="Impact" pitchFamily="34" charset="0"/>
              </a:rPr>
              <a:t>to </a:t>
            </a:r>
            <a:r>
              <a:rPr lang="en-US" sz="4000" dirty="0" smtClean="0">
                <a:latin typeface="Impact" pitchFamily="34" charset="0"/>
              </a:rPr>
              <a:t>use closures</a:t>
            </a:r>
            <a:endParaRPr lang="en-US" sz="4000" dirty="0">
              <a:latin typeface="Impact" pitchFamily="34" charset="0"/>
            </a:endParaRPr>
          </a:p>
          <a:p>
            <a:endParaRPr lang="en-US" sz="4000" dirty="0">
              <a:latin typeface="Impact" pitchFamily="34" charset="0"/>
            </a:endParaRPr>
          </a:p>
        </p:txBody>
      </p:sp>
    </p:spTree>
    <p:extLst>
      <p:ext uri="{BB962C8B-B14F-4D97-AF65-F5344CB8AC3E}">
        <p14:creationId xmlns:p14="http://schemas.microsoft.com/office/powerpoint/2010/main" val="23399342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How to use the toJSON method</a:t>
            </a:r>
            <a:endParaRPr lang="en-US"/>
          </a:p>
        </p:txBody>
      </p:sp>
      <p:sp>
        <p:nvSpPr>
          <p:cNvPr id="3" name="Content Placeholder 2"/>
          <p:cNvSpPr>
            <a:spLocks noGrp="1"/>
          </p:cNvSpPr>
          <p:nvPr>
            <p:ph idx="1"/>
          </p:nvPr>
        </p:nvSpPr>
        <p:spPr>
          <a:xfrm>
            <a:off x="457200" y="1600200"/>
            <a:ext cx="8458200" cy="4525963"/>
          </a:xfrm>
        </p:spPr>
        <p:txBody>
          <a:bodyPr/>
          <a:lstStyle/>
          <a:p>
            <a:r>
              <a:rPr lang="en-US" smtClean="0"/>
              <a:t>One way to customize the resuls of the </a:t>
            </a:r>
            <a:r>
              <a:rPr lang="en-US" b="1" smtClean="0"/>
              <a:t>stringify</a:t>
            </a:r>
            <a:r>
              <a:rPr lang="en-US" smtClean="0"/>
              <a:t> method is to add a </a:t>
            </a:r>
            <a:r>
              <a:rPr lang="en-US" b="1" smtClean="0"/>
              <a:t>toJSON </a:t>
            </a:r>
            <a:r>
              <a:rPr lang="en-US" smtClean="0"/>
              <a:t>method to the object being to serialize.</a:t>
            </a:r>
          </a:p>
          <a:p>
            <a:r>
              <a:rPr lang="en-US" smtClean="0"/>
              <a:t>When you might use the toJSON method</a:t>
            </a:r>
          </a:p>
          <a:p>
            <a:pPr lvl="1"/>
            <a:r>
              <a:rPr lang="en-US" smtClean="0"/>
              <a:t>To combine two or more properties.</a:t>
            </a:r>
          </a:p>
          <a:p>
            <a:pPr lvl="1"/>
            <a:r>
              <a:rPr lang="en-US" smtClean="0"/>
              <a:t>To add to the serialization output</a:t>
            </a:r>
          </a:p>
          <a:p>
            <a:pPr lvl="1"/>
            <a:r>
              <a:rPr lang="en-US" smtClean="0"/>
              <a:t>To keep properties from appearing in the serialization output.</a:t>
            </a:r>
            <a:endParaRPr lang="en-US"/>
          </a:p>
        </p:txBody>
      </p:sp>
    </p:spTree>
    <p:extLst>
      <p:ext uri="{BB962C8B-B14F-4D97-AF65-F5344CB8AC3E}">
        <p14:creationId xmlns:p14="http://schemas.microsoft.com/office/powerpoint/2010/main" val="17100354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How to use the toJSON </a:t>
            </a:r>
            <a:r>
              <a:rPr lang="en-US" smtClean="0"/>
              <a:t>method (cont.)</a:t>
            </a:r>
            <a:endParaRPr lang="en-US"/>
          </a:p>
        </p:txBody>
      </p:sp>
      <p:pic>
        <p:nvPicPr>
          <p:cNvPr id="4" name="Picture 3"/>
          <p:cNvPicPr>
            <a:picLocks noChangeAspect="1"/>
          </p:cNvPicPr>
          <p:nvPr/>
        </p:nvPicPr>
        <p:blipFill>
          <a:blip r:embed="rId2"/>
          <a:stretch>
            <a:fillRect/>
          </a:stretch>
        </p:blipFill>
        <p:spPr>
          <a:xfrm>
            <a:off x="685800" y="1676399"/>
            <a:ext cx="8001000" cy="4402115"/>
          </a:xfrm>
          <a:prstGeom prst="rect">
            <a:avLst/>
          </a:prstGeom>
        </p:spPr>
      </p:pic>
    </p:spTree>
    <p:extLst>
      <p:ext uri="{BB962C8B-B14F-4D97-AF65-F5344CB8AC3E}">
        <p14:creationId xmlns:p14="http://schemas.microsoft.com/office/powerpoint/2010/main" val="10004517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82000" cy="1143000"/>
          </a:xfrm>
        </p:spPr>
        <p:txBody>
          <a:bodyPr/>
          <a:lstStyle/>
          <a:p>
            <a:r>
              <a:rPr lang="en-US" sz="3600"/>
              <a:t>How to use the toJSON method </a:t>
            </a:r>
            <a:r>
              <a:rPr lang="en-US" sz="3600" smtClean="0"/>
              <a:t>to customize the Task Manager application</a:t>
            </a:r>
            <a:endParaRPr lang="en-US" sz="3600"/>
          </a:p>
        </p:txBody>
      </p:sp>
      <p:pic>
        <p:nvPicPr>
          <p:cNvPr id="4" name="Picture 3"/>
          <p:cNvPicPr>
            <a:picLocks noChangeAspect="1"/>
          </p:cNvPicPr>
          <p:nvPr/>
        </p:nvPicPr>
        <p:blipFill>
          <a:blip r:embed="rId2"/>
          <a:stretch>
            <a:fillRect/>
          </a:stretch>
        </p:blipFill>
        <p:spPr>
          <a:xfrm>
            <a:off x="1143000" y="1448118"/>
            <a:ext cx="5867400" cy="4914900"/>
          </a:xfrm>
          <a:prstGeom prst="rect">
            <a:avLst/>
          </a:prstGeom>
        </p:spPr>
      </p:pic>
    </p:spTree>
    <p:extLst>
      <p:ext uri="{BB962C8B-B14F-4D97-AF65-F5344CB8AC3E}">
        <p14:creationId xmlns:p14="http://schemas.microsoft.com/office/powerpoint/2010/main" val="41656115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686800" cy="1143000"/>
          </a:xfrm>
        </p:spPr>
        <p:txBody>
          <a:bodyPr/>
          <a:lstStyle/>
          <a:p>
            <a:r>
              <a:rPr lang="en-US" sz="3600"/>
              <a:t>How to use the toJSON method to customize the Task Manager application</a:t>
            </a:r>
          </a:p>
        </p:txBody>
      </p:sp>
      <p:pic>
        <p:nvPicPr>
          <p:cNvPr id="4" name="Picture 3"/>
          <p:cNvPicPr>
            <a:picLocks noChangeAspect="1"/>
          </p:cNvPicPr>
          <p:nvPr/>
        </p:nvPicPr>
        <p:blipFill>
          <a:blip r:embed="rId2"/>
          <a:stretch>
            <a:fillRect/>
          </a:stretch>
        </p:blipFill>
        <p:spPr>
          <a:xfrm>
            <a:off x="457199" y="1905000"/>
            <a:ext cx="8219807" cy="2590800"/>
          </a:xfrm>
          <a:prstGeom prst="rect">
            <a:avLst/>
          </a:prstGeom>
        </p:spPr>
      </p:pic>
    </p:spTree>
    <p:extLst>
      <p:ext uri="{BB962C8B-B14F-4D97-AF65-F5344CB8AC3E}">
        <p14:creationId xmlns:p14="http://schemas.microsoft.com/office/powerpoint/2010/main" val="4152510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How to use the replacer parameter of the stringify method</a:t>
            </a:r>
            <a:endParaRPr lang="en-US"/>
          </a:p>
        </p:txBody>
      </p:sp>
      <p:pic>
        <p:nvPicPr>
          <p:cNvPr id="4" name="Picture 3"/>
          <p:cNvPicPr>
            <a:picLocks noChangeAspect="1"/>
          </p:cNvPicPr>
          <p:nvPr/>
        </p:nvPicPr>
        <p:blipFill>
          <a:blip r:embed="rId3"/>
          <a:stretch>
            <a:fillRect/>
          </a:stretch>
        </p:blipFill>
        <p:spPr>
          <a:xfrm>
            <a:off x="472440" y="1600200"/>
            <a:ext cx="7925315" cy="4800600"/>
          </a:xfrm>
          <a:prstGeom prst="rect">
            <a:avLst/>
          </a:prstGeom>
        </p:spPr>
      </p:pic>
    </p:spTree>
    <p:extLst>
      <p:ext uri="{BB962C8B-B14F-4D97-AF65-F5344CB8AC3E}">
        <p14:creationId xmlns:p14="http://schemas.microsoft.com/office/powerpoint/2010/main" val="23080047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How to use the replacer parameter of the stringify </a:t>
            </a:r>
            <a:r>
              <a:rPr lang="en-US" smtClean="0"/>
              <a:t>method (cont.)</a:t>
            </a:r>
            <a:endParaRPr lang="en-US"/>
          </a:p>
        </p:txBody>
      </p:sp>
      <p:pic>
        <p:nvPicPr>
          <p:cNvPr id="4" name="Picture 3"/>
          <p:cNvPicPr>
            <a:picLocks noChangeAspect="1"/>
          </p:cNvPicPr>
          <p:nvPr/>
        </p:nvPicPr>
        <p:blipFill>
          <a:blip r:embed="rId2"/>
          <a:stretch>
            <a:fillRect/>
          </a:stretch>
        </p:blipFill>
        <p:spPr>
          <a:xfrm>
            <a:off x="609600" y="1600200"/>
            <a:ext cx="7924800" cy="4768995"/>
          </a:xfrm>
          <a:prstGeom prst="rect">
            <a:avLst/>
          </a:prstGeom>
        </p:spPr>
      </p:pic>
    </p:spTree>
    <p:extLst>
      <p:ext uri="{BB962C8B-B14F-4D97-AF65-F5344CB8AC3E}">
        <p14:creationId xmlns:p14="http://schemas.microsoft.com/office/powerpoint/2010/main" val="36462769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How to use space parameter of the stringify method</a:t>
            </a:r>
            <a:endParaRPr lang="en-US"/>
          </a:p>
        </p:txBody>
      </p:sp>
      <p:sp>
        <p:nvSpPr>
          <p:cNvPr id="3" name="Content Placeholder 2"/>
          <p:cNvSpPr>
            <a:spLocks noGrp="1"/>
          </p:cNvSpPr>
          <p:nvPr>
            <p:ph idx="1"/>
          </p:nvPr>
        </p:nvSpPr>
        <p:spPr>
          <a:xfrm>
            <a:off x="457200" y="1600200"/>
            <a:ext cx="8534400" cy="4525963"/>
          </a:xfrm>
        </p:spPr>
        <p:txBody>
          <a:bodyPr/>
          <a:lstStyle/>
          <a:p>
            <a:r>
              <a:rPr lang="en-US" sz="2800" smtClean="0"/>
              <a:t>The JSON string returned by the stringify method has no white space, its make difficult to read. In some cases, you can use the space parameter of the stringify method to format the way the JSON string look.</a:t>
            </a:r>
            <a:endParaRPr lang="en-US" sz="2800"/>
          </a:p>
        </p:txBody>
      </p:sp>
      <p:pic>
        <p:nvPicPr>
          <p:cNvPr id="4" name="Picture 3"/>
          <p:cNvPicPr>
            <a:picLocks noChangeAspect="1"/>
          </p:cNvPicPr>
          <p:nvPr/>
        </p:nvPicPr>
        <p:blipFill>
          <a:blip r:embed="rId2"/>
          <a:stretch>
            <a:fillRect/>
          </a:stretch>
        </p:blipFill>
        <p:spPr>
          <a:xfrm>
            <a:off x="762000" y="4023043"/>
            <a:ext cx="7924800" cy="2458664"/>
          </a:xfrm>
          <a:prstGeom prst="rect">
            <a:avLst/>
          </a:prstGeom>
        </p:spPr>
      </p:pic>
    </p:spTree>
    <p:extLst>
      <p:ext uri="{BB962C8B-B14F-4D97-AF65-F5344CB8AC3E}">
        <p14:creationId xmlns:p14="http://schemas.microsoft.com/office/powerpoint/2010/main" val="18010098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7620000" cy="6832958"/>
          </a:xfrm>
          <a:prstGeom prst="rect">
            <a:avLst/>
          </a:prstGeom>
        </p:spPr>
      </p:pic>
    </p:spTree>
    <p:extLst>
      <p:ext uri="{BB962C8B-B14F-4D97-AF65-F5344CB8AC3E}">
        <p14:creationId xmlns:p14="http://schemas.microsoft.com/office/powerpoint/2010/main" val="2762847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2590800"/>
            <a:ext cx="8153400" cy="1143000"/>
          </a:xfrm>
        </p:spPr>
        <p:txBody>
          <a:bodyPr/>
          <a:lstStyle/>
          <a:p>
            <a:r>
              <a:rPr lang="en-US" sz="4000" smtClean="0">
                <a:latin typeface="Impact" pitchFamily="34" charset="0"/>
              </a:rPr>
              <a:t>How to customize the parse method</a:t>
            </a:r>
            <a:endParaRPr lang="en-US" sz="4000" dirty="0">
              <a:latin typeface="Impact" pitchFamily="34" charset="0"/>
            </a:endParaRPr>
          </a:p>
          <a:p>
            <a:endParaRPr lang="en-US" sz="4000" dirty="0">
              <a:latin typeface="Impact" pitchFamily="34" charset="0"/>
            </a:endParaRPr>
          </a:p>
        </p:txBody>
      </p:sp>
    </p:spTree>
    <p:extLst>
      <p:ext uri="{BB962C8B-B14F-4D97-AF65-F5344CB8AC3E}">
        <p14:creationId xmlns:p14="http://schemas.microsoft.com/office/powerpoint/2010/main" val="328083184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How to use the reviver parameter of the parse method </a:t>
            </a:r>
            <a:endParaRPr lang="en-US"/>
          </a:p>
        </p:txBody>
      </p:sp>
      <p:sp>
        <p:nvSpPr>
          <p:cNvPr id="3" name="Content Placeholder 2"/>
          <p:cNvSpPr>
            <a:spLocks noGrp="1"/>
          </p:cNvSpPr>
          <p:nvPr>
            <p:ph idx="1"/>
          </p:nvPr>
        </p:nvSpPr>
        <p:spPr/>
        <p:txBody>
          <a:bodyPr/>
          <a:lstStyle/>
          <a:p>
            <a:r>
              <a:rPr lang="en-US" sz="2800" smtClean="0"/>
              <a:t>The optional reviver parameter of the parse method is a function that’s called on every object property or array element. This lets you control the deserialization.</a:t>
            </a:r>
            <a:endParaRPr lang="en-US" sz="2800"/>
          </a:p>
        </p:txBody>
      </p:sp>
      <p:pic>
        <p:nvPicPr>
          <p:cNvPr id="4" name="Picture 3"/>
          <p:cNvPicPr>
            <a:picLocks noChangeAspect="1"/>
          </p:cNvPicPr>
          <p:nvPr/>
        </p:nvPicPr>
        <p:blipFill>
          <a:blip r:embed="rId3"/>
          <a:stretch>
            <a:fillRect/>
          </a:stretch>
        </p:blipFill>
        <p:spPr>
          <a:xfrm>
            <a:off x="609600" y="3657600"/>
            <a:ext cx="8077200" cy="2741434"/>
          </a:xfrm>
          <a:prstGeom prst="rect">
            <a:avLst/>
          </a:prstGeom>
        </p:spPr>
      </p:pic>
    </p:spTree>
    <p:extLst>
      <p:ext uri="{BB962C8B-B14F-4D97-AF65-F5344CB8AC3E}">
        <p14:creationId xmlns:p14="http://schemas.microsoft.com/office/powerpoint/2010/main" val="3618753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How the scope chain works</a:t>
            </a:r>
            <a:endParaRPr lang="en-US"/>
          </a:p>
        </p:txBody>
      </p:sp>
      <p:sp>
        <p:nvSpPr>
          <p:cNvPr id="3" name="Content Placeholder 2"/>
          <p:cNvSpPr>
            <a:spLocks noGrp="1"/>
          </p:cNvSpPr>
          <p:nvPr>
            <p:ph idx="1"/>
          </p:nvPr>
        </p:nvSpPr>
        <p:spPr>
          <a:xfrm>
            <a:off x="457200" y="1600200"/>
            <a:ext cx="8458200" cy="4525963"/>
          </a:xfrm>
        </p:spPr>
        <p:txBody>
          <a:bodyPr/>
          <a:lstStyle/>
          <a:p>
            <a:r>
              <a:rPr lang="en-US" dirty="0" smtClean="0"/>
              <a:t>The </a:t>
            </a:r>
            <a:r>
              <a:rPr lang="en-US" b="1" i="1" dirty="0" smtClean="0"/>
              <a:t>scope chain</a:t>
            </a:r>
            <a:r>
              <a:rPr lang="en-US" dirty="0" smtClean="0"/>
              <a:t> in JavaScript refers to what is in scope, or what can be seen and used by other objects.</a:t>
            </a:r>
          </a:p>
          <a:p>
            <a:r>
              <a:rPr lang="en-US" dirty="0" smtClean="0"/>
              <a:t>The scope chain starts with global scope and move down.</a:t>
            </a:r>
          </a:p>
          <a:p>
            <a:r>
              <a:rPr lang="en-US" dirty="0" smtClean="0"/>
              <a:t>Object that are created within other objects have access to their own </a:t>
            </a:r>
            <a:r>
              <a:rPr lang="en-US" dirty="0" err="1" smtClean="0"/>
              <a:t>sope</a:t>
            </a:r>
            <a:r>
              <a:rPr lang="en-US" dirty="0" smtClean="0"/>
              <a:t>, and the </a:t>
            </a:r>
            <a:r>
              <a:rPr lang="en-US" dirty="0" err="1" smtClean="0"/>
              <a:t>sope</a:t>
            </a:r>
            <a:r>
              <a:rPr lang="en-US" dirty="0" smtClean="0"/>
              <a:t> of the object that contains them.</a:t>
            </a:r>
            <a:endParaRPr lang="en-US" dirty="0"/>
          </a:p>
        </p:txBody>
      </p:sp>
    </p:spTree>
    <p:extLst>
      <p:ext uri="{BB962C8B-B14F-4D97-AF65-F5344CB8AC3E}">
        <p14:creationId xmlns:p14="http://schemas.microsoft.com/office/powerpoint/2010/main" val="35019146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How to use the reviver parameter of the parse method </a:t>
            </a:r>
            <a:r>
              <a:rPr lang="en-US" smtClean="0"/>
              <a:t>(cont.)</a:t>
            </a:r>
            <a:endParaRPr lang="en-US"/>
          </a:p>
        </p:txBody>
      </p:sp>
      <p:pic>
        <p:nvPicPr>
          <p:cNvPr id="4" name="Picture 3"/>
          <p:cNvPicPr>
            <a:picLocks noChangeAspect="1"/>
          </p:cNvPicPr>
          <p:nvPr/>
        </p:nvPicPr>
        <p:blipFill>
          <a:blip r:embed="rId2"/>
          <a:stretch>
            <a:fillRect/>
          </a:stretch>
        </p:blipFill>
        <p:spPr>
          <a:xfrm>
            <a:off x="1066800" y="1600200"/>
            <a:ext cx="6324600" cy="4849850"/>
          </a:xfrm>
          <a:prstGeom prst="rect">
            <a:avLst/>
          </a:prstGeom>
        </p:spPr>
      </p:pic>
    </p:spTree>
    <p:extLst>
      <p:ext uri="{BB962C8B-B14F-4D97-AF65-F5344CB8AC3E}">
        <p14:creationId xmlns:p14="http://schemas.microsoft.com/office/powerpoint/2010/main" val="30573568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How to use the reviver parameter of the parse method (cont.)</a:t>
            </a:r>
          </a:p>
        </p:txBody>
      </p:sp>
      <p:pic>
        <p:nvPicPr>
          <p:cNvPr id="4" name="Picture 3"/>
          <p:cNvPicPr>
            <a:picLocks noChangeAspect="1"/>
          </p:cNvPicPr>
          <p:nvPr/>
        </p:nvPicPr>
        <p:blipFill>
          <a:blip r:embed="rId2"/>
          <a:stretch>
            <a:fillRect/>
          </a:stretch>
        </p:blipFill>
        <p:spPr>
          <a:xfrm>
            <a:off x="781556" y="2133600"/>
            <a:ext cx="7905244" cy="1447800"/>
          </a:xfrm>
          <a:prstGeom prst="rect">
            <a:avLst/>
          </a:prstGeom>
        </p:spPr>
      </p:pic>
    </p:spTree>
    <p:extLst>
      <p:ext uri="{BB962C8B-B14F-4D97-AF65-F5344CB8AC3E}">
        <p14:creationId xmlns:p14="http://schemas.microsoft.com/office/powerpoint/2010/main" val="31585497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2590800"/>
            <a:ext cx="8153400" cy="1143000"/>
          </a:xfrm>
        </p:spPr>
        <p:txBody>
          <a:bodyPr/>
          <a:lstStyle/>
          <a:p>
            <a:r>
              <a:rPr lang="en-US" sz="4000" smtClean="0">
                <a:latin typeface="Impact" pitchFamily="34" charset="0"/>
              </a:rPr>
              <a:t>The Enhanced Task Manager application</a:t>
            </a:r>
            <a:endParaRPr lang="en-US" sz="4000" dirty="0">
              <a:latin typeface="Impact" pitchFamily="34" charset="0"/>
            </a:endParaRPr>
          </a:p>
          <a:p>
            <a:endParaRPr lang="en-US" sz="4000" dirty="0">
              <a:latin typeface="Impact" pitchFamily="34" charset="0"/>
            </a:endParaRPr>
          </a:p>
        </p:txBody>
      </p:sp>
    </p:spTree>
    <p:extLst>
      <p:ext uri="{BB962C8B-B14F-4D97-AF65-F5344CB8AC3E}">
        <p14:creationId xmlns:p14="http://schemas.microsoft.com/office/powerpoint/2010/main" val="300845617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Interfaces</a:t>
            </a:r>
            <a:endParaRPr lang="en-US"/>
          </a:p>
        </p:txBody>
      </p:sp>
      <p:pic>
        <p:nvPicPr>
          <p:cNvPr id="4" name="Picture 3"/>
          <p:cNvPicPr>
            <a:picLocks noChangeAspect="1"/>
          </p:cNvPicPr>
          <p:nvPr/>
        </p:nvPicPr>
        <p:blipFill>
          <a:blip r:embed="rId2"/>
          <a:stretch>
            <a:fillRect/>
          </a:stretch>
        </p:blipFill>
        <p:spPr>
          <a:xfrm>
            <a:off x="761999" y="1600200"/>
            <a:ext cx="7916883" cy="3810000"/>
          </a:xfrm>
          <a:prstGeom prst="rect">
            <a:avLst/>
          </a:prstGeom>
        </p:spPr>
      </p:pic>
    </p:spTree>
    <p:extLst>
      <p:ext uri="{BB962C8B-B14F-4D97-AF65-F5344CB8AC3E}">
        <p14:creationId xmlns:p14="http://schemas.microsoft.com/office/powerpoint/2010/main" val="17765127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storage library</a:t>
            </a:r>
            <a:endParaRPr lang="en-US"/>
          </a:p>
        </p:txBody>
      </p:sp>
      <p:pic>
        <p:nvPicPr>
          <p:cNvPr id="4" name="Picture 3"/>
          <p:cNvPicPr>
            <a:picLocks noChangeAspect="1"/>
          </p:cNvPicPr>
          <p:nvPr/>
        </p:nvPicPr>
        <p:blipFill>
          <a:blip r:embed="rId3"/>
          <a:stretch>
            <a:fillRect/>
          </a:stretch>
        </p:blipFill>
        <p:spPr>
          <a:xfrm>
            <a:off x="685800" y="1417638"/>
            <a:ext cx="7543800" cy="4943644"/>
          </a:xfrm>
          <a:prstGeom prst="rect">
            <a:avLst/>
          </a:prstGeom>
        </p:spPr>
      </p:pic>
    </p:spTree>
    <p:extLst>
      <p:ext uri="{BB962C8B-B14F-4D97-AF65-F5344CB8AC3E}">
        <p14:creationId xmlns:p14="http://schemas.microsoft.com/office/powerpoint/2010/main" val="36379601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storage library (cont.)</a:t>
            </a:r>
            <a:endParaRPr lang="en-US"/>
          </a:p>
        </p:txBody>
      </p:sp>
      <p:pic>
        <p:nvPicPr>
          <p:cNvPr id="3" name="Picture 2"/>
          <p:cNvPicPr>
            <a:picLocks noChangeAspect="1"/>
          </p:cNvPicPr>
          <p:nvPr/>
        </p:nvPicPr>
        <p:blipFill>
          <a:blip r:embed="rId3"/>
          <a:stretch>
            <a:fillRect/>
          </a:stretch>
        </p:blipFill>
        <p:spPr>
          <a:xfrm>
            <a:off x="1295400" y="1752600"/>
            <a:ext cx="6553200" cy="3577970"/>
          </a:xfrm>
          <a:prstGeom prst="rect">
            <a:avLst/>
          </a:prstGeom>
        </p:spPr>
      </p:pic>
    </p:spTree>
    <p:extLst>
      <p:ext uri="{BB962C8B-B14F-4D97-AF65-F5344CB8AC3E}">
        <p14:creationId xmlns:p14="http://schemas.microsoft.com/office/powerpoint/2010/main" val="7529421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main JavaScript file</a:t>
            </a:r>
            <a:endParaRPr lang="en-US"/>
          </a:p>
        </p:txBody>
      </p:sp>
      <p:pic>
        <p:nvPicPr>
          <p:cNvPr id="4" name="Picture 3"/>
          <p:cNvPicPr>
            <a:picLocks noChangeAspect="1"/>
          </p:cNvPicPr>
          <p:nvPr/>
        </p:nvPicPr>
        <p:blipFill>
          <a:blip r:embed="rId2"/>
          <a:stretch>
            <a:fillRect/>
          </a:stretch>
        </p:blipFill>
        <p:spPr>
          <a:xfrm>
            <a:off x="304800" y="1295400"/>
            <a:ext cx="6343650" cy="5105400"/>
          </a:xfrm>
          <a:prstGeom prst="rect">
            <a:avLst/>
          </a:prstGeom>
        </p:spPr>
      </p:pic>
      <p:pic>
        <p:nvPicPr>
          <p:cNvPr id="5" name="Picture 4"/>
          <p:cNvPicPr>
            <a:picLocks noChangeAspect="1"/>
          </p:cNvPicPr>
          <p:nvPr/>
        </p:nvPicPr>
        <p:blipFill>
          <a:blip r:embed="rId3"/>
          <a:stretch>
            <a:fillRect/>
          </a:stretch>
        </p:blipFill>
        <p:spPr>
          <a:xfrm>
            <a:off x="5334000" y="4905375"/>
            <a:ext cx="3638550" cy="1495425"/>
          </a:xfrm>
          <a:prstGeom prst="rect">
            <a:avLst/>
          </a:prstGeom>
        </p:spPr>
      </p:pic>
    </p:spTree>
    <p:extLst>
      <p:ext uri="{BB962C8B-B14F-4D97-AF65-F5344CB8AC3E}">
        <p14:creationId xmlns:p14="http://schemas.microsoft.com/office/powerpoint/2010/main" val="38777877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lgn="l"/>
            <a:r>
              <a:rPr lang="en-US" dirty="0" smtClean="0"/>
              <a:t>Summary</a:t>
            </a:r>
            <a:endParaRPr lang="en-US" dirty="0"/>
          </a:p>
        </p:txBody>
      </p:sp>
      <p:sp>
        <p:nvSpPr>
          <p:cNvPr id="5123" name="Rectangle 3"/>
          <p:cNvSpPr>
            <a:spLocks noGrp="1" noChangeArrowheads="1"/>
          </p:cNvSpPr>
          <p:nvPr>
            <p:ph type="body" idx="1"/>
          </p:nvPr>
        </p:nvSpPr>
        <p:spPr>
          <a:xfrm>
            <a:off x="304800" y="1265237"/>
            <a:ext cx="8839200" cy="4754563"/>
          </a:xfrm>
        </p:spPr>
        <p:txBody>
          <a:bodyPr/>
          <a:lstStyle/>
          <a:p>
            <a:r>
              <a:rPr lang="en-US" sz="2400"/>
              <a:t>When you want to send an object across network, you must convert them to the data then send the data over network. This process called </a:t>
            </a:r>
            <a:r>
              <a:rPr lang="en-US" sz="2400" b="1"/>
              <a:t>serialize</a:t>
            </a:r>
            <a:r>
              <a:rPr lang="en-US" sz="2400"/>
              <a:t>.</a:t>
            </a:r>
          </a:p>
          <a:p>
            <a:r>
              <a:rPr lang="en-US" sz="2400"/>
              <a:t>The application read the data to render an object. This process is called </a:t>
            </a:r>
            <a:r>
              <a:rPr lang="en-US" sz="2400" b="1"/>
              <a:t>deserialize</a:t>
            </a:r>
            <a:r>
              <a:rPr lang="en-US" sz="2400"/>
              <a:t>.</a:t>
            </a:r>
          </a:p>
          <a:p>
            <a:r>
              <a:rPr lang="en-US" sz="2400"/>
              <a:t>There is many way to data formats is used to serialize </a:t>
            </a:r>
            <a:r>
              <a:rPr lang="en-US" sz="2400" smtClean="0"/>
              <a:t>objects like binary, csv, XML, JSON.</a:t>
            </a:r>
            <a:endParaRPr lang="en-US" sz="2400"/>
          </a:p>
          <a:p>
            <a:r>
              <a:rPr lang="en-US" sz="2400" b="1"/>
              <a:t>JSON</a:t>
            </a:r>
            <a:r>
              <a:rPr lang="en-US" sz="2400"/>
              <a:t> is a data format for transferring and storing data that works especially well with JavaScript application.</a:t>
            </a:r>
          </a:p>
          <a:p>
            <a:r>
              <a:rPr lang="en-US" sz="2400"/>
              <a:t>All modern browsers have a global JSON object that provide </a:t>
            </a:r>
            <a:r>
              <a:rPr lang="en-US" sz="2400" b="1"/>
              <a:t>stringify</a:t>
            </a:r>
            <a:r>
              <a:rPr lang="en-US" sz="2400"/>
              <a:t> and </a:t>
            </a:r>
            <a:r>
              <a:rPr lang="en-US" sz="2400" b="1"/>
              <a:t>parse</a:t>
            </a:r>
            <a:r>
              <a:rPr lang="en-US" sz="2400"/>
              <a:t> methods for working with native JSON objects and JSON strings.</a:t>
            </a:r>
          </a:p>
          <a:p>
            <a:pPr marL="0" indent="0">
              <a:buNone/>
            </a:pPr>
            <a:endParaRPr lang="en-US" sz="2400" smtClean="0"/>
          </a:p>
          <a:p>
            <a:endParaRPr lang="en-US" sz="2400" dirty="0"/>
          </a:p>
          <a:p>
            <a:endParaRPr lang="en-US" sz="2400" dirty="0" smtClean="0"/>
          </a:p>
          <a:p>
            <a:endParaRPr lang="en-US" sz="2400" dirty="0"/>
          </a:p>
          <a:p>
            <a:endParaRPr lang="en-US" sz="2400" dirty="0"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mtClean="0"/>
              <a:t>The End.</a:t>
            </a:r>
            <a:endParaRPr lang="en-US"/>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468461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Scope chain example</a:t>
            </a:r>
            <a:endParaRPr lang="en-US"/>
          </a:p>
        </p:txBody>
      </p:sp>
      <p:pic>
        <p:nvPicPr>
          <p:cNvPr id="4" name="Picture 3"/>
          <p:cNvPicPr>
            <a:picLocks noChangeAspect="1"/>
          </p:cNvPicPr>
          <p:nvPr/>
        </p:nvPicPr>
        <p:blipFill>
          <a:blip r:embed="rId3"/>
          <a:stretch>
            <a:fillRect/>
          </a:stretch>
        </p:blipFill>
        <p:spPr>
          <a:xfrm>
            <a:off x="685800" y="1676400"/>
            <a:ext cx="8218419" cy="4114800"/>
          </a:xfrm>
          <a:prstGeom prst="rect">
            <a:avLst/>
          </a:prstGeom>
        </p:spPr>
      </p:pic>
    </p:spTree>
    <p:extLst>
      <p:ext uri="{BB962C8B-B14F-4D97-AF65-F5344CB8AC3E}">
        <p14:creationId xmlns:p14="http://schemas.microsoft.com/office/powerpoint/2010/main" val="3374628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Introduction to closures</a:t>
            </a:r>
            <a:endParaRPr lang="en-US" dirty="0"/>
          </a:p>
        </p:txBody>
      </p:sp>
      <p:sp>
        <p:nvSpPr>
          <p:cNvPr id="3" name="Content Placeholder 2"/>
          <p:cNvSpPr>
            <a:spLocks noGrp="1"/>
          </p:cNvSpPr>
          <p:nvPr>
            <p:ph idx="1"/>
          </p:nvPr>
        </p:nvSpPr>
        <p:spPr>
          <a:xfrm>
            <a:off x="457200" y="1600200"/>
            <a:ext cx="8382000" cy="4525963"/>
          </a:xfrm>
        </p:spPr>
        <p:txBody>
          <a:bodyPr/>
          <a:lstStyle/>
          <a:p>
            <a:pPr algn="just"/>
            <a:r>
              <a:rPr lang="en-US" sz="2800" dirty="0" smtClean="0"/>
              <a:t>Closure is a function which is created in another function(parent function). It can access the object in parent function even the parent function has finished executing and is out of scope.</a:t>
            </a:r>
          </a:p>
          <a:p>
            <a:pPr algn="just"/>
            <a:r>
              <a:rPr lang="en-US" sz="2800" dirty="0" smtClean="0"/>
              <a:t>Clouse are a powerful feature of JavaScript language and they are common used in many framework.</a:t>
            </a:r>
          </a:p>
          <a:p>
            <a:endParaRPr lang="en-US" sz="2800" dirty="0"/>
          </a:p>
        </p:txBody>
      </p:sp>
    </p:spTree>
    <p:extLst>
      <p:ext uri="{BB962C8B-B14F-4D97-AF65-F5344CB8AC3E}">
        <p14:creationId xmlns:p14="http://schemas.microsoft.com/office/powerpoint/2010/main" val="39861545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closures work</a:t>
            </a:r>
            <a:endParaRPr lang="en-US" dirty="0"/>
          </a:p>
        </p:txBody>
      </p:sp>
      <p:sp>
        <p:nvSpPr>
          <p:cNvPr id="3" name="Content Placeholder 2"/>
          <p:cNvSpPr>
            <a:spLocks noGrp="1"/>
          </p:cNvSpPr>
          <p:nvPr>
            <p:ph idx="1"/>
          </p:nvPr>
        </p:nvSpPr>
        <p:spPr>
          <a:xfrm>
            <a:off x="457200" y="1371600"/>
            <a:ext cx="8229600" cy="4525963"/>
          </a:xfrm>
        </p:spPr>
        <p:txBody>
          <a:bodyPr/>
          <a:lstStyle/>
          <a:p>
            <a:r>
              <a:rPr lang="en-US" sz="2800" dirty="0" smtClean="0"/>
              <a:t>An example that illustrates a closure</a:t>
            </a:r>
          </a:p>
          <a:p>
            <a:pPr marL="0" indent="0">
              <a:buNone/>
            </a:pPr>
            <a:r>
              <a:rPr lang="en-US" sz="2000" dirty="0">
                <a:latin typeface="Courier New" panose="02070309020205020404" pitchFamily="49" charset="0"/>
                <a:cs typeface="Courier New" panose="02070309020205020404" pitchFamily="49" charset="0"/>
              </a:rPr>
              <a:t>	</a:t>
            </a:r>
          </a:p>
        </p:txBody>
      </p:sp>
      <p:pic>
        <p:nvPicPr>
          <p:cNvPr id="5" name="Picture 4"/>
          <p:cNvPicPr>
            <a:picLocks noChangeAspect="1"/>
          </p:cNvPicPr>
          <p:nvPr/>
        </p:nvPicPr>
        <p:blipFill>
          <a:blip r:embed="rId3"/>
          <a:stretch>
            <a:fillRect/>
          </a:stretch>
        </p:blipFill>
        <p:spPr>
          <a:xfrm>
            <a:off x="714632" y="4992688"/>
            <a:ext cx="4610100" cy="1809750"/>
          </a:xfrm>
          <a:prstGeom prst="rect">
            <a:avLst/>
          </a:prstGeom>
        </p:spPr>
      </p:pic>
      <p:sp>
        <p:nvSpPr>
          <p:cNvPr id="6" name="TextBox 5"/>
          <p:cNvSpPr txBox="1"/>
          <p:nvPr/>
        </p:nvSpPr>
        <p:spPr>
          <a:xfrm>
            <a:off x="6096000" y="5597132"/>
            <a:ext cx="2743200" cy="646331"/>
          </a:xfrm>
          <a:prstGeom prst="rect">
            <a:avLst/>
          </a:prstGeom>
          <a:noFill/>
        </p:spPr>
        <p:txBody>
          <a:bodyPr wrap="square" rtlCol="0">
            <a:spAutoFit/>
          </a:bodyPr>
          <a:lstStyle/>
          <a:p>
            <a:r>
              <a:rPr lang="en-US" dirty="0" smtClean="0"/>
              <a:t>Result in console when you click on buttons</a:t>
            </a:r>
            <a:endParaRPr lang="en-US" dirty="0"/>
          </a:p>
        </p:txBody>
      </p:sp>
      <p:pic>
        <p:nvPicPr>
          <p:cNvPr id="7" name="Picture 6"/>
          <p:cNvPicPr>
            <a:picLocks noChangeAspect="1"/>
          </p:cNvPicPr>
          <p:nvPr/>
        </p:nvPicPr>
        <p:blipFill>
          <a:blip r:embed="rId4"/>
          <a:stretch>
            <a:fillRect/>
          </a:stretch>
        </p:blipFill>
        <p:spPr>
          <a:xfrm>
            <a:off x="381000" y="2057400"/>
            <a:ext cx="8382000" cy="2524125"/>
          </a:xfrm>
          <a:prstGeom prst="rect">
            <a:avLst/>
          </a:prstGeom>
        </p:spPr>
      </p:pic>
    </p:spTree>
    <p:extLst>
      <p:ext uri="{BB962C8B-B14F-4D97-AF65-F5344CB8AC3E}">
        <p14:creationId xmlns:p14="http://schemas.microsoft.com/office/powerpoint/2010/main" val="39330377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closures work (cont.)</a:t>
            </a:r>
            <a:endParaRPr lang="en-US" dirty="0"/>
          </a:p>
        </p:txBody>
      </p:sp>
      <p:sp>
        <p:nvSpPr>
          <p:cNvPr id="3" name="Content Placeholder 2"/>
          <p:cNvSpPr>
            <a:spLocks noGrp="1"/>
          </p:cNvSpPr>
          <p:nvPr>
            <p:ph idx="1"/>
          </p:nvPr>
        </p:nvSpPr>
        <p:spPr>
          <a:xfrm>
            <a:off x="457200" y="1371600"/>
            <a:ext cx="8229600" cy="4525963"/>
          </a:xfrm>
        </p:spPr>
        <p:txBody>
          <a:bodyPr/>
          <a:lstStyle/>
          <a:p>
            <a:pPr algn="just"/>
            <a:r>
              <a:rPr lang="en-US" sz="2800" dirty="0" smtClean="0"/>
              <a:t>When we click a button, look at return statement in line 18, it call </a:t>
            </a:r>
            <a:r>
              <a:rPr lang="en-US" sz="2800" dirty="0" err="1" smtClean="0"/>
              <a:t>clickCounter</a:t>
            </a:r>
            <a:r>
              <a:rPr lang="en-US" sz="2800" dirty="0" smtClean="0"/>
              <a:t> function. In this time the </a:t>
            </a:r>
            <a:r>
              <a:rPr lang="en-US" sz="2800" dirty="0" err="1" smtClean="0"/>
              <a:t>createClickCounter</a:t>
            </a:r>
            <a:r>
              <a:rPr lang="en-US" sz="2800" dirty="0" smtClean="0"/>
              <a:t> was finish but </a:t>
            </a:r>
            <a:r>
              <a:rPr lang="en-US" sz="2800" dirty="0" err="1"/>
              <a:t>clickCounter</a:t>
            </a:r>
            <a:r>
              <a:rPr lang="en-US" sz="2800" dirty="0"/>
              <a:t> </a:t>
            </a:r>
            <a:r>
              <a:rPr lang="en-US" sz="2800" dirty="0" smtClean="0"/>
              <a:t>function still can access counter variable in this function.</a:t>
            </a:r>
          </a:p>
          <a:p>
            <a:pPr algn="just"/>
            <a:r>
              <a:rPr lang="en-US" sz="2800" dirty="0" smtClean="0"/>
              <a:t>Look at the result in console, it can separate the counter variable private for each event handler. It is advanced of closure.</a:t>
            </a:r>
          </a:p>
          <a:p>
            <a:pPr marL="0" indent="0">
              <a:buNone/>
            </a:pPr>
            <a:r>
              <a:rPr lang="en-US" sz="20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3053588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Closures in the Rollover application</a:t>
            </a:r>
            <a:endParaRPr lang="en-US"/>
          </a:p>
        </p:txBody>
      </p:sp>
      <p:pic>
        <p:nvPicPr>
          <p:cNvPr id="4" name="Picture 3"/>
          <p:cNvPicPr>
            <a:picLocks noChangeAspect="1"/>
          </p:cNvPicPr>
          <p:nvPr/>
        </p:nvPicPr>
        <p:blipFill>
          <a:blip r:embed="rId2"/>
          <a:stretch>
            <a:fillRect/>
          </a:stretch>
        </p:blipFill>
        <p:spPr>
          <a:xfrm>
            <a:off x="685799" y="1448118"/>
            <a:ext cx="7693567" cy="3962082"/>
          </a:xfrm>
          <a:prstGeom prst="rect">
            <a:avLst/>
          </a:prstGeom>
        </p:spPr>
      </p:pic>
    </p:spTree>
    <p:extLst>
      <p:ext uri="{BB962C8B-B14F-4D97-AF65-F5344CB8AC3E}">
        <p14:creationId xmlns:p14="http://schemas.microsoft.com/office/powerpoint/2010/main" val="570403155"/>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3013</TotalTime>
  <Words>1166</Words>
  <Application>Microsoft Office PowerPoint</Application>
  <PresentationFormat>On-screen Show (4:3)</PresentationFormat>
  <Paragraphs>130</Paragraphs>
  <Slides>48</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48</vt:i4>
      </vt:variant>
    </vt:vector>
  </HeadingPairs>
  <TitlesOfParts>
    <vt:vector size="53" baseType="lpstr">
      <vt:lpstr>Arial</vt:lpstr>
      <vt:lpstr>Calibri</vt:lpstr>
      <vt:lpstr>Courier New</vt:lpstr>
      <vt:lpstr>Impact</vt:lpstr>
      <vt:lpstr>Default Design</vt:lpstr>
      <vt:lpstr>Chapter 14 – S19</vt:lpstr>
      <vt:lpstr>Objectives</vt:lpstr>
      <vt:lpstr>PowerPoint Presentation</vt:lpstr>
      <vt:lpstr>How the scope chain works</vt:lpstr>
      <vt:lpstr>Scope chain example</vt:lpstr>
      <vt:lpstr>Introduction to closures</vt:lpstr>
      <vt:lpstr>How closures work</vt:lpstr>
      <vt:lpstr>How closures work (cont.)</vt:lpstr>
      <vt:lpstr>Closures in the Rollover application</vt:lpstr>
      <vt:lpstr>Closures in the Rollover application</vt:lpstr>
      <vt:lpstr>Objectives</vt:lpstr>
      <vt:lpstr>PowerPoint Presentation</vt:lpstr>
      <vt:lpstr>The serialize and deserialize</vt:lpstr>
      <vt:lpstr>How data formats work</vt:lpstr>
      <vt:lpstr>How data formats work (cont.)</vt:lpstr>
      <vt:lpstr>What JavaScript Object Notation (JSON) is</vt:lpstr>
      <vt:lpstr>What JSON is (cont.)</vt:lpstr>
      <vt:lpstr>PowerPoint Presentation</vt:lpstr>
      <vt:lpstr>An introduction to the global JSON object</vt:lpstr>
      <vt:lpstr>How to use stringify method of the JSON object</vt:lpstr>
      <vt:lpstr>How to use stringify method of the JSON object (cont.)</vt:lpstr>
      <vt:lpstr>How to use parse method of the JSON object</vt:lpstr>
      <vt:lpstr>How to use parse method of the JSON object (cont.)</vt:lpstr>
      <vt:lpstr>How to use parse method of the JSON object (cont.)</vt:lpstr>
      <vt:lpstr>PowerPoint Presentation</vt:lpstr>
      <vt:lpstr>The Task Manager application</vt:lpstr>
      <vt:lpstr>The Task Manager application (cont)</vt:lpstr>
      <vt:lpstr>PowerPoint Presentation</vt:lpstr>
      <vt:lpstr>PowerPoint Presentation</vt:lpstr>
      <vt:lpstr>How to use the toJSON method</vt:lpstr>
      <vt:lpstr>How to use the toJSON method (cont.)</vt:lpstr>
      <vt:lpstr>How to use the toJSON method to customize the Task Manager application</vt:lpstr>
      <vt:lpstr>How to use the toJSON method to customize the Task Manager application</vt:lpstr>
      <vt:lpstr>How to use the replacer parameter of the stringify method</vt:lpstr>
      <vt:lpstr>How to use the replacer parameter of the stringify method (cont.)</vt:lpstr>
      <vt:lpstr>How to use space parameter of the stringify method</vt:lpstr>
      <vt:lpstr>PowerPoint Presentation</vt:lpstr>
      <vt:lpstr>PowerPoint Presentation</vt:lpstr>
      <vt:lpstr>How to use the reviver parameter of the parse method </vt:lpstr>
      <vt:lpstr>How to use the reviver parameter of the parse method (cont.)</vt:lpstr>
      <vt:lpstr>How to use the reviver parameter of the parse method (cont.)</vt:lpstr>
      <vt:lpstr>PowerPoint Presentation</vt:lpstr>
      <vt:lpstr>The Interfaces</vt:lpstr>
      <vt:lpstr>The storage library</vt:lpstr>
      <vt:lpstr>The storage library (cont.)</vt:lpstr>
      <vt:lpstr>The main JavaScript file</vt:lpstr>
      <vt:lpstr>Summary</vt:lpstr>
      <vt:lpstr>The End.</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Thanh An</dc:creator>
  <cp:lastModifiedBy>MyPC</cp:lastModifiedBy>
  <cp:revision>1603</cp:revision>
  <dcterms:created xsi:type="dcterms:W3CDTF">2014-02-09T07:44:29Z</dcterms:created>
  <dcterms:modified xsi:type="dcterms:W3CDTF">2020-01-02T11:07:15Z</dcterms:modified>
</cp:coreProperties>
</file>