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304" r:id="rId4"/>
    <p:sldId id="259" r:id="rId5"/>
    <p:sldId id="315" r:id="rId6"/>
    <p:sldId id="316" r:id="rId7"/>
    <p:sldId id="305" r:id="rId8"/>
    <p:sldId id="306" r:id="rId9"/>
    <p:sldId id="323" r:id="rId10"/>
    <p:sldId id="324" r:id="rId11"/>
    <p:sldId id="320" r:id="rId12"/>
    <p:sldId id="328" r:id="rId13"/>
    <p:sldId id="329" r:id="rId14"/>
    <p:sldId id="330" r:id="rId15"/>
    <p:sldId id="311" r:id="rId16"/>
    <p:sldId id="318" r:id="rId17"/>
    <p:sldId id="312" r:id="rId18"/>
    <p:sldId id="331" r:id="rId19"/>
    <p:sldId id="332" r:id="rId20"/>
    <p:sldId id="333" r:id="rId21"/>
    <p:sldId id="334" r:id="rId22"/>
    <p:sldId id="335" r:id="rId23"/>
    <p:sldId id="336" r:id="rId24"/>
    <p:sldId id="260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0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https://www.quackit.com/bootstrap/bootstrap_4/tutorial/bootstrap_typography.cfm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29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https://www.w3schools.com/bootstrap4/bootstrap_list_groups.asp</a:t>
            </a:r>
          </a:p>
          <a:p>
            <a:r>
              <a:rPr lang="en-US" dirty="0" smtClean="0"/>
              <a:t>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5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9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12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https://www.w3schools.com/bootstrap4/bootstrap_tables.asp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https://www.w3schools.com/bootstrap4/bootstrap_tables.asp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4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https://www.w3schools.com/bootstrap4/bootstrap_tables.asp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60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https://www.w3schools.com/bootstrap4/bootstrap_tables.asp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7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4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https://www.w3schools.com/bootstrap4/bootstrap_tables.asp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22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https://www.w3schools.com/bootstrap4/bootstrap_tables.asp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46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6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12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9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content/reboo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E:\IVietTech\Front%20End-2017\Web%20Design\Codes\bootstrap-4.0.0-beta.2\dist\css\bootstrap-reboot.cs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smtClean="0"/>
              <a:t>Chapter </a:t>
            </a:r>
            <a:r>
              <a:rPr lang="en-US" smtClean="0"/>
              <a:t>03-[2]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b="1" dirty="0" smtClean="0"/>
              <a:t>Working </a:t>
            </a:r>
            <a:r>
              <a:rPr lang="en-US" sz="4000" b="1" dirty="0"/>
              <a:t>with </a:t>
            </a:r>
            <a:r>
              <a:rPr lang="en-US" sz="4000" b="1" dirty="0" smtClean="0"/>
              <a:t>Contents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Using display headings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Display headings are designed to stand out more than the normal headings. There are 4 sizes of display heading (.display-1, .display-2, .display-3, and .display-4).</a:t>
            </a:r>
            <a:endParaRPr 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33" y="2895600"/>
            <a:ext cx="61817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8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Working with lists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Basic List </a:t>
            </a:r>
            <a:r>
              <a:rPr lang="en-US" sz="2400" dirty="0" smtClean="0"/>
              <a:t>Groups: The </a:t>
            </a:r>
            <a:r>
              <a:rPr lang="en-US" sz="2400" dirty="0"/>
              <a:t>most basic list group is an unordered list with list </a:t>
            </a:r>
            <a:r>
              <a:rPr lang="en-US" sz="2400" dirty="0" smtClean="0"/>
              <a:t>items. </a:t>
            </a:r>
            <a:r>
              <a:rPr lang="en-US" sz="2400" dirty="0"/>
              <a:t>To create a basic list group, use an &lt;</a:t>
            </a:r>
            <a:r>
              <a:rPr lang="en-US" sz="2400" dirty="0" err="1"/>
              <a:t>ul</a:t>
            </a:r>
            <a:r>
              <a:rPr lang="en-US" sz="2400" dirty="0"/>
              <a:t>&gt; element with class </a:t>
            </a:r>
            <a:r>
              <a:rPr lang="en-US" sz="2400" i="1" dirty="0">
                <a:solidFill>
                  <a:srgbClr val="FF0000"/>
                </a:solidFill>
              </a:rPr>
              <a:t>.list-group</a:t>
            </a:r>
            <a:r>
              <a:rPr lang="en-US" sz="2400" dirty="0"/>
              <a:t>, and &lt;li&gt; elements with class .</a:t>
            </a:r>
            <a:r>
              <a:rPr lang="en-US" sz="2400" i="1" dirty="0">
                <a:solidFill>
                  <a:srgbClr val="FF0000"/>
                </a:solidFill>
              </a:rPr>
              <a:t>list-group-item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3276600"/>
            <a:ext cx="340722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3200400"/>
            <a:ext cx="42481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5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Working with lists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Active </a:t>
            </a:r>
            <a:r>
              <a:rPr lang="en-US" sz="2400" dirty="0" smtClean="0"/>
              <a:t>State: </a:t>
            </a:r>
            <a:r>
              <a:rPr lang="en-US" sz="2400" dirty="0"/>
              <a:t>Use the .active class to highlight the current </a:t>
            </a:r>
            <a:r>
              <a:rPr lang="en-US" sz="2400" dirty="0" smtClean="0"/>
              <a:t>item.</a:t>
            </a:r>
            <a:endParaRPr lang="en-US" sz="24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94000"/>
            <a:ext cx="3876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94000"/>
            <a:ext cx="46291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7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Working with lists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Disabled </a:t>
            </a:r>
            <a:r>
              <a:rPr lang="en-US" sz="2400" dirty="0" smtClean="0"/>
              <a:t>Item: </a:t>
            </a:r>
            <a:r>
              <a:rPr lang="en-US" sz="2400" dirty="0"/>
              <a:t>To disable an item, add the .disabled class: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63849"/>
            <a:ext cx="30670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805112"/>
            <a:ext cx="46958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4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Working with lists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Contextual </a:t>
            </a:r>
            <a:r>
              <a:rPr lang="en-US" sz="2400" dirty="0" smtClean="0"/>
              <a:t>Classes: </a:t>
            </a:r>
            <a:r>
              <a:rPr lang="en-US" sz="2400" dirty="0"/>
              <a:t>Contextual classes can be used to color list </a:t>
            </a:r>
            <a:r>
              <a:rPr lang="en-US" sz="2400" dirty="0" smtClean="0"/>
              <a:t>items. The </a:t>
            </a:r>
            <a:r>
              <a:rPr lang="en-US" sz="2400" dirty="0"/>
              <a:t>classes for coloring list-items are: .</a:t>
            </a:r>
            <a:r>
              <a:rPr lang="en-US" sz="2400" dirty="0">
                <a:solidFill>
                  <a:srgbClr val="FF0000"/>
                </a:solidFill>
              </a:rPr>
              <a:t>list-group-item-success, list-group-item-secondary, list-group-item-info, list-group-item-warning, .list-group-item-danger, list-group-item-dark and </a:t>
            </a:r>
            <a:r>
              <a:rPr lang="en-US" sz="2400" dirty="0" smtClean="0">
                <a:solidFill>
                  <a:srgbClr val="FF0000"/>
                </a:solidFill>
              </a:rPr>
              <a:t>list-group-item-light: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27582"/>
            <a:ext cx="2971800" cy="283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3733800"/>
            <a:ext cx="5314950" cy="22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6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dirty="0"/>
              <a:t>Coding </a:t>
            </a:r>
            <a:r>
              <a:rPr lang="en-US" sz="4000" dirty="0" smtClean="0"/>
              <a:t>tables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12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Setting up the basic table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r>
              <a:rPr lang="en-US" sz="2400" dirty="0"/>
              <a:t>The basic table structure in Bootstrap takes advantage of almost all the available HTML table tags. </a:t>
            </a:r>
            <a:endParaRPr lang="en-US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2286000"/>
            <a:ext cx="29622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324100"/>
            <a:ext cx="23050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67237"/>
            <a:ext cx="56673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1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Inversing a table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r>
              <a:rPr lang="en-US" sz="2400" dirty="0"/>
              <a:t>Let me quickly show you one of the new table classes in Bootstrap 4. If we add the class </a:t>
            </a:r>
            <a:r>
              <a:rPr lang="en-US" sz="2400" dirty="0">
                <a:solidFill>
                  <a:srgbClr val="FF0000"/>
                </a:solidFill>
              </a:rPr>
              <a:t>table-inverse</a:t>
            </a:r>
            <a:r>
              <a:rPr lang="en-US" sz="2400" dirty="0"/>
              <a:t> to the &lt;table&gt; tag, the table colors will flip to be a </a:t>
            </a:r>
            <a:r>
              <a:rPr lang="en-US" sz="2400" dirty="0">
                <a:solidFill>
                  <a:srgbClr val="FF0000"/>
                </a:solidFill>
              </a:rPr>
              <a:t>dark background </a:t>
            </a:r>
            <a:r>
              <a:rPr lang="en-US" sz="2400" dirty="0"/>
              <a:t>with light text. </a:t>
            </a:r>
            <a:endParaRPr lang="en-US" sz="2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34099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790824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Inversing the table </a:t>
            </a:r>
            <a:r>
              <a:rPr lang="en-US" b="1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Perhaps you don't want to inverse the entire table? If that is the case, you can use the </a:t>
            </a:r>
            <a:r>
              <a:rPr lang="en-US" sz="2400" dirty="0" err="1">
                <a:solidFill>
                  <a:srgbClr val="FF0000"/>
                </a:solidFill>
              </a:rPr>
              <a:t>thead</a:t>
            </a:r>
            <a:r>
              <a:rPr lang="en-US" sz="2400" dirty="0">
                <a:solidFill>
                  <a:srgbClr val="FF0000"/>
                </a:solidFill>
              </a:rPr>
              <a:t>-inverse </a:t>
            </a:r>
            <a:r>
              <a:rPr lang="en-US" sz="2400" dirty="0"/>
              <a:t>class on the &lt;</a:t>
            </a:r>
            <a:r>
              <a:rPr lang="en-US" sz="2400" dirty="0" err="1"/>
              <a:t>thead</a:t>
            </a:r>
            <a:r>
              <a:rPr lang="en-US" sz="2400" dirty="0"/>
              <a:t>&gt; tag to only inverse that row: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63627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63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striped </a:t>
            </a:r>
            <a:r>
              <a:rPr lang="en-US" b="1" dirty="0" smtClean="0"/>
              <a:t>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Although not new to Bootstrap 4, the table-striped class is one that I use all the time. Applying this class to the &lt;table&gt; tag will add zebra striping to your table, starting with the first row in the body and applying a light grey background color on all the odd numbered rows:</a:t>
            </a: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92500"/>
            <a:ext cx="720334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371600"/>
            <a:ext cx="89154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Content components in Bootstrap 4 are reserved for the most commonly used HTML elements such as images, tables, typography, and more. In this chapter, </a:t>
            </a:r>
            <a:r>
              <a:rPr lang="en-US" sz="2400" dirty="0" smtClean="0"/>
              <a:t>We’ll learn</a:t>
            </a:r>
            <a:r>
              <a:rPr lang="en-US" sz="2400" dirty="0"/>
              <a:t>: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Reboot </a:t>
            </a:r>
            <a:r>
              <a:rPr lang="en-US" sz="2400" dirty="0"/>
              <a:t>defaults and basics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Learning to use typography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Customizing headings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How to style images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Coding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a hover state to </a:t>
            </a:r>
            <a:r>
              <a:rPr lang="en-US" b="1" dirty="0" smtClean="0"/>
              <a:t>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It's possible and easy to add a hover state to each of your table rows. To do so, you just need to add the table-hover class to the &lt;table&gt; tag.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971800"/>
            <a:ext cx="844860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5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Color-coating table </a:t>
            </a:r>
            <a:r>
              <a:rPr lang="en-US" b="1" dirty="0" smtClean="0"/>
              <a:t>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some cases, you may want to color the background of a table row in a different color. This can easily be achieved through the use of some included contextual classes. There are five different color variations you can choose from:</a:t>
            </a: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60687"/>
            <a:ext cx="655953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632914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9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Making tables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Adding responsiveness to tables has never been very easy to do with </a:t>
            </a:r>
            <a:r>
              <a:rPr lang="en-US" sz="2400" dirty="0" smtClean="0"/>
              <a:t>CSS.</a:t>
            </a:r>
          </a:p>
          <a:p>
            <a:r>
              <a:rPr lang="en-US" sz="2400" dirty="0"/>
              <a:t>To make a table responsive, you simply need to wrap a &lt;div&gt; around your &lt;table&gt; that has a class of table-responsive on it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If you view the table on a viewport that is smaller than 768px, then the table cells will scroll horizontally, so they can all be viewed. 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31146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9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 more..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https://getbootstrap.com/docs/4.0/content/reboot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0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 smtClean="0"/>
              <a:t>This chapter </a:t>
            </a:r>
            <a:r>
              <a:rPr lang="en-US" sz="2400" dirty="0"/>
              <a:t>introduction to content components in Bootstrap, as well as a good review of what's new for these types of components in Bootstrap 4</a:t>
            </a:r>
            <a:r>
              <a:rPr lang="en-US" sz="2400" dirty="0" smtClean="0"/>
              <a:t>.</a:t>
            </a:r>
          </a:p>
          <a:p>
            <a:pPr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/>
              <a:t>To review, we learned about: Reboot, typography, images, and tables.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dirty="0"/>
              <a:t>Reboot defaults and basics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3886200"/>
            <a:ext cx="75342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5514975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file"/>
              </a:rPr>
              <a:t>file:///E:/</a:t>
            </a:r>
            <a:r>
              <a:rPr lang="en-US" dirty="0" smtClean="0">
                <a:hlinkClick r:id="rId4" action="ppaction://hlinkfile"/>
              </a:rPr>
              <a:t>IVietTech/Front%20End-2017/Web%20Design/Codes/bootstrap-4.0.0-beta.2/dist/css/bootstrap-reboot.css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Reboot defaults and basics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525963"/>
          </a:xfrm>
        </p:spPr>
        <p:txBody>
          <a:bodyPr/>
          <a:lstStyle/>
          <a:p>
            <a:r>
              <a:rPr lang="en-US" sz="2800" dirty="0"/>
              <a:t>One of the main changes for content components in Bootstrap 4 is the switch from </a:t>
            </a:r>
            <a:r>
              <a:rPr lang="en-US" sz="2800" dirty="0" err="1"/>
              <a:t>em</a:t>
            </a:r>
            <a:r>
              <a:rPr lang="en-US" sz="2800" dirty="0"/>
              <a:t> to rem units of measure. </a:t>
            </a:r>
          </a:p>
          <a:p>
            <a:r>
              <a:rPr lang="en-US" sz="2800" dirty="0"/>
              <a:t>The rem unit is not relative to its parent, it is relative to the root or HTML element. </a:t>
            </a:r>
          </a:p>
          <a:p>
            <a:r>
              <a:rPr lang="en-US" sz="2800" dirty="0"/>
              <a:t>The box-sizing property is globally set to border-box on every element. </a:t>
            </a:r>
          </a:p>
          <a:p>
            <a:r>
              <a:rPr lang="en-US" sz="2800" dirty="0"/>
              <a:t>The base font-size for Bootstrap 4 is </a:t>
            </a:r>
            <a:r>
              <a:rPr lang="en-US" sz="2800" dirty="0">
                <a:solidFill>
                  <a:srgbClr val="FF0000"/>
                </a:solidFill>
              </a:rPr>
              <a:t>16px</a:t>
            </a:r>
            <a:r>
              <a:rPr lang="en-US" sz="2800" dirty="0"/>
              <a:t> and it is declared on the html element. </a:t>
            </a:r>
            <a:r>
              <a:rPr lang="en-US" sz="2800" dirty="0">
                <a:solidFill>
                  <a:srgbClr val="FF0000"/>
                </a:solidFill>
              </a:rPr>
              <a:t>On the body element, the font-size is set to </a:t>
            </a:r>
            <a:r>
              <a:rPr lang="en-US" sz="2800" dirty="0" smtClean="0">
                <a:solidFill>
                  <a:srgbClr val="FF0000"/>
                </a:solidFill>
              </a:rPr>
              <a:t>1rem </a:t>
            </a:r>
            <a:r>
              <a:rPr lang="en-US" sz="2800" dirty="0">
                <a:solidFill>
                  <a:srgbClr val="FF0000"/>
                </a:solidFill>
              </a:rPr>
              <a:t>for easy responsive type-scaling when using media queries.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Reboot defaults and basics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There are also global font-family and line-height values set on the body </a:t>
            </a:r>
            <a:r>
              <a:rPr lang="en-US" sz="2800" dirty="0"/>
              <a:t>tag for consistency through all components. By default, the background-color is set to #</a:t>
            </a:r>
            <a:r>
              <a:rPr lang="en-US" sz="2800" dirty="0" err="1"/>
              <a:t>fff</a:t>
            </a:r>
            <a:r>
              <a:rPr lang="en-US" sz="2800" dirty="0"/>
              <a:t> or white on the body selector.</a:t>
            </a:r>
          </a:p>
          <a:p>
            <a:r>
              <a:rPr lang="en-US" sz="2800" dirty="0"/>
              <a:t>All heading elements have been reset to have their top-margin removed. </a:t>
            </a:r>
            <a:r>
              <a:rPr lang="en-US" sz="2800" dirty="0">
                <a:solidFill>
                  <a:srgbClr val="FF0000"/>
                </a:solidFill>
              </a:rPr>
              <a:t>Headings have a margin-bottom value of 0.5rem, while paragraphs have a margin-bottom value of </a:t>
            </a:r>
            <a:r>
              <a:rPr lang="en-US" sz="2800" dirty="0" smtClean="0">
                <a:solidFill>
                  <a:srgbClr val="FF0000"/>
                </a:solidFill>
              </a:rPr>
              <a:t>1rem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914400" lvl="1" indent="-51435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7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Reboot defaults and basics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r>
              <a:rPr lang="en-US" sz="2400" dirty="0"/>
              <a:t>The list component comes in three variations: &lt;</a:t>
            </a:r>
            <a:r>
              <a:rPr lang="en-US" sz="2400" dirty="0" err="1"/>
              <a:t>ul</a:t>
            </a:r>
            <a:r>
              <a:rPr lang="en-US" sz="2400" dirty="0"/>
              <a:t>&gt;, &lt;</a:t>
            </a:r>
            <a:r>
              <a:rPr lang="en-US" sz="2400" dirty="0" err="1"/>
              <a:t>ol</a:t>
            </a:r>
            <a:r>
              <a:rPr lang="en-US" sz="2400" dirty="0"/>
              <a:t>&gt;, and &lt;dl&gt;. Each list type has had its top-margin removed and has a </a:t>
            </a:r>
            <a:r>
              <a:rPr lang="en-US" sz="2400" dirty="0">
                <a:solidFill>
                  <a:srgbClr val="FF0000"/>
                </a:solidFill>
              </a:rPr>
              <a:t>bottom-margin of 1rem</a:t>
            </a:r>
            <a:r>
              <a:rPr lang="en-US" sz="2400" dirty="0"/>
              <a:t>.</a:t>
            </a:r>
          </a:p>
          <a:p>
            <a:r>
              <a:rPr lang="en-US" sz="2400" dirty="0"/>
              <a:t>The table component has been adjusted slightly to ensure consistent text alignment in all cells. The styles for the &lt;caption&gt; tag have also been adjusted a bit for better legibility.</a:t>
            </a:r>
          </a:p>
          <a:p>
            <a:r>
              <a:rPr lang="en-US" sz="2400" dirty="0"/>
              <a:t>The form component is much simpler in Bootstrap 4. Much of the default styling has been removed to make the component easier to use and customize. </a:t>
            </a:r>
          </a:p>
        </p:txBody>
      </p:sp>
    </p:spTree>
    <p:extLst>
      <p:ext uri="{BB962C8B-B14F-4D97-AF65-F5344CB8AC3E}">
        <p14:creationId xmlns:p14="http://schemas.microsoft.com/office/powerpoint/2010/main" val="3197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dirty="0"/>
              <a:t>Learning to use </a:t>
            </a:r>
            <a:r>
              <a:rPr lang="en-US" sz="4000" dirty="0" smtClean="0"/>
              <a:t>typography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12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Using display headings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Regular header tags work great in the flow of a page and are key for setting up the hierarchy of an article. Here's a sample of heading elements as they appear in Bootstrap 4: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69260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Using display headings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Bootstrap also includes heading classes from .h1 to .h6 in case you need to render some inline text in the style of a particular heading</a:t>
            </a:r>
            <a:endParaRPr 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8" y="2785534"/>
            <a:ext cx="7305875" cy="292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3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991</Words>
  <Application>Microsoft Office PowerPoint</Application>
  <PresentationFormat>On-screen Show (4:3)</PresentationFormat>
  <Paragraphs>102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Default Design</vt:lpstr>
      <vt:lpstr>Chapter 03-[2]</vt:lpstr>
      <vt:lpstr>Objectives</vt:lpstr>
      <vt:lpstr>PowerPoint Presentation</vt:lpstr>
      <vt:lpstr>Reboot defaults and basics</vt:lpstr>
      <vt:lpstr>Reboot defaults and basics</vt:lpstr>
      <vt:lpstr>Reboot defaults and basics</vt:lpstr>
      <vt:lpstr>PowerPoint Presentation</vt:lpstr>
      <vt:lpstr>Using display headings</vt:lpstr>
      <vt:lpstr>Using display headings</vt:lpstr>
      <vt:lpstr>Using display headings</vt:lpstr>
      <vt:lpstr>Working with lists</vt:lpstr>
      <vt:lpstr>Working with lists</vt:lpstr>
      <vt:lpstr>Working with lists</vt:lpstr>
      <vt:lpstr>Working with lists</vt:lpstr>
      <vt:lpstr>PowerPoint Presentation</vt:lpstr>
      <vt:lpstr>Setting up the basic table</vt:lpstr>
      <vt:lpstr>Inversing a table</vt:lpstr>
      <vt:lpstr>Inversing the table header</vt:lpstr>
      <vt:lpstr>Adding striped rows</vt:lpstr>
      <vt:lpstr>Adding a hover state to rows</vt:lpstr>
      <vt:lpstr>Color-coating table rows</vt:lpstr>
      <vt:lpstr>Making tables responsive</vt:lpstr>
      <vt:lpstr>Learn more..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184</cp:revision>
  <dcterms:created xsi:type="dcterms:W3CDTF">2014-02-09T07:44:29Z</dcterms:created>
  <dcterms:modified xsi:type="dcterms:W3CDTF">2020-05-22T11:07:05Z</dcterms:modified>
</cp:coreProperties>
</file>