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8" r:id="rId3"/>
    <p:sldId id="304" r:id="rId4"/>
    <p:sldId id="259" r:id="rId5"/>
    <p:sldId id="315" r:id="rId6"/>
    <p:sldId id="316" r:id="rId7"/>
    <p:sldId id="317" r:id="rId8"/>
    <p:sldId id="305" r:id="rId9"/>
    <p:sldId id="306" r:id="rId10"/>
    <p:sldId id="321" r:id="rId11"/>
    <p:sldId id="322" r:id="rId12"/>
    <p:sldId id="323" r:id="rId13"/>
    <p:sldId id="307" r:id="rId14"/>
    <p:sldId id="308"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09" r:id="rId28"/>
    <p:sldId id="310" r:id="rId29"/>
    <p:sldId id="336" r:id="rId30"/>
    <p:sldId id="337" r:id="rId31"/>
    <p:sldId id="311" r:id="rId32"/>
    <p:sldId id="312" r:id="rId33"/>
    <p:sldId id="338" r:id="rId34"/>
    <p:sldId id="339" r:id="rId35"/>
    <p:sldId id="340" r:id="rId36"/>
    <p:sldId id="341" r:id="rId37"/>
    <p:sldId id="313" r:id="rId38"/>
    <p:sldId id="342" r:id="rId39"/>
    <p:sldId id="343" r:id="rId40"/>
    <p:sldId id="344" r:id="rId41"/>
    <p:sldId id="345" r:id="rId42"/>
    <p:sldId id="346" r:id="rId43"/>
    <p:sldId id="347" r:id="rId44"/>
    <p:sldId id="348" r:id="rId45"/>
    <p:sldId id="260"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2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3/30/2018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2409230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13</a:t>
            </a:fld>
            <a:endParaRPr lang="en-US"/>
          </a:p>
        </p:txBody>
      </p:sp>
    </p:spTree>
    <p:extLst>
      <p:ext uri="{BB962C8B-B14F-4D97-AF65-F5344CB8AC3E}">
        <p14:creationId xmlns:p14="http://schemas.microsoft.com/office/powerpoint/2010/main" val="96511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14</a:t>
            </a:fld>
            <a:endParaRPr lang="en-US"/>
          </a:p>
        </p:txBody>
      </p:sp>
    </p:spTree>
    <p:extLst>
      <p:ext uri="{BB962C8B-B14F-4D97-AF65-F5344CB8AC3E}">
        <p14:creationId xmlns:p14="http://schemas.microsoft.com/office/powerpoint/2010/main" val="423791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15</a:t>
            </a:fld>
            <a:endParaRPr lang="en-US"/>
          </a:p>
        </p:txBody>
      </p:sp>
    </p:spTree>
    <p:extLst>
      <p:ext uri="{BB962C8B-B14F-4D97-AF65-F5344CB8AC3E}">
        <p14:creationId xmlns:p14="http://schemas.microsoft.com/office/powerpoint/2010/main" val="414950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16</a:t>
            </a:fld>
            <a:endParaRPr lang="en-US"/>
          </a:p>
        </p:txBody>
      </p:sp>
    </p:spTree>
    <p:extLst>
      <p:ext uri="{BB962C8B-B14F-4D97-AF65-F5344CB8AC3E}">
        <p14:creationId xmlns:p14="http://schemas.microsoft.com/office/powerpoint/2010/main" val="49198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17</a:t>
            </a:fld>
            <a:endParaRPr lang="en-US"/>
          </a:p>
        </p:txBody>
      </p:sp>
    </p:spTree>
    <p:extLst>
      <p:ext uri="{BB962C8B-B14F-4D97-AF65-F5344CB8AC3E}">
        <p14:creationId xmlns:p14="http://schemas.microsoft.com/office/powerpoint/2010/main" val="2320637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18</a:t>
            </a:fld>
            <a:endParaRPr lang="en-US"/>
          </a:p>
        </p:txBody>
      </p:sp>
    </p:spTree>
    <p:extLst>
      <p:ext uri="{BB962C8B-B14F-4D97-AF65-F5344CB8AC3E}">
        <p14:creationId xmlns:p14="http://schemas.microsoft.com/office/powerpoint/2010/main" val="221070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19</a:t>
            </a:fld>
            <a:endParaRPr lang="en-US"/>
          </a:p>
        </p:txBody>
      </p:sp>
    </p:spTree>
    <p:extLst>
      <p:ext uri="{BB962C8B-B14F-4D97-AF65-F5344CB8AC3E}">
        <p14:creationId xmlns:p14="http://schemas.microsoft.com/office/powerpoint/2010/main" val="852422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20</a:t>
            </a:fld>
            <a:endParaRPr lang="en-US"/>
          </a:p>
        </p:txBody>
      </p:sp>
    </p:spTree>
    <p:extLst>
      <p:ext uri="{BB962C8B-B14F-4D97-AF65-F5344CB8AC3E}">
        <p14:creationId xmlns:p14="http://schemas.microsoft.com/office/powerpoint/2010/main" val="3374004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27</a:t>
            </a:fld>
            <a:endParaRPr lang="en-US"/>
          </a:p>
        </p:txBody>
      </p:sp>
    </p:spTree>
    <p:extLst>
      <p:ext uri="{BB962C8B-B14F-4D97-AF65-F5344CB8AC3E}">
        <p14:creationId xmlns:p14="http://schemas.microsoft.com/office/powerpoint/2010/main" val="343258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28</a:t>
            </a:fld>
            <a:endParaRPr lang="en-US"/>
          </a:p>
        </p:txBody>
      </p:sp>
    </p:spTree>
    <p:extLst>
      <p:ext uri="{BB962C8B-B14F-4D97-AF65-F5344CB8AC3E}">
        <p14:creationId xmlns:p14="http://schemas.microsoft.com/office/powerpoint/2010/main" val="388130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a:t>
            </a:r>
            <a:r>
              <a:rPr lang="en-US" baseline="0" dirty="0" err="1" smtClean="0"/>
              <a:t>mà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môn</a:t>
            </a:r>
            <a:r>
              <a:rPr lang="en-US" baseline="0" dirty="0" smtClean="0"/>
              <a:t> </a:t>
            </a:r>
            <a:r>
              <a:rPr lang="en-US" baseline="0" dirty="0" err="1" smtClean="0"/>
              <a:t>học</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1121573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31</a:t>
            </a:fld>
            <a:endParaRPr lang="en-US"/>
          </a:p>
        </p:txBody>
      </p:sp>
    </p:spTree>
    <p:extLst>
      <p:ext uri="{BB962C8B-B14F-4D97-AF65-F5344CB8AC3E}">
        <p14:creationId xmlns:p14="http://schemas.microsoft.com/office/powerpoint/2010/main" val="235158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32</a:t>
            </a:fld>
            <a:endParaRPr lang="en-US"/>
          </a:p>
        </p:txBody>
      </p:sp>
    </p:spTree>
    <p:extLst>
      <p:ext uri="{BB962C8B-B14F-4D97-AF65-F5344CB8AC3E}">
        <p14:creationId xmlns:p14="http://schemas.microsoft.com/office/powerpoint/2010/main" val="3199489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Chưa</a:t>
            </a:r>
            <a:r>
              <a:rPr lang="en-US" baseline="0" dirty="0" smtClean="0"/>
              <a:t> </a:t>
            </a:r>
            <a:r>
              <a:rPr lang="en-US" baseline="0" dirty="0" err="1" smtClean="0"/>
              <a:t>cập</a:t>
            </a:r>
            <a:r>
              <a:rPr lang="en-US" baseline="0" dirty="0" smtClean="0"/>
              <a:t> </a:t>
            </a:r>
            <a:r>
              <a:rPr lang="en-US" baseline="0" dirty="0" err="1" smtClean="0"/>
              <a:t>nhậtND</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37</a:t>
            </a:fld>
            <a:endParaRPr lang="en-US"/>
          </a:p>
        </p:txBody>
      </p:sp>
    </p:spTree>
    <p:extLst>
      <p:ext uri="{BB962C8B-B14F-4D97-AF65-F5344CB8AC3E}">
        <p14:creationId xmlns:p14="http://schemas.microsoft.com/office/powerpoint/2010/main" val="2544168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https://www.w3schools.com/bootstrap4/tryit.asp?filename=trybs_nav_tabs&amp;stacked=h</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39</a:t>
            </a:fld>
            <a:endParaRPr lang="en-US"/>
          </a:p>
        </p:txBody>
      </p:sp>
    </p:spTree>
    <p:extLst>
      <p:ext uri="{BB962C8B-B14F-4D97-AF65-F5344CB8AC3E}">
        <p14:creationId xmlns:p14="http://schemas.microsoft.com/office/powerpoint/2010/main" val="3557472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&lt;!DOCTYPE html&gt;</a:t>
            </a:r>
          </a:p>
          <a:p>
            <a:r>
              <a:rPr lang="en-US" dirty="0" smtClean="0"/>
              <a:t>&lt;html </a:t>
            </a:r>
            <a:r>
              <a:rPr lang="en-US" dirty="0" err="1" smtClean="0"/>
              <a:t>lang</a:t>
            </a:r>
            <a:r>
              <a:rPr lang="en-US" dirty="0" smtClean="0"/>
              <a:t>="</a:t>
            </a:r>
            <a:r>
              <a:rPr lang="en-US" dirty="0" err="1" smtClean="0"/>
              <a:t>en</a:t>
            </a:r>
            <a:r>
              <a:rPr lang="en-US" dirty="0" smtClean="0"/>
              <a:t>"&gt;</a:t>
            </a:r>
          </a:p>
          <a:p>
            <a:r>
              <a:rPr lang="en-US" dirty="0" smtClean="0"/>
              <a:t>&lt;head&gt;</a:t>
            </a:r>
          </a:p>
          <a:p>
            <a:r>
              <a:rPr lang="en-US" dirty="0" smtClean="0"/>
              <a:t>  &lt;title&gt;Bootstrap Example&lt;/title&gt;</a:t>
            </a:r>
          </a:p>
          <a:p>
            <a:r>
              <a:rPr lang="en-US" dirty="0" smtClean="0"/>
              <a:t>  &lt;meta charset="utf-8"&gt;</a:t>
            </a:r>
          </a:p>
          <a:p>
            <a:r>
              <a:rPr lang="en-US" dirty="0" smtClean="0"/>
              <a:t>  &lt;meta name="viewport" content="width=device-width, initial-scale=1"&gt;</a:t>
            </a:r>
          </a:p>
          <a:p>
            <a:r>
              <a:rPr lang="en-US" dirty="0" smtClean="0"/>
              <a:t>  &lt;link </a:t>
            </a:r>
            <a:r>
              <a:rPr lang="en-US" dirty="0" err="1" smtClean="0"/>
              <a:t>rel</a:t>
            </a:r>
            <a:r>
              <a:rPr lang="en-US" dirty="0" smtClean="0"/>
              <a:t>="stylesheet" </a:t>
            </a:r>
            <a:r>
              <a:rPr lang="en-US" dirty="0" err="1" smtClean="0"/>
              <a:t>href</a:t>
            </a:r>
            <a:r>
              <a:rPr lang="en-US" dirty="0" smtClean="0"/>
              <a:t>="https://maxcdn.bootstrapcdn.com/bootstrap/4.0.0-beta.2/</a:t>
            </a:r>
            <a:r>
              <a:rPr lang="en-US" dirty="0" err="1" smtClean="0"/>
              <a:t>css</a:t>
            </a:r>
            <a:r>
              <a:rPr lang="en-US" dirty="0" smtClean="0"/>
              <a:t>/bootstrap.min.css"&gt;</a:t>
            </a:r>
          </a:p>
          <a:p>
            <a:r>
              <a:rPr lang="en-US" dirty="0" smtClean="0"/>
              <a:t>  &lt;script </a:t>
            </a:r>
            <a:r>
              <a:rPr lang="en-US" dirty="0" err="1" smtClean="0"/>
              <a:t>src</a:t>
            </a:r>
            <a:r>
              <a:rPr lang="en-US" dirty="0" smtClean="0"/>
              <a:t>="https://ajax.googleapis.com/ajax/libs/</a:t>
            </a:r>
            <a:r>
              <a:rPr lang="en-US" dirty="0" err="1" smtClean="0"/>
              <a:t>jquery</a:t>
            </a:r>
            <a:r>
              <a:rPr lang="en-US" dirty="0" smtClean="0"/>
              <a:t>/3.2.1/jquery.min.js"&gt;&lt;/script&gt;</a:t>
            </a:r>
          </a:p>
          <a:p>
            <a:r>
              <a:rPr lang="en-US" dirty="0" smtClean="0"/>
              <a:t>  &lt;script </a:t>
            </a:r>
            <a:r>
              <a:rPr lang="en-US" dirty="0" err="1" smtClean="0"/>
              <a:t>src</a:t>
            </a:r>
            <a:r>
              <a:rPr lang="en-US" dirty="0" smtClean="0"/>
              <a:t>="https://cdnjs.cloudflare.com/ajax/libs/popper.js/1.12.6/</a:t>
            </a:r>
            <a:r>
              <a:rPr lang="en-US" dirty="0" err="1" smtClean="0"/>
              <a:t>umd</a:t>
            </a:r>
            <a:r>
              <a:rPr lang="en-US" dirty="0" smtClean="0"/>
              <a:t>/popper.min.js"&gt;&lt;/script&gt;</a:t>
            </a:r>
          </a:p>
          <a:p>
            <a:r>
              <a:rPr lang="en-US" dirty="0" smtClean="0"/>
              <a:t>  &lt;script </a:t>
            </a:r>
            <a:r>
              <a:rPr lang="en-US" dirty="0" err="1" smtClean="0"/>
              <a:t>src</a:t>
            </a:r>
            <a:r>
              <a:rPr lang="en-US" dirty="0" smtClean="0"/>
              <a:t>="https://maxcdn.bootstrapcdn.com/bootstrap/4.0.0-beta.2/</a:t>
            </a:r>
            <a:r>
              <a:rPr lang="en-US" dirty="0" err="1" smtClean="0"/>
              <a:t>js</a:t>
            </a:r>
            <a:r>
              <a:rPr lang="en-US" dirty="0" smtClean="0"/>
              <a:t>/bootstrap.min.js"&gt;&lt;/script&gt;</a:t>
            </a:r>
          </a:p>
          <a:p>
            <a:r>
              <a:rPr lang="en-US" dirty="0" smtClean="0"/>
              <a:t>&lt;/head&gt;</a:t>
            </a:r>
          </a:p>
          <a:p>
            <a:r>
              <a:rPr lang="en-US" dirty="0" smtClean="0"/>
              <a:t>&lt;body&gt;</a:t>
            </a:r>
          </a:p>
          <a:p>
            <a:endParaRPr lang="en-US" dirty="0" smtClean="0"/>
          </a:p>
          <a:p>
            <a:endParaRPr lang="en-US" dirty="0" smtClean="0"/>
          </a:p>
          <a:p>
            <a:r>
              <a:rPr lang="en-US" dirty="0" smtClean="0"/>
              <a:t>&lt;div class="container-fluid"&gt;</a:t>
            </a:r>
          </a:p>
          <a:p>
            <a:r>
              <a:rPr lang="en-US" dirty="0" smtClean="0"/>
              <a:t>  &lt;h3&gt;Vertical </a:t>
            </a:r>
            <a:r>
              <a:rPr lang="en-US" dirty="0" err="1" smtClean="0"/>
              <a:t>Navbar</a:t>
            </a:r>
            <a:r>
              <a:rPr lang="en-US" dirty="0" smtClean="0"/>
              <a:t> Example&lt;/h3&gt;</a:t>
            </a:r>
          </a:p>
          <a:p>
            <a:r>
              <a:rPr lang="en-US" dirty="0" smtClean="0"/>
              <a:t>  </a:t>
            </a:r>
          </a:p>
          <a:p>
            <a:r>
              <a:rPr lang="en-US" dirty="0" smtClean="0"/>
              <a:t>  &lt;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-expand-</a:t>
            </a:r>
            <a:r>
              <a:rPr lang="en-US" dirty="0" err="1" smtClean="0"/>
              <a:t>sm</a:t>
            </a:r>
            <a:r>
              <a:rPr lang="en-US" dirty="0" smtClean="0"/>
              <a:t> </a:t>
            </a:r>
            <a:r>
              <a:rPr lang="en-US" dirty="0" err="1" smtClean="0"/>
              <a:t>navbar</a:t>
            </a:r>
            <a:r>
              <a:rPr lang="en-US" dirty="0" smtClean="0"/>
              <a:t>-light </a:t>
            </a:r>
            <a:r>
              <a:rPr lang="en-US" dirty="0" err="1" smtClean="0"/>
              <a:t>bg</a:t>
            </a:r>
            <a:r>
              <a:rPr lang="en-US" dirty="0" smtClean="0"/>
              <a:t>-faded"&gt;</a:t>
            </a:r>
          </a:p>
          <a:p>
            <a:r>
              <a:rPr lang="en-US" dirty="0" smtClean="0"/>
              <a:t>&lt;a class="</a:t>
            </a:r>
            <a:r>
              <a:rPr lang="en-US" dirty="0" err="1" smtClean="0"/>
              <a:t>navbar</a:t>
            </a:r>
            <a:r>
              <a:rPr lang="en-US" dirty="0" smtClean="0"/>
              <a:t>-brand" </a:t>
            </a:r>
            <a:r>
              <a:rPr lang="en-US" dirty="0" err="1" smtClean="0"/>
              <a:t>href</a:t>
            </a:r>
            <a:r>
              <a:rPr lang="en-US" dirty="0" smtClean="0"/>
              <a:t>="#"&gt;Logo&lt;/a&gt;</a:t>
            </a:r>
          </a:p>
          <a:p>
            <a:r>
              <a:rPr lang="en-US" dirty="0" smtClean="0"/>
              <a:t>&lt;!-- Links --&gt;</a:t>
            </a:r>
          </a:p>
          <a:p>
            <a:r>
              <a:rPr lang="en-US" dirty="0" smtClean="0"/>
              <a:t>&lt;div class="collapse </a:t>
            </a:r>
            <a:r>
              <a:rPr lang="en-US" dirty="0" err="1" smtClean="0"/>
              <a:t>navbar</a:t>
            </a:r>
            <a:r>
              <a:rPr lang="en-US" dirty="0" smtClean="0"/>
              <a:t>-collapse" id="</a:t>
            </a:r>
            <a:r>
              <a:rPr lang="en-US" dirty="0" err="1" smtClean="0"/>
              <a:t>nav</a:t>
            </a:r>
            <a:r>
              <a:rPr lang="en-US" dirty="0" smtClean="0"/>
              <a:t>-content"&gt;   </a:t>
            </a:r>
          </a:p>
          <a:p>
            <a:r>
              <a:rPr lang="en-US" dirty="0" smtClean="0"/>
              <a:t>&lt;</a:t>
            </a:r>
            <a:r>
              <a:rPr lang="en-US" dirty="0" err="1" smtClean="0"/>
              <a:t>ul</a:t>
            </a:r>
            <a:r>
              <a:rPr lang="en-US" dirty="0" smtClean="0"/>
              <a:t> class="</a:t>
            </a:r>
            <a:r>
              <a:rPr lang="en-US" dirty="0" err="1" smtClean="0"/>
              <a:t>navbar-nav</a:t>
            </a:r>
            <a:r>
              <a:rPr lang="en-US" dirty="0" smtClean="0"/>
              <a:t>"&gt;</a:t>
            </a:r>
          </a:p>
          <a:p>
            <a:r>
              <a:rPr lang="en-US" dirty="0" smtClean="0"/>
              <a:t>&lt;li class="</a:t>
            </a:r>
            <a:r>
              <a:rPr lang="en-US" dirty="0" err="1" smtClean="0"/>
              <a:t>nav</a:t>
            </a:r>
            <a:r>
              <a:rPr lang="en-US" dirty="0" smtClean="0"/>
              <a:t>-item"&gt;</a:t>
            </a:r>
          </a:p>
          <a:p>
            <a:r>
              <a:rPr lang="en-US" dirty="0" smtClean="0"/>
              <a:t>&lt;a class="</a:t>
            </a:r>
            <a:r>
              <a:rPr lang="en-US" dirty="0" err="1" smtClean="0"/>
              <a:t>nav</a:t>
            </a:r>
            <a:r>
              <a:rPr lang="en-US" dirty="0" smtClean="0"/>
              <a:t>-link" </a:t>
            </a:r>
            <a:r>
              <a:rPr lang="en-US" dirty="0" err="1" smtClean="0"/>
              <a:t>href</a:t>
            </a:r>
            <a:r>
              <a:rPr lang="en-US" dirty="0" smtClean="0"/>
              <a:t>="#"&gt;Link 1&lt;/a&gt;</a:t>
            </a:r>
          </a:p>
          <a:p>
            <a:r>
              <a:rPr lang="en-US" dirty="0" smtClean="0"/>
              <a:t>&lt;/li&gt;</a:t>
            </a:r>
          </a:p>
          <a:p>
            <a:r>
              <a:rPr lang="en-US" dirty="0" smtClean="0"/>
              <a:t>&lt;li class="</a:t>
            </a:r>
            <a:r>
              <a:rPr lang="en-US" dirty="0" err="1" smtClean="0"/>
              <a:t>nav</a:t>
            </a:r>
            <a:r>
              <a:rPr lang="en-US" dirty="0" smtClean="0"/>
              <a:t>-item"&gt;</a:t>
            </a:r>
          </a:p>
          <a:p>
            <a:r>
              <a:rPr lang="en-US" dirty="0" smtClean="0"/>
              <a:t>&lt;a class="</a:t>
            </a:r>
            <a:r>
              <a:rPr lang="en-US" dirty="0" err="1" smtClean="0"/>
              <a:t>nav</a:t>
            </a:r>
            <a:r>
              <a:rPr lang="en-US" dirty="0" smtClean="0"/>
              <a:t>-link" </a:t>
            </a:r>
            <a:r>
              <a:rPr lang="en-US" dirty="0" err="1" smtClean="0"/>
              <a:t>href</a:t>
            </a:r>
            <a:r>
              <a:rPr lang="en-US" dirty="0" smtClean="0"/>
              <a:t>="#"&gt;Link 2&lt;/a&gt;</a:t>
            </a:r>
          </a:p>
          <a:p>
            <a:r>
              <a:rPr lang="en-US" dirty="0" smtClean="0"/>
              <a:t>&lt;/li&gt;</a:t>
            </a:r>
          </a:p>
          <a:p>
            <a:r>
              <a:rPr lang="en-US" dirty="0" smtClean="0"/>
              <a:t>&lt;li class="</a:t>
            </a:r>
            <a:r>
              <a:rPr lang="en-US" dirty="0" err="1" smtClean="0"/>
              <a:t>nav</a:t>
            </a:r>
            <a:r>
              <a:rPr lang="en-US" dirty="0" smtClean="0"/>
              <a:t>-item"&gt;</a:t>
            </a:r>
          </a:p>
          <a:p>
            <a:r>
              <a:rPr lang="en-US" dirty="0" smtClean="0"/>
              <a:t>&lt;a class="</a:t>
            </a:r>
            <a:r>
              <a:rPr lang="en-US" dirty="0" err="1" smtClean="0"/>
              <a:t>nav</a:t>
            </a:r>
            <a:r>
              <a:rPr lang="en-US" dirty="0" smtClean="0"/>
              <a:t>-link" </a:t>
            </a:r>
            <a:r>
              <a:rPr lang="en-US" dirty="0" err="1" smtClean="0"/>
              <a:t>href</a:t>
            </a:r>
            <a:r>
              <a:rPr lang="en-US" dirty="0" smtClean="0"/>
              <a:t>="#"&gt;Link 3&lt;/a&gt;</a:t>
            </a:r>
          </a:p>
          <a:p>
            <a:r>
              <a:rPr lang="en-US" dirty="0" smtClean="0"/>
              <a:t>&lt;/li&gt;</a:t>
            </a:r>
          </a:p>
          <a:p>
            <a:r>
              <a:rPr lang="en-US" dirty="0" smtClean="0"/>
              <a:t>&lt;/</a:t>
            </a:r>
            <a:r>
              <a:rPr lang="en-US" dirty="0" err="1" smtClean="0"/>
              <a:t>ul</a:t>
            </a:r>
            <a:r>
              <a:rPr lang="en-US" dirty="0" smtClean="0"/>
              <a:t>&gt;</a:t>
            </a:r>
          </a:p>
          <a:p>
            <a:r>
              <a:rPr lang="en-US" dirty="0" smtClean="0"/>
              <a:t>&lt;/div&gt;</a:t>
            </a:r>
          </a:p>
          <a:p>
            <a:r>
              <a:rPr lang="en-US" dirty="0" smtClean="0"/>
              <a:t>&lt;/</a:t>
            </a:r>
            <a:r>
              <a:rPr lang="en-US" dirty="0" err="1" smtClean="0"/>
              <a:t>nav</a:t>
            </a:r>
            <a:r>
              <a:rPr lang="en-US" dirty="0" smtClean="0"/>
              <a:t>&gt;  </a:t>
            </a:r>
          </a:p>
          <a:p>
            <a:r>
              <a:rPr lang="en-US" dirty="0" smtClean="0"/>
              <a:t>&lt;/div&gt;</a:t>
            </a:r>
          </a:p>
          <a:p>
            <a:r>
              <a:rPr lang="en-US" dirty="0" smtClean="0"/>
              <a:t>&lt;/body&gt;</a:t>
            </a:r>
          </a:p>
          <a:p>
            <a:r>
              <a:rPr lang="en-US" dirty="0" smtClean="0"/>
              <a:t>&lt;/html&gt;</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41</a:t>
            </a:fld>
            <a:endParaRPr lang="en-US"/>
          </a:p>
        </p:txBody>
      </p:sp>
    </p:spTree>
    <p:extLst>
      <p:ext uri="{BB962C8B-B14F-4D97-AF65-F5344CB8AC3E}">
        <p14:creationId xmlns:p14="http://schemas.microsoft.com/office/powerpoint/2010/main" val="1370004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&lt;!DOCTYPE html&gt;</a:t>
            </a:r>
          </a:p>
          <a:p>
            <a:r>
              <a:rPr lang="en-US" dirty="0" smtClean="0"/>
              <a:t>&lt;html </a:t>
            </a:r>
            <a:r>
              <a:rPr lang="en-US" dirty="0" err="1" smtClean="0"/>
              <a:t>lang</a:t>
            </a:r>
            <a:r>
              <a:rPr lang="en-US" dirty="0" smtClean="0"/>
              <a:t>="</a:t>
            </a:r>
            <a:r>
              <a:rPr lang="en-US" dirty="0" err="1" smtClean="0"/>
              <a:t>en</a:t>
            </a:r>
            <a:r>
              <a:rPr lang="en-US" dirty="0" smtClean="0"/>
              <a:t>"&gt;</a:t>
            </a:r>
          </a:p>
          <a:p>
            <a:r>
              <a:rPr lang="en-US" dirty="0" smtClean="0"/>
              <a:t>&lt;head&gt;</a:t>
            </a:r>
          </a:p>
          <a:p>
            <a:r>
              <a:rPr lang="en-US" dirty="0" smtClean="0"/>
              <a:t>  &lt;title&gt;Bootstrap Example&lt;/title&gt;</a:t>
            </a:r>
          </a:p>
          <a:p>
            <a:r>
              <a:rPr lang="en-US" dirty="0" smtClean="0"/>
              <a:t>  &lt;meta charset="utf-8"&gt;</a:t>
            </a:r>
          </a:p>
          <a:p>
            <a:r>
              <a:rPr lang="en-US" dirty="0" smtClean="0"/>
              <a:t>  &lt;meta name="viewport" content="width=device-width, initial-scale=1"&gt;</a:t>
            </a:r>
          </a:p>
          <a:p>
            <a:r>
              <a:rPr lang="en-US" dirty="0" smtClean="0"/>
              <a:t>  &lt;link </a:t>
            </a:r>
            <a:r>
              <a:rPr lang="en-US" dirty="0" err="1" smtClean="0"/>
              <a:t>rel</a:t>
            </a:r>
            <a:r>
              <a:rPr lang="en-US" dirty="0" smtClean="0"/>
              <a:t>="stylesheet" </a:t>
            </a:r>
            <a:r>
              <a:rPr lang="en-US" dirty="0" err="1" smtClean="0"/>
              <a:t>href</a:t>
            </a:r>
            <a:r>
              <a:rPr lang="en-US" dirty="0" smtClean="0"/>
              <a:t>="https://maxcdn.bootstrapcdn.com/bootstrap/4.0.0-beta.2/</a:t>
            </a:r>
            <a:r>
              <a:rPr lang="en-US" dirty="0" err="1" smtClean="0"/>
              <a:t>css</a:t>
            </a:r>
            <a:r>
              <a:rPr lang="en-US" dirty="0" smtClean="0"/>
              <a:t>/bootstrap.min.css"&gt;</a:t>
            </a:r>
          </a:p>
          <a:p>
            <a:r>
              <a:rPr lang="en-US" dirty="0" smtClean="0"/>
              <a:t>  &lt;script </a:t>
            </a:r>
            <a:r>
              <a:rPr lang="en-US" dirty="0" err="1" smtClean="0"/>
              <a:t>src</a:t>
            </a:r>
            <a:r>
              <a:rPr lang="en-US" dirty="0" smtClean="0"/>
              <a:t>="https://ajax.googleapis.com/ajax/libs/</a:t>
            </a:r>
            <a:r>
              <a:rPr lang="en-US" dirty="0" err="1" smtClean="0"/>
              <a:t>jquery</a:t>
            </a:r>
            <a:r>
              <a:rPr lang="en-US" dirty="0" smtClean="0"/>
              <a:t>/3.2.1/jquery.min.js"&gt;&lt;/script&gt;</a:t>
            </a:r>
          </a:p>
          <a:p>
            <a:r>
              <a:rPr lang="en-US" dirty="0" smtClean="0"/>
              <a:t>  &lt;script </a:t>
            </a:r>
            <a:r>
              <a:rPr lang="en-US" dirty="0" err="1" smtClean="0"/>
              <a:t>src</a:t>
            </a:r>
            <a:r>
              <a:rPr lang="en-US" dirty="0" smtClean="0"/>
              <a:t>="https://cdnjs.cloudflare.com/ajax/libs/popper.js/1.12.6/</a:t>
            </a:r>
            <a:r>
              <a:rPr lang="en-US" dirty="0" err="1" smtClean="0"/>
              <a:t>umd</a:t>
            </a:r>
            <a:r>
              <a:rPr lang="en-US" dirty="0" smtClean="0"/>
              <a:t>/popper.min.js"&gt;&lt;/script&gt;</a:t>
            </a:r>
          </a:p>
          <a:p>
            <a:r>
              <a:rPr lang="en-US" dirty="0" smtClean="0"/>
              <a:t>  &lt;script </a:t>
            </a:r>
            <a:r>
              <a:rPr lang="en-US" dirty="0" err="1" smtClean="0"/>
              <a:t>src</a:t>
            </a:r>
            <a:r>
              <a:rPr lang="en-US" dirty="0" smtClean="0"/>
              <a:t>="https://maxcdn.bootstrapcdn.com/bootstrap/4.0.0-beta.2/</a:t>
            </a:r>
            <a:r>
              <a:rPr lang="en-US" dirty="0" err="1" smtClean="0"/>
              <a:t>js</a:t>
            </a:r>
            <a:r>
              <a:rPr lang="en-US" dirty="0" smtClean="0"/>
              <a:t>/bootstrap.min.js"&gt;&lt;/script&gt;</a:t>
            </a:r>
          </a:p>
          <a:p>
            <a:r>
              <a:rPr lang="en-US" dirty="0" smtClean="0"/>
              <a:t>&lt;/head&gt;</a:t>
            </a:r>
          </a:p>
          <a:p>
            <a:r>
              <a:rPr lang="en-US" dirty="0" smtClean="0"/>
              <a:t>&lt;body&gt;</a:t>
            </a:r>
          </a:p>
          <a:p>
            <a:endParaRPr lang="en-US" dirty="0" smtClean="0"/>
          </a:p>
          <a:p>
            <a:r>
              <a:rPr lang="en-US" dirty="0" smtClean="0"/>
              <a:t>&lt;div class="container"&gt;</a:t>
            </a:r>
          </a:p>
          <a:p>
            <a:r>
              <a:rPr lang="en-US" dirty="0" smtClean="0"/>
              <a:t>  &lt;h2&gt;Tabs&lt;/h2&gt;</a:t>
            </a:r>
          </a:p>
          <a:p>
            <a:r>
              <a:rPr lang="en-US" dirty="0" smtClean="0"/>
              <a:t>  &lt;p&gt;Navigation tabs:&lt;/p&gt;</a:t>
            </a:r>
          </a:p>
          <a:p>
            <a:r>
              <a:rPr lang="en-US" dirty="0" smtClean="0"/>
              <a:t>  </a:t>
            </a:r>
          </a:p>
          <a:p>
            <a:r>
              <a:rPr lang="en-US" dirty="0" smtClean="0"/>
              <a:t>  &lt;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-light </a:t>
            </a:r>
            <a:r>
              <a:rPr lang="en-US" dirty="0" err="1" smtClean="0"/>
              <a:t>bg</a:t>
            </a:r>
            <a:r>
              <a:rPr lang="en-US" dirty="0" smtClean="0"/>
              <a:t>-faded"&gt;</a:t>
            </a:r>
          </a:p>
          <a:p>
            <a:endParaRPr lang="en-US" dirty="0" smtClean="0"/>
          </a:p>
          <a:p>
            <a:r>
              <a:rPr lang="en-US" dirty="0" smtClean="0"/>
              <a:t>&lt;button class="</a:t>
            </a:r>
            <a:r>
              <a:rPr lang="en-US" dirty="0" err="1" smtClean="0"/>
              <a:t>navbar-toggler</a:t>
            </a:r>
            <a:r>
              <a:rPr lang="en-US" dirty="0" smtClean="0"/>
              <a:t> hidden-</a:t>
            </a:r>
            <a:r>
              <a:rPr lang="en-US" dirty="0" err="1" smtClean="0"/>
              <a:t>sm</a:t>
            </a:r>
            <a:r>
              <a:rPr lang="en-US" dirty="0" smtClean="0"/>
              <a:t>-up" type="button" data-toggle="collapse" data-target="#responsive-</a:t>
            </a:r>
            <a:r>
              <a:rPr lang="en-US" dirty="0" err="1" smtClean="0"/>
              <a:t>nav</a:t>
            </a:r>
            <a:r>
              <a:rPr lang="en-US" dirty="0" smtClean="0"/>
              <a:t>"&gt;</a:t>
            </a:r>
          </a:p>
          <a:p>
            <a:endParaRPr lang="en-US" dirty="0" smtClean="0"/>
          </a:p>
          <a:p>
            <a:r>
              <a:rPr lang="en-US" dirty="0" smtClean="0"/>
              <a:t>☰</a:t>
            </a:r>
          </a:p>
          <a:p>
            <a:endParaRPr lang="en-US" dirty="0" smtClean="0"/>
          </a:p>
          <a:p>
            <a:r>
              <a:rPr lang="en-US" dirty="0" smtClean="0"/>
              <a:t>&lt;/button&gt;</a:t>
            </a:r>
          </a:p>
          <a:p>
            <a:endParaRPr lang="en-US" dirty="0" smtClean="0"/>
          </a:p>
          <a:p>
            <a:r>
              <a:rPr lang="en-US" dirty="0" smtClean="0"/>
              <a:t>&lt;div class="collapse </a:t>
            </a:r>
            <a:r>
              <a:rPr lang="en-US" dirty="0" err="1" smtClean="0"/>
              <a:t>navbar-toggleable-xs</a:t>
            </a:r>
            <a:r>
              <a:rPr lang="en-US" dirty="0" smtClean="0"/>
              <a:t>" id="responsive-</a:t>
            </a:r>
            <a:r>
              <a:rPr lang="en-US" dirty="0" err="1" smtClean="0"/>
              <a:t>nav</a:t>
            </a:r>
            <a:r>
              <a:rPr lang="en-US" dirty="0" smtClean="0"/>
              <a:t>"&gt; &lt;a class="</a:t>
            </a:r>
            <a:r>
              <a:rPr lang="en-US" dirty="0" err="1" smtClean="0"/>
              <a:t>navbar</a:t>
            </a:r>
            <a:r>
              <a:rPr lang="en-US" dirty="0" smtClean="0"/>
              <a:t>-brand" </a:t>
            </a:r>
            <a:r>
              <a:rPr lang="en-US" dirty="0" err="1" smtClean="0"/>
              <a:t>href</a:t>
            </a:r>
            <a:r>
              <a:rPr lang="en-US" dirty="0" smtClean="0"/>
              <a:t>="#"&gt;</a:t>
            </a:r>
            <a:r>
              <a:rPr lang="en-US" dirty="0" err="1" smtClean="0"/>
              <a:t>Navbar</a:t>
            </a:r>
            <a:r>
              <a:rPr lang="en-US" dirty="0" smtClean="0"/>
              <a:t>&lt;/a&gt;</a:t>
            </a:r>
          </a:p>
          <a:p>
            <a:endParaRPr lang="en-US" dirty="0" smtClean="0"/>
          </a:p>
          <a:p>
            <a:r>
              <a:rPr lang="en-US" dirty="0" smtClean="0"/>
              <a:t>&lt;</a:t>
            </a:r>
            <a:r>
              <a:rPr lang="en-US" dirty="0" err="1" smtClean="0"/>
              <a:t>ul</a:t>
            </a:r>
            <a:r>
              <a:rPr lang="en-US" dirty="0" smtClean="0"/>
              <a:t> class="</a:t>
            </a:r>
            <a:r>
              <a:rPr lang="en-US" dirty="0" err="1" smtClean="0"/>
              <a:t>nav</a:t>
            </a:r>
            <a:r>
              <a:rPr lang="en-US" dirty="0" smtClean="0"/>
              <a:t> </a:t>
            </a:r>
            <a:r>
              <a:rPr lang="en-US" dirty="0" err="1" smtClean="0"/>
              <a:t>navbar</a:t>
            </a:r>
            <a:r>
              <a:rPr lang="en-US" dirty="0" smtClean="0"/>
              <a:t>-inline"&gt;</a:t>
            </a:r>
          </a:p>
          <a:p>
            <a:endParaRPr lang="en-US" dirty="0" smtClean="0"/>
          </a:p>
          <a:p>
            <a:r>
              <a:rPr lang="en-US" dirty="0" smtClean="0"/>
              <a:t>&lt;li class="</a:t>
            </a:r>
            <a:r>
              <a:rPr lang="en-US" dirty="0" err="1" smtClean="0"/>
              <a:t>nav</a:t>
            </a:r>
            <a:r>
              <a:rPr lang="en-US" dirty="0" smtClean="0"/>
              <a:t>-item active"&gt;</a:t>
            </a:r>
          </a:p>
          <a:p>
            <a:endParaRPr lang="en-US" dirty="0" smtClean="0"/>
          </a:p>
          <a:p>
            <a:r>
              <a:rPr lang="en-US" dirty="0" smtClean="0"/>
              <a:t>&lt;a class="</a:t>
            </a:r>
            <a:r>
              <a:rPr lang="en-US" dirty="0" err="1" smtClean="0"/>
              <a:t>nav</a:t>
            </a:r>
            <a:r>
              <a:rPr lang="en-US" dirty="0" smtClean="0"/>
              <a:t>-link" </a:t>
            </a:r>
            <a:r>
              <a:rPr lang="en-US" dirty="0" err="1" smtClean="0"/>
              <a:t>href</a:t>
            </a:r>
            <a:r>
              <a:rPr lang="en-US" dirty="0" smtClean="0"/>
              <a:t>="#"&gt;Home&lt;/a&gt;</a:t>
            </a:r>
          </a:p>
          <a:p>
            <a:endParaRPr lang="en-US" dirty="0" smtClean="0"/>
          </a:p>
          <a:p>
            <a:r>
              <a:rPr lang="en-US" dirty="0" smtClean="0"/>
              <a:t>&lt;/li&gt;</a:t>
            </a:r>
          </a:p>
          <a:p>
            <a:endParaRPr lang="en-US" dirty="0" smtClean="0"/>
          </a:p>
          <a:p>
            <a:r>
              <a:rPr lang="en-US" dirty="0" smtClean="0"/>
              <a:t>&lt;li class="</a:t>
            </a:r>
            <a:r>
              <a:rPr lang="en-US" dirty="0" err="1" smtClean="0"/>
              <a:t>nav</a:t>
            </a:r>
            <a:r>
              <a:rPr lang="en-US" dirty="0" smtClean="0"/>
              <a:t>-item"&gt;</a:t>
            </a:r>
          </a:p>
          <a:p>
            <a:endParaRPr lang="en-US" dirty="0" smtClean="0"/>
          </a:p>
          <a:p>
            <a:r>
              <a:rPr lang="en-US" dirty="0" smtClean="0"/>
              <a:t>&lt;a class="</a:t>
            </a:r>
            <a:r>
              <a:rPr lang="en-US" dirty="0" err="1" smtClean="0"/>
              <a:t>nav</a:t>
            </a:r>
            <a:r>
              <a:rPr lang="en-US" dirty="0" smtClean="0"/>
              <a:t>-link" </a:t>
            </a:r>
            <a:r>
              <a:rPr lang="en-US" dirty="0" err="1" smtClean="0"/>
              <a:t>href</a:t>
            </a:r>
            <a:r>
              <a:rPr lang="en-US" dirty="0" smtClean="0"/>
              <a:t>="#"&gt;Page 1&lt;/a&gt; &lt;/li&gt;</a:t>
            </a:r>
          </a:p>
          <a:p>
            <a:endParaRPr lang="en-US" dirty="0" smtClean="0"/>
          </a:p>
          <a:p>
            <a:r>
              <a:rPr lang="en-US" dirty="0" smtClean="0"/>
              <a:t>&lt;li class="</a:t>
            </a:r>
            <a:r>
              <a:rPr lang="en-US" dirty="0" err="1" smtClean="0"/>
              <a:t>nav</a:t>
            </a:r>
            <a:r>
              <a:rPr lang="en-US" dirty="0" smtClean="0"/>
              <a:t>-item"&gt;</a:t>
            </a:r>
          </a:p>
          <a:p>
            <a:endParaRPr lang="en-US" dirty="0" smtClean="0"/>
          </a:p>
          <a:p>
            <a:r>
              <a:rPr lang="en-US" dirty="0" smtClean="0"/>
              <a:t>&lt;a class="</a:t>
            </a:r>
            <a:r>
              <a:rPr lang="en-US" dirty="0" err="1" smtClean="0"/>
              <a:t>nav</a:t>
            </a:r>
            <a:r>
              <a:rPr lang="en-US" dirty="0" smtClean="0"/>
              <a:t>-link" </a:t>
            </a:r>
            <a:r>
              <a:rPr lang="en-US" dirty="0" err="1" smtClean="0"/>
              <a:t>href</a:t>
            </a:r>
            <a:r>
              <a:rPr lang="en-US" dirty="0" smtClean="0"/>
              <a:t>="#"&gt;Page 2&lt;/a&gt; &lt;/li&gt;</a:t>
            </a:r>
          </a:p>
          <a:p>
            <a:endParaRPr lang="en-US" dirty="0" smtClean="0"/>
          </a:p>
          <a:p>
            <a:r>
              <a:rPr lang="en-US" dirty="0" smtClean="0"/>
              <a:t>&lt;li class="</a:t>
            </a:r>
            <a:r>
              <a:rPr lang="en-US" dirty="0" err="1" smtClean="0"/>
              <a:t>nav</a:t>
            </a:r>
            <a:r>
              <a:rPr lang="en-US" dirty="0" smtClean="0"/>
              <a:t>-item"&gt;</a:t>
            </a:r>
          </a:p>
          <a:p>
            <a:endParaRPr lang="en-US" dirty="0" smtClean="0"/>
          </a:p>
          <a:p>
            <a:r>
              <a:rPr lang="en-US" dirty="0" smtClean="0"/>
              <a:t>&lt;a class="</a:t>
            </a:r>
            <a:r>
              <a:rPr lang="en-US" dirty="0" err="1" smtClean="0"/>
              <a:t>nav</a:t>
            </a:r>
            <a:r>
              <a:rPr lang="en-US" dirty="0" smtClean="0"/>
              <a:t>-link" </a:t>
            </a:r>
            <a:r>
              <a:rPr lang="en-US" dirty="0" err="1" smtClean="0"/>
              <a:t>href</a:t>
            </a:r>
            <a:r>
              <a:rPr lang="en-US" dirty="0" smtClean="0"/>
              <a:t>="#"&gt;Page 3&lt;/a&gt; &lt;/li&gt;</a:t>
            </a:r>
          </a:p>
          <a:p>
            <a:endParaRPr lang="en-US" dirty="0" smtClean="0"/>
          </a:p>
          <a:p>
            <a:r>
              <a:rPr lang="en-US" dirty="0" smtClean="0"/>
              <a:t>&lt;/</a:t>
            </a:r>
            <a:r>
              <a:rPr lang="en-US" dirty="0" err="1" smtClean="0"/>
              <a:t>ul</a:t>
            </a:r>
            <a:r>
              <a:rPr lang="en-US" dirty="0" smtClean="0"/>
              <a:t>&gt;</a:t>
            </a:r>
          </a:p>
          <a:p>
            <a:endParaRPr lang="en-US" dirty="0" smtClean="0"/>
          </a:p>
          <a:p>
            <a:r>
              <a:rPr lang="en-US" dirty="0" smtClean="0"/>
              <a:t>&lt;/div&gt;</a:t>
            </a:r>
          </a:p>
          <a:p>
            <a:endParaRPr lang="en-US" dirty="0" smtClean="0"/>
          </a:p>
          <a:p>
            <a:r>
              <a:rPr lang="en-US" dirty="0" smtClean="0"/>
              <a:t>&lt;/</a:t>
            </a:r>
            <a:r>
              <a:rPr lang="en-US" dirty="0" err="1" smtClean="0"/>
              <a:t>nav</a:t>
            </a:r>
            <a:r>
              <a:rPr lang="en-US" dirty="0" smtClean="0"/>
              <a:t>&gt;</a:t>
            </a:r>
          </a:p>
          <a:p>
            <a:endParaRPr lang="en-US" dirty="0" smtClean="0"/>
          </a:p>
          <a:p>
            <a:r>
              <a:rPr lang="en-US" dirty="0" smtClean="0"/>
              <a:t>  </a:t>
            </a:r>
          </a:p>
          <a:p>
            <a:r>
              <a:rPr lang="en-US" dirty="0" smtClean="0"/>
              <a:t>&lt;/div&gt;</a:t>
            </a:r>
          </a:p>
          <a:p>
            <a:endParaRPr lang="en-US" dirty="0" smtClean="0"/>
          </a:p>
          <a:p>
            <a:r>
              <a:rPr lang="en-US" dirty="0" smtClean="0"/>
              <a:t>&lt;/body&gt;</a:t>
            </a:r>
          </a:p>
          <a:p>
            <a:r>
              <a:rPr lang="en-US" dirty="0" smtClean="0"/>
              <a:t>&lt;/html&gt;</a:t>
            </a:r>
          </a:p>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43</a:t>
            </a:fld>
            <a:endParaRPr lang="en-US"/>
          </a:p>
        </p:txBody>
      </p:sp>
    </p:spTree>
    <p:extLst>
      <p:ext uri="{BB962C8B-B14F-4D97-AF65-F5344CB8AC3E}">
        <p14:creationId xmlns:p14="http://schemas.microsoft.com/office/powerpoint/2010/main" val="832649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45</a:t>
            </a:fld>
            <a:endParaRPr lang="en-US"/>
          </a:p>
        </p:txBody>
      </p:sp>
    </p:spTree>
    <p:extLst>
      <p:ext uri="{BB962C8B-B14F-4D97-AF65-F5344CB8AC3E}">
        <p14:creationId xmlns:p14="http://schemas.microsoft.com/office/powerpoint/2010/main" val="2726833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extLst>
      <p:ext uri="{BB962C8B-B14F-4D97-AF65-F5344CB8AC3E}">
        <p14:creationId xmlns:p14="http://schemas.microsoft.com/office/powerpoint/2010/main" val="278591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a:t>
            </a:fld>
            <a:endParaRPr lang="en-US"/>
          </a:p>
        </p:txBody>
      </p:sp>
    </p:spTree>
    <p:extLst>
      <p:ext uri="{BB962C8B-B14F-4D97-AF65-F5344CB8AC3E}">
        <p14:creationId xmlns:p14="http://schemas.microsoft.com/office/powerpoint/2010/main" val="301068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5</a:t>
            </a:fld>
            <a:endParaRPr lang="en-US"/>
          </a:p>
        </p:txBody>
      </p:sp>
    </p:spTree>
    <p:extLst>
      <p:ext uri="{BB962C8B-B14F-4D97-AF65-F5344CB8AC3E}">
        <p14:creationId xmlns:p14="http://schemas.microsoft.com/office/powerpoint/2010/main" val="10043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6</a:t>
            </a:fld>
            <a:endParaRPr lang="en-US"/>
          </a:p>
        </p:txBody>
      </p:sp>
    </p:spTree>
    <p:extLst>
      <p:ext uri="{BB962C8B-B14F-4D97-AF65-F5344CB8AC3E}">
        <p14:creationId xmlns:p14="http://schemas.microsoft.com/office/powerpoint/2010/main" val="42633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7</a:t>
            </a:fld>
            <a:endParaRPr lang="en-US"/>
          </a:p>
        </p:txBody>
      </p:sp>
    </p:spTree>
    <p:extLst>
      <p:ext uri="{BB962C8B-B14F-4D97-AF65-F5344CB8AC3E}">
        <p14:creationId xmlns:p14="http://schemas.microsoft.com/office/powerpoint/2010/main" val="365069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8</a:t>
            </a:fld>
            <a:endParaRPr lang="en-US"/>
          </a:p>
        </p:txBody>
      </p:sp>
    </p:spTree>
    <p:extLst>
      <p:ext uri="{BB962C8B-B14F-4D97-AF65-F5344CB8AC3E}">
        <p14:creationId xmlns:p14="http://schemas.microsoft.com/office/powerpoint/2010/main" val="603551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9</a:t>
            </a:fld>
            <a:endParaRPr lang="en-US"/>
          </a:p>
        </p:txBody>
      </p:sp>
    </p:spTree>
    <p:extLst>
      <p:ext uri="{BB962C8B-B14F-4D97-AF65-F5344CB8AC3E}">
        <p14:creationId xmlns:p14="http://schemas.microsoft.com/office/powerpoint/2010/main" val="124946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hyperlink" Target="#page119"/><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dirty="0" smtClean="0"/>
              <a:t>Chapter </a:t>
            </a:r>
            <a:r>
              <a:rPr lang="en-US" dirty="0" smtClean="0"/>
              <a:t>04- [2]</a:t>
            </a:r>
            <a:endParaRPr lang="en-US" sz="4000" dirty="0"/>
          </a:p>
        </p:txBody>
      </p:sp>
      <p:sp>
        <p:nvSpPr>
          <p:cNvPr id="3" name="Subtitle 2"/>
          <p:cNvSpPr>
            <a:spLocks noGrp="1"/>
          </p:cNvSpPr>
          <p:nvPr>
            <p:ph type="subTitle" idx="1"/>
          </p:nvPr>
        </p:nvSpPr>
        <p:spPr>
          <a:xfrm>
            <a:off x="990600" y="3048000"/>
            <a:ext cx="7315200" cy="1143000"/>
          </a:xfrm>
        </p:spPr>
        <p:txBody>
          <a:bodyPr/>
          <a:lstStyle/>
          <a:p>
            <a:r>
              <a:rPr lang="en-US" sz="4000" b="1" dirty="0" smtClean="0"/>
              <a:t>Playing </a:t>
            </a:r>
            <a:r>
              <a:rPr lang="en-US" sz="4000" b="1" dirty="0"/>
              <a:t>with </a:t>
            </a:r>
            <a:r>
              <a:rPr lang="en-US" sz="4000" b="1" dirty="0" smtClean="0"/>
              <a:t>components</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vertical button </a:t>
            </a:r>
            <a:r>
              <a:rPr lang="en-US" b="1" dirty="0" smtClean="0"/>
              <a:t>groups</a:t>
            </a:r>
            <a:endParaRPr lang="en-US" dirty="0"/>
          </a:p>
        </p:txBody>
      </p:sp>
      <p:sp>
        <p:nvSpPr>
          <p:cNvPr id="3" name="Content Placeholder 2"/>
          <p:cNvSpPr>
            <a:spLocks noGrp="1"/>
          </p:cNvSpPr>
          <p:nvPr>
            <p:ph idx="1"/>
          </p:nvPr>
        </p:nvSpPr>
        <p:spPr/>
        <p:txBody>
          <a:bodyPr/>
          <a:lstStyle/>
          <a:p>
            <a:r>
              <a:rPr lang="en-US" dirty="0"/>
              <a:t>There is no need to change any of the code on the &lt;button&gt; tags, you just need to update the CSS class name on the wrapping &lt;div&gt; tag. Here's the code you need to change:</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114800"/>
            <a:ext cx="5446923"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638800"/>
            <a:ext cx="3930650" cy="77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321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Coding a button </a:t>
            </a:r>
            <a:r>
              <a:rPr lang="en-US" b="1" dirty="0" smtClean="0"/>
              <a:t>dropdown</a:t>
            </a:r>
            <a:endParaRPr lang="en-US" dirty="0"/>
          </a:p>
        </p:txBody>
      </p:sp>
      <p:sp>
        <p:nvSpPr>
          <p:cNvPr id="3" name="Content Placeholder 2"/>
          <p:cNvSpPr>
            <a:spLocks noGrp="1"/>
          </p:cNvSpPr>
          <p:nvPr>
            <p:ph idx="1"/>
          </p:nvPr>
        </p:nvSpPr>
        <p:spPr/>
        <p:txBody>
          <a:bodyPr/>
          <a:lstStyle/>
          <a:p>
            <a:r>
              <a:rPr lang="en-US" dirty="0" smtClean="0"/>
              <a:t> </a:t>
            </a:r>
            <a:r>
              <a:rPr lang="en-US" dirty="0"/>
              <a:t>Let's take a look at the code required to render a basic drop-down button:</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704301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260658"/>
            <a:ext cx="1981200" cy="207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165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pop-up menu</a:t>
            </a:r>
            <a:endParaRPr lang="en-US" dirty="0"/>
          </a:p>
        </p:txBody>
      </p:sp>
      <p:sp>
        <p:nvSpPr>
          <p:cNvPr id="3" name="Content Placeholder 2"/>
          <p:cNvSpPr>
            <a:spLocks noGrp="1"/>
          </p:cNvSpPr>
          <p:nvPr>
            <p:ph idx="1"/>
          </p:nvPr>
        </p:nvSpPr>
        <p:spPr/>
        <p:txBody>
          <a:bodyPr/>
          <a:lstStyle/>
          <a:p>
            <a:r>
              <a:rPr lang="en-US" dirty="0"/>
              <a:t>In some cases, you might want to have your menu </a:t>
            </a:r>
            <a:r>
              <a:rPr lang="en-US" dirty="0">
                <a:solidFill>
                  <a:srgbClr val="FF0000"/>
                </a:solidFill>
              </a:rPr>
              <a:t>pop up above </a:t>
            </a:r>
            <a:r>
              <a:rPr lang="en-US" dirty="0"/>
              <a:t>the button instead of below </a:t>
            </a:r>
            <a:r>
              <a:rPr lang="en-US" dirty="0" smtClean="0"/>
              <a:t>it: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4000"/>
            <a:ext cx="3602441" cy="889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733" y="3795712"/>
            <a:ext cx="2438400" cy="242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0718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b="1" dirty="0"/>
              <a:t>Coding forms in Bootstrap 4</a:t>
            </a:r>
            <a:endParaRPr lang="en-US" sz="4000" dirty="0"/>
          </a:p>
          <a:p>
            <a:endParaRPr lang="en-US" sz="4000" dirty="0">
              <a:latin typeface="Impact" pitchFamily="34" charset="0"/>
            </a:endParaRPr>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Setting up a </a:t>
            </a:r>
            <a:r>
              <a:rPr lang="en-US" b="1" dirty="0" smtClean="0"/>
              <a:t>form</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Let's start with the basics and create a form following those requirements. Here's the code to get you started:</a:t>
            </a:r>
            <a:endParaRPr lang="en-US" sz="2400" dirty="0"/>
          </a:p>
        </p:txBody>
      </p:sp>
      <p:grpSp>
        <p:nvGrpSpPr>
          <p:cNvPr id="2" name="Group 1"/>
          <p:cNvGrpSpPr/>
          <p:nvPr/>
        </p:nvGrpSpPr>
        <p:grpSpPr>
          <a:xfrm>
            <a:off x="907987" y="2833930"/>
            <a:ext cx="7578565" cy="2182402"/>
            <a:chOff x="491067" y="2513542"/>
            <a:chExt cx="6528858" cy="1629833"/>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3542"/>
              <a:ext cx="63341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67" y="3276600"/>
              <a:ext cx="61912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199" y="4895766"/>
            <a:ext cx="5652563" cy="151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Adding a select </a:t>
            </a:r>
            <a:r>
              <a:rPr lang="en-US" b="1" dirty="0" smtClean="0"/>
              <a:t>dropdown</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Let's build on our form code by adding a select drop-down menu. Insert the following code after our text input:</a:t>
            </a:r>
          </a:p>
          <a:p>
            <a:pPr marL="0" indent="0">
              <a:buNone/>
            </a:pPr>
            <a:endParaRPr lang="en-US" sz="22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47" y="2971800"/>
            <a:ext cx="456749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4648200"/>
            <a:ext cx="4839649"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86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Inserting a </a:t>
            </a:r>
            <a:r>
              <a:rPr lang="en-US" b="1" dirty="0" err="1" smtClean="0"/>
              <a:t>textarea</a:t>
            </a:r>
            <a:r>
              <a:rPr lang="en-US" b="1" dirty="0" smtClean="0"/>
              <a:t> </a:t>
            </a:r>
            <a:r>
              <a:rPr lang="en-US" b="1" dirty="0"/>
              <a:t>tag into your </a:t>
            </a:r>
            <a:r>
              <a:rPr lang="en-US" b="1" dirty="0" smtClean="0"/>
              <a:t>form</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Moving along to the next input type, let's insert a &lt;</a:t>
            </a:r>
            <a:r>
              <a:rPr lang="en-US" sz="2800" dirty="0" err="1"/>
              <a:t>textarea</a:t>
            </a:r>
            <a:r>
              <a:rPr lang="en-US" sz="2800" dirty="0"/>
              <a:t>&gt; tag into our form. After the &lt;select&gt; menu, add the following code:</a:t>
            </a:r>
          </a:p>
          <a:p>
            <a:endParaRPr lang="en-US" sz="22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77048"/>
            <a:ext cx="559358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401048"/>
            <a:ext cx="3911600" cy="199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86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Adding a file input form field</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Let's start by inserting the following code after the &lt;</a:t>
            </a:r>
            <a:r>
              <a:rPr lang="en-US" sz="2800" dirty="0" err="1"/>
              <a:t>textarea</a:t>
            </a:r>
            <a:r>
              <a:rPr lang="en-US" sz="2800" dirty="0"/>
              <a:t>&gt; in our form:</a:t>
            </a:r>
          </a:p>
          <a:p>
            <a:endParaRPr lang="en-US" sz="2200" dirty="0"/>
          </a:p>
        </p:txBody>
      </p:sp>
      <p:grpSp>
        <p:nvGrpSpPr>
          <p:cNvPr id="2" name="Group 1"/>
          <p:cNvGrpSpPr/>
          <p:nvPr/>
        </p:nvGrpSpPr>
        <p:grpSpPr>
          <a:xfrm>
            <a:off x="407458" y="2743200"/>
            <a:ext cx="8077200" cy="2019300"/>
            <a:chOff x="685800" y="2552700"/>
            <a:chExt cx="6610350" cy="1400174"/>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52700"/>
              <a:ext cx="66103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67" y="3428999"/>
              <a:ext cx="21812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3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4063287"/>
            <a:ext cx="3607858" cy="226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86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Inserting radio buttons and checkboxes to a </a:t>
            </a:r>
            <a:r>
              <a:rPr lang="en-US" b="1" dirty="0" smtClean="0"/>
              <a:t>form</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First, let's insert the following code after the File input field in our form:</a:t>
            </a:r>
          </a:p>
          <a:p>
            <a:endParaRPr lang="en-US" sz="22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872316"/>
            <a:ext cx="43148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2092" y="3187699"/>
            <a:ext cx="4157415" cy="304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586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Creating an inline </a:t>
            </a:r>
            <a:r>
              <a:rPr lang="en-US" b="1" dirty="0" smtClean="0"/>
              <a:t>form</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400" dirty="0"/>
              <a:t>Let's start by learning how to create an inline form. This is a layout you might want to use in the header of a project or perhaps for a login page. </a:t>
            </a:r>
            <a:endParaRPr lang="en-US" sz="22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19400"/>
            <a:ext cx="834944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562600"/>
            <a:ext cx="60388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86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457200" y="1371600"/>
            <a:ext cx="8382000" cy="5029200"/>
          </a:xfrm>
        </p:spPr>
        <p:txBody>
          <a:bodyPr/>
          <a:lstStyle/>
          <a:p>
            <a:pPr marL="0" indent="0">
              <a:buNone/>
            </a:pPr>
            <a:r>
              <a:rPr lang="en-US" dirty="0" smtClean="0"/>
              <a:t>In </a:t>
            </a:r>
            <a:r>
              <a:rPr lang="en-US" dirty="0"/>
              <a:t>this chapter, we'll go through a number of new and </a:t>
            </a:r>
            <a:r>
              <a:rPr lang="en-US"/>
              <a:t>existing </a:t>
            </a:r>
            <a:r>
              <a:rPr lang="en-US" smtClean="0"/>
              <a:t>components:</a:t>
            </a:r>
            <a:endParaRPr lang="en-US" dirty="0" smtClean="0"/>
          </a:p>
          <a:p>
            <a:pPr marL="0" indent="0">
              <a:buNone/>
            </a:pPr>
            <a:endParaRPr lang="en-US" sz="1600" b="1" dirty="0" smtClean="0">
              <a:hlinkClick r:id="rId3" action="ppaction://hlinkfile"/>
            </a:endParaRPr>
          </a:p>
          <a:p>
            <a:pPr lvl="1"/>
            <a:r>
              <a:rPr lang="en-US" dirty="0"/>
              <a:t>Using the </a:t>
            </a:r>
            <a:r>
              <a:rPr lang="en-US"/>
              <a:t>button </a:t>
            </a:r>
            <a:r>
              <a:rPr lang="en-US" smtClean="0"/>
              <a:t>component</a:t>
            </a:r>
            <a:endParaRPr lang="en-US" dirty="0"/>
          </a:p>
          <a:p>
            <a:pPr lvl="1"/>
            <a:r>
              <a:rPr lang="en-US" dirty="0"/>
              <a:t>Coding forms in Bootstrap 4</a:t>
            </a:r>
          </a:p>
          <a:p>
            <a:pPr lvl="1"/>
            <a:r>
              <a:rPr lang="en-US" dirty="0"/>
              <a:t>Using the </a:t>
            </a:r>
            <a:r>
              <a:rPr lang="en-US" dirty="0" err="1"/>
              <a:t>Jumbotron</a:t>
            </a:r>
            <a:r>
              <a:rPr lang="en-US" dirty="0"/>
              <a:t> component</a:t>
            </a:r>
          </a:p>
          <a:p>
            <a:pPr lvl="1"/>
            <a:r>
              <a:rPr lang="en-US" dirty="0"/>
              <a:t>Using Cards for layout</a:t>
            </a:r>
          </a:p>
          <a:p>
            <a:pPr lvl="1"/>
            <a:r>
              <a:rPr lang="en-US" dirty="0"/>
              <a:t>How to use the </a:t>
            </a:r>
            <a:r>
              <a:rPr lang="en-US" err="1"/>
              <a:t>Navs</a:t>
            </a:r>
            <a:r>
              <a:rPr lang="en-US"/>
              <a:t> </a:t>
            </a:r>
            <a:r>
              <a:rPr lang="en-US" smtClean="0"/>
              <a:t>component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458200" cy="1143000"/>
          </a:xfrm>
        </p:spPr>
        <p:txBody>
          <a:bodyPr/>
          <a:lstStyle/>
          <a:p>
            <a:pPr algn="l"/>
            <a:r>
              <a:rPr lang="en-US" b="1" dirty="0"/>
              <a:t>Hiding the labels in an inline </a:t>
            </a:r>
            <a:r>
              <a:rPr lang="en-US" b="1" dirty="0" smtClean="0"/>
              <a:t>form</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400" dirty="0"/>
              <a:t>The reason those labels are there is for accessibility and screen readers. We don't want to remove them altogether from the code, but we can hide them by adding a CSS class </a:t>
            </a:r>
            <a:r>
              <a:rPr lang="en-US" sz="2400" dirty="0" smtClean="0"/>
              <a:t>named </a:t>
            </a:r>
            <a:r>
              <a:rPr lang="en-US" sz="2400" i="1" dirty="0" smtClean="0"/>
              <a:t>.sr-only</a:t>
            </a:r>
            <a:r>
              <a:rPr lang="en-US" sz="2400" dirty="0"/>
              <a:t>.</a:t>
            </a:r>
            <a:endParaRPr lang="en-US" sz="22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05200"/>
            <a:ext cx="8382000" cy="2334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586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inline checkboxes and radio </a:t>
            </a:r>
            <a:r>
              <a:rPr lang="en-US" b="1" dirty="0" smtClean="0"/>
              <a:t>buttons</a:t>
            </a:r>
            <a:endParaRPr lang="en-US" dirty="0"/>
          </a:p>
        </p:txBody>
      </p:sp>
      <p:sp>
        <p:nvSpPr>
          <p:cNvPr id="3" name="Content Placeholder 2"/>
          <p:cNvSpPr>
            <a:spLocks noGrp="1"/>
          </p:cNvSpPr>
          <p:nvPr>
            <p:ph idx="1"/>
          </p:nvPr>
        </p:nvSpPr>
        <p:spPr>
          <a:xfrm>
            <a:off x="304800" y="1600200"/>
            <a:ext cx="8839200" cy="4525963"/>
          </a:xfrm>
        </p:spPr>
        <p:txBody>
          <a:bodyPr/>
          <a:lstStyle/>
          <a:p>
            <a:r>
              <a:rPr lang="en-US" sz="2800" dirty="0"/>
              <a:t>If you'd like to include checkboxes and radio buttons to an inline form you need to make some changes to your code. Let's start by going over the checkbox code. Insert the following code after the last text input in the inline form:</a:t>
            </a:r>
          </a:p>
          <a:p>
            <a:r>
              <a:rPr lang="en-US" sz="2800" dirty="0"/>
              <a:t> </a:t>
            </a:r>
          </a:p>
          <a:p>
            <a:endParaRPr lang="en-US" sz="2800"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6751529"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105399"/>
            <a:ext cx="7010400" cy="994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07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inline checkboxes and radio </a:t>
            </a:r>
            <a:r>
              <a:rPr lang="en-US" b="1" dirty="0" smtClean="0"/>
              <a:t>buttons (</a:t>
            </a:r>
            <a:r>
              <a:rPr lang="en-US" b="1" dirty="0" err="1" smtClean="0"/>
              <a:t>tt</a:t>
            </a:r>
            <a:r>
              <a:rPr lang="en-US" b="1" dirty="0" smtClean="0"/>
              <a:t>)</a:t>
            </a:r>
            <a:endParaRPr lang="en-US" dirty="0"/>
          </a:p>
        </p:txBody>
      </p:sp>
      <p:sp>
        <p:nvSpPr>
          <p:cNvPr id="3" name="Content Placeholder 2"/>
          <p:cNvSpPr>
            <a:spLocks noGrp="1"/>
          </p:cNvSpPr>
          <p:nvPr>
            <p:ph idx="1"/>
          </p:nvPr>
        </p:nvSpPr>
        <p:spPr>
          <a:xfrm>
            <a:off x="457200" y="1600200"/>
            <a:ext cx="8686800" cy="4525963"/>
          </a:xfrm>
        </p:spPr>
        <p:txBody>
          <a:bodyPr/>
          <a:lstStyle/>
          <a:p>
            <a:r>
              <a:rPr lang="en-US" sz="2800" dirty="0"/>
              <a:t>Now that we've added the checkbox, let's check out an example using radio buttons. Add the following code to your form after the checkbox code:</a:t>
            </a: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81867"/>
            <a:ext cx="754684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820" y="5473435"/>
            <a:ext cx="7009028" cy="7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89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size of </a:t>
            </a:r>
            <a:r>
              <a:rPr lang="en-US" b="1" dirty="0" smtClean="0"/>
              <a:t>inputs</a:t>
            </a:r>
            <a:endParaRPr lang="en-US" dirty="0"/>
          </a:p>
        </p:txBody>
      </p:sp>
      <p:sp>
        <p:nvSpPr>
          <p:cNvPr id="3" name="Content Placeholder 2"/>
          <p:cNvSpPr>
            <a:spLocks noGrp="1"/>
          </p:cNvSpPr>
          <p:nvPr>
            <p:ph idx="1"/>
          </p:nvPr>
        </p:nvSpPr>
        <p:spPr>
          <a:xfrm>
            <a:off x="457200" y="1600200"/>
            <a:ext cx="8458200" cy="4525963"/>
          </a:xfrm>
        </p:spPr>
        <p:txBody>
          <a:bodyPr/>
          <a:lstStyle/>
          <a:p>
            <a:r>
              <a:rPr lang="en-US" sz="2400" dirty="0"/>
              <a:t>Bootstrap comes with a few handy utility CSS classes that you can use with form fields to have them appear at different sizes. Along with the default size, you can choose to display your fields in a larger or smaller size. </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33" y="3200400"/>
            <a:ext cx="7266962" cy="1399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118" y="4876799"/>
            <a:ext cx="5588441"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838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Controlling the width of form </a:t>
            </a:r>
            <a:r>
              <a:rPr lang="en-US" b="1" dirty="0" smtClean="0"/>
              <a:t>fields</a:t>
            </a:r>
            <a:endParaRPr lang="en-US" dirty="0"/>
          </a:p>
        </p:txBody>
      </p:sp>
      <p:sp>
        <p:nvSpPr>
          <p:cNvPr id="3" name="Content Placeholder 2"/>
          <p:cNvSpPr>
            <a:spLocks noGrp="1"/>
          </p:cNvSpPr>
          <p:nvPr>
            <p:ph idx="1"/>
          </p:nvPr>
        </p:nvSpPr>
        <p:spPr>
          <a:xfrm>
            <a:off x="304800" y="1600200"/>
            <a:ext cx="8686800" cy="4525963"/>
          </a:xfrm>
        </p:spPr>
        <p:txBody>
          <a:bodyPr/>
          <a:lstStyle/>
          <a:p>
            <a:r>
              <a:rPr lang="en-US" sz="2400" dirty="0"/>
              <a:t>I</a:t>
            </a:r>
            <a:r>
              <a:rPr lang="en-US" sz="2400" dirty="0" smtClean="0"/>
              <a:t>f </a:t>
            </a:r>
            <a:r>
              <a:rPr lang="en-US" sz="2400" dirty="0"/>
              <a:t>you are using </a:t>
            </a:r>
            <a:r>
              <a:rPr lang="en-US" sz="2400" i="1" dirty="0"/>
              <a:t>.col-md-12 </a:t>
            </a:r>
            <a:r>
              <a:rPr lang="en-US" sz="2400" dirty="0"/>
              <a:t>for your column class, the field is going to stretch to the width of the layout. This may not always be what you want, you may only want the input to stretch to half of the width of the layout.</a:t>
            </a:r>
          </a:p>
        </p:txBody>
      </p:sp>
      <p:grpSp>
        <p:nvGrpSpPr>
          <p:cNvPr id="4" name="Group 3"/>
          <p:cNvGrpSpPr/>
          <p:nvPr/>
        </p:nvGrpSpPr>
        <p:grpSpPr>
          <a:xfrm>
            <a:off x="762000" y="3193676"/>
            <a:ext cx="7086600" cy="2140324"/>
            <a:chOff x="533400" y="3886200"/>
            <a:chExt cx="6315075" cy="129540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63150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62450"/>
              <a:ext cx="58674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15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6067" y="5484657"/>
            <a:ext cx="4787900" cy="79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066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validation to </a:t>
            </a:r>
            <a:r>
              <a:rPr lang="en-US" b="1" dirty="0" smtClean="0"/>
              <a:t>inputs</a:t>
            </a:r>
            <a:endParaRPr lang="en-US" dirty="0"/>
          </a:p>
        </p:txBody>
      </p:sp>
      <p:sp>
        <p:nvSpPr>
          <p:cNvPr id="3" name="Content Placeholder 2"/>
          <p:cNvSpPr>
            <a:spLocks noGrp="1"/>
          </p:cNvSpPr>
          <p:nvPr>
            <p:ph idx="1"/>
          </p:nvPr>
        </p:nvSpPr>
        <p:spPr>
          <a:xfrm>
            <a:off x="457200" y="1600200"/>
            <a:ext cx="8534400" cy="4525963"/>
          </a:xfrm>
        </p:spPr>
        <p:txBody>
          <a:bodyPr/>
          <a:lstStyle/>
          <a:p>
            <a:r>
              <a:rPr lang="en-US" sz="2400" dirty="0"/>
              <a:t>Bootstrap 4 comes with some powerful yet easy to use validation styles for input fields. Validation styles are used to show things such as errors, warnings, and success states for form fields when you submit the actual form. </a:t>
            </a:r>
          </a:p>
        </p:txBody>
      </p:sp>
      <p:grpSp>
        <p:nvGrpSpPr>
          <p:cNvPr id="4" name="Group 3"/>
          <p:cNvGrpSpPr/>
          <p:nvPr/>
        </p:nvGrpSpPr>
        <p:grpSpPr>
          <a:xfrm>
            <a:off x="1447800" y="3200400"/>
            <a:ext cx="6756400" cy="3107266"/>
            <a:chOff x="1295400" y="3132667"/>
            <a:chExt cx="5781675" cy="233627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32667"/>
              <a:ext cx="57816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849812"/>
              <a:ext cx="54006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597708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validation to inputs</a:t>
            </a:r>
            <a:endParaRPr lang="en-US" dirty="0"/>
          </a:p>
        </p:txBody>
      </p:sp>
      <p:sp>
        <p:nvSpPr>
          <p:cNvPr id="3" name="Content Placeholder 2"/>
          <p:cNvSpPr>
            <a:spLocks noGrp="1"/>
          </p:cNvSpPr>
          <p:nvPr>
            <p:ph idx="1"/>
          </p:nvPr>
        </p:nvSpPr>
        <p:spPr/>
        <p:txBody>
          <a:bodyPr/>
          <a:lstStyle/>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339721"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033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b="1" dirty="0"/>
              <a:t>Using the </a:t>
            </a:r>
            <a:r>
              <a:rPr lang="en-US" sz="4000" b="1" dirty="0" err="1"/>
              <a:t>Jumbotron</a:t>
            </a:r>
            <a:r>
              <a:rPr lang="en-US" sz="4000" b="1" dirty="0"/>
              <a:t> </a:t>
            </a:r>
            <a:r>
              <a:rPr lang="en-US" sz="4000" b="1" dirty="0" smtClean="0"/>
              <a:t>component</a:t>
            </a:r>
            <a:endParaRPr lang="en-US" sz="4000" dirty="0"/>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r>
              <a:rPr lang="en-US" b="1" dirty="0"/>
              <a:t>Using the </a:t>
            </a:r>
            <a:r>
              <a:rPr lang="en-US" b="1" dirty="0" err="1"/>
              <a:t>Jumbotron</a:t>
            </a:r>
            <a:r>
              <a:rPr lang="en-US" b="1" dirty="0"/>
              <a:t> component</a:t>
            </a:r>
            <a:endParaRPr lang="en-US" dirty="0"/>
          </a:p>
        </p:txBody>
      </p:sp>
      <p:sp>
        <p:nvSpPr>
          <p:cNvPr id="5123" name="Rectangle 3"/>
          <p:cNvSpPr>
            <a:spLocks noGrp="1" noChangeArrowheads="1"/>
          </p:cNvSpPr>
          <p:nvPr>
            <p:ph type="body" idx="1"/>
          </p:nvPr>
        </p:nvSpPr>
        <p:spPr>
          <a:xfrm>
            <a:off x="457200" y="1493837"/>
            <a:ext cx="8458200" cy="4525963"/>
          </a:xfrm>
        </p:spPr>
        <p:txBody>
          <a:bodyPr/>
          <a:lstStyle/>
          <a:p>
            <a:r>
              <a:rPr lang="en-US" sz="2400" dirty="0" err="1"/>
              <a:t>Jumbotron</a:t>
            </a:r>
            <a:r>
              <a:rPr lang="en-US" sz="2400" dirty="0"/>
              <a:t> is used to feature a block of content, usually at the top of your page. This is your standard main feature block that you'll see on a number of websites. If you require something more sophisticated than a simple page title, </a:t>
            </a:r>
            <a:r>
              <a:rPr lang="en-US" sz="2400" dirty="0" err="1"/>
              <a:t>Jumbotron</a:t>
            </a:r>
            <a:r>
              <a:rPr lang="en-US" sz="2400" dirty="0"/>
              <a:t> is the component you'll want to use.</a:t>
            </a:r>
            <a:endParaRPr lang="en-US" sz="22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02" y="3666067"/>
            <a:ext cx="8425898" cy="2168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a:t>
            </a:r>
            <a:r>
              <a:rPr lang="en-US" b="1" dirty="0" err="1"/>
              <a:t>Jumbotron</a:t>
            </a:r>
            <a:r>
              <a:rPr lang="en-US" b="1" dirty="0"/>
              <a:t> component</a:t>
            </a:r>
            <a:endParaRPr lang="en-US" dirty="0"/>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18255"/>
            <a:ext cx="6781800" cy="329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0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Using the button </a:t>
            </a:r>
            <a:r>
              <a:rPr lang="en-US" sz="4000" dirty="0" smtClean="0"/>
              <a:t>component</a:t>
            </a:r>
            <a:endParaRPr 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a:t>
            </a:r>
            <a:r>
              <a:rPr lang="en-US" b="1" dirty="0" err="1"/>
              <a:t>Jumbotron</a:t>
            </a:r>
            <a:r>
              <a:rPr lang="en-US" b="1" dirty="0"/>
              <a:t> component</a:t>
            </a:r>
            <a:endParaRPr lang="en-US" dirty="0"/>
          </a:p>
        </p:txBody>
      </p:sp>
      <p:sp>
        <p:nvSpPr>
          <p:cNvPr id="3" name="Content Placeholder 2"/>
          <p:cNvSpPr>
            <a:spLocks noGrp="1"/>
          </p:cNvSpPr>
          <p:nvPr>
            <p:ph idx="1"/>
          </p:nvPr>
        </p:nvSpPr>
        <p:spPr>
          <a:xfrm>
            <a:off x="457200" y="1600200"/>
            <a:ext cx="8686800" cy="4525963"/>
          </a:xfrm>
        </p:spPr>
        <p:txBody>
          <a:bodyPr/>
          <a:lstStyle/>
          <a:p>
            <a:r>
              <a:rPr lang="en-US" sz="2400" dirty="0"/>
              <a:t>By default, the </a:t>
            </a:r>
            <a:r>
              <a:rPr lang="en-US" sz="2400" dirty="0" err="1"/>
              <a:t>Jumbotron</a:t>
            </a:r>
            <a:r>
              <a:rPr lang="en-US" sz="2400" dirty="0"/>
              <a:t> component will stretch to fit the width of the column it is contained within. I</a:t>
            </a:r>
            <a:r>
              <a:rPr lang="en-US" sz="2400" dirty="0" smtClean="0"/>
              <a:t>n </a:t>
            </a:r>
            <a:r>
              <a:rPr lang="en-US" sz="2400" dirty="0"/>
              <a:t>some cases, you might want a </a:t>
            </a:r>
            <a:r>
              <a:rPr lang="en-US" sz="2400" dirty="0" err="1"/>
              <a:t>Jumbotron</a:t>
            </a:r>
            <a:r>
              <a:rPr lang="en-US" sz="2400" dirty="0"/>
              <a:t> to stretch from one edge of the browser to the other without any horizontal padding on </a:t>
            </a:r>
            <a:r>
              <a:rPr lang="en-US" sz="2400" dirty="0" smtClean="0"/>
              <a:t>it. </a:t>
            </a:r>
            <a:endParaRPr lang="en-US" sz="24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3251200"/>
            <a:ext cx="695092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4906433"/>
            <a:ext cx="394294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7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b="1" dirty="0"/>
              <a:t>Using Cards for </a:t>
            </a:r>
            <a:r>
              <a:rPr lang="en-US" sz="4000" b="1" dirty="0" smtClean="0"/>
              <a:t>layout</a:t>
            </a:r>
            <a:endParaRPr lang="en-US" sz="4000" dirty="0"/>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Cards for layout</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400" dirty="0"/>
              <a:t>T</a:t>
            </a:r>
            <a:r>
              <a:rPr lang="en-US" sz="2400" dirty="0" smtClean="0"/>
              <a:t>he </a:t>
            </a:r>
            <a:r>
              <a:rPr lang="en-US" sz="2400" dirty="0"/>
              <a:t>best new feature in Bootstrap 4 is the new Card component</a:t>
            </a:r>
            <a:r>
              <a:rPr lang="en-US" sz="2400" dirty="0" smtClean="0"/>
              <a:t>.</a:t>
            </a:r>
          </a:p>
          <a:p>
            <a:r>
              <a:rPr lang="en-US" sz="2400" dirty="0" smtClean="0"/>
              <a:t> </a:t>
            </a:r>
            <a:r>
              <a:rPr lang="en-US" sz="2400" dirty="0"/>
              <a:t>If you're unfamiliar with Cards, they were made popular with the release of Google Material Design. They are a mobile first content container that works well for phones, tablets, and the desktop.</a:t>
            </a:r>
          </a:p>
          <a:p>
            <a:pPr marL="514350" indent="-514350">
              <a:buAutoNum type="arabicPeriod"/>
            </a:pPr>
            <a:endParaRPr lang="en-US" sz="22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89400"/>
            <a:ext cx="8520340"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Cards for layout</a:t>
            </a:r>
            <a:endParaRPr lang="en-US" dirty="0"/>
          </a:p>
        </p:txBody>
      </p:sp>
      <p:sp>
        <p:nvSpPr>
          <p:cNvPr id="3" name="Content Placeholder 2"/>
          <p:cNvSpPr>
            <a:spLocks noGrp="1"/>
          </p:cNvSpPr>
          <p:nvPr>
            <p:ph idx="1"/>
          </p:nvPr>
        </p:nvSpPr>
        <p:spPr/>
        <p:txBody>
          <a:bodyPr/>
          <a:lstStyle/>
          <a:p>
            <a:endParaRPr lang="en-US"/>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31533"/>
            <a:ext cx="60102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387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Moving the Card </a:t>
            </a:r>
            <a:r>
              <a:rPr lang="en-US" b="1" dirty="0" smtClean="0"/>
              <a:t>title</a:t>
            </a:r>
            <a:endParaRPr lang="en-US" dirty="0"/>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bwMode="auto">
          <a:xfrm>
            <a:off x="186267" y="2895599"/>
            <a:ext cx="8001000" cy="3459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endParaRPr lang="en-US" kern="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66" y="1343203"/>
            <a:ext cx="8280103" cy="328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72811"/>
            <a:ext cx="2192569" cy="2407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7311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text alignment in </a:t>
            </a:r>
            <a:r>
              <a:rPr lang="en-US" b="1" dirty="0" smtClean="0"/>
              <a:t>cards</a:t>
            </a:r>
            <a:endParaRPr lang="en-US" dirty="0"/>
          </a:p>
        </p:txBody>
      </p:sp>
      <p:sp>
        <p:nvSpPr>
          <p:cNvPr id="3" name="Content Placeholder 2"/>
          <p:cNvSpPr>
            <a:spLocks noGrp="1"/>
          </p:cNvSpPr>
          <p:nvPr>
            <p:ph idx="1"/>
          </p:nvPr>
        </p:nvSpPr>
        <p:spPr>
          <a:xfrm>
            <a:off x="533400" y="1447800"/>
            <a:ext cx="8229600" cy="4525963"/>
          </a:xfrm>
        </p:spPr>
        <p:txBody>
          <a:bodyPr/>
          <a:lstStyle/>
          <a:p>
            <a:r>
              <a:rPr lang="en-US" sz="2800" dirty="0" smtClean="0"/>
              <a:t>I've </a:t>
            </a:r>
            <a:r>
              <a:rPr lang="en-US" sz="2800" dirty="0"/>
              <a:t>added a class of </a:t>
            </a:r>
            <a:r>
              <a:rPr lang="en-US" sz="2800" i="1" dirty="0">
                <a:solidFill>
                  <a:srgbClr val="FF0000"/>
                </a:solidFill>
              </a:rPr>
              <a:t>.</a:t>
            </a:r>
            <a:r>
              <a:rPr lang="en-US" sz="2800" i="1" dirty="0" smtClean="0">
                <a:solidFill>
                  <a:srgbClr val="FF0000"/>
                </a:solidFill>
              </a:rPr>
              <a:t>text-</a:t>
            </a:r>
            <a:r>
              <a:rPr lang="en-US" sz="2800" i="1" dirty="0" err="1" smtClean="0">
                <a:solidFill>
                  <a:srgbClr val="FF0000"/>
                </a:solidFill>
              </a:rPr>
              <a:t>xs</a:t>
            </a:r>
            <a:r>
              <a:rPr lang="en-US" sz="2800" i="1" dirty="0" smtClean="0">
                <a:solidFill>
                  <a:srgbClr val="FF0000"/>
                </a:solidFill>
              </a:rPr>
              <a:t>-center</a:t>
            </a:r>
            <a:r>
              <a:rPr lang="en-US" sz="2800" dirty="0" smtClean="0"/>
              <a:t>, </a:t>
            </a:r>
            <a:r>
              <a:rPr lang="en-US" sz="2800" i="1" dirty="0" smtClean="0">
                <a:solidFill>
                  <a:srgbClr val="FF0000"/>
                </a:solidFill>
              </a:rPr>
              <a:t>.text-</a:t>
            </a:r>
            <a:r>
              <a:rPr lang="en-US" sz="2800" i="1" dirty="0" err="1" smtClean="0">
                <a:solidFill>
                  <a:srgbClr val="FF0000"/>
                </a:solidFill>
              </a:rPr>
              <a:t>xs</a:t>
            </a:r>
            <a:r>
              <a:rPr lang="en-US" sz="2800" i="1" dirty="0" smtClean="0">
                <a:solidFill>
                  <a:srgbClr val="FF0000"/>
                </a:solidFill>
              </a:rPr>
              <a:t>-right</a:t>
            </a:r>
            <a:endParaRPr lang="en-US" sz="2800" i="1" dirty="0">
              <a:solidFill>
                <a:srgbClr val="FF0000"/>
              </a:solidFill>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31" y="2362200"/>
            <a:ext cx="7967738" cy="201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4487185"/>
            <a:ext cx="5181600" cy="174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95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 </a:t>
            </a:r>
            <a:r>
              <a:rPr lang="en-US" b="1" dirty="0" smtClean="0"/>
              <a:t>header, a footer </a:t>
            </a:r>
            <a:r>
              <a:rPr lang="en-US" b="1" dirty="0"/>
              <a:t>to a </a:t>
            </a:r>
            <a:r>
              <a:rPr lang="en-US" b="1" dirty="0" smtClean="0"/>
              <a:t>Card</a:t>
            </a:r>
            <a:endParaRPr lang="en-US" dirty="0"/>
          </a:p>
        </p:txBody>
      </p:sp>
      <p:sp>
        <p:nvSpPr>
          <p:cNvPr id="3" name="Content Placeholder 2"/>
          <p:cNvSpPr>
            <a:spLocks noGrp="1"/>
          </p:cNvSpPr>
          <p:nvPr>
            <p:ph idx="1"/>
          </p:nvPr>
        </p:nvSpPr>
        <p:spPr/>
        <p:txBody>
          <a:bodyPr/>
          <a:lstStyle/>
          <a:p>
            <a:endParaRPr 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44133"/>
            <a:ext cx="7012862" cy="315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87800"/>
            <a:ext cx="2676525" cy="233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254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0"/>
            <a:ext cx="8839200" cy="1143000"/>
          </a:xfrm>
        </p:spPr>
        <p:txBody>
          <a:bodyPr/>
          <a:lstStyle/>
          <a:p>
            <a:r>
              <a:rPr lang="en-US" sz="4000" b="1" dirty="0"/>
              <a:t>How to use the </a:t>
            </a:r>
            <a:r>
              <a:rPr lang="en-US" sz="4000" b="1" dirty="0" err="1"/>
              <a:t>Navs</a:t>
            </a:r>
            <a:r>
              <a:rPr lang="en-US" sz="4000" b="1" dirty="0"/>
              <a:t> </a:t>
            </a:r>
            <a:r>
              <a:rPr lang="en-US" sz="4000" b="1" dirty="0" smtClean="0"/>
              <a:t>component</a:t>
            </a:r>
            <a:endParaRPr lang="en-US" sz="4000" dirty="0"/>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efault </a:t>
            </a:r>
            <a:r>
              <a:rPr lang="en-US" dirty="0" err="1"/>
              <a:t>Nav</a:t>
            </a:r>
            <a:r>
              <a:rPr lang="en-US" dirty="0"/>
              <a:t> component</a:t>
            </a:r>
          </a:p>
        </p:txBody>
      </p:sp>
      <p:sp>
        <p:nvSpPr>
          <p:cNvPr id="3" name="Content Placeholder 2"/>
          <p:cNvSpPr>
            <a:spLocks noGrp="1"/>
          </p:cNvSpPr>
          <p:nvPr>
            <p:ph idx="1"/>
          </p:nvPr>
        </p:nvSpPr>
        <p:spPr>
          <a:xfrm>
            <a:off x="228600" y="1371600"/>
            <a:ext cx="8686800" cy="4525963"/>
          </a:xfrm>
        </p:spPr>
        <p:txBody>
          <a:bodyPr/>
          <a:lstStyle/>
          <a:p>
            <a:r>
              <a:rPr lang="en-US" sz="2400" dirty="0"/>
              <a:t>The </a:t>
            </a:r>
            <a:r>
              <a:rPr lang="en-US" sz="2400" dirty="0" err="1"/>
              <a:t>Navs</a:t>
            </a:r>
            <a:r>
              <a:rPr lang="en-US" sz="2400" dirty="0"/>
              <a:t> component in Bootstrap can be displayed in a couple of different ways. The default view for the component is just a simple </a:t>
            </a:r>
            <a:r>
              <a:rPr lang="en-US" sz="2400" dirty="0" err="1"/>
              <a:t>unstyled</a:t>
            </a:r>
            <a:r>
              <a:rPr lang="en-US" sz="2400" dirty="0"/>
              <a:t> list of links.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19400"/>
            <a:ext cx="449946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71425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tabs with the </a:t>
            </a:r>
            <a:r>
              <a:rPr lang="en-US" b="1" dirty="0" err="1"/>
              <a:t>Nav</a:t>
            </a:r>
            <a:r>
              <a:rPr lang="en-US" b="1" dirty="0"/>
              <a:t> </a:t>
            </a:r>
            <a:r>
              <a:rPr lang="en-US" b="1" dirty="0" smtClean="0"/>
              <a:t>component</a:t>
            </a:r>
            <a:endParaRPr lang="en-US" dirty="0"/>
          </a:p>
        </p:txBody>
      </p:sp>
      <p:sp>
        <p:nvSpPr>
          <p:cNvPr id="3" name="Content Placeholder 2"/>
          <p:cNvSpPr>
            <a:spLocks noGrp="1"/>
          </p:cNvSpPr>
          <p:nvPr>
            <p:ph idx="1"/>
          </p:nvPr>
        </p:nvSpPr>
        <p:spPr>
          <a:xfrm>
            <a:off x="457200" y="1524000"/>
            <a:ext cx="8229600" cy="4525963"/>
          </a:xfrm>
        </p:spPr>
        <p:txBody>
          <a:bodyPr/>
          <a:lstStyle/>
          <a:p>
            <a:r>
              <a:rPr lang="en-US" sz="2400" dirty="0"/>
              <a:t>Converting the basic list to tabs is easy to do by adding a couple of things to our code. </a:t>
            </a:r>
            <a:endParaRPr lang="en-US" sz="2400" dirty="0" smtClean="0"/>
          </a:p>
          <a:p>
            <a:r>
              <a:rPr lang="en-US" sz="2400" dirty="0"/>
              <a:t>Turn the </a:t>
            </a:r>
            <a:r>
              <a:rPr lang="en-US" sz="2400" dirty="0" err="1"/>
              <a:t>nav</a:t>
            </a:r>
            <a:r>
              <a:rPr lang="en-US" sz="2400" dirty="0"/>
              <a:t> menu into navigation tabs with the </a:t>
            </a:r>
            <a:r>
              <a:rPr lang="en-US" sz="2400" i="1" dirty="0"/>
              <a:t>.</a:t>
            </a:r>
            <a:r>
              <a:rPr lang="en-US" sz="2400" i="1" dirty="0" err="1"/>
              <a:t>nav</a:t>
            </a:r>
            <a:r>
              <a:rPr lang="en-US" sz="2400" i="1" dirty="0"/>
              <a:t>-tabs </a:t>
            </a:r>
            <a:r>
              <a:rPr lang="en-US" sz="2400" dirty="0"/>
              <a:t>class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4648200" cy="3394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652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dirty="0"/>
              <a:t>Using the button </a:t>
            </a:r>
            <a:r>
              <a:rPr lang="en-US" dirty="0" smtClean="0"/>
              <a:t>component</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pPr marL="0" indent="0">
              <a:lnSpc>
                <a:spcPct val="150000"/>
              </a:lnSpc>
              <a:buNone/>
            </a:pPr>
            <a:r>
              <a:rPr lang="en-US" sz="2800" smtClean="0"/>
              <a:t>Buttons </a:t>
            </a:r>
            <a:r>
              <a:rPr lang="en-US" sz="2800" dirty="0"/>
              <a:t>are one of the most commonly used components in Bootstrap. In version 4 of Bootstrap, some of the new options for the button component include an outlined variation, toggle states, and button groups with checkboxes and radios. </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pill </a:t>
            </a:r>
            <a:r>
              <a:rPr lang="en-US" b="1" dirty="0" smtClean="0"/>
              <a:t>navigation</a:t>
            </a:r>
            <a:endParaRPr lang="en-US" dirty="0"/>
          </a:p>
        </p:txBody>
      </p:sp>
      <p:sp>
        <p:nvSpPr>
          <p:cNvPr id="3" name="Content Placeholder 2"/>
          <p:cNvSpPr>
            <a:spLocks noGrp="1"/>
          </p:cNvSpPr>
          <p:nvPr>
            <p:ph idx="1"/>
          </p:nvPr>
        </p:nvSpPr>
        <p:spPr>
          <a:xfrm>
            <a:off x="457200" y="1600200"/>
            <a:ext cx="8686800" cy="4525963"/>
          </a:xfrm>
        </p:spPr>
        <p:txBody>
          <a:bodyPr/>
          <a:lstStyle/>
          <a:p>
            <a:r>
              <a:rPr lang="en-US" sz="2400" dirty="0"/>
              <a:t>Changing the style of the </a:t>
            </a:r>
            <a:r>
              <a:rPr lang="en-US" sz="2400" dirty="0" err="1"/>
              <a:t>Nav</a:t>
            </a:r>
            <a:r>
              <a:rPr lang="en-US" sz="2400" dirty="0"/>
              <a:t> component to Pills is actually really easy. Take a look at the following sample code:</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731" y="2590800"/>
            <a:ext cx="46958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208" y="5229225"/>
            <a:ext cx="29051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118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Bootstrap </a:t>
            </a:r>
            <a:r>
              <a:rPr lang="en-US" b="1" dirty="0" err="1"/>
              <a:t>Navbar</a:t>
            </a:r>
            <a:r>
              <a:rPr lang="en-US" b="1" dirty="0"/>
              <a:t> </a:t>
            </a:r>
            <a:r>
              <a:rPr lang="en-US" b="1" dirty="0" smtClean="0"/>
              <a:t>component</a:t>
            </a:r>
            <a:endParaRPr lang="en-US" dirty="0"/>
          </a:p>
        </p:txBody>
      </p:sp>
      <p:sp>
        <p:nvSpPr>
          <p:cNvPr id="3" name="Content Placeholder 2"/>
          <p:cNvSpPr>
            <a:spLocks noGrp="1"/>
          </p:cNvSpPr>
          <p:nvPr>
            <p:ph idx="1"/>
          </p:nvPr>
        </p:nvSpPr>
        <p:spPr/>
        <p:txBody>
          <a:bodyPr/>
          <a:lstStyle/>
          <a:p>
            <a:r>
              <a:rPr lang="en-US" sz="2400" dirty="0"/>
              <a:t>A navigation bar is a navigation header that is placed at the top of the </a:t>
            </a:r>
            <a:r>
              <a:rPr lang="en-US" sz="2400" dirty="0" smtClean="0"/>
              <a:t>page.</a:t>
            </a:r>
            <a:endParaRPr lang="en-US" sz="2400"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333" y="2438400"/>
            <a:ext cx="3889422" cy="3808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870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color of the </a:t>
            </a:r>
            <a:r>
              <a:rPr lang="en-US" b="1" dirty="0" err="1" smtClean="0"/>
              <a:t>Navbar</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6222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743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the </a:t>
            </a:r>
            <a:r>
              <a:rPr lang="en-US" b="1" dirty="0" err="1"/>
              <a:t>Navbar</a:t>
            </a:r>
            <a:r>
              <a:rPr lang="en-US" b="1" dirty="0"/>
              <a:t> responsive</a:t>
            </a:r>
            <a:endParaRPr lang="en-US" dirty="0"/>
          </a:p>
        </p:txBody>
      </p:sp>
      <p:sp>
        <p:nvSpPr>
          <p:cNvPr id="3" name="Content Placeholder 2"/>
          <p:cNvSpPr>
            <a:spLocks noGrp="1"/>
          </p:cNvSpPr>
          <p:nvPr>
            <p:ph idx="1"/>
          </p:nvPr>
        </p:nvSpPr>
        <p:spPr>
          <a:xfrm>
            <a:off x="457200" y="1295400"/>
            <a:ext cx="8229600" cy="4525963"/>
          </a:xfrm>
        </p:spPr>
        <p:txBody>
          <a:bodyPr/>
          <a:lstStyle/>
          <a:p>
            <a:r>
              <a:rPr lang="en-US" sz="2400" dirty="0"/>
              <a:t>Being that Bootstrap is a mobile-first framework, it would only make sense that you need the ability to make the </a:t>
            </a:r>
            <a:r>
              <a:rPr lang="en-US" sz="2400" dirty="0" err="1"/>
              <a:t>Navbar</a:t>
            </a:r>
            <a:r>
              <a:rPr lang="en-US" sz="2400" dirty="0"/>
              <a:t> component responsive. </a:t>
            </a:r>
          </a:p>
        </p:txBody>
      </p:sp>
      <p:pic>
        <p:nvPicPr>
          <p:cNvPr id="4" name="Picture 3"/>
          <p:cNvPicPr>
            <a:picLocks noChangeAspect="1"/>
          </p:cNvPicPr>
          <p:nvPr/>
        </p:nvPicPr>
        <p:blipFill>
          <a:blip r:embed="rId3"/>
          <a:stretch>
            <a:fillRect/>
          </a:stretch>
        </p:blipFill>
        <p:spPr>
          <a:xfrm>
            <a:off x="685800" y="2590800"/>
            <a:ext cx="8077200" cy="3878019"/>
          </a:xfrm>
          <a:prstGeom prst="rect">
            <a:avLst/>
          </a:prstGeom>
        </p:spPr>
      </p:pic>
    </p:spTree>
    <p:extLst>
      <p:ext uri="{BB962C8B-B14F-4D97-AF65-F5344CB8AC3E}">
        <p14:creationId xmlns:p14="http://schemas.microsoft.com/office/powerpoint/2010/main" val="18778825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Responsive menu with multiple tier</a:t>
            </a:r>
            <a:endParaRPr lang="en-US"/>
          </a:p>
        </p:txBody>
      </p:sp>
      <p:pic>
        <p:nvPicPr>
          <p:cNvPr id="4" name="Picture 3"/>
          <p:cNvPicPr>
            <a:picLocks noChangeAspect="1"/>
          </p:cNvPicPr>
          <p:nvPr/>
        </p:nvPicPr>
        <p:blipFill>
          <a:blip r:embed="rId2"/>
          <a:stretch>
            <a:fillRect/>
          </a:stretch>
        </p:blipFill>
        <p:spPr>
          <a:xfrm>
            <a:off x="695325" y="1417638"/>
            <a:ext cx="7753350" cy="2971800"/>
          </a:xfrm>
          <a:prstGeom prst="rect">
            <a:avLst/>
          </a:prstGeom>
        </p:spPr>
      </p:pic>
      <p:pic>
        <p:nvPicPr>
          <p:cNvPr id="5" name="Picture 4"/>
          <p:cNvPicPr>
            <a:picLocks noChangeAspect="1"/>
          </p:cNvPicPr>
          <p:nvPr/>
        </p:nvPicPr>
        <p:blipFill>
          <a:blip r:embed="rId3"/>
          <a:stretch>
            <a:fillRect/>
          </a:stretch>
        </p:blipFill>
        <p:spPr>
          <a:xfrm>
            <a:off x="838200" y="4741863"/>
            <a:ext cx="3724275" cy="1581150"/>
          </a:xfrm>
          <a:prstGeom prst="rect">
            <a:avLst/>
          </a:prstGeom>
        </p:spPr>
      </p:pic>
      <p:pic>
        <p:nvPicPr>
          <p:cNvPr id="6" name="Picture 5"/>
          <p:cNvPicPr>
            <a:picLocks noChangeAspect="1"/>
          </p:cNvPicPr>
          <p:nvPr/>
        </p:nvPicPr>
        <p:blipFill>
          <a:blip r:embed="rId4"/>
          <a:stretch>
            <a:fillRect/>
          </a:stretch>
        </p:blipFill>
        <p:spPr>
          <a:xfrm>
            <a:off x="5410200" y="4437287"/>
            <a:ext cx="3276600" cy="2464965"/>
          </a:xfrm>
          <a:prstGeom prst="rect">
            <a:avLst/>
          </a:prstGeom>
        </p:spPr>
      </p:pic>
    </p:spTree>
    <p:extLst>
      <p:ext uri="{BB962C8B-B14F-4D97-AF65-F5344CB8AC3E}">
        <p14:creationId xmlns:p14="http://schemas.microsoft.com/office/powerpoint/2010/main" val="2902849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a:xfrm>
            <a:off x="457200" y="1371600"/>
            <a:ext cx="8686800" cy="4525963"/>
          </a:xfrm>
        </p:spPr>
        <p:txBody>
          <a:bodyPr/>
          <a:lstStyle/>
          <a:p>
            <a:pPr>
              <a:lnSpc>
                <a:spcPct val="150000"/>
              </a:lnSpc>
              <a:buFontTx/>
              <a:buChar char="-"/>
            </a:pPr>
            <a:r>
              <a:rPr lang="en-US" sz="2800" dirty="0"/>
              <a:t>This has been a really long chapter but I hope you have learned a lot</a:t>
            </a:r>
            <a:r>
              <a:rPr lang="en-US" sz="2800" dirty="0" smtClean="0"/>
              <a:t>.</a:t>
            </a:r>
          </a:p>
          <a:p>
            <a:pPr>
              <a:lnSpc>
                <a:spcPct val="150000"/>
              </a:lnSpc>
              <a:buFontTx/>
              <a:buChar char="-"/>
            </a:pPr>
            <a:r>
              <a:rPr lang="en-US" sz="2800" dirty="0" smtClean="0"/>
              <a:t> </a:t>
            </a:r>
            <a:r>
              <a:rPr lang="en-US" sz="2800" dirty="0"/>
              <a:t>We have covered Bootstrap components including buttons, button groups, button dropdown, forms, input groups, dropdowns, </a:t>
            </a:r>
            <a:r>
              <a:rPr lang="en-US" sz="2800" dirty="0" err="1"/>
              <a:t>Jumbotron</a:t>
            </a:r>
            <a:r>
              <a:rPr lang="en-US" sz="2800" dirty="0"/>
              <a:t>, Label, Alerts, Cards, </a:t>
            </a:r>
            <a:r>
              <a:rPr lang="en-US" sz="2800" dirty="0" err="1"/>
              <a:t>Navs</a:t>
            </a:r>
            <a:r>
              <a:rPr lang="en-US" sz="2800" dirty="0"/>
              <a:t>, </a:t>
            </a:r>
            <a:r>
              <a:rPr lang="en-US" sz="2800" dirty="0" err="1"/>
              <a:t>Navbar</a:t>
            </a:r>
            <a:r>
              <a:rPr lang="en-US" sz="2800" dirty="0"/>
              <a:t>, </a:t>
            </a:r>
            <a:r>
              <a:rPr lang="en-US" sz="2800" dirty="0" smtClean="0"/>
              <a:t>and </a:t>
            </a:r>
            <a:r>
              <a:rPr lang="en-US" sz="2800" dirty="0"/>
              <a:t>List </a:t>
            </a:r>
            <a:r>
              <a:rPr lang="en-US" sz="2800" dirty="0" smtClean="0"/>
              <a:t>Group.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Basic button </a:t>
            </a:r>
            <a:r>
              <a:rPr lang="en-US" b="1" dirty="0" smtClean="0"/>
              <a:t>examples</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pPr marL="0" indent="0">
              <a:buNone/>
            </a:pPr>
            <a:r>
              <a:rPr lang="en-US" sz="2800" dirty="0"/>
              <a:t>Bootstrap comes with six different button color options out of the box. </a:t>
            </a:r>
            <a:endParaRPr lang="en-US" sz="2800" dirty="0" smtClean="0"/>
          </a:p>
          <a:p>
            <a:pPr marL="514350" indent="-514350">
              <a:buAutoNum type="arabicPeriod"/>
            </a:pPr>
            <a:endParaRPr lang="en-US" sz="2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14" y="2743200"/>
            <a:ext cx="8692519" cy="2352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930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b="1" dirty="0"/>
              <a:t>Basic button examples</a:t>
            </a: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pPr marL="0" indent="0">
              <a:buNone/>
            </a:pPr>
            <a:endParaRPr lang="en-US" sz="2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33" y="1557867"/>
            <a:ext cx="6934200" cy="300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4800600"/>
            <a:ext cx="722870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930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r>
              <a:rPr lang="en-US" b="1" dirty="0"/>
              <a:t>Creating outlined buttons</a:t>
            </a:r>
            <a:endParaRPr lang="en-US"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Basically, you just need to append -outline to the default button variation class </a:t>
            </a:r>
            <a:r>
              <a:rPr lang="en-US" sz="2800" dirty="0" smtClean="0"/>
              <a:t>name. Once </a:t>
            </a:r>
            <a:r>
              <a:rPr lang="en-US" sz="2800" dirty="0"/>
              <a:t>you do, your buttons should look like this:</a:t>
            </a:r>
          </a:p>
          <a:p>
            <a:pPr marL="514350" indent="-514350">
              <a:buAutoNum type="arabicPeriod"/>
            </a:pPr>
            <a:endParaRPr lang="en-US" sz="2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4" y="2971800"/>
            <a:ext cx="869784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4800600"/>
            <a:ext cx="801858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930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b="1" dirty="0"/>
              <a:t>Using button groups</a:t>
            </a:r>
            <a:endParaRPr lang="en-US" sz="4000" dirty="0"/>
          </a:p>
          <a:p>
            <a:endParaRPr lang="en-US" sz="4000" dirty="0">
              <a:latin typeface="Impact" pitchFamily="34" charset="0"/>
            </a:endParaRPr>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r>
              <a:rPr lang="en-US" b="1" dirty="0"/>
              <a:t>Using button </a:t>
            </a:r>
            <a:r>
              <a:rPr lang="en-US" b="1" dirty="0" smtClean="0"/>
              <a:t>groups</a:t>
            </a:r>
            <a:endParaRPr lang="en-US" dirty="0">
              <a:latin typeface="Impact" pitchFamily="34" charset="0"/>
            </a:endParaRPr>
          </a:p>
        </p:txBody>
      </p:sp>
      <p:sp>
        <p:nvSpPr>
          <p:cNvPr id="5123" name="Rectangle 3"/>
          <p:cNvSpPr>
            <a:spLocks noGrp="1" noChangeArrowheads="1"/>
          </p:cNvSpPr>
          <p:nvPr>
            <p:ph type="body" idx="1"/>
          </p:nvPr>
        </p:nvSpPr>
        <p:spPr>
          <a:xfrm>
            <a:off x="457200" y="1493837"/>
            <a:ext cx="8458200" cy="4525963"/>
          </a:xfrm>
        </p:spPr>
        <p:txBody>
          <a:bodyPr/>
          <a:lstStyle/>
          <a:p>
            <a:r>
              <a:rPr lang="en-US" sz="2400" dirty="0"/>
              <a:t>If you're new to Bootstrap, button groups are exactly as they sound. They are a group of buttons that are connected horizontally or vertically to look like a single component. </a:t>
            </a:r>
            <a:endParaRPr lang="en-US" sz="2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33" y="3266965"/>
            <a:ext cx="8517467" cy="176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441950"/>
            <a:ext cx="422592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TotalTime>
  <Words>1852</Words>
  <Application>Microsoft Office PowerPoint</Application>
  <PresentationFormat>On-screen Show (4:3)</PresentationFormat>
  <Paragraphs>223</Paragraphs>
  <Slides>45</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Impact</vt:lpstr>
      <vt:lpstr>Default Design</vt:lpstr>
      <vt:lpstr>Chapter 04- [2]</vt:lpstr>
      <vt:lpstr>Objectives</vt:lpstr>
      <vt:lpstr>PowerPoint Presentation</vt:lpstr>
      <vt:lpstr>Using the button component</vt:lpstr>
      <vt:lpstr>Basic button examples</vt:lpstr>
      <vt:lpstr>Basic button examples</vt:lpstr>
      <vt:lpstr>Creating outlined buttons</vt:lpstr>
      <vt:lpstr>PowerPoint Presentation</vt:lpstr>
      <vt:lpstr>Using button groups</vt:lpstr>
      <vt:lpstr>Creating vertical button groups</vt:lpstr>
      <vt:lpstr>Coding a button dropdown</vt:lpstr>
      <vt:lpstr>Creating a pop-up menu</vt:lpstr>
      <vt:lpstr>PowerPoint Presentation</vt:lpstr>
      <vt:lpstr>Setting up a form</vt:lpstr>
      <vt:lpstr>Adding a select dropdown</vt:lpstr>
      <vt:lpstr>Inserting a textarea tag into your form</vt:lpstr>
      <vt:lpstr>Adding a file input form field</vt:lpstr>
      <vt:lpstr>Inserting radio buttons and checkboxes to a form</vt:lpstr>
      <vt:lpstr>Creating an inline form</vt:lpstr>
      <vt:lpstr>Hiding the labels in an inline form</vt:lpstr>
      <vt:lpstr>Adding inline checkboxes and radio buttons</vt:lpstr>
      <vt:lpstr>Adding inline checkboxes and radio buttons (tt)</vt:lpstr>
      <vt:lpstr>Changing the size of inputs</vt:lpstr>
      <vt:lpstr>Controlling the width of form fields</vt:lpstr>
      <vt:lpstr>Adding validation to inputs</vt:lpstr>
      <vt:lpstr>Adding validation to inputs</vt:lpstr>
      <vt:lpstr>PowerPoint Presentation</vt:lpstr>
      <vt:lpstr>Using the Jumbotron component</vt:lpstr>
      <vt:lpstr>Using the Jumbotron component</vt:lpstr>
      <vt:lpstr>Using the Jumbotron component</vt:lpstr>
      <vt:lpstr>PowerPoint Presentation</vt:lpstr>
      <vt:lpstr>Cards for layout</vt:lpstr>
      <vt:lpstr>Cards for layout</vt:lpstr>
      <vt:lpstr>Moving the Card title</vt:lpstr>
      <vt:lpstr>Changing text alignment in cards</vt:lpstr>
      <vt:lpstr>Adding a header, a footer to a Card</vt:lpstr>
      <vt:lpstr>PowerPoint Presentation</vt:lpstr>
      <vt:lpstr>Default Nav component</vt:lpstr>
      <vt:lpstr>Creating tabs with the Nav component</vt:lpstr>
      <vt:lpstr>Creating a pill navigation</vt:lpstr>
      <vt:lpstr>Using the Bootstrap Navbar component</vt:lpstr>
      <vt:lpstr>Changing the color of the Navbar</vt:lpstr>
      <vt:lpstr>Making the Navbar responsive</vt:lpstr>
      <vt:lpstr>Responsive menu with multiple tier</vt:lpstr>
      <vt:lpstr>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Admin</cp:lastModifiedBy>
  <cp:revision>167</cp:revision>
  <dcterms:created xsi:type="dcterms:W3CDTF">2014-02-09T07:44:29Z</dcterms:created>
  <dcterms:modified xsi:type="dcterms:W3CDTF">2018-03-30T09:00:59Z</dcterms:modified>
</cp:coreProperties>
</file>