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304" r:id="rId4"/>
    <p:sldId id="259" r:id="rId5"/>
    <p:sldId id="305" r:id="rId6"/>
    <p:sldId id="264" r:id="rId7"/>
    <p:sldId id="306" r:id="rId8"/>
    <p:sldId id="267" r:id="rId9"/>
    <p:sldId id="268" r:id="rId10"/>
    <p:sldId id="270" r:id="rId11"/>
    <p:sldId id="271" r:id="rId12"/>
    <p:sldId id="316" r:id="rId13"/>
    <p:sldId id="315" r:id="rId14"/>
    <p:sldId id="322" r:id="rId15"/>
    <p:sldId id="323" r:id="rId16"/>
    <p:sldId id="317" r:id="rId17"/>
    <p:sldId id="324" r:id="rId18"/>
    <p:sldId id="325" r:id="rId19"/>
    <p:sldId id="318" r:id="rId20"/>
    <p:sldId id="308" r:id="rId21"/>
    <p:sldId id="319" r:id="rId22"/>
    <p:sldId id="320" r:id="rId23"/>
    <p:sldId id="321" r:id="rId24"/>
    <p:sldId id="260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22" autoAdjust="0"/>
  </p:normalViewPr>
  <p:slideViewPr>
    <p:cSldViewPr>
      <p:cViewPr varScale="1">
        <p:scale>
          <a:sx n="63" d="100"/>
          <a:sy n="63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8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3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Hướng</a:t>
            </a:r>
            <a:r>
              <a:rPr lang="en-US" baseline="0" smtClean="0"/>
              <a:t> dẫn học viên chạy được ứng dụng Hello World với JavaScript.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58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98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20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37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45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67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08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17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85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30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z="4000" b="1" smtClean="0"/>
              <a:t>Chapter </a:t>
            </a:r>
            <a:r>
              <a:rPr lang="en-US" sz="4000" b="1" dirty="0" smtClean="0"/>
              <a:t>1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048000"/>
            <a:ext cx="7315200" cy="1143000"/>
          </a:xfrm>
        </p:spPr>
        <p:txBody>
          <a:bodyPr/>
          <a:lstStyle/>
          <a:p>
            <a:r>
              <a:rPr lang="en-US" sz="4000" dirty="0" smtClean="0">
                <a:latin typeface="Impact" pitchFamily="34" charset="0"/>
              </a:rPr>
              <a:t>Introduction to web development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200" smtClean="0"/>
              <a:t>A </a:t>
            </a:r>
            <a:r>
              <a:rPr lang="en-US" sz="2200" dirty="0" smtClean="0"/>
              <a:t>dynamic web page is a web page that’s generated by a server – side program or script.</a:t>
            </a:r>
          </a:p>
          <a:p>
            <a:pPr>
              <a:buFontTx/>
              <a:buChar char="-"/>
            </a:pPr>
            <a:r>
              <a:rPr lang="en-US" sz="2200" dirty="0" smtClean="0"/>
              <a:t>A dynamic web page at amazon.com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814" y="2883420"/>
            <a:ext cx="4753724" cy="3090343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686800" cy="1143000"/>
          </a:xfrm>
        </p:spPr>
        <p:txBody>
          <a:bodyPr/>
          <a:lstStyle/>
          <a:p>
            <a:pPr algn="l"/>
            <a:r>
              <a:rPr lang="en-US" smtClean="0"/>
              <a:t>Dynamic web pages are processed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42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2438400"/>
            <a:ext cx="7315535" cy="28194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/>
            <a:r>
              <a:rPr lang="en-US" smtClean="0"/>
              <a:t>Web server processes a dynamic web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73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JavaScript used for client-side </a:t>
            </a:r>
            <a:r>
              <a:rPr lang="en-US" smtClean="0"/>
              <a:t>processing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sz="2800" smtClean="0"/>
              <a:t>How JavaScript fits into web architecture</a:t>
            </a:r>
          </a:p>
          <a:p>
            <a:pPr marL="0" indent="0">
              <a:buNone/>
            </a:pPr>
            <a:endParaRPr lang="en-US" sz="2800" smtClean="0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endParaRPr lang="en-US" sz="2800" smtClean="0"/>
          </a:p>
          <a:p>
            <a:pPr marL="0" indent="0">
              <a:buNone/>
            </a:pPr>
            <a:endParaRPr lang="en-US" sz="1800" smtClean="0"/>
          </a:p>
          <a:p>
            <a:pPr marL="0" indent="0">
              <a:buNone/>
            </a:pPr>
            <a:endParaRPr lang="en-US" sz="2400" smtClean="0"/>
          </a:p>
          <a:p>
            <a:r>
              <a:rPr lang="en-US" sz="2800" smtClean="0"/>
              <a:t>Three of the many uses of </a:t>
            </a:r>
            <a:r>
              <a:rPr lang="en-US" sz="2800" smtClean="0"/>
              <a:t>JavaScript</a:t>
            </a:r>
            <a:endParaRPr lang="en-US" sz="2800" smtClean="0"/>
          </a:p>
          <a:p>
            <a:pPr lvl="1"/>
            <a:r>
              <a:rPr lang="en-US" sz="2400" smtClean="0"/>
              <a:t>Data validation</a:t>
            </a:r>
          </a:p>
          <a:p>
            <a:pPr lvl="1"/>
            <a:r>
              <a:rPr lang="en-US" sz="2400" smtClean="0"/>
              <a:t>Image swap and rollovers</a:t>
            </a:r>
          </a:p>
          <a:p>
            <a:pPr lvl="1"/>
            <a:r>
              <a:rPr lang="en-US" sz="2400" smtClean="0"/>
              <a:t>Slide shows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86000"/>
            <a:ext cx="4953000" cy="177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25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about JavaScript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4525963"/>
          </a:xfrm>
        </p:spPr>
        <p:txBody>
          <a:bodyPr/>
          <a:lstStyle/>
          <a:p>
            <a:r>
              <a:rPr lang="en-US" sz="2800" b="1" i="1" smtClean="0"/>
              <a:t>JavaScript</a:t>
            </a:r>
            <a:r>
              <a:rPr lang="en-US" sz="2800" smtClean="0"/>
              <a:t> is a </a:t>
            </a:r>
            <a:r>
              <a:rPr lang="en-US" sz="2800" b="1" i="1" smtClean="0"/>
              <a:t>scripting language</a:t>
            </a:r>
            <a:r>
              <a:rPr lang="en-US" sz="2800" smtClean="0"/>
              <a:t> thay is run by the </a:t>
            </a:r>
            <a:r>
              <a:rPr lang="en-US" sz="2800" b="1" i="1" smtClean="0"/>
              <a:t>JavaScript engine</a:t>
            </a:r>
            <a:r>
              <a:rPr lang="en-US" sz="2800" smtClean="0"/>
              <a:t> of a web browser and controls the operation of the browser</a:t>
            </a:r>
            <a:r>
              <a:rPr lang="en-US" sz="2800" smtClean="0"/>
              <a:t>.</a:t>
            </a:r>
          </a:p>
          <a:p>
            <a:r>
              <a:rPr lang="en-US" sz="2800" smtClean="0"/>
              <a:t>When the browser request an HTML contains JavaScript or link to JavaScript file, both HTML and JavaScript are loaded into the browser.</a:t>
            </a:r>
          </a:p>
          <a:p>
            <a:r>
              <a:rPr lang="en-US" sz="2800" smtClean="0"/>
              <a:t>JavaScript run on client, not in the server so in some case they help the application more efficiently. </a:t>
            </a: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486099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</a:t>
            </a:r>
            <a:r>
              <a:rPr lang="en-US"/>
              <a:t>about </a:t>
            </a:r>
            <a:r>
              <a:rPr lang="en-US" smtClean="0"/>
              <a:t>JavaScript 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525963"/>
          </a:xfrm>
        </p:spPr>
        <p:txBody>
          <a:bodyPr/>
          <a:lstStyle/>
          <a:p>
            <a:r>
              <a:rPr lang="en-US" sz="2800" smtClean="0"/>
              <a:t>JavaScript based on the ECMAScript specification which founder by Netscape in 1995 and newest version update on June 2016.</a:t>
            </a:r>
          </a:p>
          <a:p>
            <a:r>
              <a:rPr lang="en-US" sz="2800"/>
              <a:t>ECMAScript </a:t>
            </a:r>
            <a:r>
              <a:rPr lang="en-US" sz="2800" smtClean="0"/>
              <a:t>specification details the standards that scripting languages like JavaScript should meet.</a:t>
            </a:r>
            <a:endParaRPr lang="en-US" sz="280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045" y="4109085"/>
            <a:ext cx="64674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5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048000"/>
            <a:ext cx="76962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The components of </a:t>
            </a:r>
          </a:p>
          <a:p>
            <a:r>
              <a:rPr lang="en-US" sz="4000" smtClean="0">
                <a:latin typeface="Impact" pitchFamily="34" charset="0"/>
              </a:rPr>
              <a:t>a </a:t>
            </a:r>
            <a:r>
              <a:rPr lang="en-US" sz="4000" smtClean="0">
                <a:latin typeface="Impact" pitchFamily="34" charset="0"/>
              </a:rPr>
              <a:t>JavaScript application</a:t>
            </a:r>
            <a:endParaRPr lang="en-US" sz="4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957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components of a JavaScript applications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smtClean="0"/>
              <a:t>The JavaScipt application includes:</a:t>
            </a:r>
          </a:p>
          <a:p>
            <a:pPr lvl="1"/>
            <a:r>
              <a:rPr lang="en-US" sz="2400" smtClean="0"/>
              <a:t>HTML</a:t>
            </a:r>
          </a:p>
          <a:p>
            <a:pPr lvl="1"/>
            <a:r>
              <a:rPr lang="en-US" sz="2400" smtClean="0"/>
              <a:t>CSS</a:t>
            </a:r>
          </a:p>
          <a:p>
            <a:pPr lvl="1"/>
            <a:r>
              <a:rPr lang="en-US" sz="2400" smtClean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09428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HTML for email list application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52600"/>
            <a:ext cx="5867400" cy="4581846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438334"/>
              </p:ext>
            </p:extLst>
          </p:nvPr>
        </p:nvGraphicFramePr>
        <p:xfrm>
          <a:off x="4495800" y="1402398"/>
          <a:ext cx="4491016" cy="185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Bitmap Image" r:id="rId5" imgW="7248600" imgH="3000240" progId="Paint.Picture">
                  <p:embed/>
                </p:oleObj>
              </mc:Choice>
              <mc:Fallback>
                <p:oleObj name="Bitmap Image" r:id="rId5" imgW="7248600" imgH="30002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95800" y="1402398"/>
                        <a:ext cx="4491016" cy="1858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034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smtClean="0"/>
              <a:t>CSS </a:t>
            </a:r>
            <a:r>
              <a:rPr lang="en-US"/>
              <a:t>for </a:t>
            </a:r>
            <a:r>
              <a:rPr lang="en-US" smtClean="0"/>
              <a:t>email list application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" y="1417638"/>
            <a:ext cx="6457950" cy="4819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581400"/>
            <a:ext cx="51149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92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5457825" cy="5191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106363"/>
            <a:ext cx="8229600" cy="868362"/>
          </a:xfrm>
        </p:spPr>
        <p:txBody>
          <a:bodyPr/>
          <a:lstStyle/>
          <a:p>
            <a:r>
              <a:rPr lang="en-US"/>
              <a:t>The </a:t>
            </a:r>
            <a:r>
              <a:rPr lang="en-US" smtClean="0"/>
              <a:t>JavaScript </a:t>
            </a:r>
            <a:r>
              <a:rPr lang="en-US"/>
              <a:t>for </a:t>
            </a:r>
            <a:r>
              <a:rPr lang="en-US" smtClean="0"/>
              <a:t>application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800" y="1600200"/>
            <a:ext cx="417972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4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web application work</a:t>
            </a:r>
          </a:p>
          <a:p>
            <a:r>
              <a:rPr lang="en-US" smtClean="0"/>
              <a:t>The components of a JavaScript application</a:t>
            </a:r>
          </a:p>
          <a:p>
            <a:r>
              <a:rPr lang="en-US" smtClean="0"/>
              <a:t>How to test a JavaScript application</a:t>
            </a:r>
          </a:p>
          <a:p>
            <a:r>
              <a:rPr lang="en-US" smtClean="0"/>
              <a:t>How to develop a JavaScript application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048000"/>
            <a:ext cx="76962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How to test a JavaScript application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run a JavaScript application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JavaScript file is loaded and run when  web page is loaded. So run a JavaScript application same with run a web page.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13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find errors in your code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can used Chrome’s developer tools to find errors in JavaScript code.</a:t>
            </a:r>
          </a:p>
          <a:p>
            <a:r>
              <a:rPr lang="en-US" smtClean="0"/>
              <a:t>Press F12 or Ctrl + Shift + I to open developer tool.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8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/>
          <a:lstStyle/>
          <a:p>
            <a:r>
              <a:rPr lang="en-US"/>
              <a:t>How to develop a JavaScript </a:t>
            </a:r>
            <a:r>
              <a:rPr lang="en-US" smtClean="0"/>
              <a:t>application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Open new project</a:t>
            </a:r>
          </a:p>
          <a:p>
            <a:r>
              <a:rPr lang="en-US" smtClean="0"/>
              <a:t>Add HTML, CSS file for project</a:t>
            </a:r>
          </a:p>
          <a:p>
            <a:r>
              <a:rPr lang="en-US" smtClean="0"/>
              <a:t>Add JavaScript file and add link to html file</a:t>
            </a:r>
          </a:p>
          <a:p>
            <a:r>
              <a:rPr lang="en-US" smtClean="0"/>
              <a:t>Run and test project result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37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382000" cy="452596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800" i="1" dirty="0"/>
              <a:t>Web application consist  </a:t>
            </a:r>
            <a:r>
              <a:rPr lang="en-US" sz="2800" i="1"/>
              <a:t>of client, </a:t>
            </a:r>
            <a:r>
              <a:rPr lang="en-US" sz="2800" i="1" dirty="0"/>
              <a:t>a web server </a:t>
            </a:r>
            <a:r>
              <a:rPr lang="en-US" sz="2800" i="1"/>
              <a:t>and </a:t>
            </a:r>
            <a:r>
              <a:rPr lang="en-US" sz="2800" i="1" smtClean="0"/>
              <a:t>network.</a:t>
            </a:r>
            <a:endParaRPr lang="en-US" sz="2800" i="1"/>
          </a:p>
          <a:p>
            <a:r>
              <a:rPr lang="en-US" sz="2800" b="1" i="1"/>
              <a:t>JavaScript</a:t>
            </a:r>
            <a:r>
              <a:rPr lang="en-US" sz="2800"/>
              <a:t> is a </a:t>
            </a:r>
            <a:r>
              <a:rPr lang="en-US" sz="2800" b="1" i="1"/>
              <a:t>scripting language</a:t>
            </a:r>
            <a:r>
              <a:rPr lang="en-US" sz="2800"/>
              <a:t> thay is run by the </a:t>
            </a:r>
            <a:r>
              <a:rPr lang="en-US" sz="2800" b="1" i="1"/>
              <a:t>JavaScript engine</a:t>
            </a:r>
            <a:r>
              <a:rPr lang="en-US" sz="2800"/>
              <a:t> of a web </a:t>
            </a:r>
            <a:r>
              <a:rPr lang="en-US" sz="2800" smtClean="0"/>
              <a:t>browser.</a:t>
            </a:r>
            <a:endParaRPr lang="en-US" sz="2800"/>
          </a:p>
          <a:p>
            <a:r>
              <a:rPr lang="en-US" sz="2800" smtClean="0"/>
              <a:t>The </a:t>
            </a:r>
            <a:r>
              <a:rPr lang="en-US" sz="2800"/>
              <a:t>ECMAScript specification </a:t>
            </a:r>
            <a:r>
              <a:rPr lang="en-US" sz="2800" smtClean="0"/>
              <a:t>provides the standards that JavaScript implements.</a:t>
            </a:r>
          </a:p>
          <a:p>
            <a:r>
              <a:rPr lang="en-US" sz="2800"/>
              <a:t>The JavaScipt application includes:</a:t>
            </a:r>
          </a:p>
          <a:p>
            <a:pPr lvl="1"/>
            <a:r>
              <a:rPr lang="en-US" sz="2000"/>
              <a:t>HTML</a:t>
            </a:r>
          </a:p>
          <a:p>
            <a:pPr lvl="1"/>
            <a:r>
              <a:rPr lang="en-US" sz="2000"/>
              <a:t>CSS</a:t>
            </a:r>
          </a:p>
          <a:p>
            <a:pPr lvl="1"/>
            <a:r>
              <a:rPr lang="en-US" sz="2000" smtClean="0"/>
              <a:t>JavaScript</a:t>
            </a:r>
            <a:endParaRPr lang="en-US" sz="2000"/>
          </a:p>
          <a:p>
            <a:pPr marL="0" indent="0">
              <a:buNone/>
            </a:pPr>
            <a:endParaRPr lang="en-US" sz="2800" dirty="0" smtClean="0"/>
          </a:p>
          <a:p>
            <a:pPr>
              <a:buFontTx/>
              <a:buChar char="-"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048000"/>
            <a:ext cx="73152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How web application work?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/>
            <a:r>
              <a:rPr lang="en-US" sz="4000" smtClean="0"/>
              <a:t>Definitions</a:t>
            </a:r>
            <a:endParaRPr 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458200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b="1" smtClean="0"/>
              <a:t>World Wide Web (Web)</a:t>
            </a:r>
            <a:endParaRPr lang="en-US" sz="2400" b="1" dirty="0"/>
          </a:p>
          <a:p>
            <a:pPr marL="400050" lvl="1" indent="0" algn="just">
              <a:buFontTx/>
              <a:buChar char="-"/>
            </a:pPr>
            <a:r>
              <a:rPr lang="en-US" sz="2200" smtClean="0"/>
              <a:t> WWW </a:t>
            </a:r>
            <a:r>
              <a:rPr lang="en-US" sz="2200" dirty="0" smtClean="0"/>
              <a:t>consist of all the public Web sites connected to the Internet worldwide, including the client devices that access Web content</a:t>
            </a:r>
            <a:r>
              <a:rPr lang="en-US" sz="2200" smtClean="0"/>
              <a:t>. </a:t>
            </a:r>
          </a:p>
          <a:p>
            <a:pPr marL="400050" lvl="1" indent="0" algn="just">
              <a:buFontTx/>
              <a:buChar char="-"/>
            </a:pPr>
            <a:r>
              <a:rPr lang="en-US" sz="2200" smtClean="0"/>
              <a:t> The </a:t>
            </a:r>
            <a:r>
              <a:rPr lang="en-US" sz="2200" dirty="0" smtClean="0"/>
              <a:t>WWW is just one of many applications of the Internet and computer networks</a:t>
            </a:r>
            <a:r>
              <a:rPr lang="en-US" sz="2200" smtClean="0"/>
              <a:t>. </a:t>
            </a:r>
          </a:p>
          <a:p>
            <a:pPr marL="400050" lvl="1" indent="0">
              <a:buNone/>
            </a:pPr>
            <a:endParaRPr lang="en-US" sz="2100" dirty="0" smtClean="0"/>
          </a:p>
          <a:p>
            <a:pPr marL="0" indent="0">
              <a:buNone/>
            </a:pPr>
            <a:r>
              <a:rPr lang="en-US" sz="2400" b="1" dirty="0"/>
              <a:t>2</a:t>
            </a:r>
            <a:r>
              <a:rPr lang="en-US" sz="2400" b="1"/>
              <a:t>. </a:t>
            </a:r>
            <a:r>
              <a:rPr lang="en-US" sz="2400" b="1" smtClean="0"/>
              <a:t>Web Application</a:t>
            </a:r>
            <a:endParaRPr lang="en-US" sz="2400" b="1" dirty="0"/>
          </a:p>
          <a:p>
            <a:pPr marL="400050" lvl="1" indent="0">
              <a:buFontTx/>
              <a:buChar char="-"/>
            </a:pPr>
            <a:r>
              <a:rPr lang="en-US" sz="2200" smtClean="0"/>
              <a:t>  </a:t>
            </a:r>
            <a:r>
              <a:rPr lang="en-US" sz="2200" b="1" smtClean="0"/>
              <a:t>Web Application</a:t>
            </a:r>
            <a:r>
              <a:rPr lang="en-US" sz="2200" smtClean="0"/>
              <a:t> includes Client and Server</a:t>
            </a:r>
          </a:p>
          <a:p>
            <a:pPr marL="400050" lvl="1" indent="0">
              <a:buFontTx/>
              <a:buChar char="-"/>
            </a:pPr>
            <a:r>
              <a:rPr lang="en-US" sz="2200" smtClean="0"/>
              <a:t>  </a:t>
            </a:r>
            <a:r>
              <a:rPr lang="en-US" sz="2200" b="1" smtClean="0"/>
              <a:t>Clients</a:t>
            </a:r>
            <a:r>
              <a:rPr lang="en-US" sz="2200" smtClean="0"/>
              <a:t> </a:t>
            </a:r>
            <a:r>
              <a:rPr lang="en-US" sz="2200" dirty="0"/>
              <a:t>are the computer, tablets and mobiles devices that use the web applications.</a:t>
            </a:r>
          </a:p>
          <a:p>
            <a:pPr marL="400050" lvl="1" indent="0">
              <a:buFontTx/>
              <a:buChar char="-"/>
            </a:pPr>
            <a:r>
              <a:rPr lang="en-US" sz="2200" smtClean="0"/>
              <a:t>  </a:t>
            </a:r>
            <a:r>
              <a:rPr lang="en-US" sz="2200" b="1" smtClean="0"/>
              <a:t>Web </a:t>
            </a:r>
            <a:r>
              <a:rPr lang="en-US" sz="2200" b="1" dirty="0"/>
              <a:t>server</a:t>
            </a:r>
            <a:r>
              <a:rPr lang="en-US" sz="2200" dirty="0"/>
              <a:t> holds the files that make up a web applications.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/>
            <a:r>
              <a:rPr lang="en-US" sz="4000" smtClean="0"/>
              <a:t>Definitions (cont)</a:t>
            </a:r>
            <a:endParaRPr 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458200" cy="4525963"/>
          </a:xfrm>
        </p:spPr>
        <p:txBody>
          <a:bodyPr/>
          <a:lstStyle/>
          <a:p>
            <a:pPr marL="514350" indent="-514350">
              <a:buFontTx/>
              <a:buChar char="-"/>
            </a:pPr>
            <a:r>
              <a:rPr lang="en-US" sz="2400" smtClean="0"/>
              <a:t>Network </a:t>
            </a:r>
          </a:p>
          <a:p>
            <a:pPr marL="514350" indent="-514350">
              <a:buFontTx/>
              <a:buChar char="-"/>
            </a:pPr>
            <a:r>
              <a:rPr lang="en-US" sz="2400" smtClean="0"/>
              <a:t>LAN: Local Area Network</a:t>
            </a:r>
          </a:p>
          <a:p>
            <a:pPr marL="514350" indent="-514350">
              <a:buFontTx/>
              <a:buChar char="-"/>
            </a:pPr>
            <a:r>
              <a:rPr lang="en-US" sz="2400" smtClean="0"/>
              <a:t>WAN: Wide Area Network</a:t>
            </a:r>
          </a:p>
          <a:p>
            <a:pPr marL="514350" indent="-514350">
              <a:buFontTx/>
              <a:buChar char="-"/>
            </a:pPr>
            <a:r>
              <a:rPr lang="en-US" sz="2400" smtClean="0"/>
              <a:t>ISP: Internet Service Provider</a:t>
            </a:r>
          </a:p>
          <a:p>
            <a:pPr marL="514350" indent="-514350">
              <a:buFontTx/>
              <a:buChar char="-"/>
            </a:pPr>
            <a:r>
              <a:rPr lang="en-US" sz="2400" smtClean="0"/>
              <a:t>IXP: Internet Exchange Points</a:t>
            </a:r>
          </a:p>
          <a:p>
            <a:pPr marL="514350" indent="-514350">
              <a:buFontTx/>
              <a:buChar char="-"/>
            </a:pPr>
            <a:r>
              <a:rPr lang="en-US" sz="2400" smtClean="0"/>
              <a:t>IP: Internet Protocol</a:t>
            </a:r>
            <a:endParaRPr lang="en-US" sz="2400" dirty="0"/>
          </a:p>
          <a:p>
            <a:pPr marL="400050" lvl="1" indent="0">
              <a:buNone/>
            </a:pPr>
            <a:endParaRPr lang="en-US" sz="21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/>
            <a:r>
              <a:rPr lang="en-US" smtClean="0"/>
              <a:t>Components of web application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828800"/>
            <a:ext cx="52959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8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/>
            <a:r>
              <a:rPr lang="en-US" sz="4000" smtClean="0"/>
              <a:t>Web Page</a:t>
            </a:r>
            <a:endParaRPr 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458200" cy="4525963"/>
          </a:xfrm>
        </p:spPr>
        <p:txBody>
          <a:bodyPr/>
          <a:lstStyle/>
          <a:p>
            <a:pPr marL="514350" indent="-514350">
              <a:buFontTx/>
              <a:buChar char="-"/>
            </a:pPr>
            <a:r>
              <a:rPr lang="en-US" sz="2800" smtClean="0"/>
              <a:t>Web page is a page content display on web browser</a:t>
            </a:r>
          </a:p>
          <a:p>
            <a:pPr marL="514350" indent="-514350">
              <a:buFontTx/>
              <a:buChar char="-"/>
            </a:pPr>
            <a:r>
              <a:rPr lang="en-US" sz="2800" smtClean="0"/>
              <a:t>Web page include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400" smtClean="0"/>
              <a:t>Static web page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400" smtClean="0"/>
              <a:t>Dynamic web page</a:t>
            </a:r>
            <a:endParaRPr lang="en-US" sz="2400" dirty="0"/>
          </a:p>
          <a:p>
            <a:pPr marL="400050" lvl="1" indent="0">
              <a:buNone/>
            </a:pPr>
            <a:endParaRPr lang="en-US" sz="21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62400" y="5486400"/>
            <a:ext cx="200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static web page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04707"/>
            <a:ext cx="6781800" cy="4258081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/>
            <a:r>
              <a:rPr lang="en-US" smtClean="0"/>
              <a:t>A web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968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2181050"/>
            <a:ext cx="6961921" cy="2314750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82000" cy="1143000"/>
          </a:xfrm>
        </p:spPr>
        <p:txBody>
          <a:bodyPr/>
          <a:lstStyle/>
          <a:p>
            <a:pPr algn="l"/>
            <a:r>
              <a:rPr lang="en-US" smtClean="0"/>
              <a:t>Static web pages are processed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53195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666</Words>
  <Application>Microsoft Office PowerPoint</Application>
  <PresentationFormat>On-screen Show (4:3)</PresentationFormat>
  <Paragraphs>109</Paragraphs>
  <Slides>24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Impact</vt:lpstr>
      <vt:lpstr>Default Design</vt:lpstr>
      <vt:lpstr>Paintbrush Picture</vt:lpstr>
      <vt:lpstr>Chapter 1</vt:lpstr>
      <vt:lpstr>Objectives</vt:lpstr>
      <vt:lpstr>PowerPoint Presentation</vt:lpstr>
      <vt:lpstr>Definitions</vt:lpstr>
      <vt:lpstr>Definitions (cont)</vt:lpstr>
      <vt:lpstr>Components of web application</vt:lpstr>
      <vt:lpstr>Web Page</vt:lpstr>
      <vt:lpstr>A web page</vt:lpstr>
      <vt:lpstr>Static web pages are processed</vt:lpstr>
      <vt:lpstr>Dynamic web pages are processed</vt:lpstr>
      <vt:lpstr>Web server processes a dynamic web page</vt:lpstr>
      <vt:lpstr>How JavaScript used for client-side processing</vt:lpstr>
      <vt:lpstr>More about JavaScript</vt:lpstr>
      <vt:lpstr>More about JavaScript ..</vt:lpstr>
      <vt:lpstr>PowerPoint Presentation</vt:lpstr>
      <vt:lpstr>The components of a JavaScript applications</vt:lpstr>
      <vt:lpstr>The HTML for email list application</vt:lpstr>
      <vt:lpstr>The CSS for email list application</vt:lpstr>
      <vt:lpstr>The JavaScript for application</vt:lpstr>
      <vt:lpstr>PowerPoint Presentation</vt:lpstr>
      <vt:lpstr>How to run a JavaScript application</vt:lpstr>
      <vt:lpstr>How to find errors in your code</vt:lpstr>
      <vt:lpstr>How to develop a JavaScript application</vt:lpstr>
      <vt:lpstr>Summary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Viet Vy Van</cp:lastModifiedBy>
  <cp:revision>148</cp:revision>
  <dcterms:created xsi:type="dcterms:W3CDTF">2014-02-09T07:44:29Z</dcterms:created>
  <dcterms:modified xsi:type="dcterms:W3CDTF">2018-12-24T07:39:58Z</dcterms:modified>
</cp:coreProperties>
</file>