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304" r:id="rId4"/>
    <p:sldId id="306" r:id="rId5"/>
    <p:sldId id="305" r:id="rId6"/>
    <p:sldId id="310" r:id="rId7"/>
    <p:sldId id="308" r:id="rId8"/>
    <p:sldId id="309" r:id="rId9"/>
    <p:sldId id="307" r:id="rId10"/>
    <p:sldId id="311" r:id="rId11"/>
    <p:sldId id="312" r:id="rId12"/>
    <p:sldId id="313" r:id="rId13"/>
    <p:sldId id="314" r:id="rId14"/>
    <p:sldId id="315" r:id="rId15"/>
    <p:sldId id="339" r:id="rId16"/>
    <p:sldId id="340" r:id="rId17"/>
    <p:sldId id="341" r:id="rId18"/>
    <p:sldId id="342" r:id="rId19"/>
    <p:sldId id="344" r:id="rId20"/>
    <p:sldId id="345" r:id="rId21"/>
    <p:sldId id="316" r:id="rId22"/>
    <p:sldId id="317" r:id="rId23"/>
    <p:sldId id="318" r:id="rId24"/>
    <p:sldId id="320" r:id="rId25"/>
    <p:sldId id="321" r:id="rId26"/>
    <p:sldId id="322" r:id="rId27"/>
    <p:sldId id="319" r:id="rId28"/>
    <p:sldId id="323" r:id="rId29"/>
    <p:sldId id="324" r:id="rId30"/>
    <p:sldId id="325" r:id="rId31"/>
    <p:sldId id="326" r:id="rId32"/>
    <p:sldId id="327" r:id="rId33"/>
    <p:sldId id="346" r:id="rId34"/>
    <p:sldId id="347" r:id="rId35"/>
    <p:sldId id="336" r:id="rId36"/>
    <p:sldId id="335" r:id="rId37"/>
    <p:sldId id="337" r:id="rId38"/>
    <p:sldId id="338" r:id="rId39"/>
    <p:sldId id="260" r:id="rId40"/>
    <p:sldId id="348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22" autoAdjust="0"/>
  </p:normalViewPr>
  <p:slideViewPr>
    <p:cSldViewPr>
      <p:cViewPr varScale="1">
        <p:scale>
          <a:sx n="63" d="100"/>
          <a:sy n="63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3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9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2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3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90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10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33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31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25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average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0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z="4000" b="1" dirty="0" smtClean="0"/>
              <a:t>Chapter </a:t>
            </a:r>
            <a:r>
              <a:rPr lang="en-US" b="1" dirty="0" smtClean="0"/>
              <a:t>2 – S2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048000"/>
            <a:ext cx="73152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Getting started with JavaScript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create identifiers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Identifiers are the name given to variables, functions, objects, properties and methods.</a:t>
            </a:r>
          </a:p>
          <a:p>
            <a:r>
              <a:rPr lang="en-US" sz="2800" smtClean="0"/>
              <a:t>Rules for creating identifiers</a:t>
            </a: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66" y="3276600"/>
            <a:ext cx="7854134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create identifiers (cont.)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24000"/>
            <a:ext cx="7581472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86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create identifiers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42022"/>
            <a:ext cx="7000240" cy="30480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7680" y="4876800"/>
            <a:ext cx="8534400" cy="1401763"/>
          </a:xfrm>
        </p:spPr>
        <p:txBody>
          <a:bodyPr/>
          <a:lstStyle/>
          <a:p>
            <a:r>
              <a:rPr lang="en-US" sz="2800" dirty="0" smtClean="0"/>
              <a:t>You can’t create an identifier with a reserved words.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2168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comments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z="2800" i="1" smtClean="0"/>
              <a:t>Comments</a:t>
            </a:r>
            <a:r>
              <a:rPr lang="en-US" sz="2800" smtClean="0"/>
              <a:t> let you add descriptive notes to your code.</a:t>
            </a:r>
          </a:p>
          <a:p>
            <a:r>
              <a:rPr lang="en-US" sz="2800" i="1" smtClean="0"/>
              <a:t>Comments </a:t>
            </a:r>
            <a:r>
              <a:rPr lang="en-US" sz="2800" smtClean="0"/>
              <a:t>are ignored when JavaScript is executed.</a:t>
            </a:r>
          </a:p>
          <a:p>
            <a:r>
              <a:rPr lang="en-US" sz="2800" i="1" smtClean="0"/>
              <a:t>JavaScripts </a:t>
            </a:r>
            <a:r>
              <a:rPr lang="en-US" sz="2800" smtClean="0"/>
              <a:t>provides two forms of comments:</a:t>
            </a:r>
          </a:p>
          <a:p>
            <a:pPr lvl="1"/>
            <a:r>
              <a:rPr lang="en-US" sz="2400" smtClean="0"/>
              <a:t>Single line comment: </a:t>
            </a:r>
          </a:p>
          <a:p>
            <a:pPr marL="914400" lvl="2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//This is single line comement</a:t>
            </a:r>
          </a:p>
          <a:p>
            <a:pPr lvl="1"/>
            <a:r>
              <a:rPr lang="en-US" sz="2400" smtClean="0"/>
              <a:t>Block </a:t>
            </a:r>
            <a:r>
              <a:rPr lang="en-US" sz="2400"/>
              <a:t>comment: </a:t>
            </a:r>
          </a:p>
          <a:p>
            <a:pPr marL="914400" lvl="2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/* This is</a:t>
            </a:r>
          </a:p>
          <a:p>
            <a:pPr marL="914400" lvl="2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Block comment */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3777895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</a:t>
            </a:r>
            <a:r>
              <a:rPr lang="en-US" smtClean="0"/>
              <a:t>comments (cont.)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76400"/>
            <a:ext cx="61150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21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743200"/>
            <a:ext cx="7315200" cy="1143000"/>
          </a:xfrm>
        </p:spPr>
        <p:txBody>
          <a:bodyPr/>
          <a:lstStyle/>
          <a:p>
            <a:r>
              <a:rPr lang="en-US" sz="4000">
                <a:latin typeface="Impact" pitchFamily="34" charset="0"/>
              </a:rPr>
              <a:t>How to use objects, methods, </a:t>
            </a:r>
            <a:endParaRPr lang="en-US" sz="4000" smtClean="0">
              <a:latin typeface="Impact" pitchFamily="34" charset="0"/>
            </a:endParaRPr>
          </a:p>
          <a:p>
            <a:r>
              <a:rPr lang="en-US" sz="4000" smtClean="0">
                <a:latin typeface="Impact" pitchFamily="34" charset="0"/>
              </a:rPr>
              <a:t>and </a:t>
            </a:r>
            <a:r>
              <a:rPr lang="en-US" sz="4000">
                <a:latin typeface="Impact" pitchFamily="34" charset="0"/>
              </a:rPr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3384511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object, methods, and properties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sz="2800" b="1" smtClean="0"/>
              <a:t>Object</a:t>
            </a:r>
            <a:r>
              <a:rPr lang="en-US" sz="2800" smtClean="0"/>
              <a:t> is a collection of methods and properties.</a:t>
            </a:r>
          </a:p>
          <a:p>
            <a:r>
              <a:rPr lang="en-US" sz="2800" smtClean="0"/>
              <a:t>A </a:t>
            </a:r>
            <a:r>
              <a:rPr lang="en-US" sz="2800" b="1" smtClean="0"/>
              <a:t>method</a:t>
            </a:r>
            <a:r>
              <a:rPr lang="en-US" sz="2800" smtClean="0"/>
              <a:t> performs a function or does an action.</a:t>
            </a:r>
          </a:p>
          <a:p>
            <a:r>
              <a:rPr lang="en-US" sz="2800" smtClean="0"/>
              <a:t>A </a:t>
            </a:r>
            <a:r>
              <a:rPr lang="en-US" sz="2800" b="1" smtClean="0"/>
              <a:t>property</a:t>
            </a:r>
            <a:r>
              <a:rPr lang="en-US" sz="2800" smtClean="0"/>
              <a:t> is a data item that relates to the object.</a:t>
            </a:r>
          </a:p>
          <a:p>
            <a:r>
              <a:rPr lang="en-US" sz="2800" smtClean="0"/>
              <a:t>The </a:t>
            </a:r>
            <a:r>
              <a:rPr lang="en-US" sz="2800" b="1" smtClean="0"/>
              <a:t>window object </a:t>
            </a:r>
            <a:r>
              <a:rPr lang="en-US" sz="2800" smtClean="0"/>
              <a:t>is a global object for JavaScript.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97463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object, methods, and properties (cont.)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06" y="1676400"/>
            <a:ext cx="8460044" cy="455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2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object, methods, and properties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69013"/>
            <a:ext cx="7620000" cy="528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48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the write() and writelin() method of the </a:t>
            </a:r>
            <a:r>
              <a:rPr lang="en-US" b="1" smtClean="0"/>
              <a:t>document</a:t>
            </a:r>
            <a:r>
              <a:rPr lang="en-US" smtClean="0"/>
              <a:t> object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pPr marL="0" indent="0">
              <a:buNone/>
            </a:pPr>
            <a:endParaRPr lang="en-US" sz="28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09600" y="2590800"/>
          <a:ext cx="82296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</a:rPr>
                        <a:t>write(string)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</a:rPr>
                        <a:t>Writes the string that’s passed</a:t>
                      </a:r>
                      <a:r>
                        <a:rPr lang="en-US" sz="2000" baseline="0" smtClean="0">
                          <a:solidFill>
                            <a:schemeClr val="tx1"/>
                          </a:solidFill>
                        </a:rPr>
                        <a:t> to it into the document.</a:t>
                      </a:r>
                    </a:p>
                    <a:p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</a:rPr>
                        <a:t>writeln(string)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>
                          <a:solidFill>
                            <a:schemeClr val="tx1"/>
                          </a:solidFill>
                        </a:rPr>
                        <a:t>Writes the string that’s passed</a:t>
                      </a:r>
                      <a:r>
                        <a:rPr lang="en-US" sz="2000" baseline="0" smtClean="0">
                          <a:solidFill>
                            <a:schemeClr val="tx1"/>
                          </a:solidFill>
                        </a:rPr>
                        <a:t> to it into the document ending with a new line character.</a:t>
                      </a:r>
                      <a:endParaRPr lang="en-US" sz="200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67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smtClean="0"/>
              <a:t>How to include JavaScript in an HTML document</a:t>
            </a:r>
          </a:p>
          <a:p>
            <a:r>
              <a:rPr lang="en-US" smtClean="0"/>
              <a:t>The JavaScript syntax</a:t>
            </a:r>
          </a:p>
          <a:p>
            <a:r>
              <a:rPr lang="en-US"/>
              <a:t>How to use objects, methods, and properties</a:t>
            </a:r>
          </a:p>
          <a:p>
            <a:r>
              <a:rPr lang="en-US" smtClean="0"/>
              <a:t>How to work with JavaScript data</a:t>
            </a:r>
          </a:p>
          <a:p>
            <a:r>
              <a:rPr lang="en-US" smtClean="0"/>
              <a:t>Two illustrative application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1143000"/>
          </a:xfrm>
        </p:spPr>
        <p:txBody>
          <a:bodyPr/>
          <a:lstStyle/>
          <a:p>
            <a:r>
              <a:rPr lang="en-US" sz="3600" smtClean="0"/>
              <a:t>How to use the write() and writelin() method of the document object (cont.)</a:t>
            </a:r>
            <a:endParaRPr lang="en-US" sz="3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76400"/>
            <a:ext cx="5827130" cy="449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5" y="2981325"/>
            <a:ext cx="41433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01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048000"/>
            <a:ext cx="73152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to work with JavaScript data</a:t>
            </a:r>
            <a:endParaRPr lang="en-US" sz="4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95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primitive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sz="2800" smtClean="0"/>
              <a:t>Date type decide what type of data will store in a variable.</a:t>
            </a:r>
          </a:p>
          <a:p>
            <a:r>
              <a:rPr lang="en-US" sz="2800" smtClean="0"/>
              <a:t>Javascript’s primitive data types</a:t>
            </a:r>
          </a:p>
          <a:p>
            <a:pPr marL="0" indent="0">
              <a:buNone/>
            </a:pPr>
            <a:endParaRPr lang="en-US" sz="28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335922"/>
              </p:ext>
            </p:extLst>
          </p:nvPr>
        </p:nvGraphicFramePr>
        <p:xfrm>
          <a:off x="691896" y="3124200"/>
          <a:ext cx="8001000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Data type 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Represents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an integer or a decimal value that can start with a positive or negative sign.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Represents character (string) data.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Represents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 Boolean value that has two possible state true or false.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752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primitive data types (cont.)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600200"/>
            <a:ext cx="82867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66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a location in the computer’s memory is stored and retrieved later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36" y="3100589"/>
            <a:ext cx="6934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559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3986"/>
            <a:ext cx="8229600" cy="4525963"/>
          </a:xfrm>
        </p:spPr>
        <p:txBody>
          <a:bodyPr/>
          <a:lstStyle/>
          <a:p>
            <a:r>
              <a:rPr lang="en-US" sz="2800" smtClean="0"/>
              <a:t>Syntax to declare and assign value to a variable</a:t>
            </a:r>
            <a:endParaRPr lang="en-US" sz="2800" dirty="0"/>
          </a:p>
          <a:p>
            <a:pPr>
              <a:buNone/>
            </a:pPr>
            <a:r>
              <a:rPr lang="en-US" sz="2800"/>
              <a:t>	</a:t>
            </a:r>
            <a:r>
              <a:rPr lang="en-US" sz="2800" smtClean="0"/>
              <a:t>	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variableName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</a:pP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		variableName = value;</a:t>
            </a: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sz="2800" smtClean="0"/>
              <a:t>Examples</a:t>
            </a:r>
            <a:endParaRPr lang="en-US" sz="2800"/>
          </a:p>
          <a:p>
            <a:pPr>
              <a:buNone/>
            </a:pPr>
            <a:r>
              <a:rPr lang="en-US" sz="2800"/>
              <a:t>		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counter;</a:t>
            </a: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pPr>
              <a:buNone/>
            </a:pPr>
            <a:r>
              <a:rPr lang="en-US" sz="2800"/>
              <a:t>		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sum, average;</a:t>
            </a: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0; average = 0;</a:t>
            </a: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483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</a:t>
            </a:r>
            <a:r>
              <a:rPr lang="en-US" smtClean="0"/>
              <a:t>variables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3986"/>
            <a:ext cx="8229600" cy="4525963"/>
          </a:xfrm>
        </p:spPr>
        <p:txBody>
          <a:bodyPr/>
          <a:lstStyle/>
          <a:p>
            <a:r>
              <a:rPr lang="en-US" sz="2800" smtClean="0"/>
              <a:t>Syntax to declare and assign value to a variable in one statement</a:t>
            </a:r>
            <a:endParaRPr lang="en-US" sz="2800" dirty="0"/>
          </a:p>
          <a:p>
            <a:pPr>
              <a:buNone/>
            </a:pPr>
            <a:r>
              <a:rPr lang="en-US" sz="2800"/>
              <a:t>	</a:t>
            </a:r>
            <a:r>
              <a:rPr lang="en-US" sz="2800" smtClean="0"/>
              <a:t>	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var variableName = value;</a:t>
            </a:r>
          </a:p>
          <a:p>
            <a:pPr>
              <a:buNone/>
            </a:pP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sz="2800" smtClean="0"/>
              <a:t>Examples</a:t>
            </a:r>
            <a:endParaRPr lang="en-US" sz="2800"/>
          </a:p>
          <a:p>
            <a:pPr>
              <a:buNone/>
            </a:pPr>
            <a:r>
              <a:rPr lang="en-US" sz="2800"/>
              <a:t>		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 = 1;</a:t>
            </a: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var subtotal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74.95;</a:t>
            </a:r>
          </a:p>
          <a:p>
            <a:pPr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var name = “Joshep”;</a:t>
            </a: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	var 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isValid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185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code arithmetic expressions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4000"/>
            <a:ext cx="7179469" cy="492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51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code arithmetic expressions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232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9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arithmetic expressions in assignment statements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Code that calculates sale tax</a:t>
            </a:r>
          </a:p>
          <a:p>
            <a:pPr marL="457200" lvl="1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var subtotal = 200;</a:t>
            </a:r>
          </a:p>
          <a:p>
            <a:pPr marL="457200" lvl="1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ar taxPercent = .5;</a:t>
            </a:r>
          </a:p>
          <a:p>
            <a:pPr marL="457200" lvl="1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ar taxAmount = subtotal * taxPercent;</a:t>
            </a:r>
          </a:p>
          <a:p>
            <a:pPr marL="457200" lvl="1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ar total =  subtotal + taxAmount;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68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048000"/>
            <a:ext cx="73152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to include JavaScript </a:t>
            </a:r>
          </a:p>
          <a:p>
            <a:r>
              <a:rPr lang="en-US" sz="4000" smtClean="0">
                <a:latin typeface="Impact" pitchFamily="34" charset="0"/>
              </a:rPr>
              <a:t>in an HTML document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arithmetic expressions in assignment statements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  <a:solidFill>
            <a:schemeClr val="bg1"/>
          </a:solidFill>
        </p:spPr>
        <p:txBody>
          <a:bodyPr/>
          <a:lstStyle/>
          <a:p>
            <a:r>
              <a:rPr lang="en-US" sz="2400" smtClean="0"/>
              <a:t>The most useful compound assignment operators</a:t>
            </a:r>
          </a:p>
          <a:p>
            <a:endParaRPr lang="en-US" sz="2400"/>
          </a:p>
          <a:p>
            <a:endParaRPr lang="en-US" sz="2400" smtClean="0"/>
          </a:p>
          <a:p>
            <a:endParaRPr lang="en-US" sz="2400"/>
          </a:p>
          <a:p>
            <a:endParaRPr lang="en-US" sz="2400" smtClean="0"/>
          </a:p>
          <a:p>
            <a:endParaRPr lang="en-US" sz="1050" smtClean="0"/>
          </a:p>
          <a:p>
            <a:r>
              <a:rPr lang="en-US" sz="2400" smtClean="0"/>
              <a:t>Statements that use the compound assignment operators</a:t>
            </a:r>
          </a:p>
          <a:p>
            <a:pPr marL="400050" lvl="1" indent="0"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ar subtotal = 74.95;</a:t>
            </a:r>
          </a:p>
          <a:p>
            <a:pPr marL="400050" lvl="1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Subtotal += 20.00;</a:t>
            </a:r>
          </a:p>
          <a:p>
            <a:pPr marL="400050" lvl="1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var counter = 10;</a:t>
            </a:r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counter -= 1;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v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ar price = 100;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price *= .8;</a:t>
            </a:r>
          </a:p>
          <a:p>
            <a:pPr marL="0" indent="0">
              <a:buNone/>
            </a:pPr>
            <a:endParaRPr lang="en-US" sz="240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502013"/>
              </p:ext>
            </p:extLst>
          </p:nvPr>
        </p:nvGraphicFramePr>
        <p:xfrm>
          <a:off x="685800" y="2286000"/>
          <a:ext cx="8001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+=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Adds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the result of the expression to the variable.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-=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Subtracts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the result of the expression from the variable.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*=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Multiplies the variable value by the result of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the expression.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69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work with strings variable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19139"/>
          </a:xfrm>
        </p:spPr>
        <p:txBody>
          <a:bodyPr/>
          <a:lstStyle/>
          <a:p>
            <a:r>
              <a:rPr lang="en-US" smtClean="0"/>
              <a:t>The concatenation operators for strings</a:t>
            </a:r>
          </a:p>
          <a:p>
            <a:endParaRPr lang="en-US"/>
          </a:p>
          <a:p>
            <a:endParaRPr lang="en-US" smtClean="0"/>
          </a:p>
          <a:p>
            <a:endParaRPr lang="en-US" sz="2000"/>
          </a:p>
          <a:p>
            <a:r>
              <a:rPr lang="en-US" smtClean="0"/>
              <a:t>Some of the escape sequences that can be used in strings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900956"/>
              </p:ext>
            </p:extLst>
          </p:nvPr>
        </p:nvGraphicFramePr>
        <p:xfrm>
          <a:off x="685800" y="2133600"/>
          <a:ext cx="8001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Concatenate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s two values.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+=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Adds the result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of the expression to the end of the variable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4724400"/>
            <a:ext cx="5257800" cy="169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605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How to work with strings variable (cont.)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71600"/>
            <a:ext cx="8534400" cy="509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54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How to use the parseInt() and parseFloat() method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1295400"/>
            <a:ext cx="8534400" cy="527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46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the parseInt() and parseFloat() method </a:t>
            </a:r>
            <a:r>
              <a:rPr lang="en-US" smtClean="0"/>
              <a:t>– cont.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17" y="2133600"/>
            <a:ext cx="812658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60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743200"/>
            <a:ext cx="7315200" cy="1143000"/>
          </a:xfrm>
        </p:spPr>
        <p:txBody>
          <a:bodyPr/>
          <a:lstStyle/>
          <a:p>
            <a:r>
              <a:rPr lang="en-US" sz="4400" dirty="0" smtClean="0"/>
              <a:t>Two illustrative applications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95362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Miles Per Gallan application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219200"/>
            <a:ext cx="6262688" cy="5199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2895600"/>
            <a:ext cx="439555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58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Miles Per Gallan application (cont)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38946"/>
            <a:ext cx="8129587" cy="50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16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Test Scores application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8" y="1417638"/>
            <a:ext cx="4962525" cy="4676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432878"/>
            <a:ext cx="4419600" cy="2114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175" y="5000625"/>
            <a:ext cx="50768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431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7"/>
            <a:ext cx="86868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smtClean="0"/>
              <a:t>There are three </a:t>
            </a:r>
            <a:r>
              <a:rPr lang="en-US" sz="2400"/>
              <a:t>ways to include JavaScript in a web </a:t>
            </a:r>
            <a:r>
              <a:rPr lang="en-US" sz="2400" smtClean="0"/>
              <a:t>page: external scripts, embedded in head section and </a:t>
            </a:r>
            <a:r>
              <a:rPr lang="en-US" sz="2400"/>
              <a:t>embedded in </a:t>
            </a:r>
            <a:r>
              <a:rPr lang="en-US" sz="2400" smtClean="0"/>
              <a:t>body section.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A JavaScript statements has a syntax that’s similar to the syntax of </a:t>
            </a:r>
            <a:r>
              <a:rPr lang="en-US" sz="2400" smtClean="0"/>
              <a:t>Java.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Javascript’s primitive data </a:t>
            </a:r>
            <a:r>
              <a:rPr lang="en-US" sz="2400" smtClean="0"/>
              <a:t>types: Number, String, Boolean.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A variable is a location in the computer’s memory is stored and retrieved </a:t>
            </a:r>
            <a:r>
              <a:rPr lang="en-US" sz="2400" smtClean="0"/>
              <a:t>later.</a:t>
            </a:r>
          </a:p>
          <a:p>
            <a:r>
              <a:rPr lang="en-US" sz="2400" b="1"/>
              <a:t>Object</a:t>
            </a:r>
            <a:r>
              <a:rPr lang="en-US" sz="2400"/>
              <a:t> is a collection of methods and properties.</a:t>
            </a:r>
          </a:p>
          <a:p>
            <a:r>
              <a:rPr lang="en-US" sz="2400"/>
              <a:t>A </a:t>
            </a:r>
            <a:r>
              <a:rPr lang="en-US" sz="2400" b="1"/>
              <a:t>method</a:t>
            </a:r>
            <a:r>
              <a:rPr lang="en-US" sz="2400"/>
              <a:t> performs a function or does an action.</a:t>
            </a:r>
          </a:p>
          <a:p>
            <a:r>
              <a:rPr lang="en-US" sz="2400"/>
              <a:t>A </a:t>
            </a:r>
            <a:r>
              <a:rPr lang="en-US" sz="2400" b="1"/>
              <a:t>property</a:t>
            </a:r>
            <a:r>
              <a:rPr lang="en-US" sz="2400"/>
              <a:t> is a data item that relates to the object.</a:t>
            </a:r>
          </a:p>
          <a:p>
            <a:r>
              <a:rPr lang="en-US" sz="2400"/>
              <a:t>The </a:t>
            </a:r>
            <a:r>
              <a:rPr lang="en-US" sz="2400" b="1"/>
              <a:t>window object </a:t>
            </a:r>
            <a:r>
              <a:rPr lang="en-US" sz="2400"/>
              <a:t>is a global object for JavaScript</a:t>
            </a:r>
            <a:r>
              <a:rPr lang="en-US" sz="2400" smtClean="0"/>
              <a:t>.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endParaRPr lang="en-US" sz="2400" smtClean="0"/>
          </a:p>
          <a:p>
            <a:pPr>
              <a:buFont typeface="Arial" panose="020B0604020202020204" pitchFamily="34" charset="0"/>
              <a:buChar char="•"/>
            </a:pP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JavaScript in HTML document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20 at 11.10.06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6000"/>
            <a:ext cx="70866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722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Assignment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 the excecise 2-3 on the book.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3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Three ways to include JavaScript in a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r>
              <a:rPr lang="en-US" sz="2400" smtClean="0">
                <a:latin typeface="Tahoma"/>
                <a:cs typeface="Tahoma"/>
              </a:rPr>
              <a:t>A </a:t>
            </a:r>
            <a:r>
              <a:rPr lang="en-US" sz="2400" dirty="0" smtClean="0">
                <a:latin typeface="Tahoma"/>
                <a:cs typeface="Tahoma"/>
              </a:rPr>
              <a:t>script element in the head section </a:t>
            </a:r>
            <a:r>
              <a:rPr lang="en-US" sz="2400" smtClean="0">
                <a:latin typeface="Tahoma"/>
                <a:cs typeface="Tahoma"/>
              </a:rPr>
              <a:t>that loads an </a:t>
            </a:r>
            <a:r>
              <a:rPr lang="en-US" sz="2400" i="1" dirty="0" smtClean="0">
                <a:latin typeface="Tahoma"/>
                <a:cs typeface="Tahoma"/>
              </a:rPr>
              <a:t>external JavaScript</a:t>
            </a:r>
          </a:p>
          <a:p>
            <a:endParaRPr lang="en-US" sz="2400" smtClean="0">
              <a:latin typeface="Tahoma"/>
              <a:cs typeface="Tahoma"/>
            </a:endParaRPr>
          </a:p>
          <a:p>
            <a:endParaRPr lang="en-US" sz="1600" dirty="0">
              <a:latin typeface="Tahoma"/>
              <a:cs typeface="Tahoma"/>
            </a:endParaRPr>
          </a:p>
          <a:p>
            <a:r>
              <a:rPr lang="en-US" sz="2400" dirty="0" smtClean="0">
                <a:latin typeface="Tahoma"/>
                <a:cs typeface="Tahoma"/>
              </a:rPr>
              <a:t>A script </a:t>
            </a:r>
            <a:r>
              <a:rPr lang="en-US" sz="2400" smtClean="0">
                <a:latin typeface="Tahoma"/>
                <a:cs typeface="Tahoma"/>
              </a:rPr>
              <a:t>element that embedded JavaScripts in the head section</a:t>
            </a:r>
          </a:p>
          <a:p>
            <a:endParaRPr lang="en-US" sz="2400">
              <a:latin typeface="Tahoma"/>
              <a:cs typeface="Tahoma"/>
            </a:endParaRPr>
          </a:p>
          <a:p>
            <a:endParaRPr lang="en-US" sz="2400" smtClean="0">
              <a:latin typeface="Tahoma"/>
              <a:cs typeface="Tahoma"/>
            </a:endParaRPr>
          </a:p>
          <a:p>
            <a:endParaRPr lang="en-US" sz="2400">
              <a:latin typeface="Tahoma"/>
              <a:cs typeface="Tahoma"/>
            </a:endParaRPr>
          </a:p>
          <a:p>
            <a:endParaRPr lang="en-US" smtClean="0">
              <a:latin typeface="Tahoma"/>
              <a:cs typeface="Tahoma"/>
            </a:endParaRPr>
          </a:p>
          <a:p>
            <a:endParaRPr lang="en-US" sz="240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400" dirty="0" smtClean="0">
              <a:latin typeface="Tahoma"/>
              <a:cs typeface="Tahom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85936"/>
            <a:ext cx="5787953" cy="385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221" y="4114800"/>
            <a:ext cx="6018451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9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Three ways to include JavaScript in a web page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r>
              <a:rPr lang="en-US" sz="2400" smtClean="0">
                <a:latin typeface="Tahoma"/>
                <a:cs typeface="Tahoma"/>
              </a:rPr>
              <a:t>A </a:t>
            </a:r>
            <a:r>
              <a:rPr lang="en-US" sz="2400">
                <a:latin typeface="Tahoma"/>
                <a:cs typeface="Tahoma"/>
              </a:rPr>
              <a:t>script element that embedded JavaScripts in the </a:t>
            </a:r>
            <a:r>
              <a:rPr lang="en-US" sz="2400" smtClean="0">
                <a:latin typeface="Tahoma"/>
                <a:cs typeface="Tahoma"/>
              </a:rPr>
              <a:t>body </a:t>
            </a:r>
            <a:r>
              <a:rPr lang="en-US" sz="2400">
                <a:latin typeface="Tahoma"/>
                <a:cs typeface="Tahoma"/>
              </a:rPr>
              <a:t>section</a:t>
            </a:r>
          </a:p>
          <a:p>
            <a:pPr marL="0" indent="0">
              <a:buNone/>
            </a:pPr>
            <a:endParaRPr lang="en-US" sz="2400" dirty="0" smtClean="0">
              <a:latin typeface="Tahoma"/>
              <a:cs typeface="Tahom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239963"/>
            <a:ext cx="4856586" cy="406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048000"/>
            <a:ext cx="73152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The JavaScript syntax</a:t>
            </a:r>
            <a:endParaRPr lang="en-US" sz="4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64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code JavaScript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Syntax:</a:t>
            </a:r>
          </a:p>
          <a:p>
            <a:pPr marL="400050" lvl="1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Var function_name = function(){</a:t>
            </a:r>
          </a:p>
          <a:p>
            <a:pPr marL="400050" lvl="1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	statements;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733800"/>
            <a:ext cx="5435116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8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code JavaScript statements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JavaScript statements has a syntax that’s similar to the syntax of Java</a:t>
            </a:r>
          </a:p>
          <a:p>
            <a:r>
              <a:rPr lang="en-US" smtClean="0"/>
              <a:t>The basic syntax rules:</a:t>
            </a:r>
          </a:p>
          <a:p>
            <a:pPr lvl="1"/>
            <a:r>
              <a:rPr lang="en-US" smtClean="0"/>
              <a:t>JavaScript is case-sensitive</a:t>
            </a:r>
          </a:p>
          <a:p>
            <a:pPr lvl="1"/>
            <a:r>
              <a:rPr lang="en-US" smtClean="0"/>
              <a:t>Each JavaScript statement ends with a semicolon.</a:t>
            </a:r>
          </a:p>
          <a:p>
            <a:pPr lvl="1"/>
            <a:r>
              <a:rPr lang="en-US" smtClean="0"/>
              <a:t>JavaScript ignores extra whitespace within statements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059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1004</Words>
  <Application>Microsoft Office PowerPoint</Application>
  <PresentationFormat>On-screen Show (4:3)</PresentationFormat>
  <Paragraphs>197</Paragraphs>
  <Slides>40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Courier New</vt:lpstr>
      <vt:lpstr>Impact</vt:lpstr>
      <vt:lpstr>Tahoma</vt:lpstr>
      <vt:lpstr>Default Design</vt:lpstr>
      <vt:lpstr>Chapter 2 – S2</vt:lpstr>
      <vt:lpstr>Objectives</vt:lpstr>
      <vt:lpstr>PowerPoint Presentation</vt:lpstr>
      <vt:lpstr>JavaScript example</vt:lpstr>
      <vt:lpstr>Three ways to include JavaScript in a web page</vt:lpstr>
      <vt:lpstr>Three ways to include JavaScript in a web page (cont.)</vt:lpstr>
      <vt:lpstr>PowerPoint Presentation</vt:lpstr>
      <vt:lpstr>How to code JavaScript statements</vt:lpstr>
      <vt:lpstr>How to code JavaScript statements</vt:lpstr>
      <vt:lpstr>How to create identifiers</vt:lpstr>
      <vt:lpstr>How to create identifiers (cont.)</vt:lpstr>
      <vt:lpstr>How to create identifiers (cont.)</vt:lpstr>
      <vt:lpstr>How to use comments</vt:lpstr>
      <vt:lpstr>How to use comments (cont.)</vt:lpstr>
      <vt:lpstr>PowerPoint Presentation</vt:lpstr>
      <vt:lpstr>Introduction to object, methods, and properties</vt:lpstr>
      <vt:lpstr>Introduction to object, methods, and properties (cont.)</vt:lpstr>
      <vt:lpstr>Introduction to object, methods, and properties (cont.)</vt:lpstr>
      <vt:lpstr>How to use the write() and writelin() method of the document object</vt:lpstr>
      <vt:lpstr>How to use the write() and writelin() method of the document object (cont.)</vt:lpstr>
      <vt:lpstr>PowerPoint Presentation</vt:lpstr>
      <vt:lpstr>The primitive data types</vt:lpstr>
      <vt:lpstr>The primitive data types (cont.)</vt:lpstr>
      <vt:lpstr>How to use variables</vt:lpstr>
      <vt:lpstr>How to use variables</vt:lpstr>
      <vt:lpstr>How to use variables (cont.)</vt:lpstr>
      <vt:lpstr>How to code arithmetic expressions</vt:lpstr>
      <vt:lpstr>How to code arithmetic expressions (cont.)</vt:lpstr>
      <vt:lpstr>How to use arithmetic expressions in assignment statements</vt:lpstr>
      <vt:lpstr>How to use arithmetic expressions in assignment statements (cont.)</vt:lpstr>
      <vt:lpstr>How to work with strings variable</vt:lpstr>
      <vt:lpstr>How to work with strings variable (cont.)</vt:lpstr>
      <vt:lpstr>How to use the parseInt() and parseFloat() method </vt:lpstr>
      <vt:lpstr>How to use the parseInt() and parseFloat() method – cont.</vt:lpstr>
      <vt:lpstr>PowerPoint Presentation</vt:lpstr>
      <vt:lpstr>The Miles Per Gallan application</vt:lpstr>
      <vt:lpstr>The Miles Per Gallan application (cont)</vt:lpstr>
      <vt:lpstr>The Test Scores application</vt:lpstr>
      <vt:lpstr>Summary</vt:lpstr>
      <vt:lpstr>Assignment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MyPC</cp:lastModifiedBy>
  <cp:revision>227</cp:revision>
  <dcterms:created xsi:type="dcterms:W3CDTF">2014-02-09T07:44:29Z</dcterms:created>
  <dcterms:modified xsi:type="dcterms:W3CDTF">2019-08-26T15:24:09Z</dcterms:modified>
</cp:coreProperties>
</file>