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33" r:id="rId13"/>
    <p:sldId id="334" r:id="rId14"/>
    <p:sldId id="335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5" r:id="rId25"/>
    <p:sldId id="326" r:id="rId26"/>
    <p:sldId id="324" r:id="rId27"/>
    <p:sldId id="327" r:id="rId28"/>
    <p:sldId id="319" r:id="rId29"/>
    <p:sldId id="328" r:id="rId30"/>
    <p:sldId id="329" r:id="rId31"/>
    <p:sldId id="330" r:id="rId32"/>
    <p:sldId id="331" r:id="rId33"/>
    <p:sldId id="332" r:id="rId34"/>
    <p:sldId id="336" r:id="rId35"/>
    <p:sldId id="337" r:id="rId36"/>
    <p:sldId id="339" r:id="rId37"/>
    <p:sldId id="26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4 – S5+S6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work with JavaScript objects, functions, and events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77175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4876800"/>
            <a:ext cx="7772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90650"/>
            <a:ext cx="7991475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0" y="5467350"/>
            <a:ext cx="687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/>
              <a:t>The </a:t>
            </a:r>
            <a:r>
              <a:rPr lang="en-US" sz="2800" b="1" i="1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</a:p>
          <a:p>
            <a:r>
              <a:rPr lang="en-US" sz="2800"/>
              <a:t>The DOM of a web page is built as the page is loaded by web browser.</a:t>
            </a:r>
          </a:p>
          <a:p>
            <a:r>
              <a:rPr lang="en-US" sz="2800"/>
              <a:t>JavaScript can modify the web page in the browser by modifying the DOM.</a:t>
            </a:r>
          </a:p>
          <a:p>
            <a:r>
              <a:rPr lang="en-US" sz="2800"/>
              <a:t>To modify DOM you can use properties and methods of it.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114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2700"/>
            <a:ext cx="7235593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4497778" cy="21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DOM to </a:t>
            </a:r>
            <a:br>
              <a:rPr lang="en-US" smtClean="0"/>
            </a:br>
            <a:r>
              <a:rPr lang="en-US" smtClean="0"/>
              <a:t>change the text for an element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844774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</a:t>
            </a:r>
            <a:r>
              <a:rPr lang="en-US" sz="4000" smtClean="0">
                <a:latin typeface="Impact" pitchFamily="34" charset="0"/>
              </a:rPr>
              <a:t>functions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1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</a:t>
            </a:r>
            <a:r>
              <a:rPr lang="en-US" sz="2800" b="1" smtClean="0"/>
              <a:t>function</a:t>
            </a:r>
            <a:r>
              <a:rPr lang="en-US" sz="2800" smtClean="0"/>
              <a:t> is a block of statements that perform an action.</a:t>
            </a:r>
          </a:p>
          <a:p>
            <a:r>
              <a:rPr lang="en-US" sz="2800" smtClean="0"/>
              <a:t>It can receive parameters and return a value by issuing a return statement.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6506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expression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28800"/>
            <a:ext cx="7629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and call a function expression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705270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declaration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/>
              <a:t>function declaration</a:t>
            </a:r>
            <a:r>
              <a:rPr lang="en-US" sz="2400" smtClean="0"/>
              <a:t> is one that is coded with a name and is’nt assigned to a variable.</a:t>
            </a:r>
          </a:p>
          <a:p>
            <a:r>
              <a:rPr lang="en-US" sz="2400" smtClean="0"/>
              <a:t>The syntax for a function declaration</a:t>
            </a:r>
          </a:p>
          <a:p>
            <a:endParaRPr lang="en-US"/>
          </a:p>
          <a:p>
            <a:endParaRPr lang="en-US" sz="2400" smtClean="0"/>
          </a:p>
          <a:p>
            <a:r>
              <a:rPr lang="en-US" sz="2400" smtClean="0"/>
              <a:t>A function declare with no parameters that does’nt return a value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32601"/>
            <a:ext cx="70770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6229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use objects to work with data</a:t>
            </a:r>
          </a:p>
          <a:p>
            <a:r>
              <a:rPr lang="en-US" smtClean="0"/>
              <a:t>How to use functions</a:t>
            </a:r>
          </a:p>
          <a:p>
            <a:r>
              <a:rPr lang="en-US" smtClean="0"/>
              <a:t>How to handle events</a:t>
            </a:r>
          </a:p>
          <a:p>
            <a:r>
              <a:rPr lang="en-US" smtClean="0"/>
              <a:t>Two illustrative applications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152400"/>
            <a:ext cx="8229600" cy="1143000"/>
          </a:xfrm>
        </p:spPr>
        <p:txBody>
          <a:bodyPr/>
          <a:lstStyle/>
          <a:p>
            <a:r>
              <a:rPr lang="en-US" smtClean="0"/>
              <a:t>How to create and call a function declaration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1800" smtClean="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$(id){</a:t>
            </a: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document.getElementById(id);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emailAddress1 = $(“email_address1”).value;</a:t>
            </a:r>
          </a:p>
          <a:p>
            <a:r>
              <a:rPr lang="en-US" sz="180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calculateTax(subtotal, taxRate){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tax = subtotal * taxRate;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tax;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subtotal = 85.00;</a:t>
            </a:r>
          </a:p>
          <a:p>
            <a:pPr marL="0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taxRate = 0.05;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var salesTax = calculateTax(subtotal, taxRate);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alert(salesTax);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575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Variables that are created inside a function are </a:t>
            </a:r>
            <a:r>
              <a:rPr lang="en-US" sz="2800" b="1" smtClean="0"/>
              <a:t>local variables</a:t>
            </a:r>
            <a:r>
              <a:rPr lang="en-US" sz="2800" smtClean="0"/>
              <a:t>, and local variables can only be refered to by the code within the function.</a:t>
            </a:r>
          </a:p>
          <a:p>
            <a:r>
              <a:rPr lang="en-US" sz="2800" smtClean="0"/>
              <a:t>Variables created outside of function are </a:t>
            </a:r>
            <a:r>
              <a:rPr lang="en-US" sz="2800" b="1" smtClean="0"/>
              <a:t>global variables</a:t>
            </a:r>
            <a:r>
              <a:rPr lang="en-US" sz="2800" smtClean="0"/>
              <a:t>, and the code in all functions has access to them.</a:t>
            </a:r>
          </a:p>
          <a:p>
            <a:r>
              <a:rPr lang="en-US" sz="2800" smtClean="0"/>
              <a:t>The scope of a variable or function determines what code has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89369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104"/>
            <a:ext cx="9144000" cy="4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686800" cy="22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0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400" smtClean="0"/>
              <a:t>When you use strict mode, if you forget to code the var keyword in the variable declaration or if you misspell a variable name that has been declared, the JavaScript engine will throw an error.</a:t>
            </a:r>
          </a:p>
          <a:p>
            <a:r>
              <a:rPr lang="en-US" sz="2400" smtClean="0"/>
              <a:t>The strict mode directive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use strict”; //goes at the top of a file or function</a:t>
            </a:r>
          </a:p>
          <a:p>
            <a:r>
              <a:rPr lang="en-US" sz="2000" smtClean="0"/>
              <a:t>A function that inadvertently uses a global variable named tax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 	//will not 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92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000" smtClean="0"/>
              <a:t>The same function in strict mode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“use strict”;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	//cause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local and global variable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coding practices</a:t>
            </a:r>
          </a:p>
          <a:p>
            <a:pPr lvl="1"/>
            <a:r>
              <a:rPr lang="en-US" smtClean="0"/>
              <a:t>Use local variables whenever possible.</a:t>
            </a:r>
          </a:p>
          <a:p>
            <a:pPr lvl="1"/>
            <a:r>
              <a:rPr lang="en-US" smtClean="0"/>
              <a:t>Use var keyword to declare all variables</a:t>
            </a:r>
          </a:p>
          <a:p>
            <a:pPr lvl="1"/>
            <a:r>
              <a:rPr lang="en-US" smtClean="0"/>
              <a:t>Use strict mode</a:t>
            </a:r>
          </a:p>
          <a:p>
            <a:pPr lvl="1"/>
            <a:r>
              <a:rPr lang="en-US" smtClean="0"/>
              <a:t>Declare the variables that are used in a function at the start of the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</a:t>
            </a:r>
            <a:r>
              <a:rPr lang="en-US" sz="4000" smtClean="0">
                <a:latin typeface="Impact" pitchFamily="34" charset="0"/>
              </a:rPr>
              <a:t>handle events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9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sz="2800" smtClean="0"/>
              <a:t>Event is a action from user or another system like click, mouse over...</a:t>
            </a:r>
          </a:p>
          <a:p>
            <a:r>
              <a:rPr lang="en-US" sz="2800" smtClean="0"/>
              <a:t>Event handler is a functions is  executed when an event occurs.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306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objects to work with data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attach and event handler to an event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/>
          <a:lstStyle/>
          <a:p>
            <a:r>
              <a:rPr lang="en-US" sz="2000" smtClean="0"/>
              <a:t>The syntax for attaching an event handler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objectVariable.oneventName = eventHandlerName;</a:t>
            </a:r>
          </a:p>
          <a:p>
            <a:pPr marL="457200" lvl="1" indent="0"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mtClean="0"/>
              <a:t>An event handler named joinList</a:t>
            </a:r>
            <a:endParaRPr lang="en-US" sz="2000"/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ar joinList = function(){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statements for the function go here”)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smtClean="0"/>
              <a:t>How to attach the event handler to the click event of a button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$(“submit_button”).onclick = joinList;</a:t>
            </a:r>
          </a:p>
          <a:p>
            <a:pPr marL="457200" lvl="1" indent="0">
              <a:buNone/>
            </a:pPr>
            <a:r>
              <a:rPr lang="en-US" sz="1800"/>
              <a:t>How to attach the event handler to the </a:t>
            </a:r>
            <a:r>
              <a:rPr lang="en-US" sz="1800" smtClean="0"/>
              <a:t>double-click </a:t>
            </a:r>
            <a:r>
              <a:rPr lang="en-US" sz="1800"/>
              <a:t>event of a </a:t>
            </a:r>
            <a:r>
              <a:rPr lang="en-US" sz="1800" smtClean="0"/>
              <a:t>text box</a:t>
            </a:r>
            <a:endParaRPr lang="en-US" sz="1800"/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$(“text_box_1”).ondblclick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joinList;</a:t>
            </a:r>
          </a:p>
          <a:p>
            <a:pPr marL="457200" lvl="1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mtClean="0"/>
              <a:t>How to create and attach an event handler in one step</a:t>
            </a:r>
            <a:endParaRPr lang="en-US" sz="2000"/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Window.onload = function(){</a:t>
            </a:r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alert(“This is the window onload event handler function.”);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89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600200"/>
            <a:ext cx="8686800" cy="48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1638566"/>
            <a:ext cx="7519987" cy="52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Two illustrative applications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Mile Per Gallon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5181600" cy="426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5189220"/>
            <a:ext cx="47625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9" y="1376798"/>
            <a:ext cx="3738215" cy="167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Interface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HTML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5073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6157539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4876800" cy="17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30480"/>
            <a:ext cx="4937760" cy="4708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28" y="4572000"/>
            <a:ext cx="4893172" cy="2285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 </a:t>
            </a:r>
          </a:p>
          <a:p>
            <a:r>
              <a:rPr lang="en-US" b="1" smtClean="0"/>
              <a:t>for Email List application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68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 i="1">
                <a:cs typeface="Tahoma"/>
              </a:rPr>
              <a:t>The</a:t>
            </a:r>
            <a:r>
              <a:rPr lang="en-US" sz="2400" b="1" i="1">
                <a:cs typeface="Tahoma"/>
              </a:rPr>
              <a:t> window object </a:t>
            </a:r>
            <a:r>
              <a:rPr lang="en-US" sz="2400"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400">
                <a:cs typeface="Tahoma"/>
              </a:rPr>
              <a:t>The </a:t>
            </a:r>
            <a:r>
              <a:rPr lang="en-US" sz="2400" b="1" i="1">
                <a:cs typeface="Tahoma"/>
              </a:rPr>
              <a:t>document object</a:t>
            </a:r>
            <a:r>
              <a:rPr lang="en-US" sz="2400">
                <a:cs typeface="Tahoma"/>
              </a:rPr>
              <a:t> is the object that lets you work with the Document Object Model(DOM</a:t>
            </a:r>
            <a:r>
              <a:rPr lang="en-US" sz="2400" smtClean="0">
                <a:cs typeface="Tahoma"/>
              </a:rPr>
              <a:t>).</a:t>
            </a:r>
          </a:p>
          <a:p>
            <a:r>
              <a:rPr lang="en-US" sz="2400"/>
              <a:t>A </a:t>
            </a:r>
            <a:r>
              <a:rPr lang="en-US" sz="2400" b="1"/>
              <a:t>function</a:t>
            </a:r>
            <a:r>
              <a:rPr lang="en-US" sz="2400"/>
              <a:t> is a block of statements that perform an </a:t>
            </a:r>
            <a:r>
              <a:rPr lang="en-US" sz="2400" smtClean="0"/>
              <a:t>action. It </a:t>
            </a:r>
            <a:r>
              <a:rPr lang="en-US" sz="2400"/>
              <a:t>can receive parameters and return a value by issuing a return statement</a:t>
            </a:r>
            <a:r>
              <a:rPr lang="en-US" sz="2400" smtClean="0"/>
              <a:t>.</a:t>
            </a:r>
          </a:p>
          <a:p>
            <a:r>
              <a:rPr lang="en-US" sz="2400"/>
              <a:t>Event is a action from user or another system like click, mouse over...</a:t>
            </a:r>
          </a:p>
          <a:p>
            <a:r>
              <a:rPr lang="en-US" sz="2400"/>
              <a:t>Event handler is a functions is  executed when an event occurs</a:t>
            </a:r>
            <a:r>
              <a:rPr lang="en-US" sz="2400" smtClean="0"/>
              <a:t>.</a:t>
            </a:r>
            <a:endParaRPr lang="en-US" sz="2400"/>
          </a:p>
          <a:p>
            <a:endParaRPr lang="en-US" sz="2400" smtClean="0">
              <a:cs typeface="Tahom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window and document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mtClean="0">
                <a:latin typeface="+mj-lt"/>
                <a:cs typeface="Tahoma"/>
              </a:rPr>
              <a:t>The</a:t>
            </a:r>
            <a:r>
              <a:rPr lang="en-US" sz="2800" b="1" i="1" smtClean="0">
                <a:latin typeface="+mj-lt"/>
                <a:cs typeface="Tahoma"/>
              </a:rPr>
              <a:t> window object </a:t>
            </a:r>
            <a:r>
              <a:rPr lang="en-US" sz="2800" smtClean="0">
                <a:latin typeface="+mj-lt"/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800" smtClean="0">
                <a:latin typeface="+mj-lt"/>
                <a:cs typeface="Tahoma"/>
              </a:rPr>
              <a:t>The </a:t>
            </a:r>
            <a:r>
              <a:rPr lang="en-US" sz="2800" b="1" i="1" smtClean="0">
                <a:latin typeface="+mj-lt"/>
                <a:cs typeface="Tahoma"/>
              </a:rPr>
              <a:t>document object</a:t>
            </a:r>
            <a:r>
              <a:rPr lang="en-US" sz="2800" smtClean="0">
                <a:latin typeface="+mj-lt"/>
                <a:cs typeface="Tahoma"/>
              </a:rPr>
              <a:t> is the object that lets you work with the Document Object Model(DOM).</a:t>
            </a:r>
          </a:p>
          <a:p>
            <a:endParaRPr lang="en-US" sz="2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4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701516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54547"/>
            <a:ext cx="7315200" cy="1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511609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762"/>
            <a:ext cx="65096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smtClean="0"/>
              <a:t>Textbox object</a:t>
            </a:r>
            <a:r>
              <a:rPr lang="en-US" sz="2800" smtClean="0"/>
              <a:t> is one of the DOM object.</a:t>
            </a:r>
          </a:p>
          <a:p>
            <a:r>
              <a:rPr lang="en-US" sz="2800" smtClean="0"/>
              <a:t>When you assign a numeric value to a variable, a </a:t>
            </a:r>
            <a:r>
              <a:rPr lang="en-US" sz="2800" b="1" smtClean="0"/>
              <a:t>Number object</a:t>
            </a:r>
            <a:r>
              <a:rPr lang="en-US" sz="2800" smtClean="0"/>
              <a:t> is created. The you can use the Number methods with the variable.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99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6829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981</Words>
  <Application>Microsoft Office PowerPoint</Application>
  <PresentationFormat>On-screen Show (4:3)</PresentationFormat>
  <Paragraphs>152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Impact</vt:lpstr>
      <vt:lpstr>Tahoma</vt:lpstr>
      <vt:lpstr>Default Design</vt:lpstr>
      <vt:lpstr>Chapter 4 – S5+S6</vt:lpstr>
      <vt:lpstr>Objectives</vt:lpstr>
      <vt:lpstr>PowerPoint Presentation</vt:lpstr>
      <vt:lpstr>How to use the window and document objects</vt:lpstr>
      <vt:lpstr>How to use the window and document objects (cont.)</vt:lpstr>
      <vt:lpstr>How to use the window and document objects (cont.)</vt:lpstr>
      <vt:lpstr>How to use Textbox and Number object</vt:lpstr>
      <vt:lpstr>How to use Textbox and Number object (cont. )</vt:lpstr>
      <vt:lpstr>How to use Textbox and Number object (cont. )</vt:lpstr>
      <vt:lpstr>How to use Date and String objects</vt:lpstr>
      <vt:lpstr>How to use Date and String objects (cont.)</vt:lpstr>
      <vt:lpstr>Introduction to DOM</vt:lpstr>
      <vt:lpstr>DOM example</vt:lpstr>
      <vt:lpstr>How to use DOM to  change the text for an element</vt:lpstr>
      <vt:lpstr>PowerPoint Presentation</vt:lpstr>
      <vt:lpstr>How to create and call a function expression</vt:lpstr>
      <vt:lpstr>How to create and call a function expression (cont.)</vt:lpstr>
      <vt:lpstr>How to create and call a function expression (cont.)</vt:lpstr>
      <vt:lpstr>How to create and call a function declaration</vt:lpstr>
      <vt:lpstr>How to create and call a function declaration (cont.)</vt:lpstr>
      <vt:lpstr>How to use local and global variable</vt:lpstr>
      <vt:lpstr>How to use local and global variable  (cont.)</vt:lpstr>
      <vt:lpstr>How to use local and global variable  (cont.)</vt:lpstr>
      <vt:lpstr>How to use strict mode</vt:lpstr>
      <vt:lpstr>How to use strict mode (cont.)</vt:lpstr>
      <vt:lpstr>When to use local and global variable</vt:lpstr>
      <vt:lpstr>PowerPoint Presentation</vt:lpstr>
      <vt:lpstr>Event and Event handler</vt:lpstr>
      <vt:lpstr>Event and Event handler (cont.)</vt:lpstr>
      <vt:lpstr>How to attach and event handler to an event</vt:lpstr>
      <vt:lpstr>How to use an onload event handler to attach other event handlers</vt:lpstr>
      <vt:lpstr>How to use an onload event handler to attach other event handlers (cont.)</vt:lpstr>
      <vt:lpstr>PowerPoint Presentation</vt:lpstr>
      <vt:lpstr>The Mile Per Gallon application</vt:lpstr>
      <vt:lpstr>The Email List application</vt:lpstr>
      <vt:lpstr>PowerPoint Presentation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328</cp:revision>
  <dcterms:created xsi:type="dcterms:W3CDTF">2014-02-09T07:44:29Z</dcterms:created>
  <dcterms:modified xsi:type="dcterms:W3CDTF">2020-05-31T11:52:54Z</dcterms:modified>
</cp:coreProperties>
</file>