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04" r:id="rId4"/>
    <p:sldId id="307" r:id="rId5"/>
    <p:sldId id="314" r:id="rId6"/>
    <p:sldId id="316" r:id="rId7"/>
    <p:sldId id="317" r:id="rId8"/>
    <p:sldId id="323" r:id="rId9"/>
    <p:sldId id="324" r:id="rId10"/>
    <p:sldId id="325" r:id="rId11"/>
    <p:sldId id="326" r:id="rId12"/>
    <p:sldId id="309" r:id="rId13"/>
    <p:sldId id="327" r:id="rId14"/>
    <p:sldId id="329" r:id="rId15"/>
    <p:sldId id="330" r:id="rId16"/>
    <p:sldId id="333" r:id="rId17"/>
    <p:sldId id="335" r:id="rId18"/>
    <p:sldId id="331" r:id="rId19"/>
    <p:sldId id="334" r:id="rId20"/>
    <p:sldId id="332" r:id="rId21"/>
    <p:sldId id="336" r:id="rId22"/>
    <p:sldId id="337" r:id="rId23"/>
    <p:sldId id="328" r:id="rId24"/>
    <p:sldId id="318" r:id="rId25"/>
    <p:sldId id="310" r:id="rId26"/>
    <p:sldId id="311" r:id="rId27"/>
    <p:sldId id="338" r:id="rId28"/>
    <p:sldId id="320" r:id="rId29"/>
    <p:sldId id="321" r:id="rId30"/>
    <p:sldId id="30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23" autoAdjust="0"/>
  </p:normalViewPr>
  <p:slideViewPr>
    <p:cSldViewPr>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5/12/2020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11</a:t>
            </a:fld>
            <a:endParaRPr lang="en-US"/>
          </a:p>
        </p:txBody>
      </p:sp>
    </p:spTree>
    <p:extLst>
      <p:ext uri="{BB962C8B-B14F-4D97-AF65-F5344CB8AC3E}">
        <p14:creationId xmlns:p14="http://schemas.microsoft.com/office/powerpoint/2010/main" val="2839636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b="1" smtClean="0"/>
              <a:t>Chapter 10 –S11</a:t>
            </a:r>
            <a:endParaRPr lang="en-US" sz="4000" b="1" dirty="0"/>
          </a:p>
        </p:txBody>
      </p:sp>
      <p:sp>
        <p:nvSpPr>
          <p:cNvPr id="3" name="Subtitle 2"/>
          <p:cNvSpPr>
            <a:spLocks noGrp="1"/>
          </p:cNvSpPr>
          <p:nvPr>
            <p:ph type="subTitle" idx="1"/>
          </p:nvPr>
        </p:nvSpPr>
        <p:spPr>
          <a:xfrm>
            <a:off x="990600" y="3048000"/>
            <a:ext cx="7315200" cy="1143000"/>
          </a:xfrm>
        </p:spPr>
        <p:txBody>
          <a:bodyPr/>
          <a:lstStyle/>
          <a:p>
            <a:r>
              <a:rPr lang="en-US" sz="4000" b="1" dirty="0"/>
              <a:t>How to use Grid Layout for page layout and RWD</a:t>
            </a:r>
            <a:endParaRPr lang="en-US" sz="4000" b="1" dirty="0">
              <a:latin typeface="Impac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600" dirty="0" smtClean="0"/>
              <a:t>How to align grid items and grid tracks</a:t>
            </a:r>
            <a:endParaRPr lang="en-US" sz="3600" dirty="0"/>
          </a:p>
        </p:txBody>
      </p:sp>
      <p:sp>
        <p:nvSpPr>
          <p:cNvPr id="3" name="Content Placeholder 2"/>
          <p:cNvSpPr>
            <a:spLocks noGrp="1"/>
          </p:cNvSpPr>
          <p:nvPr>
            <p:ph idx="1"/>
          </p:nvPr>
        </p:nvSpPr>
        <p:spPr>
          <a:xfrm>
            <a:off x="304800" y="1242218"/>
            <a:ext cx="8229600" cy="4525963"/>
          </a:xfrm>
        </p:spPr>
        <p:txBody>
          <a:bodyPr/>
          <a:lstStyle/>
          <a:p>
            <a:r>
              <a:rPr lang="en-US" sz="2800" dirty="0" smtClean="0"/>
              <a:t>Use the properties for horizontal alignment</a:t>
            </a:r>
          </a:p>
          <a:p>
            <a:pPr lvl="1"/>
            <a:r>
              <a:rPr lang="en-US" sz="2400" dirty="0" smtClean="0">
                <a:solidFill>
                  <a:srgbClr val="FF0000"/>
                </a:solidFill>
              </a:rPr>
              <a:t> Justify-content, Justify-items, Justify-self</a:t>
            </a:r>
          </a:p>
          <a:p>
            <a:r>
              <a:rPr lang="en-US" sz="2800" dirty="0"/>
              <a:t>Use the </a:t>
            </a:r>
            <a:r>
              <a:rPr lang="en-US" sz="2800" dirty="0" smtClean="0"/>
              <a:t>properties for vertical alignment</a:t>
            </a:r>
          </a:p>
          <a:p>
            <a:pPr lvl="1"/>
            <a:r>
              <a:rPr lang="en-US" sz="2400" dirty="0" smtClean="0">
                <a:solidFill>
                  <a:srgbClr val="FF0000"/>
                </a:solidFill>
              </a:rPr>
              <a:t> align-content</a:t>
            </a:r>
            <a:r>
              <a:rPr lang="en-US" sz="2400" dirty="0">
                <a:solidFill>
                  <a:srgbClr val="FF0000"/>
                </a:solidFill>
              </a:rPr>
              <a:t>, align</a:t>
            </a:r>
            <a:r>
              <a:rPr lang="en-US" sz="2400" dirty="0" smtClean="0">
                <a:solidFill>
                  <a:srgbClr val="FF0000"/>
                </a:solidFill>
              </a:rPr>
              <a:t>-items</a:t>
            </a:r>
            <a:r>
              <a:rPr lang="en-US" sz="2400" dirty="0">
                <a:solidFill>
                  <a:srgbClr val="FF0000"/>
                </a:solidFill>
              </a:rPr>
              <a:t>, align</a:t>
            </a:r>
            <a:r>
              <a:rPr lang="en-US" sz="2400" dirty="0" smtClean="0">
                <a:solidFill>
                  <a:srgbClr val="FF0000"/>
                </a:solidFill>
              </a:rPr>
              <a:t>-self</a:t>
            </a:r>
            <a:endParaRPr lang="en-US" sz="2400" dirty="0">
              <a:solidFill>
                <a:srgbClr val="FF0000"/>
              </a:solidFill>
            </a:endParaRPr>
          </a:p>
          <a:p>
            <a:pPr lvl="1"/>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66534"/>
            <a:ext cx="433274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152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align grid items and grid tracks</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667" y="2201024"/>
            <a:ext cx="5991225" cy="4106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565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400" b="1" dirty="0" smtClean="0"/>
              <a:t>How to define the grid areas for elements</a:t>
            </a:r>
            <a:endParaRPr lang="en-US" sz="4400" b="1" dirty="0"/>
          </a:p>
          <a:p>
            <a:endParaRPr lang="en-US" sz="4400" b="1" dirty="0">
              <a:latin typeface="Impact" pitchFamily="34" charset="0"/>
            </a:endParaRPr>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numbered lines</a:t>
            </a:r>
            <a:endParaRPr lang="en-US" dirty="0"/>
          </a:p>
        </p:txBody>
      </p:sp>
      <p:sp>
        <p:nvSpPr>
          <p:cNvPr id="3" name="Content Placeholder 2"/>
          <p:cNvSpPr>
            <a:spLocks noGrp="1"/>
          </p:cNvSpPr>
          <p:nvPr>
            <p:ph idx="1"/>
          </p:nvPr>
        </p:nvSpPr>
        <p:spPr/>
        <p:txBody>
          <a:bodyPr/>
          <a:lstStyle/>
          <a:p>
            <a:r>
              <a:rPr lang="en-US" dirty="0" smtClean="0"/>
              <a:t>To position grid items using the numbered lines, you use </a:t>
            </a:r>
            <a:r>
              <a:rPr lang="en-US" i="1" dirty="0" smtClean="0">
                <a:solidFill>
                  <a:srgbClr val="FF0000"/>
                </a:solidFill>
              </a:rPr>
              <a:t>grid-row, grid-column </a:t>
            </a:r>
            <a:r>
              <a:rPr lang="en-US" dirty="0" smtClean="0"/>
              <a:t>properties.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760133"/>
            <a:ext cx="4929188" cy="353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2151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numbered lines</a:t>
            </a:r>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553200" cy="4594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998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named lines</a:t>
            </a:r>
            <a:endParaRPr lang="en-US" dirty="0"/>
          </a:p>
        </p:txBody>
      </p:sp>
      <p:sp>
        <p:nvSpPr>
          <p:cNvPr id="3" name="Content Placeholder 2"/>
          <p:cNvSpPr>
            <a:spLocks noGrp="1"/>
          </p:cNvSpPr>
          <p:nvPr>
            <p:ph idx="1"/>
          </p:nvPr>
        </p:nvSpPr>
        <p:spPr/>
        <p:txBody>
          <a:bodyPr/>
          <a:lstStyle/>
          <a:p>
            <a:r>
              <a:rPr lang="en-US" dirty="0" smtClean="0"/>
              <a:t>To name a grid line, you code the name within brackets on the </a:t>
            </a:r>
            <a:r>
              <a:rPr lang="en-US" i="1" dirty="0" smtClean="0">
                <a:solidFill>
                  <a:srgbClr val="FF0000"/>
                </a:solidFill>
              </a:rPr>
              <a:t>grid-template-columns</a:t>
            </a:r>
            <a:r>
              <a:rPr lang="en-US" dirty="0" smtClean="0"/>
              <a:t>, </a:t>
            </a:r>
            <a:r>
              <a:rPr lang="en-US" i="1" dirty="0" smtClean="0">
                <a:solidFill>
                  <a:srgbClr val="FF0000"/>
                </a:solidFill>
              </a:rPr>
              <a:t>grid-template-rows</a:t>
            </a:r>
            <a:r>
              <a:rPr lang="en-US" dirty="0" smtClean="0"/>
              <a:t>, and </a:t>
            </a:r>
            <a:r>
              <a:rPr lang="en-US" i="1" dirty="0" smtClean="0">
                <a:solidFill>
                  <a:srgbClr val="FF0000"/>
                </a:solidFill>
              </a:rPr>
              <a:t>grid-template</a:t>
            </a:r>
            <a:r>
              <a:rPr lang="en-US" dirty="0" smtClean="0"/>
              <a:t> properties.</a:t>
            </a:r>
          </a:p>
          <a:p>
            <a:r>
              <a:rPr lang="en-US" dirty="0" smtClean="0"/>
              <a:t>You code these names in the position in which they occur in the gird, and you separate two or more names for the same line with spaces.</a:t>
            </a:r>
            <a:endParaRPr lang="en-US" dirty="0"/>
          </a:p>
        </p:txBody>
      </p:sp>
    </p:spTree>
    <p:extLst>
      <p:ext uri="{BB962C8B-B14F-4D97-AF65-F5344CB8AC3E}">
        <p14:creationId xmlns:p14="http://schemas.microsoft.com/office/powerpoint/2010/main" val="203231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named lines</a:t>
            </a:r>
            <a:endParaRPr lang="en-US" dirty="0"/>
          </a:p>
        </p:txBody>
      </p:sp>
      <p:sp>
        <p:nvSpPr>
          <p:cNvPr id="3" name="Content Placeholder 2"/>
          <p:cNvSpPr>
            <a:spLocks noGrp="1"/>
          </p:cNvSpPr>
          <p:nvPr>
            <p:ph idx="1"/>
          </p:nvPr>
        </p:nvSpPr>
        <p:spPr/>
        <p:txBody>
          <a:bodyPr/>
          <a:lstStyle/>
          <a:p>
            <a:r>
              <a:rPr lang="en-US" dirty="0"/>
              <a:t>Example : </a:t>
            </a:r>
            <a:r>
              <a:rPr lang="en-US" i="1" dirty="0" smtClean="0"/>
              <a:t>06_named_lines.html </a:t>
            </a:r>
            <a:endParaRPr lang="en-US" i="1"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2133600"/>
            <a:ext cx="7874000" cy="396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438400"/>
            <a:ext cx="4632325" cy="205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42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named lines</a:t>
            </a:r>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408" y="1676400"/>
            <a:ext cx="6267450"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336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template areas</a:t>
            </a:r>
            <a:endParaRPr lang="en-US" dirty="0"/>
          </a:p>
        </p:txBody>
      </p:sp>
      <p:sp>
        <p:nvSpPr>
          <p:cNvPr id="3" name="Content Placeholder 2"/>
          <p:cNvSpPr>
            <a:spLocks noGrp="1"/>
          </p:cNvSpPr>
          <p:nvPr>
            <p:ph idx="1"/>
          </p:nvPr>
        </p:nvSpPr>
        <p:spPr/>
        <p:txBody>
          <a:bodyPr/>
          <a:lstStyle/>
          <a:p>
            <a:r>
              <a:rPr lang="en-US" dirty="0" smtClean="0"/>
              <a:t>To assign names to the cells in a grid, you code the </a:t>
            </a:r>
            <a:r>
              <a:rPr lang="en-US" i="1" dirty="0" smtClean="0">
                <a:solidFill>
                  <a:srgbClr val="FF0000"/>
                </a:solidFill>
              </a:rPr>
              <a:t>grid-template-areas</a:t>
            </a:r>
            <a:r>
              <a:rPr lang="en-US" dirty="0" smtClean="0"/>
              <a:t> for container element.</a:t>
            </a:r>
          </a:p>
          <a:p>
            <a:r>
              <a:rPr lang="en-US" dirty="0" smtClean="0"/>
              <a:t>To place an element within a grid area, you use the </a:t>
            </a:r>
            <a:r>
              <a:rPr lang="en-US" i="1" dirty="0" smtClean="0">
                <a:solidFill>
                  <a:srgbClr val="FF0000"/>
                </a:solidFill>
              </a:rPr>
              <a:t>grid-area</a:t>
            </a:r>
            <a:r>
              <a:rPr lang="en-US" dirty="0" smtClean="0"/>
              <a:t> property</a:t>
            </a:r>
            <a:endParaRPr lang="en-US" dirty="0"/>
          </a:p>
        </p:txBody>
      </p:sp>
    </p:spTree>
    <p:extLst>
      <p:ext uri="{BB962C8B-B14F-4D97-AF65-F5344CB8AC3E}">
        <p14:creationId xmlns:p14="http://schemas.microsoft.com/office/powerpoint/2010/main" val="1553001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template areas</a:t>
            </a: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257800" cy="448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733" y="4010025"/>
            <a:ext cx="3257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64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457200" y="1295400"/>
            <a:ext cx="8229600" cy="5562600"/>
          </a:xfrm>
        </p:spPr>
        <p:txBody>
          <a:bodyPr/>
          <a:lstStyle/>
          <a:p>
            <a:r>
              <a:rPr lang="en-US" sz="3600" dirty="0"/>
              <a:t>Getting started with Grid Layout</a:t>
            </a:r>
          </a:p>
          <a:p>
            <a:r>
              <a:rPr lang="en-US" sz="3600" smtClean="0"/>
              <a:t>How to define the grid areas for elements</a:t>
            </a:r>
          </a:p>
          <a:p>
            <a:r>
              <a:rPr lang="en-US" sz="3600" smtClean="0"/>
              <a:t>A responsive web page that uses grid</a:t>
            </a:r>
          </a:p>
          <a:p>
            <a:r>
              <a:rPr lang="en-US" sz="3600" smtClean="0"/>
              <a:t>Common page layouts that use grid</a:t>
            </a:r>
            <a:endParaRPr lang="en-US" sz="3600" dirty="0"/>
          </a:p>
          <a:p>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12 columns grid concept</a:t>
            </a:r>
            <a:endParaRPr lang="en-US" dirty="0"/>
          </a:p>
        </p:txBody>
      </p:sp>
      <p:sp>
        <p:nvSpPr>
          <p:cNvPr id="3" name="Content Placeholder 2"/>
          <p:cNvSpPr>
            <a:spLocks noGrp="1"/>
          </p:cNvSpPr>
          <p:nvPr>
            <p:ph idx="1"/>
          </p:nvPr>
        </p:nvSpPr>
        <p:spPr/>
        <p:txBody>
          <a:bodyPr/>
          <a:lstStyle/>
          <a:p>
            <a:r>
              <a:rPr lang="en-US" dirty="0" smtClean="0"/>
              <a:t>The 12-column grid concept is a popular layout concept that you can apply in </a:t>
            </a:r>
            <a:r>
              <a:rPr lang="en-US" i="1" dirty="0" smtClean="0">
                <a:solidFill>
                  <a:srgbClr val="FF0000"/>
                </a:solidFill>
              </a:rPr>
              <a:t>grid layout </a:t>
            </a:r>
            <a:r>
              <a:rPr lang="en-US" dirty="0" smtClean="0"/>
              <a:t>using numbered lines.</a:t>
            </a:r>
          </a:p>
          <a:p>
            <a:r>
              <a:rPr lang="en-US" dirty="0" smtClean="0"/>
              <a:t>To create a 12 column grid, you can the </a:t>
            </a:r>
            <a:r>
              <a:rPr lang="en-US" i="1" dirty="0" smtClean="0">
                <a:solidFill>
                  <a:srgbClr val="FF0000"/>
                </a:solidFill>
              </a:rPr>
              <a:t>repeat() </a:t>
            </a:r>
            <a:r>
              <a:rPr lang="en-US" dirty="0" smtClean="0"/>
              <a:t>function to define 12 proportional columns.</a:t>
            </a:r>
            <a:endParaRPr lang="en-US" dirty="0"/>
          </a:p>
        </p:txBody>
      </p:sp>
    </p:spTree>
    <p:extLst>
      <p:ext uri="{BB962C8B-B14F-4D97-AF65-F5344CB8AC3E}">
        <p14:creationId xmlns:p14="http://schemas.microsoft.com/office/powerpoint/2010/main" val="2527667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12 columns grid concept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019800" cy="3579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81400" y="5256330"/>
            <a:ext cx="32099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250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12 columns grid concept</a:t>
            </a:r>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934200" cy="4675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279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A responsive web page that uses grid</a:t>
            </a:r>
          </a:p>
          <a:p>
            <a:endParaRPr lang="en-US" sz="4000" dirty="0">
              <a:latin typeface="Impact" pitchFamily="34" charset="0"/>
            </a:endParaRPr>
          </a:p>
        </p:txBody>
      </p:sp>
    </p:spTree>
    <p:extLst>
      <p:ext uri="{BB962C8B-B14F-4D97-AF65-F5344CB8AC3E}">
        <p14:creationId xmlns:p14="http://schemas.microsoft.com/office/powerpoint/2010/main" val="1139681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of web page</a:t>
            </a:r>
            <a:endParaRPr lang="en-US" dirty="0"/>
          </a:p>
        </p:txBody>
      </p:sp>
      <p:sp>
        <p:nvSpPr>
          <p:cNvPr id="3" name="Content Placeholder 2"/>
          <p:cNvSpPr>
            <a:spLocks noGrp="1"/>
          </p:cNvSpPr>
          <p:nvPr>
            <p:ph idx="1"/>
          </p:nvPr>
        </p:nvSpPr>
        <p:spPr/>
        <p:txBody>
          <a:bodyPr/>
          <a:lstStyle/>
          <a:p>
            <a:r>
              <a:rPr lang="en-US" dirty="0" smtClean="0"/>
              <a:t>A speaker page in desktop and tablet layout. (</a:t>
            </a:r>
            <a:r>
              <a:rPr lang="en-US" i="1" dirty="0" smtClean="0"/>
              <a:t>pages 372- 375</a:t>
            </a:r>
            <a:r>
              <a:rPr lang="en-US" dirty="0" smtClean="0"/>
              <a:t>)</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3859626" cy="360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751" y="2311364"/>
            <a:ext cx="2008449" cy="4037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66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The HTML for the structural </a:t>
            </a:r>
            <a:r>
              <a:rPr lang="en-US" sz="4000" dirty="0" smtClean="0"/>
              <a:t>elements</a:t>
            </a:r>
            <a:endParaRPr lang="en-US" sz="4000" dirty="0"/>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Common page layouts that use grid</a:t>
            </a:r>
            <a:endParaRPr lang="en-US" sz="4000" dirty="0">
              <a:latin typeface="Impact" pitchFamily="34" charset="0"/>
            </a:endParaRPr>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page layouts that use grid</a:t>
            </a:r>
            <a:r>
              <a:rPr lang="en-US" dirty="0">
                <a:latin typeface="Impact" pitchFamily="34" charset="0"/>
              </a:rPr>
              <a:t/>
            </a:r>
            <a:br>
              <a:rPr lang="en-US" dirty="0">
                <a:latin typeface="Impact" pitchFamily="34" charset="0"/>
              </a:rPr>
            </a:br>
            <a:endParaRPr lang="en-US" dirty="0"/>
          </a:p>
        </p:txBody>
      </p:sp>
      <p:sp>
        <p:nvSpPr>
          <p:cNvPr id="3" name="Content Placeholder 2"/>
          <p:cNvSpPr>
            <a:spLocks noGrp="1"/>
          </p:cNvSpPr>
          <p:nvPr>
            <p:ph idx="1"/>
          </p:nvPr>
        </p:nvSpPr>
        <p:spPr/>
        <p:txBody>
          <a:bodyPr/>
          <a:lstStyle/>
          <a:p>
            <a:r>
              <a:rPr lang="en-US" dirty="0" smtClean="0"/>
              <a:t>You will see three more common page layout that you can implement using grid.</a:t>
            </a:r>
          </a:p>
          <a:p>
            <a:pPr lvl="1"/>
            <a:r>
              <a:rPr lang="en-US" dirty="0" smtClean="0"/>
              <a:t>The headline and gallery layout</a:t>
            </a:r>
          </a:p>
          <a:p>
            <a:pPr lvl="1"/>
            <a:r>
              <a:rPr lang="en-US" dirty="0" smtClean="0"/>
              <a:t>The fixed sidebar layout</a:t>
            </a:r>
          </a:p>
          <a:p>
            <a:pPr lvl="1"/>
            <a:r>
              <a:rPr lang="en-US" dirty="0"/>
              <a:t>	The advanced grid layout</a:t>
            </a:r>
          </a:p>
        </p:txBody>
      </p:sp>
    </p:spTree>
    <p:extLst>
      <p:ext uri="{BB962C8B-B14F-4D97-AF65-F5344CB8AC3E}">
        <p14:creationId xmlns:p14="http://schemas.microsoft.com/office/powerpoint/2010/main" val="1198032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advanced grid layout</a:t>
            </a:r>
            <a:endParaRPr lang="en-US" dirty="0"/>
          </a:p>
        </p:txBody>
      </p:sp>
      <p:sp>
        <p:nvSpPr>
          <p:cNvPr id="3" name="Content Placeholder 2"/>
          <p:cNvSpPr>
            <a:spLocks noGrp="1"/>
          </p:cNvSpPr>
          <p:nvPr>
            <p:ph idx="1"/>
          </p:nvPr>
        </p:nvSpPr>
        <p:spPr/>
        <p:txBody>
          <a:bodyPr/>
          <a:lstStyle/>
          <a:p>
            <a:r>
              <a:rPr lang="en-US" dirty="0" smtClean="0"/>
              <a:t>The headline and gallery layout is frequently used to display a series of images.</a:t>
            </a:r>
          </a:p>
          <a:p>
            <a:r>
              <a:rPr lang="en-US" dirty="0" smtClean="0"/>
              <a:t>The sidebar in the fixed sidebar layout is displayed vertically and is fixed to the side of the window.</a:t>
            </a:r>
            <a:endParaRPr lang="en-US" dirty="0"/>
          </a:p>
        </p:txBody>
      </p:sp>
    </p:spTree>
    <p:extLst>
      <p:ext uri="{BB962C8B-B14F-4D97-AF65-F5344CB8AC3E}">
        <p14:creationId xmlns:p14="http://schemas.microsoft.com/office/powerpoint/2010/main" val="3393520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advanced grid layout</a:t>
            </a:r>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199"/>
            <a:ext cx="4419600" cy="4788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44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7772" y="1371600"/>
            <a:ext cx="7315200" cy="1143000"/>
          </a:xfrm>
        </p:spPr>
        <p:txBody>
          <a:bodyPr/>
          <a:lstStyle/>
          <a:p>
            <a:r>
              <a:rPr lang="en-US" sz="4000" dirty="0"/>
              <a:t>Getting started with Grid Layout</a:t>
            </a:r>
          </a:p>
          <a:p>
            <a:endParaRPr lang="en-US" sz="4000" dirty="0">
              <a:latin typeface="Impact" pitchFamily="34" charset="0"/>
            </a:endParaRPr>
          </a:p>
        </p:txBody>
      </p:sp>
      <p:sp>
        <p:nvSpPr>
          <p:cNvPr id="2" name="TextBox 1"/>
          <p:cNvSpPr txBox="1"/>
          <p:nvPr/>
        </p:nvSpPr>
        <p:spPr>
          <a:xfrm>
            <a:off x="685800" y="3124200"/>
            <a:ext cx="8229600" cy="1200329"/>
          </a:xfrm>
          <a:prstGeom prst="rect">
            <a:avLst/>
          </a:prstGeom>
          <a:noFill/>
        </p:spPr>
        <p:txBody>
          <a:bodyPr wrap="square" rtlCol="0">
            <a:spAutoFit/>
          </a:bodyPr>
          <a:lstStyle/>
          <a:p>
            <a:r>
              <a:rPr lang="en-US" sz="2400" dirty="0" smtClean="0"/>
              <a:t>In this chapter, you’ll learn how to use Grid Layout, or Grid to layout content In both rows and columns. This makes it easier to develop web pages with  more complex layouts.</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p:txBody>
          <a:bodyPr/>
          <a:lstStyle/>
          <a:p>
            <a:r>
              <a:rPr lang="en-US" sz="2800" dirty="0" smtClean="0">
                <a:latin typeface="Tahoma"/>
                <a:cs typeface="Tahoma"/>
              </a:rPr>
              <a:t>In this chapter, you learned how to use Grid Layout to layout the structural elements of a page in rows and columns.</a:t>
            </a:r>
          </a:p>
          <a:p>
            <a:r>
              <a:rPr lang="en-US" sz="2800" dirty="0" smtClean="0">
                <a:latin typeface="Tahoma"/>
                <a:cs typeface="Tahoma"/>
              </a:rPr>
              <a:t>Although you can use Grid Layout for almost any page, it is most useful when you’re developing more complex page layout.</a:t>
            </a:r>
            <a:endParaRPr lang="en-US" sz="2800" dirty="0">
              <a:latin typeface="Tahoma"/>
              <a:cs typeface="Tahoma"/>
            </a:endParaRPr>
          </a:p>
        </p:txBody>
      </p:sp>
    </p:spTree>
    <p:extLst>
      <p:ext uri="{BB962C8B-B14F-4D97-AF65-F5344CB8AC3E}">
        <p14:creationId xmlns:p14="http://schemas.microsoft.com/office/powerpoint/2010/main" val="2032672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An introduction to Grid </a:t>
            </a:r>
            <a:r>
              <a:rPr lang="en-US" sz="4000" dirty="0" smtClean="0"/>
              <a:t>Layout</a:t>
            </a:r>
            <a:endParaRPr lang="en-US" sz="4000" dirty="0"/>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Grid </a:t>
            </a:r>
            <a:r>
              <a:rPr lang="en-US" dirty="0" smtClean="0"/>
              <a:t>Layout</a:t>
            </a:r>
            <a:endParaRPr lang="en-US" dirty="0"/>
          </a:p>
        </p:txBody>
      </p:sp>
      <p:sp>
        <p:nvSpPr>
          <p:cNvPr id="3" name="Content Placeholder 2"/>
          <p:cNvSpPr>
            <a:spLocks noGrp="1"/>
          </p:cNvSpPr>
          <p:nvPr>
            <p:ph idx="1"/>
          </p:nvPr>
        </p:nvSpPr>
        <p:spPr/>
        <p:txBody>
          <a:bodyPr/>
          <a:lstStyle/>
          <a:p>
            <a:r>
              <a:rPr lang="en-US" sz="2800" dirty="0" smtClean="0"/>
              <a:t>A </a:t>
            </a:r>
            <a:r>
              <a:rPr lang="en-US" sz="2800" i="1" dirty="0" smtClean="0"/>
              <a:t>grid </a:t>
            </a:r>
            <a:r>
              <a:rPr lang="en-US" sz="2800" dirty="0" smtClean="0"/>
              <a:t>consists of a grid container with one or more columns and rows.</a:t>
            </a:r>
          </a:p>
          <a:p>
            <a:r>
              <a:rPr lang="en-US" sz="2800" dirty="0" smtClean="0"/>
              <a:t>A </a:t>
            </a:r>
            <a:r>
              <a:rPr lang="en-US" sz="2800" i="1" dirty="0" smtClean="0"/>
              <a:t>grid track</a:t>
            </a:r>
            <a:r>
              <a:rPr lang="en-US" sz="2800" dirty="0" smtClean="0"/>
              <a:t>s, a </a:t>
            </a:r>
            <a:r>
              <a:rPr lang="en-US" sz="2800" i="1" dirty="0" smtClean="0"/>
              <a:t>grid cell</a:t>
            </a:r>
            <a:r>
              <a:rPr lang="en-US" sz="2800" dirty="0" smtClean="0"/>
              <a:t>, a </a:t>
            </a:r>
            <a:r>
              <a:rPr lang="en-US" sz="2800" i="1" dirty="0" smtClean="0"/>
              <a:t>grid area</a:t>
            </a:r>
            <a:r>
              <a:rPr lang="en-US" sz="2800" dirty="0" smtClean="0"/>
              <a:t>.</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8000"/>
            <a:ext cx="5562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863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basic </a:t>
            </a:r>
            <a:r>
              <a:rPr lang="en-US" dirty="0" smtClean="0"/>
              <a:t>grid</a:t>
            </a:r>
            <a:endParaRPr lang="en-US" dirty="0"/>
          </a:p>
        </p:txBody>
      </p:sp>
      <p:sp>
        <p:nvSpPr>
          <p:cNvPr id="3" name="Content Placeholder 2"/>
          <p:cNvSpPr>
            <a:spLocks noGrp="1"/>
          </p:cNvSpPr>
          <p:nvPr>
            <p:ph idx="1"/>
          </p:nvPr>
        </p:nvSpPr>
        <p:spPr/>
        <p:txBody>
          <a:bodyPr/>
          <a:lstStyle/>
          <a:p>
            <a:r>
              <a:rPr lang="en-US" dirty="0" smtClean="0"/>
              <a:t>You create a grid container by setting the </a:t>
            </a:r>
            <a:r>
              <a:rPr lang="en-US" b="1" dirty="0" smtClean="0">
                <a:solidFill>
                  <a:srgbClr val="FF0000"/>
                </a:solidFill>
              </a:rPr>
              <a:t>display</a:t>
            </a:r>
            <a:r>
              <a:rPr lang="en-US" dirty="0" smtClean="0"/>
              <a:t> property of a block element to either </a:t>
            </a:r>
            <a:r>
              <a:rPr lang="en-US" i="1" dirty="0" smtClean="0">
                <a:solidFill>
                  <a:srgbClr val="FF0000"/>
                </a:solidFill>
              </a:rPr>
              <a:t>grid</a:t>
            </a:r>
            <a:r>
              <a:rPr lang="en-US" dirty="0" smtClean="0"/>
              <a:t> or </a:t>
            </a:r>
            <a:r>
              <a:rPr lang="en-US" i="1" dirty="0" smtClean="0">
                <a:solidFill>
                  <a:srgbClr val="FF0000"/>
                </a:solidFill>
              </a:rPr>
              <a:t>inline-grid</a:t>
            </a:r>
            <a:r>
              <a:rPr lang="en-US" dirty="0" smtClean="0"/>
              <a:t>.</a:t>
            </a:r>
          </a:p>
          <a:p>
            <a:r>
              <a:rPr lang="en-US" dirty="0" smtClean="0"/>
              <a:t>Then, use the </a:t>
            </a:r>
            <a:r>
              <a:rPr lang="en-US" b="1" dirty="0" smtClean="0">
                <a:solidFill>
                  <a:srgbClr val="FF0000"/>
                </a:solidFill>
              </a:rPr>
              <a:t>grid-template-rows</a:t>
            </a:r>
            <a:r>
              <a:rPr lang="en-US" dirty="0" smtClean="0"/>
              <a:t>, </a:t>
            </a:r>
            <a:r>
              <a:rPr lang="en-US" b="1" dirty="0" smtClean="0">
                <a:solidFill>
                  <a:srgbClr val="FF0000"/>
                </a:solidFill>
              </a:rPr>
              <a:t>grid-template-columns</a:t>
            </a:r>
            <a:r>
              <a:rPr lang="en-US" dirty="0" smtClean="0"/>
              <a:t> properties to specify the size of row and column tracks in grid.</a:t>
            </a:r>
            <a:endParaRPr lang="en-US" dirty="0"/>
          </a:p>
        </p:txBody>
      </p:sp>
    </p:spTree>
    <p:extLst>
      <p:ext uri="{BB962C8B-B14F-4D97-AF65-F5344CB8AC3E}">
        <p14:creationId xmlns:p14="http://schemas.microsoft.com/office/powerpoint/2010/main" val="347407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basic grid</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1639"/>
            <a:ext cx="6553200" cy="1044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99" y="2895600"/>
            <a:ext cx="5275262" cy="130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390469"/>
            <a:ext cx="3598333" cy="1973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0201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to set the size of grid track</a:t>
            </a:r>
            <a:endParaRPr lang="en-US" dirty="0"/>
          </a:p>
        </p:txBody>
      </p:sp>
      <p:sp>
        <p:nvSpPr>
          <p:cNvPr id="3" name="Content Placeholder 2"/>
          <p:cNvSpPr>
            <a:spLocks noGrp="1"/>
          </p:cNvSpPr>
          <p:nvPr>
            <p:ph idx="1"/>
          </p:nvPr>
        </p:nvSpPr>
        <p:spPr/>
        <p:txBody>
          <a:bodyPr/>
          <a:lstStyle/>
          <a:p>
            <a:r>
              <a:rPr lang="en-US" dirty="0" smtClean="0"/>
              <a:t>Define the size of a grid track using any of measure, including the </a:t>
            </a:r>
            <a:r>
              <a:rPr lang="en-US" b="1" dirty="0" err="1" smtClean="0">
                <a:solidFill>
                  <a:srgbClr val="FF0000"/>
                </a:solidFill>
              </a:rPr>
              <a:t>fr</a:t>
            </a:r>
            <a:r>
              <a:rPr lang="en-US" dirty="0" smtClean="0"/>
              <a:t> unit.</a:t>
            </a:r>
          </a:p>
          <a:p>
            <a:r>
              <a:rPr lang="en-US" dirty="0" smtClean="0"/>
              <a:t>Use </a:t>
            </a:r>
            <a:r>
              <a:rPr lang="en-US" i="1" dirty="0" smtClean="0">
                <a:solidFill>
                  <a:srgbClr val="FF0000"/>
                </a:solidFill>
              </a:rPr>
              <a:t>repeat(repeat, track-list), </a:t>
            </a:r>
            <a:r>
              <a:rPr lang="en-US" i="1" dirty="0" err="1" smtClean="0">
                <a:solidFill>
                  <a:srgbClr val="FF0000"/>
                </a:solidFill>
              </a:rPr>
              <a:t>minmax</a:t>
            </a:r>
            <a:r>
              <a:rPr lang="en-US" i="1" dirty="0" smtClean="0">
                <a:solidFill>
                  <a:srgbClr val="FF0000"/>
                </a:solidFill>
              </a:rPr>
              <a:t>(min, max) </a:t>
            </a:r>
            <a:r>
              <a:rPr lang="en-US" dirty="0" smtClean="0"/>
              <a:t>functions.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5905500" cy="2554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787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the size of grid track</a:t>
            </a:r>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52600"/>
            <a:ext cx="3982988"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64" y="1981200"/>
            <a:ext cx="4191001" cy="255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624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768</Words>
  <Application>Microsoft Office PowerPoint</Application>
  <PresentationFormat>On-screen Show (4:3)</PresentationFormat>
  <Paragraphs>88</Paragraphs>
  <Slides>30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Impact</vt:lpstr>
      <vt:lpstr>Tahoma</vt:lpstr>
      <vt:lpstr>Default Design</vt:lpstr>
      <vt:lpstr>Chapter 10 –S11</vt:lpstr>
      <vt:lpstr>Objectives</vt:lpstr>
      <vt:lpstr>PowerPoint Presentation</vt:lpstr>
      <vt:lpstr>PowerPoint Presentation</vt:lpstr>
      <vt:lpstr>An introduction to Grid Layout</vt:lpstr>
      <vt:lpstr>How to create a basic grid</vt:lpstr>
      <vt:lpstr>How to create a basic grid</vt:lpstr>
      <vt:lpstr>How to set the size of grid track</vt:lpstr>
      <vt:lpstr>How to set the size of grid track</vt:lpstr>
      <vt:lpstr>How to align grid items and grid tracks</vt:lpstr>
      <vt:lpstr>How to align grid items and grid tracks</vt:lpstr>
      <vt:lpstr>PowerPoint Presentation</vt:lpstr>
      <vt:lpstr>How to use numbered lines</vt:lpstr>
      <vt:lpstr>How to use numbered lines</vt:lpstr>
      <vt:lpstr>How to use named lines</vt:lpstr>
      <vt:lpstr>How to use named lines</vt:lpstr>
      <vt:lpstr>How to use named lines</vt:lpstr>
      <vt:lpstr>How to use template areas</vt:lpstr>
      <vt:lpstr>How to use template areas</vt:lpstr>
      <vt:lpstr>How to use the 12 columns grid concept</vt:lpstr>
      <vt:lpstr>How to use the 12 columns grid concept</vt:lpstr>
      <vt:lpstr>How to use the 12 columns grid concept</vt:lpstr>
      <vt:lpstr>PowerPoint Presentation</vt:lpstr>
      <vt:lpstr>The design of web page</vt:lpstr>
      <vt:lpstr>PowerPoint Presentation</vt:lpstr>
      <vt:lpstr>PowerPoint Presentation</vt:lpstr>
      <vt:lpstr>Common page layouts that use grid </vt:lpstr>
      <vt:lpstr> The advanced grid layout</vt:lpstr>
      <vt:lpstr>The advanced grid layout</vt:lpstr>
      <vt:lpstr>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MyPC</cp:lastModifiedBy>
  <cp:revision>179</cp:revision>
  <dcterms:created xsi:type="dcterms:W3CDTF">2014-02-09T07:44:29Z</dcterms:created>
  <dcterms:modified xsi:type="dcterms:W3CDTF">2020-05-12T10:47:47Z</dcterms:modified>
</cp:coreProperties>
</file>