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304"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4" r:id="rId30"/>
    <p:sldId id="355" r:id="rId31"/>
    <p:sldId id="356" r:id="rId32"/>
    <p:sldId id="324"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22" autoAdjust="0"/>
  </p:normalViewPr>
  <p:slideViewPr>
    <p:cSldViewPr>
      <p:cViewPr varScale="1">
        <p:scale>
          <a:sx n="63" d="100"/>
          <a:sy n="63" d="100"/>
        </p:scale>
        <p:origin x="15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DC8F9-1DCD-4754-A44C-6EBB62BDA97B}" type="datetimeFigureOut">
              <a:rPr lang="en-US" smtClean="0"/>
              <a:pPr/>
              <a:t>12/2/2019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C33F9-044C-4B38-8B6C-236C15A0E77C}" type="slidenum">
              <a:rPr lang="en-US" smtClean="0"/>
              <a:pPr/>
              <a:t>‹#›</a:t>
            </a:fld>
            <a:endParaRPr lang="en-US"/>
          </a:p>
        </p:txBody>
      </p:sp>
    </p:spTree>
    <p:extLst>
      <p:ext uri="{BB962C8B-B14F-4D97-AF65-F5344CB8AC3E}">
        <p14:creationId xmlns:p14="http://schemas.microsoft.com/office/powerpoint/2010/main" val="160678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Session:</a:t>
            </a:r>
            <a:r>
              <a:rPr lang="en-US" baseline="0" dirty="0"/>
              <a:t> </a:t>
            </a:r>
            <a:r>
              <a:rPr lang="en-US" baseline="0" dirty="0" err="1"/>
              <a:t>Ghi</a:t>
            </a:r>
            <a:r>
              <a:rPr lang="en-US" baseline="0" dirty="0"/>
              <a:t> </a:t>
            </a:r>
            <a:r>
              <a:rPr lang="en-US" baseline="0" dirty="0" err="1"/>
              <a:t>số</a:t>
            </a:r>
            <a:r>
              <a:rPr lang="en-US" baseline="0" dirty="0"/>
              <a:t> </a:t>
            </a:r>
            <a:r>
              <a:rPr lang="en-US" baseline="0" dirty="0" err="1"/>
              <a:t>thứ</a:t>
            </a:r>
            <a:r>
              <a:rPr lang="en-US" baseline="0" dirty="0"/>
              <a:t> </a:t>
            </a:r>
            <a:r>
              <a:rPr lang="en-US" baseline="0" dirty="0" err="1"/>
              <a:t>tự</a:t>
            </a:r>
            <a:r>
              <a:rPr lang="en-US" baseline="0" dirty="0"/>
              <a:t> session </a:t>
            </a:r>
            <a:r>
              <a:rPr lang="en-US" baseline="0" dirty="0" err="1"/>
              <a:t>trong</a:t>
            </a:r>
            <a:r>
              <a:rPr lang="en-US" baseline="0" dirty="0"/>
              <a:t> </a:t>
            </a:r>
            <a:r>
              <a:rPr lang="en-US" baseline="0" dirty="0" err="1"/>
              <a:t>môn</a:t>
            </a:r>
            <a:r>
              <a:rPr lang="en-US" baseline="0" dirty="0"/>
              <a:t> </a:t>
            </a:r>
            <a:r>
              <a:rPr lang="en-US" baseline="0" dirty="0" err="1"/>
              <a:t>học</a:t>
            </a:r>
            <a:endParaRPr lang="en-US" baseline="0" dirty="0"/>
          </a:p>
          <a:p>
            <a:r>
              <a:rPr lang="en-US" baseline="0" dirty="0"/>
              <a:t>Session Name: </a:t>
            </a:r>
            <a:r>
              <a:rPr lang="en-US" baseline="0" dirty="0" err="1"/>
              <a:t>ghi</a:t>
            </a:r>
            <a:r>
              <a:rPr lang="en-US" baseline="0" dirty="0"/>
              <a:t> </a:t>
            </a:r>
            <a:r>
              <a:rPr lang="en-US" baseline="0" dirty="0" err="1"/>
              <a:t>tên</a:t>
            </a:r>
            <a:r>
              <a:rPr lang="en-US" baseline="0" dirty="0"/>
              <a:t> </a:t>
            </a:r>
            <a:r>
              <a:rPr lang="en-US" baseline="0" dirty="0" err="1"/>
              <a:t>của</a:t>
            </a:r>
            <a:r>
              <a:rPr lang="en-US" baseline="0" dirty="0"/>
              <a:t> session </a:t>
            </a:r>
            <a:r>
              <a:rPr lang="en-US" baseline="0" dirty="0" err="1"/>
              <a:t>sẽ</a:t>
            </a:r>
            <a:r>
              <a:rPr lang="en-US" baseline="0" dirty="0"/>
              <a:t> </a:t>
            </a:r>
            <a:r>
              <a:rPr lang="en-US" baseline="0" dirty="0" err="1"/>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a:t>
            </a:fld>
            <a:endParaRPr lang="en-US"/>
          </a:p>
        </p:txBody>
      </p:sp>
    </p:spTree>
    <p:extLst>
      <p:ext uri="{BB962C8B-B14F-4D97-AF65-F5344CB8AC3E}">
        <p14:creationId xmlns:p14="http://schemas.microsoft.com/office/powerpoint/2010/main" val="3387483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Session:</a:t>
            </a:r>
            <a:r>
              <a:rPr lang="en-US" baseline="0" dirty="0"/>
              <a:t> </a:t>
            </a:r>
            <a:r>
              <a:rPr lang="en-US" baseline="0" dirty="0" err="1"/>
              <a:t>Ghi</a:t>
            </a:r>
            <a:r>
              <a:rPr lang="en-US" baseline="0" dirty="0"/>
              <a:t> </a:t>
            </a:r>
            <a:r>
              <a:rPr lang="en-US" baseline="0" dirty="0" err="1"/>
              <a:t>số</a:t>
            </a:r>
            <a:r>
              <a:rPr lang="en-US" baseline="0" dirty="0"/>
              <a:t> </a:t>
            </a:r>
            <a:r>
              <a:rPr lang="en-US" baseline="0" dirty="0" err="1"/>
              <a:t>thứ</a:t>
            </a:r>
            <a:r>
              <a:rPr lang="en-US" baseline="0" dirty="0"/>
              <a:t> </a:t>
            </a:r>
            <a:r>
              <a:rPr lang="en-US" baseline="0" dirty="0" err="1"/>
              <a:t>tự</a:t>
            </a:r>
            <a:r>
              <a:rPr lang="en-US" baseline="0" dirty="0"/>
              <a:t> session </a:t>
            </a:r>
            <a:r>
              <a:rPr lang="en-US" baseline="0" dirty="0" err="1"/>
              <a:t>trong</a:t>
            </a:r>
            <a:r>
              <a:rPr lang="en-US" baseline="0" dirty="0"/>
              <a:t> </a:t>
            </a:r>
            <a:r>
              <a:rPr lang="en-US" baseline="0" dirty="0" err="1"/>
              <a:t>môn</a:t>
            </a:r>
            <a:r>
              <a:rPr lang="en-US" baseline="0" dirty="0"/>
              <a:t> </a:t>
            </a:r>
            <a:r>
              <a:rPr lang="en-US" baseline="0" dirty="0" err="1"/>
              <a:t>học</a:t>
            </a:r>
            <a:endParaRPr lang="en-US" baseline="0" dirty="0"/>
          </a:p>
          <a:p>
            <a:r>
              <a:rPr lang="en-US" baseline="0" dirty="0"/>
              <a:t>Session Name: </a:t>
            </a:r>
            <a:r>
              <a:rPr lang="en-US" baseline="0" dirty="0" err="1"/>
              <a:t>ghi</a:t>
            </a:r>
            <a:r>
              <a:rPr lang="en-US" baseline="0" dirty="0"/>
              <a:t> </a:t>
            </a:r>
            <a:r>
              <a:rPr lang="en-US" baseline="0" dirty="0" err="1"/>
              <a:t>tên</a:t>
            </a:r>
            <a:r>
              <a:rPr lang="en-US" baseline="0" dirty="0"/>
              <a:t> </a:t>
            </a:r>
            <a:r>
              <a:rPr lang="en-US" baseline="0" dirty="0" err="1"/>
              <a:t>của</a:t>
            </a:r>
            <a:r>
              <a:rPr lang="en-US" baseline="0" dirty="0"/>
              <a:t> session </a:t>
            </a:r>
            <a:r>
              <a:rPr lang="en-US" baseline="0" dirty="0" err="1"/>
              <a:t>sẽ</a:t>
            </a:r>
            <a:r>
              <a:rPr lang="en-US" baseline="0" dirty="0"/>
              <a:t> </a:t>
            </a:r>
            <a:r>
              <a:rPr lang="en-US" baseline="0" dirty="0" err="1"/>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14</a:t>
            </a:fld>
            <a:endParaRPr lang="en-US"/>
          </a:p>
        </p:txBody>
      </p:sp>
    </p:spTree>
    <p:extLst>
      <p:ext uri="{BB962C8B-B14F-4D97-AF65-F5344CB8AC3E}">
        <p14:creationId xmlns:p14="http://schemas.microsoft.com/office/powerpoint/2010/main" val="3290551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Session:</a:t>
            </a:r>
            <a:r>
              <a:rPr lang="en-US" baseline="0" dirty="0"/>
              <a:t> </a:t>
            </a:r>
            <a:r>
              <a:rPr lang="en-US" baseline="0" dirty="0" err="1"/>
              <a:t>Ghi</a:t>
            </a:r>
            <a:r>
              <a:rPr lang="en-US" baseline="0" dirty="0"/>
              <a:t> </a:t>
            </a:r>
            <a:r>
              <a:rPr lang="en-US" baseline="0" dirty="0" err="1"/>
              <a:t>số</a:t>
            </a:r>
            <a:r>
              <a:rPr lang="en-US" baseline="0" dirty="0"/>
              <a:t> </a:t>
            </a:r>
            <a:r>
              <a:rPr lang="en-US" baseline="0" dirty="0" err="1"/>
              <a:t>thứ</a:t>
            </a:r>
            <a:r>
              <a:rPr lang="en-US" baseline="0" dirty="0"/>
              <a:t> </a:t>
            </a:r>
            <a:r>
              <a:rPr lang="en-US" baseline="0" dirty="0" err="1"/>
              <a:t>tự</a:t>
            </a:r>
            <a:r>
              <a:rPr lang="en-US" baseline="0" dirty="0"/>
              <a:t> session </a:t>
            </a:r>
            <a:r>
              <a:rPr lang="en-US" baseline="0" dirty="0" err="1"/>
              <a:t>trong</a:t>
            </a:r>
            <a:r>
              <a:rPr lang="en-US" baseline="0" dirty="0"/>
              <a:t> </a:t>
            </a:r>
            <a:r>
              <a:rPr lang="en-US" baseline="0" dirty="0" err="1"/>
              <a:t>môn</a:t>
            </a:r>
            <a:r>
              <a:rPr lang="en-US" baseline="0" dirty="0"/>
              <a:t> </a:t>
            </a:r>
            <a:r>
              <a:rPr lang="en-US" baseline="0" dirty="0" err="1"/>
              <a:t>học</a:t>
            </a:r>
            <a:endParaRPr lang="en-US" baseline="0" dirty="0"/>
          </a:p>
          <a:p>
            <a:r>
              <a:rPr lang="en-US" baseline="0" dirty="0"/>
              <a:t>Session Name: </a:t>
            </a:r>
            <a:r>
              <a:rPr lang="en-US" baseline="0" dirty="0" err="1"/>
              <a:t>ghi</a:t>
            </a:r>
            <a:r>
              <a:rPr lang="en-US" baseline="0" dirty="0"/>
              <a:t> </a:t>
            </a:r>
            <a:r>
              <a:rPr lang="en-US" baseline="0" dirty="0" err="1"/>
              <a:t>tên</a:t>
            </a:r>
            <a:r>
              <a:rPr lang="en-US" baseline="0" dirty="0"/>
              <a:t> </a:t>
            </a:r>
            <a:r>
              <a:rPr lang="en-US" baseline="0" dirty="0" err="1"/>
              <a:t>của</a:t>
            </a:r>
            <a:r>
              <a:rPr lang="en-US" baseline="0" dirty="0"/>
              <a:t> session </a:t>
            </a:r>
            <a:r>
              <a:rPr lang="en-US" baseline="0" dirty="0" err="1"/>
              <a:t>sẽ</a:t>
            </a:r>
            <a:r>
              <a:rPr lang="en-US" baseline="0" dirty="0"/>
              <a:t> </a:t>
            </a:r>
            <a:r>
              <a:rPr lang="en-US" baseline="0" dirty="0" err="1"/>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28</a:t>
            </a:fld>
            <a:endParaRPr lang="en-US"/>
          </a:p>
        </p:txBody>
      </p:sp>
    </p:spTree>
    <p:extLst>
      <p:ext uri="{BB962C8B-B14F-4D97-AF65-F5344CB8AC3E}">
        <p14:creationId xmlns:p14="http://schemas.microsoft.com/office/powerpoint/2010/main" val="2897496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30</a:t>
            </a:fld>
            <a:endParaRPr lang="en-US"/>
          </a:p>
        </p:txBody>
      </p:sp>
    </p:spTree>
    <p:extLst>
      <p:ext uri="{BB962C8B-B14F-4D97-AF65-F5344CB8AC3E}">
        <p14:creationId xmlns:p14="http://schemas.microsoft.com/office/powerpoint/2010/main" val="2432987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Mô</a:t>
            </a:r>
            <a:r>
              <a:rPr lang="en-US" baseline="0" dirty="0"/>
              <a:t> </a:t>
            </a:r>
            <a:r>
              <a:rPr lang="en-US" baseline="0" dirty="0" err="1"/>
              <a:t>tả</a:t>
            </a:r>
            <a:r>
              <a:rPr lang="en-US" baseline="0" dirty="0"/>
              <a:t> </a:t>
            </a:r>
            <a:r>
              <a:rPr lang="en-US" baseline="0" dirty="0" err="1"/>
              <a:t>nội</a:t>
            </a:r>
            <a:r>
              <a:rPr lang="en-US" baseline="0" dirty="0"/>
              <a:t> dung </a:t>
            </a:r>
            <a:r>
              <a:rPr lang="en-US" baseline="0" dirty="0" err="1"/>
              <a:t>mà</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phải</a:t>
            </a:r>
            <a:r>
              <a:rPr lang="en-US" baseline="0" dirty="0"/>
              <a:t> </a:t>
            </a:r>
            <a:r>
              <a:rPr lang="en-US" baseline="0" dirty="0" err="1"/>
              <a:t>đạt</a:t>
            </a:r>
            <a:r>
              <a:rPr lang="en-US" baseline="0" dirty="0"/>
              <a:t> </a:t>
            </a:r>
            <a:r>
              <a:rPr lang="en-US" baseline="0" dirty="0" err="1"/>
              <a:t>được</a:t>
            </a:r>
            <a:r>
              <a:rPr lang="en-US" baseline="0" dirty="0"/>
              <a:t> </a:t>
            </a:r>
            <a:r>
              <a:rPr lang="en-US" baseline="0" dirty="0" err="1"/>
              <a:t>khi</a:t>
            </a:r>
            <a:r>
              <a:rPr lang="en-US" baseline="0" dirty="0"/>
              <a:t> </a:t>
            </a:r>
            <a:r>
              <a:rPr lang="en-US" baseline="0" dirty="0" err="1"/>
              <a:t>kết</a:t>
            </a:r>
            <a:r>
              <a:rPr lang="en-US" baseline="0" dirty="0"/>
              <a:t> </a:t>
            </a:r>
            <a:r>
              <a:rPr lang="en-US" baseline="0" dirty="0" err="1"/>
              <a:t>thúc</a:t>
            </a:r>
            <a:r>
              <a:rPr lang="en-US" baseline="0" dirty="0"/>
              <a:t> </a:t>
            </a:r>
            <a:r>
              <a:rPr lang="en-US" baseline="0" dirty="0" err="1"/>
              <a:t>môn</a:t>
            </a:r>
            <a:r>
              <a:rPr lang="en-US" baseline="0" dirty="0"/>
              <a:t> </a:t>
            </a:r>
            <a:r>
              <a:rPr lang="en-US" baseline="0" dirty="0" err="1"/>
              <a:t>học</a:t>
            </a:r>
            <a:r>
              <a:rPr lang="en-US" baseline="0" dirty="0"/>
              <a:t> </a:t>
            </a:r>
            <a:r>
              <a:rPr lang="en-US" baseline="0" dirty="0" err="1"/>
              <a:t>này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a:t>
            </a:fld>
            <a:endParaRPr lang="en-US"/>
          </a:p>
        </p:txBody>
      </p:sp>
    </p:spTree>
    <p:extLst>
      <p:ext uri="{BB962C8B-B14F-4D97-AF65-F5344CB8AC3E}">
        <p14:creationId xmlns:p14="http://schemas.microsoft.com/office/powerpoint/2010/main" val="2075720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Session:</a:t>
            </a:r>
            <a:r>
              <a:rPr lang="en-US" baseline="0" dirty="0"/>
              <a:t> </a:t>
            </a:r>
            <a:r>
              <a:rPr lang="en-US" baseline="0" dirty="0" err="1"/>
              <a:t>Ghi</a:t>
            </a:r>
            <a:r>
              <a:rPr lang="en-US" baseline="0" dirty="0"/>
              <a:t> </a:t>
            </a:r>
            <a:r>
              <a:rPr lang="en-US" baseline="0" dirty="0" err="1"/>
              <a:t>số</a:t>
            </a:r>
            <a:r>
              <a:rPr lang="en-US" baseline="0" dirty="0"/>
              <a:t> </a:t>
            </a:r>
            <a:r>
              <a:rPr lang="en-US" baseline="0" dirty="0" err="1"/>
              <a:t>thứ</a:t>
            </a:r>
            <a:r>
              <a:rPr lang="en-US" baseline="0" dirty="0"/>
              <a:t> </a:t>
            </a:r>
            <a:r>
              <a:rPr lang="en-US" baseline="0" dirty="0" err="1"/>
              <a:t>tự</a:t>
            </a:r>
            <a:r>
              <a:rPr lang="en-US" baseline="0" dirty="0"/>
              <a:t> session </a:t>
            </a:r>
            <a:r>
              <a:rPr lang="en-US" baseline="0" dirty="0" err="1"/>
              <a:t>trong</a:t>
            </a:r>
            <a:r>
              <a:rPr lang="en-US" baseline="0" dirty="0"/>
              <a:t> </a:t>
            </a:r>
            <a:r>
              <a:rPr lang="en-US" baseline="0" dirty="0" err="1"/>
              <a:t>môn</a:t>
            </a:r>
            <a:r>
              <a:rPr lang="en-US" baseline="0" dirty="0"/>
              <a:t> </a:t>
            </a:r>
            <a:r>
              <a:rPr lang="en-US" baseline="0" dirty="0" err="1"/>
              <a:t>học</a:t>
            </a:r>
            <a:endParaRPr lang="en-US" baseline="0" dirty="0"/>
          </a:p>
          <a:p>
            <a:r>
              <a:rPr lang="en-US" baseline="0" dirty="0"/>
              <a:t>Session Name: </a:t>
            </a:r>
            <a:r>
              <a:rPr lang="en-US" baseline="0" dirty="0" err="1"/>
              <a:t>ghi</a:t>
            </a:r>
            <a:r>
              <a:rPr lang="en-US" baseline="0" dirty="0"/>
              <a:t> </a:t>
            </a:r>
            <a:r>
              <a:rPr lang="en-US" baseline="0" dirty="0" err="1"/>
              <a:t>tên</a:t>
            </a:r>
            <a:r>
              <a:rPr lang="en-US" baseline="0" dirty="0"/>
              <a:t> </a:t>
            </a:r>
            <a:r>
              <a:rPr lang="en-US" baseline="0" dirty="0" err="1"/>
              <a:t>của</a:t>
            </a:r>
            <a:r>
              <a:rPr lang="en-US" baseline="0" dirty="0"/>
              <a:t> session </a:t>
            </a:r>
            <a:r>
              <a:rPr lang="en-US" baseline="0" dirty="0" err="1"/>
              <a:t>sẽ</a:t>
            </a:r>
            <a:r>
              <a:rPr lang="en-US" baseline="0" dirty="0"/>
              <a:t> </a:t>
            </a:r>
            <a:r>
              <a:rPr lang="en-US" baseline="0" dirty="0" err="1"/>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a:t>
            </a:fld>
            <a:endParaRPr lang="en-US"/>
          </a:p>
        </p:txBody>
      </p:sp>
    </p:spTree>
    <p:extLst>
      <p:ext uri="{BB962C8B-B14F-4D97-AF65-F5344CB8AC3E}">
        <p14:creationId xmlns:p14="http://schemas.microsoft.com/office/powerpoint/2010/main" val="4101137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C33F9-044C-4B38-8B6C-236C15A0E77C}" type="slidenum">
              <a:rPr lang="en-US" smtClean="0"/>
              <a:pPr/>
              <a:t>4</a:t>
            </a:fld>
            <a:endParaRPr lang="en-US"/>
          </a:p>
        </p:txBody>
      </p:sp>
    </p:spTree>
    <p:extLst>
      <p:ext uri="{BB962C8B-B14F-4D97-AF65-F5344CB8AC3E}">
        <p14:creationId xmlns:p14="http://schemas.microsoft.com/office/powerpoint/2010/main" val="286538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C33F9-044C-4B38-8B6C-236C15A0E77C}" type="slidenum">
              <a:rPr lang="en-US" smtClean="0"/>
              <a:pPr/>
              <a:t>6</a:t>
            </a:fld>
            <a:endParaRPr lang="en-US"/>
          </a:p>
        </p:txBody>
      </p:sp>
    </p:spTree>
    <p:extLst>
      <p:ext uri="{BB962C8B-B14F-4D97-AF65-F5344CB8AC3E}">
        <p14:creationId xmlns:p14="http://schemas.microsoft.com/office/powerpoint/2010/main" val="1037044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8</a:t>
            </a:fld>
            <a:endParaRPr lang="en-US"/>
          </a:p>
        </p:txBody>
      </p:sp>
    </p:spTree>
    <p:extLst>
      <p:ext uri="{BB962C8B-B14F-4D97-AF65-F5344CB8AC3E}">
        <p14:creationId xmlns:p14="http://schemas.microsoft.com/office/powerpoint/2010/main" val="178719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9</a:t>
            </a:fld>
            <a:endParaRPr lang="en-US"/>
          </a:p>
        </p:txBody>
      </p:sp>
    </p:spTree>
    <p:extLst>
      <p:ext uri="{BB962C8B-B14F-4D97-AF65-F5344CB8AC3E}">
        <p14:creationId xmlns:p14="http://schemas.microsoft.com/office/powerpoint/2010/main" val="4250082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10</a:t>
            </a:fld>
            <a:endParaRPr lang="en-US"/>
          </a:p>
        </p:txBody>
      </p:sp>
    </p:spTree>
    <p:extLst>
      <p:ext uri="{BB962C8B-B14F-4D97-AF65-F5344CB8AC3E}">
        <p14:creationId xmlns:p14="http://schemas.microsoft.com/office/powerpoint/2010/main" val="445198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11</a:t>
            </a:fld>
            <a:endParaRPr lang="en-US"/>
          </a:p>
        </p:txBody>
      </p:sp>
    </p:spTree>
    <p:extLst>
      <p:ext uri="{BB962C8B-B14F-4D97-AF65-F5344CB8AC3E}">
        <p14:creationId xmlns:p14="http://schemas.microsoft.com/office/powerpoint/2010/main" val="1226216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CC1C08-BCF1-4C47-850F-DDEFF5196B2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5FE3FA-9534-4DE9-A2B8-55E109D4B96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3C3370-B2C9-438E-9619-09865E1C24B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FE7AA49-93D1-4273-8E7C-89760AFFC33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5E48C9-0B70-4521-8E14-9775639D77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144D31-873A-4D12-B844-168DFD33F98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8BE1C34-9D23-4C66-95F1-86251F01C72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8064A98-D01E-494D-950B-1D13D4E6FA3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72EEEC3-C796-42C8-B3D1-599A944B7A2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34FCD3-F1B6-4885-B2B8-5E9D310AE7C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5E21BD-B302-4D9C-BF34-754E023A822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639E080-3640-4C30-866D-A6BC410744D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7772400" cy="1470025"/>
          </a:xfrm>
        </p:spPr>
        <p:txBody>
          <a:bodyPr/>
          <a:lstStyle/>
          <a:p>
            <a:pPr algn="l"/>
            <a:r>
              <a:rPr lang="en-US" sz="4000" b="1" dirty="0"/>
              <a:t>Chapter </a:t>
            </a:r>
            <a:r>
              <a:rPr lang="en-US" b="1" smtClean="0"/>
              <a:t>12 Session 10 + 11</a:t>
            </a:r>
            <a:endParaRPr lang="en-US" sz="4000" b="1" dirty="0"/>
          </a:p>
        </p:txBody>
      </p:sp>
      <p:sp>
        <p:nvSpPr>
          <p:cNvPr id="3" name="Subtitle 2"/>
          <p:cNvSpPr>
            <a:spLocks noGrp="1"/>
          </p:cNvSpPr>
          <p:nvPr>
            <p:ph type="subTitle" idx="1"/>
          </p:nvPr>
        </p:nvSpPr>
        <p:spPr>
          <a:xfrm>
            <a:off x="457200" y="3048000"/>
            <a:ext cx="8229600" cy="1143000"/>
          </a:xfrm>
        </p:spPr>
        <p:txBody>
          <a:bodyPr/>
          <a:lstStyle/>
          <a:p>
            <a:r>
              <a:rPr lang="en-US" sz="3600">
                <a:latin typeface="Impact" pitchFamily="34" charset="0"/>
              </a:rPr>
              <a:t>How to use Ajax, JSON, and Flickr</a:t>
            </a:r>
            <a:endParaRPr lang="en-US" sz="3600" dirty="0">
              <a:latin typeface="Impact"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members of the </a:t>
            </a:r>
            <a:r>
              <a:rPr lang="en-US" dirty="0" err="1"/>
              <a:t>XMLHttpRequest</a:t>
            </a:r>
            <a:r>
              <a:rPr lang="en-US" dirty="0"/>
              <a:t> object (cont.)</a:t>
            </a:r>
          </a:p>
        </p:txBody>
      </p:sp>
      <p:pic>
        <p:nvPicPr>
          <p:cNvPr id="3" name="Picture 2"/>
          <p:cNvPicPr>
            <a:picLocks noChangeAspect="1"/>
          </p:cNvPicPr>
          <p:nvPr/>
        </p:nvPicPr>
        <p:blipFill>
          <a:blip r:embed="rId3"/>
          <a:stretch>
            <a:fillRect/>
          </a:stretch>
        </p:blipFill>
        <p:spPr>
          <a:xfrm>
            <a:off x="485775" y="1905000"/>
            <a:ext cx="8353425" cy="3467100"/>
          </a:xfrm>
          <a:prstGeom prst="rect">
            <a:avLst/>
          </a:prstGeom>
        </p:spPr>
      </p:pic>
    </p:spTree>
    <p:extLst>
      <p:ext uri="{BB962C8B-B14F-4D97-AF65-F5344CB8AC3E}">
        <p14:creationId xmlns:p14="http://schemas.microsoft.com/office/powerpoint/2010/main" val="50559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143000"/>
          </a:xfrm>
        </p:spPr>
        <p:txBody>
          <a:bodyPr/>
          <a:lstStyle/>
          <a:p>
            <a:r>
              <a:rPr lang="en-US" sz="3600"/>
              <a:t>How to use the XMLHttpRequest object</a:t>
            </a:r>
          </a:p>
        </p:txBody>
      </p:sp>
      <p:sp>
        <p:nvSpPr>
          <p:cNvPr id="3" name="Content Placeholder 2"/>
          <p:cNvSpPr>
            <a:spLocks noGrp="1"/>
          </p:cNvSpPr>
          <p:nvPr>
            <p:ph idx="1"/>
          </p:nvPr>
        </p:nvSpPr>
        <p:spPr>
          <a:xfrm>
            <a:off x="457200" y="1295400"/>
            <a:ext cx="8229600" cy="4525963"/>
          </a:xfrm>
        </p:spPr>
        <p:txBody>
          <a:bodyPr/>
          <a:lstStyle/>
          <a:p>
            <a:r>
              <a:rPr lang="en-US" sz="2800"/>
              <a:t>This application uses the XHR object to load all of the team members in the file named team.xml on the web server and display them.</a:t>
            </a:r>
          </a:p>
        </p:txBody>
      </p:sp>
      <p:pic>
        <p:nvPicPr>
          <p:cNvPr id="5" name="Picture 4"/>
          <p:cNvPicPr>
            <a:picLocks noChangeAspect="1"/>
          </p:cNvPicPr>
          <p:nvPr/>
        </p:nvPicPr>
        <p:blipFill>
          <a:blip r:embed="rId3"/>
          <a:stretch>
            <a:fillRect/>
          </a:stretch>
        </p:blipFill>
        <p:spPr>
          <a:xfrm>
            <a:off x="493776" y="3200400"/>
            <a:ext cx="8347017" cy="2209800"/>
          </a:xfrm>
          <a:prstGeom prst="rect">
            <a:avLst/>
          </a:prstGeom>
        </p:spPr>
      </p:pic>
    </p:spTree>
    <p:extLst>
      <p:ext uri="{BB962C8B-B14F-4D97-AF65-F5344CB8AC3E}">
        <p14:creationId xmlns:p14="http://schemas.microsoft.com/office/powerpoint/2010/main" val="127701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143000"/>
          </a:xfrm>
        </p:spPr>
        <p:txBody>
          <a:bodyPr/>
          <a:lstStyle/>
          <a:p>
            <a:r>
              <a:rPr lang="en-US" sz="3600"/>
              <a:t>How to use the XMLHttpRequest object (cont.)</a:t>
            </a:r>
          </a:p>
        </p:txBody>
      </p:sp>
      <p:pic>
        <p:nvPicPr>
          <p:cNvPr id="6" name="Picture 5"/>
          <p:cNvPicPr>
            <a:picLocks noChangeAspect="1"/>
          </p:cNvPicPr>
          <p:nvPr/>
        </p:nvPicPr>
        <p:blipFill>
          <a:blip r:embed="rId2"/>
          <a:stretch>
            <a:fillRect/>
          </a:stretch>
        </p:blipFill>
        <p:spPr>
          <a:xfrm>
            <a:off x="990600" y="1752600"/>
            <a:ext cx="7067550" cy="2933700"/>
          </a:xfrm>
          <a:prstGeom prst="rect">
            <a:avLst/>
          </a:prstGeom>
        </p:spPr>
      </p:pic>
    </p:spTree>
    <p:extLst>
      <p:ext uri="{BB962C8B-B14F-4D97-AF65-F5344CB8AC3E}">
        <p14:creationId xmlns:p14="http://schemas.microsoft.com/office/powerpoint/2010/main" val="42577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143000"/>
          </a:xfrm>
        </p:spPr>
        <p:txBody>
          <a:bodyPr/>
          <a:lstStyle/>
          <a:p>
            <a:r>
              <a:rPr lang="en-US" sz="3600"/>
              <a:t>How to use the XMLHttpRequest object (cont.)</a:t>
            </a:r>
          </a:p>
        </p:txBody>
      </p:sp>
      <p:pic>
        <p:nvPicPr>
          <p:cNvPr id="3" name="Picture 2"/>
          <p:cNvPicPr>
            <a:picLocks noChangeAspect="1"/>
          </p:cNvPicPr>
          <p:nvPr/>
        </p:nvPicPr>
        <p:blipFill>
          <a:blip r:embed="rId2"/>
          <a:stretch>
            <a:fillRect/>
          </a:stretch>
        </p:blipFill>
        <p:spPr>
          <a:xfrm>
            <a:off x="1004887" y="1524000"/>
            <a:ext cx="7286625" cy="4819650"/>
          </a:xfrm>
          <a:prstGeom prst="rect">
            <a:avLst/>
          </a:prstGeom>
        </p:spPr>
      </p:pic>
    </p:spTree>
    <p:extLst>
      <p:ext uri="{BB962C8B-B14F-4D97-AF65-F5344CB8AC3E}">
        <p14:creationId xmlns:p14="http://schemas.microsoft.com/office/powerpoint/2010/main" val="320793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590800"/>
            <a:ext cx="7848600" cy="1143000"/>
          </a:xfrm>
        </p:spPr>
        <p:txBody>
          <a:bodyPr/>
          <a:lstStyle/>
          <a:p>
            <a:r>
              <a:rPr lang="en-US" sz="4000">
                <a:latin typeface="Impact" pitchFamily="34" charset="0"/>
              </a:rPr>
              <a:t>How to use the jQuery shorthand methods for Ajax</a:t>
            </a:r>
          </a:p>
        </p:txBody>
      </p:sp>
    </p:spTree>
    <p:extLst>
      <p:ext uri="{BB962C8B-B14F-4D97-AF65-F5344CB8AC3E}">
        <p14:creationId xmlns:p14="http://schemas.microsoft.com/office/powerpoint/2010/main" val="3774602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jQuery shorthand methods for working with Ajax</a:t>
            </a:r>
          </a:p>
        </p:txBody>
      </p:sp>
      <p:sp>
        <p:nvSpPr>
          <p:cNvPr id="3" name="Content Placeholder 2"/>
          <p:cNvSpPr>
            <a:spLocks noGrp="1"/>
          </p:cNvSpPr>
          <p:nvPr>
            <p:ph idx="1"/>
          </p:nvPr>
        </p:nvSpPr>
        <p:spPr>
          <a:xfrm>
            <a:off x="457200" y="1524000"/>
            <a:ext cx="8229600" cy="4525963"/>
          </a:xfrm>
        </p:spPr>
        <p:txBody>
          <a:bodyPr/>
          <a:lstStyle/>
          <a:p>
            <a:r>
              <a:rPr lang="en-US" sz="2800" dirty="0"/>
              <a:t>jQuery includes several shorthand methods that let you request and receive HTML, XML or JSON data.</a:t>
            </a:r>
          </a:p>
          <a:p>
            <a:r>
              <a:rPr lang="en-US" sz="2800" dirty="0"/>
              <a:t>All of the shorthand methods let you include data that will be used by the web server to filter the results of the request so only right the results are returned.</a:t>
            </a:r>
          </a:p>
          <a:p>
            <a:r>
              <a:rPr lang="en-US" sz="2800" dirty="0"/>
              <a:t>The $.get() and $.post() method are used for request (GET or POST).</a:t>
            </a:r>
          </a:p>
          <a:p>
            <a:r>
              <a:rPr lang="en-US" sz="2800" dirty="0"/>
              <a:t>The $each() method is an expanded form of the each() method.</a:t>
            </a:r>
          </a:p>
        </p:txBody>
      </p:sp>
    </p:spTree>
    <p:extLst>
      <p:ext uri="{BB962C8B-B14F-4D97-AF65-F5344CB8AC3E}">
        <p14:creationId xmlns:p14="http://schemas.microsoft.com/office/powerpoint/2010/main" val="21767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jQuery shorthand methods for working with Ajax (cont.)</a:t>
            </a:r>
          </a:p>
        </p:txBody>
      </p:sp>
      <p:pic>
        <p:nvPicPr>
          <p:cNvPr id="5" name="Picture 4"/>
          <p:cNvPicPr>
            <a:picLocks noChangeAspect="1"/>
          </p:cNvPicPr>
          <p:nvPr/>
        </p:nvPicPr>
        <p:blipFill>
          <a:blip r:embed="rId2"/>
          <a:stretch>
            <a:fillRect/>
          </a:stretch>
        </p:blipFill>
        <p:spPr>
          <a:xfrm>
            <a:off x="414338" y="1524000"/>
            <a:ext cx="8653462" cy="4940877"/>
          </a:xfrm>
          <a:prstGeom prst="rect">
            <a:avLst/>
          </a:prstGeom>
        </p:spPr>
      </p:pic>
    </p:spTree>
    <p:extLst>
      <p:ext uri="{BB962C8B-B14F-4D97-AF65-F5344CB8AC3E}">
        <p14:creationId xmlns:p14="http://schemas.microsoft.com/office/powerpoint/2010/main" val="1936161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jQuery shorthand methods for working with Ajax (cont.)</a:t>
            </a:r>
          </a:p>
        </p:txBody>
      </p:sp>
      <p:pic>
        <p:nvPicPr>
          <p:cNvPr id="3" name="Picture 2"/>
          <p:cNvPicPr>
            <a:picLocks noChangeAspect="1"/>
          </p:cNvPicPr>
          <p:nvPr/>
        </p:nvPicPr>
        <p:blipFill>
          <a:blip r:embed="rId2"/>
          <a:stretch>
            <a:fillRect/>
          </a:stretch>
        </p:blipFill>
        <p:spPr>
          <a:xfrm>
            <a:off x="485775" y="1619250"/>
            <a:ext cx="8353425" cy="4705350"/>
          </a:xfrm>
          <a:prstGeom prst="rect">
            <a:avLst/>
          </a:prstGeom>
        </p:spPr>
      </p:pic>
    </p:spTree>
    <p:extLst>
      <p:ext uri="{BB962C8B-B14F-4D97-AF65-F5344CB8AC3E}">
        <p14:creationId xmlns:p14="http://schemas.microsoft.com/office/powerpoint/2010/main" val="1778029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load() method to load HTML data</a:t>
            </a:r>
          </a:p>
        </p:txBody>
      </p:sp>
      <p:sp>
        <p:nvSpPr>
          <p:cNvPr id="3" name="Content Placeholder 2"/>
          <p:cNvSpPr>
            <a:spLocks noGrp="1"/>
          </p:cNvSpPr>
          <p:nvPr>
            <p:ph idx="1"/>
          </p:nvPr>
        </p:nvSpPr>
        <p:spPr>
          <a:xfrm>
            <a:off x="381000" y="1600200"/>
            <a:ext cx="8534400" cy="4525963"/>
          </a:xfrm>
        </p:spPr>
        <p:txBody>
          <a:bodyPr/>
          <a:lstStyle/>
          <a:p>
            <a:r>
              <a:rPr lang="en-US" sz="2800"/>
              <a:t>The load() function can only load content from files on the same server as the page making the call.</a:t>
            </a:r>
          </a:p>
        </p:txBody>
      </p:sp>
      <p:pic>
        <p:nvPicPr>
          <p:cNvPr id="4" name="Picture 3"/>
          <p:cNvPicPr>
            <a:picLocks noChangeAspect="1"/>
          </p:cNvPicPr>
          <p:nvPr/>
        </p:nvPicPr>
        <p:blipFill>
          <a:blip r:embed="rId2"/>
          <a:stretch>
            <a:fillRect/>
          </a:stretch>
        </p:blipFill>
        <p:spPr>
          <a:xfrm>
            <a:off x="266700" y="2960016"/>
            <a:ext cx="8763000" cy="3288384"/>
          </a:xfrm>
          <a:prstGeom prst="rect">
            <a:avLst/>
          </a:prstGeom>
        </p:spPr>
      </p:pic>
    </p:spTree>
    <p:extLst>
      <p:ext uri="{BB962C8B-B14F-4D97-AF65-F5344CB8AC3E}">
        <p14:creationId xmlns:p14="http://schemas.microsoft.com/office/powerpoint/2010/main" val="335652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load() method to load HTML data (cont.)</a:t>
            </a:r>
          </a:p>
        </p:txBody>
      </p:sp>
      <p:pic>
        <p:nvPicPr>
          <p:cNvPr id="6" name="Picture 5"/>
          <p:cNvPicPr>
            <a:picLocks noChangeAspect="1"/>
          </p:cNvPicPr>
          <p:nvPr/>
        </p:nvPicPr>
        <p:blipFill>
          <a:blip r:embed="rId2"/>
          <a:stretch>
            <a:fillRect/>
          </a:stretch>
        </p:blipFill>
        <p:spPr>
          <a:xfrm>
            <a:off x="288805" y="1752600"/>
            <a:ext cx="8566389" cy="4343400"/>
          </a:xfrm>
          <a:prstGeom prst="rect">
            <a:avLst/>
          </a:prstGeom>
        </p:spPr>
      </p:pic>
    </p:spTree>
    <p:extLst>
      <p:ext uri="{BB962C8B-B14F-4D97-AF65-F5344CB8AC3E}">
        <p14:creationId xmlns:p14="http://schemas.microsoft.com/office/powerpoint/2010/main" val="288006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US" sz="4000" dirty="0"/>
              <a:t>Objectives</a:t>
            </a:r>
          </a:p>
        </p:txBody>
      </p:sp>
      <p:sp>
        <p:nvSpPr>
          <p:cNvPr id="4099" name="Rectangle 3"/>
          <p:cNvSpPr>
            <a:spLocks noGrp="1" noChangeArrowheads="1"/>
          </p:cNvSpPr>
          <p:nvPr>
            <p:ph type="body" idx="1"/>
          </p:nvPr>
        </p:nvSpPr>
        <p:spPr/>
        <p:txBody>
          <a:bodyPr/>
          <a:lstStyle/>
          <a:p>
            <a:r>
              <a:rPr lang="en-US"/>
              <a:t>Introduction to Ajax</a:t>
            </a:r>
          </a:p>
          <a:p>
            <a:r>
              <a:rPr lang="en-US"/>
              <a:t>How to use the jQuery shorthand methods for Ajax</a:t>
            </a:r>
          </a:p>
          <a:p>
            <a:r>
              <a:rPr lang="en-US"/>
              <a:t>How to use the $.ajax() method for working with Ajax</a:t>
            </a:r>
          </a:p>
          <a:p>
            <a:r>
              <a:rPr lang="en-US"/>
              <a:t>How to use Ajax with Flickr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load() method to load HTML data (cont.)</a:t>
            </a:r>
          </a:p>
        </p:txBody>
      </p:sp>
      <p:pic>
        <p:nvPicPr>
          <p:cNvPr id="3" name="Picture 2"/>
          <p:cNvPicPr>
            <a:picLocks noChangeAspect="1"/>
          </p:cNvPicPr>
          <p:nvPr/>
        </p:nvPicPr>
        <p:blipFill>
          <a:blip r:embed="rId2"/>
          <a:stretch>
            <a:fillRect/>
          </a:stretch>
        </p:blipFill>
        <p:spPr>
          <a:xfrm>
            <a:off x="561975" y="1981200"/>
            <a:ext cx="7667625" cy="3105150"/>
          </a:xfrm>
          <a:prstGeom prst="rect">
            <a:avLst/>
          </a:prstGeom>
        </p:spPr>
      </p:pic>
    </p:spTree>
    <p:extLst>
      <p:ext uri="{BB962C8B-B14F-4D97-AF65-F5344CB8AC3E}">
        <p14:creationId xmlns:p14="http://schemas.microsoft.com/office/powerpoint/2010/main" val="242693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$.get() or $.post() method to load XML data</a:t>
            </a:r>
          </a:p>
        </p:txBody>
      </p:sp>
      <p:pic>
        <p:nvPicPr>
          <p:cNvPr id="5" name="Picture 4"/>
          <p:cNvPicPr>
            <a:picLocks noChangeAspect="1"/>
          </p:cNvPicPr>
          <p:nvPr/>
        </p:nvPicPr>
        <p:blipFill>
          <a:blip r:embed="rId2"/>
          <a:stretch>
            <a:fillRect/>
          </a:stretch>
        </p:blipFill>
        <p:spPr>
          <a:xfrm>
            <a:off x="409575" y="1828800"/>
            <a:ext cx="8277225" cy="3448050"/>
          </a:xfrm>
          <a:prstGeom prst="rect">
            <a:avLst/>
          </a:prstGeom>
        </p:spPr>
      </p:pic>
    </p:spTree>
    <p:extLst>
      <p:ext uri="{BB962C8B-B14F-4D97-AF65-F5344CB8AC3E}">
        <p14:creationId xmlns:p14="http://schemas.microsoft.com/office/powerpoint/2010/main" val="330750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0" y="76200"/>
            <a:ext cx="7620000" cy="6293504"/>
          </a:xfrm>
          <a:prstGeom prst="rect">
            <a:avLst/>
          </a:prstGeom>
        </p:spPr>
      </p:pic>
    </p:spTree>
    <p:extLst>
      <p:ext uri="{BB962C8B-B14F-4D97-AF65-F5344CB8AC3E}">
        <p14:creationId xmlns:p14="http://schemas.microsoft.com/office/powerpoint/2010/main" val="2950507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$.getJSON() method to load JSON data</a:t>
            </a:r>
          </a:p>
        </p:txBody>
      </p:sp>
      <p:pic>
        <p:nvPicPr>
          <p:cNvPr id="3" name="Picture 2"/>
          <p:cNvPicPr>
            <a:picLocks noChangeAspect="1"/>
          </p:cNvPicPr>
          <p:nvPr/>
        </p:nvPicPr>
        <p:blipFill>
          <a:blip r:embed="rId2"/>
          <a:stretch>
            <a:fillRect/>
          </a:stretch>
        </p:blipFill>
        <p:spPr>
          <a:xfrm>
            <a:off x="547687" y="1905000"/>
            <a:ext cx="8048625" cy="3629025"/>
          </a:xfrm>
          <a:prstGeom prst="rect">
            <a:avLst/>
          </a:prstGeom>
        </p:spPr>
      </p:pic>
    </p:spTree>
    <p:extLst>
      <p:ext uri="{BB962C8B-B14F-4D97-AF65-F5344CB8AC3E}">
        <p14:creationId xmlns:p14="http://schemas.microsoft.com/office/powerpoint/2010/main" val="472974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50434"/>
            <a:ext cx="6858000" cy="6426566"/>
          </a:xfrm>
          <a:prstGeom prst="rect">
            <a:avLst/>
          </a:prstGeom>
        </p:spPr>
      </p:pic>
    </p:spTree>
    <p:extLst>
      <p:ext uri="{BB962C8B-B14F-4D97-AF65-F5344CB8AC3E}">
        <p14:creationId xmlns:p14="http://schemas.microsoft.com/office/powerpoint/2010/main" val="1140745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send data with an Ajax request</a:t>
            </a:r>
          </a:p>
        </p:txBody>
      </p:sp>
      <p:sp>
        <p:nvSpPr>
          <p:cNvPr id="3" name="Content Placeholder 2"/>
          <p:cNvSpPr>
            <a:spLocks noGrp="1"/>
          </p:cNvSpPr>
          <p:nvPr>
            <p:ph idx="1"/>
          </p:nvPr>
        </p:nvSpPr>
        <p:spPr/>
        <p:txBody>
          <a:bodyPr/>
          <a:lstStyle/>
          <a:p>
            <a:r>
              <a:rPr lang="en-US" sz="2800" dirty="0"/>
              <a:t>When you send data with an Ajax request, the URL is for a server-side script such as a PHP file. Then, the script is responsible for returning the data in XML or JSON format.</a:t>
            </a:r>
          </a:p>
          <a:p>
            <a:r>
              <a:rPr lang="en-US" sz="2800" dirty="0"/>
              <a:t>The data parameter in a jQuery shortcut method is a name/value pair that can be set either as query string or a map.</a:t>
            </a:r>
          </a:p>
          <a:p>
            <a:r>
              <a:rPr lang="en-US" sz="2800" dirty="0"/>
              <a:t>The jQuery helper functions for Ajax make it easy to package form data before sending it to the server.</a:t>
            </a:r>
          </a:p>
        </p:txBody>
      </p:sp>
    </p:spTree>
    <p:extLst>
      <p:ext uri="{BB962C8B-B14F-4D97-AF65-F5344CB8AC3E}">
        <p14:creationId xmlns:p14="http://schemas.microsoft.com/office/powerpoint/2010/main" val="1918883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send data with an Ajax request (cont.)</a:t>
            </a:r>
          </a:p>
        </p:txBody>
      </p:sp>
      <p:pic>
        <p:nvPicPr>
          <p:cNvPr id="4" name="Picture 3"/>
          <p:cNvPicPr>
            <a:picLocks noChangeAspect="1"/>
          </p:cNvPicPr>
          <p:nvPr/>
        </p:nvPicPr>
        <p:blipFill>
          <a:blip r:embed="rId2"/>
          <a:stretch>
            <a:fillRect/>
          </a:stretch>
        </p:blipFill>
        <p:spPr>
          <a:xfrm>
            <a:off x="852487" y="1676400"/>
            <a:ext cx="7439025" cy="4229100"/>
          </a:xfrm>
          <a:prstGeom prst="rect">
            <a:avLst/>
          </a:prstGeom>
        </p:spPr>
      </p:pic>
    </p:spTree>
    <p:extLst>
      <p:ext uri="{BB962C8B-B14F-4D97-AF65-F5344CB8AC3E}">
        <p14:creationId xmlns:p14="http://schemas.microsoft.com/office/powerpoint/2010/main" val="2174539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send data with an Ajax request (cont.)</a:t>
            </a:r>
          </a:p>
        </p:txBody>
      </p:sp>
      <p:pic>
        <p:nvPicPr>
          <p:cNvPr id="3" name="Picture 2"/>
          <p:cNvPicPr>
            <a:picLocks noChangeAspect="1"/>
          </p:cNvPicPr>
          <p:nvPr/>
        </p:nvPicPr>
        <p:blipFill>
          <a:blip r:embed="rId2"/>
          <a:stretch>
            <a:fillRect/>
          </a:stretch>
        </p:blipFill>
        <p:spPr>
          <a:xfrm>
            <a:off x="1314450" y="1524000"/>
            <a:ext cx="7372350" cy="4909390"/>
          </a:xfrm>
          <a:prstGeom prst="rect">
            <a:avLst/>
          </a:prstGeom>
        </p:spPr>
      </p:pic>
    </p:spTree>
    <p:extLst>
      <p:ext uri="{BB962C8B-B14F-4D97-AF65-F5344CB8AC3E}">
        <p14:creationId xmlns:p14="http://schemas.microsoft.com/office/powerpoint/2010/main" val="1323979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590800"/>
            <a:ext cx="7848600" cy="1143000"/>
          </a:xfrm>
        </p:spPr>
        <p:txBody>
          <a:bodyPr/>
          <a:lstStyle/>
          <a:p>
            <a:r>
              <a:rPr lang="en-US" sz="4000">
                <a:latin typeface="Impact" pitchFamily="34" charset="0"/>
              </a:rPr>
              <a:t>How to use the $.ajax() method for working with Ajax</a:t>
            </a:r>
          </a:p>
        </p:txBody>
      </p:sp>
    </p:spTree>
    <p:extLst>
      <p:ext uri="{BB962C8B-B14F-4D97-AF65-F5344CB8AC3E}">
        <p14:creationId xmlns:p14="http://schemas.microsoft.com/office/powerpoint/2010/main" val="1506469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of the $.ajax() </a:t>
            </a:r>
            <a:r>
              <a:rPr lang="en-US" dirty="0" smtClean="0"/>
              <a:t>method</a:t>
            </a:r>
            <a:endParaRPr lang="en-US" dirty="0"/>
          </a:p>
        </p:txBody>
      </p:sp>
      <p:sp>
        <p:nvSpPr>
          <p:cNvPr id="4" name="Content Placeholder 3"/>
          <p:cNvSpPr>
            <a:spLocks noGrp="1"/>
          </p:cNvSpPr>
          <p:nvPr>
            <p:ph idx="1"/>
          </p:nvPr>
        </p:nvSpPr>
        <p:spPr>
          <a:xfrm>
            <a:off x="457200" y="1600200"/>
            <a:ext cx="8534400" cy="4525963"/>
          </a:xfrm>
        </p:spPr>
        <p:txBody>
          <a:bodyPr/>
          <a:lstStyle/>
          <a:p>
            <a:endParaRPr lang="en-US" sz="2800" dirty="0" smtClean="0"/>
          </a:p>
          <a:p>
            <a:r>
              <a:rPr lang="en-US" sz="2800" dirty="0"/>
              <a:t>$.ajax</a:t>
            </a:r>
            <a:r>
              <a:rPr lang="en-US" sz="2800" dirty="0" smtClean="0"/>
              <a:t>(){}</a:t>
            </a:r>
            <a:endParaRPr lang="en-US" sz="2800" dirty="0"/>
          </a:p>
          <a:p>
            <a:r>
              <a:rPr lang="en-US" sz="2800" dirty="0" smtClean="0"/>
              <a:t>The </a:t>
            </a:r>
            <a:r>
              <a:rPr lang="en-US" sz="2800" b="1" dirty="0"/>
              <a:t>$.ajax()</a:t>
            </a:r>
            <a:r>
              <a:rPr lang="en-US" sz="2800" dirty="0"/>
              <a:t> method provides options that give you more control over the way the Ajax request works, such as providing a function for handling errors</a:t>
            </a:r>
            <a:r>
              <a:rPr lang="en-US" sz="2800" dirty="0" smtClean="0"/>
              <a:t>.</a:t>
            </a:r>
            <a:endParaRPr lang="en-US" sz="2800" dirty="0"/>
          </a:p>
        </p:txBody>
      </p:sp>
    </p:spTree>
    <p:extLst>
      <p:ext uri="{BB962C8B-B14F-4D97-AF65-F5344CB8AC3E}">
        <p14:creationId xmlns:p14="http://schemas.microsoft.com/office/powerpoint/2010/main" val="135030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590800"/>
            <a:ext cx="7848600" cy="1143000"/>
          </a:xfrm>
        </p:spPr>
        <p:txBody>
          <a:bodyPr/>
          <a:lstStyle/>
          <a:p>
            <a:r>
              <a:rPr lang="en-US" sz="4000">
                <a:latin typeface="Impact" pitchFamily="34" charset="0"/>
              </a:rPr>
              <a:t>Introduction to Ajax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t>How to use the $.ajax() method to load data</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457200" y="1371600"/>
            <a:ext cx="8496300" cy="5402539"/>
          </a:xfrm>
          <a:prstGeom prst="rect">
            <a:avLst/>
          </a:prstGeom>
        </p:spPr>
      </p:pic>
    </p:spTree>
    <p:extLst>
      <p:ext uri="{BB962C8B-B14F-4D97-AF65-F5344CB8AC3E}">
        <p14:creationId xmlns:p14="http://schemas.microsoft.com/office/powerpoint/2010/main" val="1242714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t>How to use the $.ajax() method to load data (cont.)</a:t>
            </a:r>
          </a:p>
        </p:txBody>
      </p:sp>
      <p:pic>
        <p:nvPicPr>
          <p:cNvPr id="5" name="Picture 4"/>
          <p:cNvPicPr>
            <a:picLocks noChangeAspect="1"/>
          </p:cNvPicPr>
          <p:nvPr/>
        </p:nvPicPr>
        <p:blipFill>
          <a:blip r:embed="rId2"/>
          <a:stretch>
            <a:fillRect/>
          </a:stretch>
        </p:blipFill>
        <p:spPr>
          <a:xfrm>
            <a:off x="1371600" y="1397694"/>
            <a:ext cx="7086600" cy="5460306"/>
          </a:xfrm>
          <a:prstGeom prst="rect">
            <a:avLst/>
          </a:prstGeom>
        </p:spPr>
      </p:pic>
    </p:spTree>
    <p:extLst>
      <p:ext uri="{BB962C8B-B14F-4D97-AF65-F5344CB8AC3E}">
        <p14:creationId xmlns:p14="http://schemas.microsoft.com/office/powerpoint/2010/main" val="4223222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The End.</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684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Ajax</a:t>
            </a:r>
          </a:p>
        </p:txBody>
      </p:sp>
      <p:sp>
        <p:nvSpPr>
          <p:cNvPr id="3" name="Content Placeholder 2"/>
          <p:cNvSpPr>
            <a:spLocks noGrp="1"/>
          </p:cNvSpPr>
          <p:nvPr>
            <p:ph idx="1"/>
          </p:nvPr>
        </p:nvSpPr>
        <p:spPr>
          <a:xfrm>
            <a:off x="228600" y="1371600"/>
            <a:ext cx="8763000" cy="4525963"/>
          </a:xfrm>
        </p:spPr>
        <p:txBody>
          <a:bodyPr/>
          <a:lstStyle/>
          <a:p>
            <a:r>
              <a:rPr lang="en-US" sz="2800" b="1" i="1" dirty="0"/>
              <a:t>Ajax </a:t>
            </a:r>
            <a:r>
              <a:rPr lang="en-US" sz="2800" dirty="0"/>
              <a:t>stands for </a:t>
            </a:r>
            <a:r>
              <a:rPr lang="en-US" sz="2800" i="1" dirty="0"/>
              <a:t>Asynchronous JavaScript and XML</a:t>
            </a:r>
            <a:r>
              <a:rPr lang="en-US" sz="2800" dirty="0"/>
              <a:t>.</a:t>
            </a:r>
          </a:p>
          <a:p>
            <a:r>
              <a:rPr lang="en-US" sz="2800" dirty="0"/>
              <a:t>Unlike normal HTTP request, Ajax let you receive data from web server without reloading the page.</a:t>
            </a:r>
          </a:p>
        </p:txBody>
      </p:sp>
      <p:pic>
        <p:nvPicPr>
          <p:cNvPr id="4" name="Picture 3"/>
          <p:cNvPicPr>
            <a:picLocks noChangeAspect="1"/>
          </p:cNvPicPr>
          <p:nvPr/>
        </p:nvPicPr>
        <p:blipFill>
          <a:blip r:embed="rId3"/>
          <a:stretch>
            <a:fillRect/>
          </a:stretch>
        </p:blipFill>
        <p:spPr>
          <a:xfrm>
            <a:off x="609600" y="3124200"/>
            <a:ext cx="7505700" cy="3267075"/>
          </a:xfrm>
          <a:prstGeom prst="rect">
            <a:avLst/>
          </a:prstGeom>
        </p:spPr>
      </p:pic>
    </p:spTree>
    <p:extLst>
      <p:ext uri="{BB962C8B-B14F-4D97-AF65-F5344CB8AC3E}">
        <p14:creationId xmlns:p14="http://schemas.microsoft.com/office/powerpoint/2010/main" val="62364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Ajax works </a:t>
            </a:r>
          </a:p>
        </p:txBody>
      </p:sp>
      <p:pic>
        <p:nvPicPr>
          <p:cNvPr id="6" name="Picture 5"/>
          <p:cNvPicPr>
            <a:picLocks noChangeAspect="1"/>
          </p:cNvPicPr>
          <p:nvPr/>
        </p:nvPicPr>
        <p:blipFill>
          <a:blip r:embed="rId2"/>
          <a:stretch>
            <a:fillRect/>
          </a:stretch>
        </p:blipFill>
        <p:spPr>
          <a:xfrm>
            <a:off x="781050" y="1600200"/>
            <a:ext cx="7581900" cy="3990975"/>
          </a:xfrm>
          <a:prstGeom prst="rect">
            <a:avLst/>
          </a:prstGeom>
        </p:spPr>
      </p:pic>
    </p:spTree>
    <p:extLst>
      <p:ext uri="{BB962C8B-B14F-4D97-AF65-F5344CB8AC3E}">
        <p14:creationId xmlns:p14="http://schemas.microsoft.com/office/powerpoint/2010/main" val="191466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Ajax works (cont.) </a:t>
            </a:r>
          </a:p>
        </p:txBody>
      </p:sp>
      <p:sp>
        <p:nvSpPr>
          <p:cNvPr id="3" name="Content Placeholder 2"/>
          <p:cNvSpPr>
            <a:spLocks noGrp="1"/>
          </p:cNvSpPr>
          <p:nvPr>
            <p:ph idx="1"/>
          </p:nvPr>
        </p:nvSpPr>
        <p:spPr/>
        <p:txBody>
          <a:bodyPr/>
          <a:lstStyle/>
          <a:p>
            <a:r>
              <a:rPr lang="en-US" sz="2800" dirty="0"/>
              <a:t>Ajax need to use JavaScript to send the request, process the responses and updates the DOM with the new data.</a:t>
            </a:r>
          </a:p>
          <a:p>
            <a:r>
              <a:rPr lang="en-US" sz="2800" dirty="0"/>
              <a:t>To send an Ajax request, JavaScript uses a browser object known as </a:t>
            </a:r>
            <a:r>
              <a:rPr lang="en-US" sz="2800" dirty="0" err="1"/>
              <a:t>XMLHttpRequest</a:t>
            </a:r>
            <a:r>
              <a:rPr lang="en-US" sz="2800" dirty="0"/>
              <a:t> (XHR) object.</a:t>
            </a:r>
          </a:p>
          <a:p>
            <a:r>
              <a:rPr lang="en-US" sz="2800" dirty="0"/>
              <a:t>XHR Object can include data that tells the application server what data is being requested.</a:t>
            </a:r>
          </a:p>
        </p:txBody>
      </p:sp>
    </p:spTree>
    <p:extLst>
      <p:ext uri="{BB962C8B-B14F-4D97-AF65-F5344CB8AC3E}">
        <p14:creationId xmlns:p14="http://schemas.microsoft.com/office/powerpoint/2010/main" val="161946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data formats for Ajax</a:t>
            </a:r>
          </a:p>
        </p:txBody>
      </p:sp>
      <p:pic>
        <p:nvPicPr>
          <p:cNvPr id="4" name="Picture 3"/>
          <p:cNvPicPr>
            <a:picLocks noChangeAspect="1"/>
          </p:cNvPicPr>
          <p:nvPr/>
        </p:nvPicPr>
        <p:blipFill>
          <a:blip r:embed="rId2"/>
          <a:stretch>
            <a:fillRect/>
          </a:stretch>
        </p:blipFill>
        <p:spPr>
          <a:xfrm>
            <a:off x="1100137" y="1387158"/>
            <a:ext cx="6943725" cy="4895850"/>
          </a:xfrm>
          <a:prstGeom prst="rect">
            <a:avLst/>
          </a:prstGeom>
        </p:spPr>
      </p:pic>
    </p:spTree>
    <p:extLst>
      <p:ext uri="{BB962C8B-B14F-4D97-AF65-F5344CB8AC3E}">
        <p14:creationId xmlns:p14="http://schemas.microsoft.com/office/powerpoint/2010/main" val="228387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Common data formats for Ajax (cont.)</a:t>
            </a:r>
          </a:p>
        </p:txBody>
      </p:sp>
      <p:pic>
        <p:nvPicPr>
          <p:cNvPr id="3" name="Picture 2"/>
          <p:cNvPicPr>
            <a:picLocks noChangeAspect="1"/>
          </p:cNvPicPr>
          <p:nvPr/>
        </p:nvPicPr>
        <p:blipFill>
          <a:blip r:embed="rId3"/>
          <a:stretch>
            <a:fillRect/>
          </a:stretch>
        </p:blipFill>
        <p:spPr>
          <a:xfrm>
            <a:off x="990600" y="1676400"/>
            <a:ext cx="6800850" cy="2914650"/>
          </a:xfrm>
          <a:prstGeom prst="rect">
            <a:avLst/>
          </a:prstGeom>
        </p:spPr>
      </p:pic>
    </p:spTree>
    <p:extLst>
      <p:ext uri="{BB962C8B-B14F-4D97-AF65-F5344CB8AC3E}">
        <p14:creationId xmlns:p14="http://schemas.microsoft.com/office/powerpoint/2010/main" val="6343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members of the XMLHttpRequest object</a:t>
            </a:r>
          </a:p>
        </p:txBody>
      </p:sp>
      <p:pic>
        <p:nvPicPr>
          <p:cNvPr id="4" name="Picture 3"/>
          <p:cNvPicPr>
            <a:picLocks noChangeAspect="1"/>
          </p:cNvPicPr>
          <p:nvPr/>
        </p:nvPicPr>
        <p:blipFill>
          <a:blip r:embed="rId3"/>
          <a:stretch>
            <a:fillRect/>
          </a:stretch>
        </p:blipFill>
        <p:spPr>
          <a:xfrm>
            <a:off x="481584" y="1752600"/>
            <a:ext cx="8286750" cy="4181475"/>
          </a:xfrm>
          <a:prstGeom prst="rect">
            <a:avLst/>
          </a:prstGeom>
        </p:spPr>
      </p:pic>
    </p:spTree>
    <p:extLst>
      <p:ext uri="{BB962C8B-B14F-4D97-AF65-F5344CB8AC3E}">
        <p14:creationId xmlns:p14="http://schemas.microsoft.com/office/powerpoint/2010/main" val="241922454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2044</TotalTime>
  <Words>728</Words>
  <Application>Microsoft Office PowerPoint</Application>
  <PresentationFormat>On-screen Show (4:3)</PresentationFormat>
  <Paragraphs>73</Paragraphs>
  <Slides>32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Impact</vt:lpstr>
      <vt:lpstr>Default Design</vt:lpstr>
      <vt:lpstr>Chapter 12 Session 10 + 11</vt:lpstr>
      <vt:lpstr>Objectives</vt:lpstr>
      <vt:lpstr>PowerPoint Presentation</vt:lpstr>
      <vt:lpstr>Introduction to Ajax</vt:lpstr>
      <vt:lpstr>How Ajax works </vt:lpstr>
      <vt:lpstr>How Ajax works (cont.) </vt:lpstr>
      <vt:lpstr>Common data formats for Ajax</vt:lpstr>
      <vt:lpstr>Common data formats for Ajax (cont.)</vt:lpstr>
      <vt:lpstr>The members of the XMLHttpRequest object</vt:lpstr>
      <vt:lpstr>The members of the XMLHttpRequest object (cont.)</vt:lpstr>
      <vt:lpstr>How to use the XMLHttpRequest object</vt:lpstr>
      <vt:lpstr>How to use the XMLHttpRequest object (cont.)</vt:lpstr>
      <vt:lpstr>How to use the XMLHttpRequest object (cont.)</vt:lpstr>
      <vt:lpstr>PowerPoint Presentation</vt:lpstr>
      <vt:lpstr>The jQuery shorthand methods for working with Ajax</vt:lpstr>
      <vt:lpstr>The jQuery shorthand methods for working with Ajax (cont.)</vt:lpstr>
      <vt:lpstr>The jQuery shorthand methods for working with Ajax (cont.)</vt:lpstr>
      <vt:lpstr>How to use the load() method to load HTML data</vt:lpstr>
      <vt:lpstr>How to use the load() method to load HTML data (cont.)</vt:lpstr>
      <vt:lpstr>How to use the load() method to load HTML data (cont.)</vt:lpstr>
      <vt:lpstr>How to use the $.get() or $.post() method to load XML data</vt:lpstr>
      <vt:lpstr>PowerPoint Presentation</vt:lpstr>
      <vt:lpstr>How to use the $.getJSON() method to load JSON data</vt:lpstr>
      <vt:lpstr>PowerPoint Presentation</vt:lpstr>
      <vt:lpstr>How to send data with an Ajax request</vt:lpstr>
      <vt:lpstr>How to send data with an Ajax request (cont.)</vt:lpstr>
      <vt:lpstr>How to send data with an Ajax request (cont.)</vt:lpstr>
      <vt:lpstr>PowerPoint Presentation</vt:lpstr>
      <vt:lpstr>The syntax of the $.ajax() method</vt:lpstr>
      <vt:lpstr>How to use the $.ajax() method to load data</vt:lpstr>
      <vt:lpstr>How to use the $.ajax() method to load data (cont.)</vt:lpstr>
      <vt:lpstr>The End.</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Thanh An</dc:creator>
  <cp:lastModifiedBy>MyPC</cp:lastModifiedBy>
  <cp:revision>896</cp:revision>
  <dcterms:created xsi:type="dcterms:W3CDTF">2014-02-09T07:44:29Z</dcterms:created>
  <dcterms:modified xsi:type="dcterms:W3CDTF">2019-12-02T13:43:50Z</dcterms:modified>
</cp:coreProperties>
</file>