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8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8" r:id="rId27"/>
    <p:sldId id="329" r:id="rId28"/>
    <p:sldId id="330" r:id="rId29"/>
    <p:sldId id="331" r:id="rId30"/>
    <p:sldId id="332" r:id="rId31"/>
    <p:sldId id="341" r:id="rId32"/>
    <p:sldId id="342" r:id="rId33"/>
    <p:sldId id="343" r:id="rId34"/>
    <p:sldId id="344" r:id="rId35"/>
    <p:sldId id="345" r:id="rId36"/>
    <p:sldId id="333" r:id="rId37"/>
    <p:sldId id="336" r:id="rId38"/>
    <p:sldId id="346" r:id="rId39"/>
    <p:sldId id="347" r:id="rId40"/>
    <p:sldId id="348" r:id="rId41"/>
    <p:sldId id="340" r:id="rId42"/>
    <p:sldId id="349" r:id="rId43"/>
    <p:sldId id="350" r:id="rId44"/>
    <p:sldId id="351" r:id="rId45"/>
    <p:sldId id="260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22" autoAdjust="0"/>
  </p:normalViewPr>
  <p:slideViewPr>
    <p:cSldViewPr>
      <p:cViewPr varScale="1">
        <p:scale>
          <a:sx n="63" d="100"/>
          <a:sy n="63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8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3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20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37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17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37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9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z="4000" b="1" dirty="0" smtClean="0"/>
              <a:t>Chapter </a:t>
            </a:r>
            <a:r>
              <a:rPr lang="en-US" b="1" dirty="0" smtClean="0"/>
              <a:t>5 – S7+S8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048000"/>
            <a:ext cx="79248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How to script forms and controls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methods of Document and Element interfaces(cont.)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methods of the Element interfaces also let you work with attributes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48000"/>
            <a:ext cx="8429625" cy="238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33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methods of Document and Element interfaces(cont.)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061" y="1752600"/>
            <a:ext cx="752787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7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mtClean="0"/>
              <a:t>The properties of the DOM HTML specification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800" smtClean="0"/>
              <a:t>The HTML Specification provides shotcuts that make it easier to work with DOM nodes.</a:t>
            </a:r>
          </a:p>
          <a:p>
            <a:r>
              <a:rPr lang="en-US" sz="2800" smtClean="0"/>
              <a:t>Typical properties available with the DOM HTML specification</a:t>
            </a:r>
          </a:p>
          <a:p>
            <a:pPr marL="0" indent="0">
              <a:buNone/>
            </a:pPr>
            <a:endParaRPr lang="en-US" sz="28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826031"/>
              </p:ext>
            </p:extLst>
          </p:nvPr>
        </p:nvGraphicFramePr>
        <p:xfrm>
          <a:off x="762000" y="3429000"/>
          <a:ext cx="8001000" cy="330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Element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Property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Attribute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88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all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The id attribute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88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The title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attribute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88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className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The class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attribute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88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tagName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The name of tag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like div, h1, h2 ..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88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&lt;a&gt;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href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The href attribute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88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Img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src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The src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88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alt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The alt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88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disable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The disable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447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mtClean="0"/>
              <a:t>How to code use DOM HTML specification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800" smtClean="0"/>
              <a:t>How to get/set img tag src attribute</a:t>
            </a:r>
          </a:p>
          <a:p>
            <a:pPr marL="0" indent="0"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var imageElement = $(“iamge”);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alert(imageElement.getAttribute(src));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iamgeElement.setAttribute(src,”lures.jpg”)</a:t>
            </a:r>
          </a:p>
          <a:p>
            <a:r>
              <a:rPr lang="en-US" sz="2800" smtClean="0"/>
              <a:t>Or you can code</a:t>
            </a:r>
            <a:endParaRPr lang="en-US" sz="2800"/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alert(imageElement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. Src);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iamgeElement.src = ”lures.jpg”;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smtClean="0"/>
              <a:t>How to get id attribute of the first element in an array</a:t>
            </a:r>
            <a:endParaRPr lang="en-US" sz="2800"/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links = document.getElementsByTagName(“a”);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var firstLinkId = links[0].id;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591393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mtClean="0"/>
              <a:t>How to code use DOM HTML specification(cont.)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800" smtClean="0"/>
              <a:t>How to get href attribute of an &lt;a&gt; element</a:t>
            </a:r>
          </a:p>
          <a:p>
            <a:pPr marL="0" indent="0">
              <a:buNone/>
            </a:pP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var target = $(“first_link”).href;</a:t>
            </a:r>
          </a:p>
          <a:p>
            <a:r>
              <a:rPr lang="en-US" sz="2800" smtClean="0"/>
              <a:t>How to set/get attribute of an element with two class names</a:t>
            </a:r>
            <a:endParaRPr lang="en-US" sz="2800"/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$(“div”).className = “Open plus”;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var classNames = $(“div”).className;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smtClean="0"/>
              <a:t>How to disable and enable an element</a:t>
            </a:r>
            <a:endParaRPr lang="en-US" sz="2800"/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$(“bntPlay”).disable = true;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$(“bntPlay”).disable =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false;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0834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0574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The FAQs application</a:t>
            </a:r>
            <a:endParaRPr lang="en-US" sz="4000" dirty="0">
              <a:latin typeface="Impact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" y="3352800"/>
            <a:ext cx="7856364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5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HTML for FAQs application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" y="1371600"/>
            <a:ext cx="9144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64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r>
              <a:rPr lang="en-US" smtClean="0"/>
              <a:t>The JavaScript for FAQs application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449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93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r>
              <a:rPr lang="en-US" smtClean="0"/>
              <a:t>The JavaScript for FAQs application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57400"/>
            <a:ext cx="66770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71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4384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How to script forms and controls</a:t>
            </a:r>
            <a:endParaRPr lang="en-US" sz="4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95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DOM scripting properties and methods</a:t>
            </a:r>
          </a:p>
          <a:p>
            <a:r>
              <a:rPr lang="en-US" smtClean="0"/>
              <a:t>The FAQ application</a:t>
            </a:r>
          </a:p>
          <a:p>
            <a:r>
              <a:rPr lang="en-US" smtClean="0"/>
              <a:t>How to script forms and controls</a:t>
            </a:r>
          </a:p>
          <a:p>
            <a:r>
              <a:rPr lang="en-US" smtClean="0"/>
              <a:t>The Register application</a:t>
            </a:r>
          </a:p>
          <a:p>
            <a:r>
              <a:rPr lang="en-US" smtClean="0"/>
              <a:t>How to add new nodes to the DOM</a:t>
            </a:r>
          </a:p>
          <a:p>
            <a:r>
              <a:rPr lang="en-US" smtClean="0"/>
              <a:t>The Register application with a 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/>
          <a:lstStyle/>
          <a:p>
            <a:r>
              <a:rPr lang="en-US" smtClean="0"/>
              <a:t>How forms work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68" y="1524000"/>
            <a:ext cx="8484332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9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smtClean="0"/>
              <a:t>How forms work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229600" cy="4525963"/>
          </a:xfrm>
        </p:spPr>
        <p:txBody>
          <a:bodyPr/>
          <a:lstStyle/>
          <a:p>
            <a:r>
              <a:rPr lang="en-US" sz="2800" smtClean="0"/>
              <a:t>Attributes of the form element</a:t>
            </a:r>
          </a:p>
          <a:p>
            <a:pPr marL="0" indent="0">
              <a:buNone/>
            </a:pPr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endParaRPr lang="en-US" sz="2800" smtClean="0"/>
          </a:p>
          <a:p>
            <a:pPr marL="0" indent="0">
              <a:buNone/>
            </a:pPr>
            <a:endParaRPr lang="en-US" sz="280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60650"/>
              </p:ext>
            </p:extLst>
          </p:nvPr>
        </p:nvGraphicFramePr>
        <p:xfrm>
          <a:off x="685800" y="1709578"/>
          <a:ext cx="83058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Attribute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A name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that can be referred by client-side or server-silde code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The URL of the file that will process the data in the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form.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The HTTP method for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submitting the form data. It is get or set, default is get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188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script Textbox, Textarea and Select objects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The web interface</a:t>
            </a:r>
          </a:p>
          <a:p>
            <a:endParaRPr lang="en-US" sz="2800"/>
          </a:p>
          <a:p>
            <a:endParaRPr lang="en-US" sz="2800" smtClean="0"/>
          </a:p>
          <a:p>
            <a:r>
              <a:rPr lang="en-US" sz="2800" smtClean="0"/>
              <a:t>HTML code</a:t>
            </a:r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050" y="3859109"/>
            <a:ext cx="7725675" cy="29988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672380"/>
            <a:ext cx="33528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758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script Textbox, Textarea and Select objects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JavaScript code</a:t>
            </a:r>
            <a:endParaRPr lang="en-US" sz="2800"/>
          </a:p>
          <a:p>
            <a:endParaRPr lang="en-US" sz="280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362200"/>
            <a:ext cx="7469972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37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script Radio and Checkbox objects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Two properties of a Radio or Checkbox object</a:t>
            </a:r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r>
              <a:rPr lang="en-US" sz="2800" smtClean="0"/>
              <a:t>Web interface</a:t>
            </a:r>
          </a:p>
          <a:p>
            <a:pPr marL="0" indent="0">
              <a:buNone/>
            </a:pPr>
            <a:endParaRPr lang="en-US" sz="28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792713"/>
              </p:ext>
            </p:extLst>
          </p:nvPr>
        </p:nvGraphicFramePr>
        <p:xfrm>
          <a:off x="838200" y="2286000"/>
          <a:ext cx="7848601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0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Property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value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The content</a:t>
                      </a:r>
                      <a:r>
                        <a:rPr lang="en-US" baseline="0" smtClean="0"/>
                        <a:t>s of the value attribute for the button or check box. Return a string.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checked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If set</a:t>
                      </a:r>
                      <a:r>
                        <a:rPr lang="en-US" baseline="0" smtClean="0"/>
                        <a:t> to true, the button or check box is seleted. If set to false, it isn’t selected.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5029200"/>
            <a:ext cx="7447547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7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/>
              <a:t>How to script Radio and Checkbox objects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400" smtClean="0"/>
              <a:t>HTML code</a:t>
            </a:r>
          </a:p>
          <a:p>
            <a:endParaRPr lang="en-US" sz="2400"/>
          </a:p>
          <a:p>
            <a:endParaRPr lang="en-US" sz="2400" smtClean="0"/>
          </a:p>
          <a:p>
            <a:endParaRPr lang="en-US" sz="2400"/>
          </a:p>
          <a:p>
            <a:endParaRPr lang="en-US" sz="2400" smtClean="0"/>
          </a:p>
          <a:p>
            <a:r>
              <a:rPr lang="en-US" sz="2400" smtClean="0"/>
              <a:t>JavaScript code</a:t>
            </a:r>
          </a:p>
          <a:p>
            <a:endParaRPr lang="en-US" sz="2400"/>
          </a:p>
          <a:p>
            <a:endParaRPr lang="en-US" sz="2400" smtClean="0"/>
          </a:p>
          <a:p>
            <a:endParaRPr lang="en-US" sz="2400"/>
          </a:p>
          <a:p>
            <a:pPr marL="0" indent="0">
              <a:buNone/>
            </a:pPr>
            <a:endParaRPr lang="en-US" sz="240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600"/>
            <a:ext cx="9144000" cy="17560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995042"/>
            <a:ext cx="6477000" cy="286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62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the methods and events for forms and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458200" cy="4525963"/>
          </a:xfrm>
        </p:spPr>
        <p:txBody>
          <a:bodyPr/>
          <a:lstStyle/>
          <a:p>
            <a:r>
              <a:rPr lang="en-US" sz="2400" smtClean="0"/>
              <a:t>Two methods that are commonly used with forms</a:t>
            </a:r>
          </a:p>
          <a:p>
            <a:endParaRPr lang="en-US" sz="2400"/>
          </a:p>
          <a:p>
            <a:endParaRPr lang="en-US" sz="2400" smtClean="0"/>
          </a:p>
          <a:p>
            <a:endParaRPr lang="en-US" sz="2400"/>
          </a:p>
          <a:p>
            <a:endParaRPr lang="en-US" sz="2400" smtClean="0"/>
          </a:p>
          <a:p>
            <a:r>
              <a:rPr lang="en-US" sz="2400" smtClean="0"/>
              <a:t>Two </a:t>
            </a:r>
            <a:r>
              <a:rPr lang="en-US" sz="2400"/>
              <a:t>methods that are commonly used with </a:t>
            </a:r>
            <a:r>
              <a:rPr lang="en-US" sz="2400" smtClean="0"/>
              <a:t>controls</a:t>
            </a:r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pPr marL="0" indent="0">
              <a:buNone/>
            </a:pPr>
            <a:endParaRPr lang="en-US" sz="240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477047"/>
              </p:ext>
            </p:extLst>
          </p:nvPr>
        </p:nvGraphicFramePr>
        <p:xfrm>
          <a:off x="838200" y="2286000"/>
          <a:ext cx="784860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0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submit()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Submits the form and its</a:t>
                      </a:r>
                      <a:r>
                        <a:rPr lang="en-US" sz="2000" baseline="0" smtClean="0"/>
                        <a:t> data to the server.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reset()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Resets the controls in the form to their</a:t>
                      </a:r>
                      <a:r>
                        <a:rPr lang="en-US" sz="2000" baseline="0" smtClean="0"/>
                        <a:t> starting values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091446"/>
              </p:ext>
            </p:extLst>
          </p:nvPr>
        </p:nvGraphicFramePr>
        <p:xfrm>
          <a:off x="761999" y="4450080"/>
          <a:ext cx="784860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0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focus()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Moves</a:t>
                      </a:r>
                      <a:r>
                        <a:rPr lang="en-US" sz="2000" baseline="0" smtClean="0"/>
                        <a:t> the focus to the control.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blur()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Removes the focus from the control.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222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r>
              <a:rPr lang="en-US"/>
              <a:t>How to use the methods and events for forms and </a:t>
            </a:r>
            <a:r>
              <a:rPr lang="en-US" smtClean="0"/>
              <a:t>controls(cont.)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458200" cy="4525963"/>
          </a:xfrm>
        </p:spPr>
        <p:txBody>
          <a:bodyPr/>
          <a:lstStyle/>
          <a:p>
            <a:r>
              <a:rPr lang="en-US" sz="2400" smtClean="0"/>
              <a:t>Common control events</a:t>
            </a:r>
          </a:p>
          <a:p>
            <a:endParaRPr lang="en-US" sz="2400"/>
          </a:p>
          <a:p>
            <a:endParaRPr lang="en-US" sz="2400" smtClean="0"/>
          </a:p>
          <a:p>
            <a:endParaRPr lang="en-US" sz="2400"/>
          </a:p>
          <a:p>
            <a:endParaRPr lang="en-US" sz="2400" smtClean="0"/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  <a:p>
            <a:endParaRPr lang="en-US" sz="2400"/>
          </a:p>
          <a:p>
            <a:pPr marL="0" indent="0">
              <a:buNone/>
            </a:pPr>
            <a:endParaRPr lang="en-US" sz="240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468864"/>
              </p:ext>
            </p:extLst>
          </p:nvPr>
        </p:nvGraphicFramePr>
        <p:xfrm>
          <a:off x="838200" y="2286000"/>
          <a:ext cx="7848601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0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onfocus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The control receives the focus.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onblur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The control loses the focus.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onclick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The user clicks the control.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ondbclick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The user double-clicks the control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onchange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The value of</a:t>
                      </a:r>
                      <a:r>
                        <a:rPr lang="en-US" sz="2000" baseline="0" smtClean="0"/>
                        <a:t> the control changes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onselect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The user selects text in a text box or text</a:t>
                      </a:r>
                      <a:r>
                        <a:rPr lang="en-US" sz="2000" baseline="0" smtClean="0"/>
                        <a:t> area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705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r>
              <a:rPr lang="en-US"/>
              <a:t>How to use the methods and events for forms and </a:t>
            </a:r>
            <a:r>
              <a:rPr lang="en-US" smtClean="0"/>
              <a:t>controls(cont.)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458200" cy="4525963"/>
          </a:xfrm>
        </p:spPr>
        <p:txBody>
          <a:bodyPr/>
          <a:lstStyle/>
          <a:p>
            <a:r>
              <a:rPr lang="en-US" sz="2400" smtClean="0"/>
              <a:t>Statements that use the </a:t>
            </a:r>
            <a:r>
              <a:rPr lang="en-US" sz="2400" b="1" smtClean="0"/>
              <a:t>reset()</a:t>
            </a:r>
            <a:r>
              <a:rPr lang="en-US" sz="2400" smtClean="0"/>
              <a:t> and </a:t>
            </a:r>
            <a:r>
              <a:rPr lang="en-US" sz="2400" b="1" smtClean="0"/>
              <a:t>submit()</a:t>
            </a:r>
            <a:r>
              <a:rPr lang="en-US" sz="2400" smtClean="0"/>
              <a:t> methods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$(“registration_form”).reset();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$(“registration_form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”).submit();</a:t>
            </a:r>
          </a:p>
          <a:p>
            <a:pPr marL="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smtClean="0"/>
              <a:t>An event handler for the </a:t>
            </a:r>
            <a:r>
              <a:rPr lang="en-US" sz="2400" b="1" smtClean="0"/>
              <a:t>onchange</a:t>
            </a:r>
            <a:r>
              <a:rPr lang="en-US" sz="2400" smtClean="0"/>
              <a:t> event of a select list</a:t>
            </a:r>
            <a:endParaRPr lang="en-US" sz="2400"/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var investmentChange = function(){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	calculateClick();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	$(“investment”).blur();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/>
          </a:p>
          <a:p>
            <a:endParaRPr lang="en-US" sz="2400" smtClean="0"/>
          </a:p>
          <a:p>
            <a:endParaRPr lang="en-US" sz="2400"/>
          </a:p>
          <a:p>
            <a:endParaRPr lang="en-US" sz="2400" smtClean="0"/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  <a:p>
            <a:endParaRPr lang="en-US" sz="2400"/>
          </a:p>
          <a:p>
            <a:pPr marL="0" indent="0">
              <a:buNone/>
            </a:pP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2758595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r>
              <a:rPr lang="en-US"/>
              <a:t>How to use the methods and events for forms and </a:t>
            </a:r>
            <a:r>
              <a:rPr lang="en-US" smtClean="0"/>
              <a:t>controls(cont.)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458200" cy="4525963"/>
          </a:xfrm>
        </p:spPr>
        <p:txBody>
          <a:bodyPr/>
          <a:lstStyle/>
          <a:p>
            <a:r>
              <a:rPr lang="en-US" sz="2400" smtClean="0"/>
              <a:t>An event handler for the </a:t>
            </a:r>
            <a:r>
              <a:rPr lang="en-US" sz="2400" b="1" smtClean="0"/>
              <a:t>dbclick</a:t>
            </a:r>
            <a:r>
              <a:rPr lang="en-US" sz="2400" smtClean="0"/>
              <a:t> event of a text box</a:t>
            </a:r>
            <a:endParaRPr lang="en-US" sz="2400"/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var yearDbclick = function(){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	$(“years”).value = “”;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400" smtClean="0"/>
              <a:t>An </a:t>
            </a:r>
            <a:r>
              <a:rPr lang="en-US" sz="2400" b="1" smtClean="0"/>
              <a:t>onload</a:t>
            </a:r>
            <a:r>
              <a:rPr lang="en-US" sz="2400" smtClean="0"/>
              <a:t> </a:t>
            </a:r>
            <a:r>
              <a:rPr lang="en-US" sz="2400"/>
              <a:t>event handler </a:t>
            </a:r>
            <a:r>
              <a:rPr lang="en-US" sz="2400" smtClean="0"/>
              <a:t>that assigns event handlers to events</a:t>
            </a:r>
            <a:endParaRPr lang="en-US" sz="2400"/>
          </a:p>
          <a:p>
            <a:pPr marL="0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window.onload = function(){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	   $(“investment”).onchange =investmentChange;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   $(“years”).ondbclick = yearsDbclick;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$(“years”).focus();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/>
          </a:p>
          <a:p>
            <a:endParaRPr lang="en-US" sz="2400" smtClean="0"/>
          </a:p>
          <a:p>
            <a:endParaRPr lang="en-US" sz="2400"/>
          </a:p>
          <a:p>
            <a:endParaRPr lang="en-US" sz="2400" smtClean="0"/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  <a:p>
            <a:endParaRPr lang="en-US" sz="2400"/>
          </a:p>
          <a:p>
            <a:pPr marL="0" indent="0">
              <a:buNone/>
            </a:pP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197705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DOM </a:t>
            </a:r>
            <a:r>
              <a:rPr lang="en-US" sz="4000">
                <a:latin typeface="Impact" pitchFamily="34" charset="0"/>
              </a:rPr>
              <a:t>scripting </a:t>
            </a:r>
            <a:endParaRPr lang="en-US" sz="4000" smtClean="0">
              <a:latin typeface="Impact" pitchFamily="34" charset="0"/>
            </a:endParaRPr>
          </a:p>
          <a:p>
            <a:r>
              <a:rPr lang="en-US" sz="4000" smtClean="0">
                <a:latin typeface="Impact" pitchFamily="34" charset="0"/>
              </a:rPr>
              <a:t>properties </a:t>
            </a:r>
            <a:r>
              <a:rPr lang="en-US" sz="4000">
                <a:latin typeface="Impact" pitchFamily="34" charset="0"/>
              </a:rPr>
              <a:t>and methods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The Registration application</a:t>
            </a:r>
            <a:br>
              <a:rPr lang="en-US" smtClean="0"/>
            </a:br>
            <a:r>
              <a:rPr lang="en-US" smtClean="0"/>
              <a:t>Page 184 -187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67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Register application form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8232512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91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"/>
            <a:ext cx="7848600" cy="679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30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91" y="1676400"/>
            <a:ext cx="8317149" cy="3810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10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8600"/>
            <a:ext cx="8327922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89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1828800"/>
            <a:ext cx="8108769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71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How to add new nodes from the DOM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03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</a:t>
            </a:r>
            <a:r>
              <a:rPr lang="en-US" smtClean="0"/>
              <a:t>to create nodes and add them to the DOM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28800"/>
            <a:ext cx="7315200" cy="423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63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</a:t>
            </a:r>
            <a:r>
              <a:rPr lang="en-US" smtClean="0"/>
              <a:t>to create nodes and add them to the DOM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81200"/>
            <a:ext cx="7486833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102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</a:t>
            </a:r>
            <a:r>
              <a:rPr lang="en-US" smtClean="0"/>
              <a:t>to create rows and cells to the DOM table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781800" cy="483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4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smtClean="0"/>
              <a:t>DOM scripting concepts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sz="2800" smtClean="0"/>
              <a:t>The </a:t>
            </a:r>
            <a:r>
              <a:rPr lang="en-US" sz="2800" b="1" i="1" smtClean="0"/>
              <a:t>DOM(Document Object Model)</a:t>
            </a:r>
            <a:r>
              <a:rPr lang="en-US" sz="2800" smtClean="0"/>
              <a:t> is a hierarchical collection of nodes in the web browser’s memory that represents the current web page.</a:t>
            </a:r>
          </a:p>
          <a:p>
            <a:r>
              <a:rPr lang="en-US" sz="2800" smtClean="0"/>
              <a:t>The DOM of a web page is built as the page is loaded by web browser.</a:t>
            </a:r>
          </a:p>
          <a:p>
            <a:r>
              <a:rPr lang="en-US" sz="2800" smtClean="0"/>
              <a:t>JavaScript can modify the web page in the browser by modifying the DOM.</a:t>
            </a:r>
          </a:p>
          <a:p>
            <a:r>
              <a:rPr lang="en-US" sz="2800" smtClean="0"/>
              <a:t>To modify DOM you can use properties and methods of it.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43280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</a:t>
            </a:r>
            <a:r>
              <a:rPr lang="en-US" smtClean="0"/>
              <a:t>to create rows and cells to the DOM table (cont.)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79" y="1905000"/>
            <a:ext cx="82808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392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8763000" cy="1470025"/>
          </a:xfrm>
        </p:spPr>
        <p:txBody>
          <a:bodyPr/>
          <a:lstStyle/>
          <a:p>
            <a:r>
              <a:rPr lang="en-US" smtClean="0"/>
              <a:t>The Register application with a table</a:t>
            </a:r>
            <a:br>
              <a:rPr lang="en-US" smtClean="0"/>
            </a:br>
            <a:r>
              <a:rPr lang="en-US" smtClean="0"/>
              <a:t>Page (168 – 171)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958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Interface and HTML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219200"/>
            <a:ext cx="6780609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291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code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17638"/>
            <a:ext cx="6629400" cy="490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487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code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25" y="1752600"/>
            <a:ext cx="76509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29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964"/>
            <a:ext cx="8686800" cy="4525963"/>
          </a:xfrm>
        </p:spPr>
        <p:txBody>
          <a:bodyPr/>
          <a:lstStyle/>
          <a:p>
            <a:r>
              <a:rPr lang="en-US" sz="2400"/>
              <a:t>The </a:t>
            </a:r>
            <a:r>
              <a:rPr lang="en-US" sz="2400" b="1" i="1"/>
              <a:t>DOM(Document Object Model)</a:t>
            </a:r>
            <a:r>
              <a:rPr lang="en-US" sz="2400"/>
              <a:t> is a hierarchical collection of nodes in the web browser’s memory that represents the current web page.</a:t>
            </a:r>
          </a:p>
          <a:p>
            <a:r>
              <a:rPr lang="en-US" sz="2400"/>
              <a:t>The DOM of a web page is built as the page is loaded by web browser.</a:t>
            </a:r>
          </a:p>
          <a:p>
            <a:r>
              <a:rPr lang="en-US" sz="2400"/>
              <a:t>JavaScript can modify the web page in the browser by modifying the DOM.</a:t>
            </a:r>
          </a:p>
          <a:p>
            <a:r>
              <a:rPr lang="en-US" sz="2400"/>
              <a:t>To modify DOM you can use properties and methods of it.</a:t>
            </a:r>
          </a:p>
          <a:p>
            <a:pPr marL="0" lvl="1" indent="0">
              <a:buNone/>
            </a:pPr>
            <a:endParaRPr lang="en-US">
              <a:ea typeface="+mn-ea"/>
            </a:endParaRPr>
          </a:p>
          <a:p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endParaRPr lang="en-US" sz="2400" smtClean="0"/>
          </a:p>
          <a:p>
            <a:pPr>
              <a:buFont typeface="Arial" panose="020B0604020202020204" pitchFamily="34" charset="0"/>
              <a:buChar char="•"/>
            </a:pP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smtClean="0"/>
              <a:t>DOM scripting concepts (Cont.)</a:t>
            </a:r>
            <a:endParaRPr lang="en-US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288885"/>
            <a:ext cx="7486650" cy="2752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912857"/>
            <a:ext cx="5410200" cy="294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3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smtClean="0"/>
              <a:t>DOM scripting concepts (Cont.)</a:t>
            </a:r>
            <a:endParaRPr lang="en-US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905000"/>
            <a:ext cx="8132829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8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r>
              <a:rPr lang="en-US" smtClean="0"/>
              <a:t>The properties of the Node interface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3343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8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1143000"/>
          </a:xfrm>
        </p:spPr>
        <p:txBody>
          <a:bodyPr/>
          <a:lstStyle/>
          <a:p>
            <a:r>
              <a:rPr lang="en-US" smtClean="0"/>
              <a:t>The properties of the Node interface(cont.)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448118"/>
            <a:ext cx="87439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87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methods of Document and Element interfaces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smtClean="0"/>
              <a:t>The methods of the </a:t>
            </a:r>
            <a:r>
              <a:rPr lang="en-US"/>
              <a:t>Document and Element </a:t>
            </a:r>
            <a:r>
              <a:rPr lang="en-US" smtClean="0"/>
              <a:t>interfaces let you get array of elements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00572"/>
            <a:ext cx="8439150" cy="36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1225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923</Words>
  <Application>Microsoft Office PowerPoint</Application>
  <PresentationFormat>On-screen Show (4:3)</PresentationFormat>
  <Paragraphs>237</Paragraphs>
  <Slides>45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Courier New</vt:lpstr>
      <vt:lpstr>Impact</vt:lpstr>
      <vt:lpstr>Default Design</vt:lpstr>
      <vt:lpstr>Chapter 5 – S7+S8</vt:lpstr>
      <vt:lpstr>Objectives</vt:lpstr>
      <vt:lpstr>PowerPoint Presentation</vt:lpstr>
      <vt:lpstr>DOM scripting concepts</vt:lpstr>
      <vt:lpstr>DOM scripting concepts (Cont.)</vt:lpstr>
      <vt:lpstr>DOM scripting concepts (Cont.)</vt:lpstr>
      <vt:lpstr>The properties of the Node interface</vt:lpstr>
      <vt:lpstr>The properties of the Node interface(cont.)</vt:lpstr>
      <vt:lpstr>The methods of Document and Element interfaces</vt:lpstr>
      <vt:lpstr>The methods of Document and Element interfaces(cont.)</vt:lpstr>
      <vt:lpstr>The methods of Document and Element interfaces(cont.)</vt:lpstr>
      <vt:lpstr>The properties of the DOM HTML specification</vt:lpstr>
      <vt:lpstr>How to code use DOM HTML specification</vt:lpstr>
      <vt:lpstr>How to code use DOM HTML specification(cont.)</vt:lpstr>
      <vt:lpstr>PowerPoint Presentation</vt:lpstr>
      <vt:lpstr>The HTML for FAQs application</vt:lpstr>
      <vt:lpstr>The JavaScript for FAQs application</vt:lpstr>
      <vt:lpstr>The JavaScript for FAQs application (cont.)</vt:lpstr>
      <vt:lpstr>PowerPoint Presentation</vt:lpstr>
      <vt:lpstr>How forms work</vt:lpstr>
      <vt:lpstr>How forms work (cont.)</vt:lpstr>
      <vt:lpstr>How to script Textbox, Textarea and Select objects</vt:lpstr>
      <vt:lpstr>How to script Textbox, Textarea and Select objects (cont.)</vt:lpstr>
      <vt:lpstr>How to script Radio and Checkbox objects</vt:lpstr>
      <vt:lpstr>How to script Radio and Checkbox objects (cont.)</vt:lpstr>
      <vt:lpstr>How to use the methods and events for forms and controls</vt:lpstr>
      <vt:lpstr>How to use the methods and events for forms and controls(cont.)</vt:lpstr>
      <vt:lpstr>How to use the methods and events for forms and controls(cont.)</vt:lpstr>
      <vt:lpstr>How to use the methods and events for forms and controls(cont.)</vt:lpstr>
      <vt:lpstr>The Registration application Page 184 -187</vt:lpstr>
      <vt:lpstr>Register application form</vt:lpstr>
      <vt:lpstr>PowerPoint Presentation</vt:lpstr>
      <vt:lpstr>JavaScript</vt:lpstr>
      <vt:lpstr>PowerPoint Presentation</vt:lpstr>
      <vt:lpstr>PowerPoint Presentation</vt:lpstr>
      <vt:lpstr>How to add new nodes from the DOM</vt:lpstr>
      <vt:lpstr>How to create nodes and add them to the DOM</vt:lpstr>
      <vt:lpstr>How to create nodes and add them to the DOM (cont.)</vt:lpstr>
      <vt:lpstr>How to create rows and cells to the DOM table</vt:lpstr>
      <vt:lpstr>How to create rows and cells to the DOM table (cont.)</vt:lpstr>
      <vt:lpstr>The Register application with a table Page (168 – 171)</vt:lpstr>
      <vt:lpstr>Interface and HTML</vt:lpstr>
      <vt:lpstr>JavaScript code</vt:lpstr>
      <vt:lpstr>JavaScript code (cont.)</vt:lpstr>
      <vt:lpstr>Summary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MyPC</cp:lastModifiedBy>
  <cp:revision>491</cp:revision>
  <dcterms:created xsi:type="dcterms:W3CDTF">2014-02-09T07:44:29Z</dcterms:created>
  <dcterms:modified xsi:type="dcterms:W3CDTF">2019-06-15T03:57:59Z</dcterms:modified>
</cp:coreProperties>
</file>