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304" r:id="rId4"/>
    <p:sldId id="305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260" r:id="rId42"/>
    <p:sldId id="324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dviet5073" initials="P" lastIdx="18" clrIdx="0">
    <p:extLst>
      <p:ext uri="{19B8F6BF-5375-455C-9EA6-DF929625EA0E}">
        <p15:presenceInfo xmlns:p15="http://schemas.microsoft.com/office/powerpoint/2012/main" userId="Pdviet507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75" autoAdjust="0"/>
  </p:normalViewPr>
  <p:slideViewPr>
    <p:cSldViewPr>
      <p:cViewPr varScale="1">
        <p:scale>
          <a:sx n="81" d="100"/>
          <a:sy n="81" d="100"/>
        </p:scale>
        <p:origin x="49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8T18:15:19.853" idx="1">
    <p:pos x="10" y="10"/>
    <p:text>+ : lấy ra  thẻ cùng bậc</p:text>
    <p:extLst>
      <p:ext uri="{C676402C-5697-4E1C-873F-D02D1690AC5C}">
        <p15:threadingInfo xmlns:p15="http://schemas.microsoft.com/office/powerpoint/2012/main" timeZoneBias="-420"/>
      </p:ext>
    </p:extLst>
  </p:cm>
  <p:cm authorId="1" dt="2020-07-08T18:17:30.894" idx="2">
    <p:pos x="10" y="106"/>
    <p:text>~ : lấy ra  thẻ cùng bậc liền kề với nhau</p:text>
    <p:extLst>
      <p:ext uri="{C676402C-5697-4E1C-873F-D02D1690AC5C}">
        <p15:threadingInfo xmlns:p15="http://schemas.microsoft.com/office/powerpoint/2012/main" timeZoneBias="-420">
          <p15:parentCm authorId="1" idx="1"/>
        </p15:threadingInfo>
      </p:ext>
    </p:extLst>
  </p:cm>
  <p:cm authorId="1" dt="2020-07-08T18:21:23.320" idx="3">
    <p:pos x="10" y="202"/>
    <p:text>&gt; : tìm thẻ con của thẻ đứng trước &gt;</p:text>
    <p:extLst>
      <p:ext uri="{C676402C-5697-4E1C-873F-D02D1690AC5C}">
        <p15:threadingInfo xmlns:p15="http://schemas.microsoft.com/office/powerpoint/2012/main" timeZoneBias="-42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8T18:28:07.471" idx="4">
    <p:pos x="10" y="10"/>
    <p:text>val() :(làm việc với thẻ input) get giá trị input</p:text>
    <p:extLst>
      <p:ext uri="{C676402C-5697-4E1C-873F-D02D1690AC5C}">
        <p15:threadingInfo xmlns:p15="http://schemas.microsoft.com/office/powerpoint/2012/main" timeZoneBias="-420"/>
      </p:ext>
    </p:extLst>
  </p:cm>
  <p:cm authorId="1" dt="2020-07-08T18:29:50.782" idx="5">
    <p:pos x="10" y="106"/>
    <p:text>val(value) :set giá trị cho thẻ input</p:text>
    <p:extLst>
      <p:ext uri="{C676402C-5697-4E1C-873F-D02D1690AC5C}">
        <p15:threadingInfo xmlns:p15="http://schemas.microsoft.com/office/powerpoint/2012/main" timeZoneBias="-420">
          <p15:parentCm authorId="1" idx="4"/>
        </p15:threadingInfo>
      </p:ext>
    </p:extLst>
  </p:cm>
  <p:cm authorId="1" dt="2020-07-08T18:30:34.853" idx="6">
    <p:pos x="10" y="202"/>
    <p:text>text(): get tất cả các đoạn text của các thẻ còn lại (không phải là thẻ input)</p:text>
    <p:extLst>
      <p:ext uri="{C676402C-5697-4E1C-873F-D02D1690AC5C}">
        <p15:threadingInfo xmlns:p15="http://schemas.microsoft.com/office/powerpoint/2012/main" timeZoneBias="-420">
          <p15:parentCm authorId="1" idx="4"/>
        </p15:threadingInfo>
      </p:ext>
    </p:extLst>
  </p:cm>
  <p:cm authorId="1" dt="2020-07-08T18:32:06.862" idx="7">
    <p:pos x="10" y="298"/>
    <p:text>next(): trả về 1 el (ko có thì trả về arr rỗng) tiếp theo cùng bậc</p:text>
    <p:extLst>
      <p:ext uri="{C676402C-5697-4E1C-873F-D02D1690AC5C}">
        <p15:threadingInfo xmlns:p15="http://schemas.microsoft.com/office/powerpoint/2012/main" timeZoneBias="-420">
          <p15:parentCm authorId="1" idx="4"/>
        </p15:threadingInfo>
      </p:ext>
    </p:extLst>
  </p:cm>
  <p:cm authorId="1" dt="2020-07-08T18:32:41.621" idx="8">
    <p:pos x="10" y="394"/>
    <p:text>next([type]) : type là 1 kiểu el muốn tìm</p:text>
    <p:extLst>
      <p:ext uri="{C676402C-5697-4E1C-873F-D02D1690AC5C}">
        <p15:threadingInfo xmlns:p15="http://schemas.microsoft.com/office/powerpoint/2012/main" timeZoneBias="-420">
          <p15:parentCm authorId="1" idx="4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8T18:54:37.871" idx="9">
    <p:pos x="10" y="10"/>
    <p:text>ready: khi thực hiện DOM hoàn toàn rồi mới thực hiện ready</p:text>
    <p:extLst>
      <p:ext uri="{C676402C-5697-4E1C-873F-D02D1690AC5C}">
        <p15:threadingInfo xmlns:p15="http://schemas.microsoft.com/office/powerpoint/2012/main" timeZoneBias="-420"/>
      </p:ext>
    </p:extLst>
  </p:cm>
  <p:cm authorId="1" dt="2020-07-08T18:56:46.388" idx="10">
    <p:pos x="10" y="106"/>
    <p:text>onload: khi DOM+ dowload tài nguyên hoàn toàn thì mới thực hiện onload</p:text>
    <p:extLst>
      <p:ext uri="{C676402C-5697-4E1C-873F-D02D1690AC5C}">
        <p15:threadingInfo xmlns:p15="http://schemas.microsoft.com/office/powerpoint/2012/main" timeZoneBias="-420">
          <p15:parentCm authorId="1" idx="9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8T20:15:13.796" idx="11">
    <p:pos x="10" y="10"/>
    <p:text>:empty trả về các el ko có thẻ con</p:text>
    <p:extLst>
      <p:ext uri="{C676402C-5697-4E1C-873F-D02D1690AC5C}">
        <p15:threadingInfo xmlns:p15="http://schemas.microsoft.com/office/powerpoint/2012/main" timeZoneBias="-420"/>
      </p:ext>
    </p:extLst>
  </p:cm>
  <p:cm authorId="1" dt="2020-07-08T20:21:19.537" idx="12">
    <p:pos x="10" y="106"/>
    <p:text>eq(n) trỏ tới cái el con có chỉ số index là n
vd: thẻ li $("li:eq(2)")</p:text>
    <p:extLst>
      <p:ext uri="{C676402C-5697-4E1C-873F-D02D1690AC5C}">
        <p15:threadingInfo xmlns:p15="http://schemas.microsoft.com/office/powerpoint/2012/main" timeZoneBias="-420">
          <p15:parentCm authorId="1" idx="11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8T20:28:27.925" idx="13">
    <p:pos x="10" y="10"/>
    <p:text>prev: trả về el trước đó</p:text>
    <p:extLst>
      <p:ext uri="{C676402C-5697-4E1C-873F-D02D1690AC5C}">
        <p15:threadingInfo xmlns:p15="http://schemas.microsoft.com/office/powerpoint/2012/main" timeZoneBias="-420"/>
      </p:ext>
    </p:extLst>
  </p:cm>
  <p:cm authorId="1" dt="2020-07-08T20:34:08.485" idx="14">
    <p:pos x="10" y="106"/>
    <p:text>toggleClass: nếu có class rồi thì xoá class, nếu chưa có thì add vô</p:text>
    <p:extLst>
      <p:ext uri="{C676402C-5697-4E1C-873F-D02D1690AC5C}">
        <p15:threadingInfo xmlns:p15="http://schemas.microsoft.com/office/powerpoint/2012/main" timeZoneBias="-420">
          <p15:parentCm authorId="1" idx="13"/>
        </p15:threadingInfo>
      </p:ext>
    </p:extLst>
  </p:cm>
  <p:cm authorId="1" dt="2020-07-08T20:39:23.820" idx="15">
    <p:pos x="10" y="202"/>
    <p:text>attr : class. xoá class có sẵn thay bằng class mới</p:text>
    <p:extLst>
      <p:ext uri="{C676402C-5697-4E1C-873F-D02D1690AC5C}">
        <p15:threadingInfo xmlns:p15="http://schemas.microsoft.com/office/powerpoint/2012/main" timeZoneBias="-420">
          <p15:parentCm authorId="1" idx="13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8T20:50:05.118" idx="16">
    <p:pos x="10" y="10"/>
    <p:text>toggle: thực hiện ẩn hoặc hiển thị. nếu ẩn thì hiển thị và ngược lại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8T21:03:39.846" idx="17">
    <p:pos x="10" y="10"/>
    <p:text>one: sự kiện chỉ sảy ra 1 lần</p:text>
    <p:extLst>
      <p:ext uri="{C676402C-5697-4E1C-873F-D02D1690AC5C}">
        <p15:threadingInfo xmlns:p15="http://schemas.microsoft.com/office/powerpoint/2012/main" timeZoneBias="-420"/>
      </p:ext>
    </p:extLst>
  </p:cm>
  <p:cm authorId="1" dt="2020-07-08T21:05:38.534" idx="18">
    <p:pos x="10" y="106"/>
    <p:text>trigger: kích hoạt sự kiện mà ko cần tác động từ người dùng</p:text>
    <p:extLst>
      <p:ext uri="{C676402C-5697-4E1C-873F-D02D1690AC5C}">
        <p15:threadingInfo xmlns:p15="http://schemas.microsoft.com/office/powerpoint/2012/main" timeZoneBias="-420">
          <p15:parentCm authorId="1" idx="17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trysel.asp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3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16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57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0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02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73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31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96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3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9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2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3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5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87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11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34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12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>
                <a:hlinkClick r:id="rId3"/>
              </a:rPr>
              <a:t>https://www.w3schools.com/jquery/trysel.asp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2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b="1" dirty="0" smtClean="0"/>
              <a:t>Chapter </a:t>
            </a:r>
            <a:r>
              <a:rPr lang="en-US" b="1" dirty="0" smtClean="0"/>
              <a:t>5 Session 1 + 2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8229600" cy="1143000"/>
          </a:xfrm>
        </p:spPr>
        <p:txBody>
          <a:bodyPr/>
          <a:lstStyle/>
          <a:p>
            <a:r>
              <a:rPr lang="en-US" sz="3600" smtClean="0">
                <a:latin typeface="Impact" pitchFamily="34" charset="0"/>
              </a:rPr>
              <a:t>Get Off A Fast Start With jQuery</a:t>
            </a:r>
            <a:endParaRPr lang="en-US" sz="36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code jQuery selectors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sz="2800" smtClean="0"/>
              <a:t>The sign (</a:t>
            </a:r>
            <a:r>
              <a:rPr lang="en-US" sz="2800" b="1" smtClean="0"/>
              <a:t>$</a:t>
            </a:r>
            <a:r>
              <a:rPr lang="en-US" sz="2800" smtClean="0"/>
              <a:t>) is used to refer to the jQuery library.</a:t>
            </a:r>
          </a:p>
          <a:p>
            <a:r>
              <a:rPr lang="en-US" sz="2800" smtClean="0"/>
              <a:t>The </a:t>
            </a:r>
            <a:r>
              <a:rPr lang="en-US" sz="2800" b="1" i="1" smtClean="0"/>
              <a:t>selectors</a:t>
            </a:r>
            <a:r>
              <a:rPr lang="en-US" sz="2800" smtClean="0"/>
              <a:t> used same in CSS syntax.</a:t>
            </a:r>
          </a:p>
          <a:p>
            <a:endParaRPr lang="en-US" sz="2800"/>
          </a:p>
          <a:p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17" y="2836341"/>
            <a:ext cx="4968240" cy="687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17" y="3733279"/>
            <a:ext cx="74104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code jQuery selectors (cont.)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96" y="1676400"/>
            <a:ext cx="9144000" cy="420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code jQuery selectors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0529"/>
            <a:ext cx="9144000" cy="397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5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call jQuery methods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600200"/>
            <a:ext cx="72009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1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call jQuery methods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24000"/>
            <a:ext cx="7588263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3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How to use jQuery event methods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7231"/>
            <a:ext cx="7696200" cy="56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1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/>
              <a:t>How to use jQuery event methods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05000"/>
            <a:ext cx="778549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4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The Email List application in jQuery</a:t>
            </a:r>
            <a:endParaRPr lang="en-US" sz="400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69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Email List application in jQuery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web interface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14600"/>
            <a:ext cx="71056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6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Email List application in jQuery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800" smtClean="0"/>
              <a:t>The HTML code</a:t>
            </a:r>
            <a:endParaRPr 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" y="2133600"/>
            <a:ext cx="9144000" cy="418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6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Introduction to jQuery</a:t>
            </a:r>
          </a:p>
          <a:p>
            <a:r>
              <a:rPr lang="en-US" smtClean="0"/>
              <a:t>The basic of jQuery programming</a:t>
            </a:r>
          </a:p>
          <a:p>
            <a:r>
              <a:rPr lang="en-US" smtClean="0"/>
              <a:t>The Email List application in jQuery</a:t>
            </a:r>
          </a:p>
          <a:p>
            <a:r>
              <a:rPr lang="en-US" smtClean="0"/>
              <a:t>A working subset of selectors, methods and event methods</a:t>
            </a:r>
          </a:p>
          <a:p>
            <a:r>
              <a:rPr lang="en-US" smtClean="0"/>
              <a:t>Three illustrative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Email List application in jQuery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800" smtClean="0"/>
              <a:t>The jQuery code</a:t>
            </a: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0199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0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Email List application in jQuery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800" smtClean="0"/>
              <a:t>The jQuery code</a:t>
            </a:r>
            <a:endParaRPr 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2020093"/>
            <a:ext cx="6755533" cy="316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1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A working subset of selectors,</a:t>
            </a:r>
          </a:p>
          <a:p>
            <a:r>
              <a:rPr lang="en-US" sz="4000" smtClean="0">
                <a:latin typeface="Impact" pitchFamily="34" charset="0"/>
              </a:rPr>
              <a:t>Methods, and event methods</a:t>
            </a:r>
            <a:endParaRPr lang="en-US" sz="400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30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/>
          <a:lstStyle/>
          <a:p>
            <a:r>
              <a:rPr lang="en-US" smtClean="0"/>
              <a:t>The most useful selectors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837882"/>
            <a:ext cx="6904707" cy="602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0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most useful </a:t>
            </a:r>
            <a:r>
              <a:rPr lang="en-US" smtClean="0"/>
              <a:t>selectors 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905000"/>
            <a:ext cx="78295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3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86067"/>
          </a:xfrm>
        </p:spPr>
        <p:txBody>
          <a:bodyPr/>
          <a:lstStyle/>
          <a:p>
            <a:r>
              <a:rPr lang="en-US" smtClean="0"/>
              <a:t>The most useful methods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88932"/>
            <a:ext cx="7905750" cy="587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8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most useful </a:t>
            </a:r>
            <a:r>
              <a:rPr lang="en-US" smtClean="0"/>
              <a:t>methods 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60" y="1600200"/>
            <a:ext cx="805844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8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most useful event methods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1181862"/>
            <a:ext cx="82772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most useful event </a:t>
            </a:r>
            <a:r>
              <a:rPr lang="en-US" smtClean="0"/>
              <a:t>methods 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2" y="1828800"/>
            <a:ext cx="752112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6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Other event methods that you should be aware of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295400"/>
            <a:ext cx="77914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4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Introduction </a:t>
            </a:r>
            <a:r>
              <a:rPr lang="en-US" sz="4000">
                <a:latin typeface="Impact" pitchFamily="34" charset="0"/>
              </a:rPr>
              <a:t>to jQuery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Other event methods that you should be aware of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1590675"/>
            <a:ext cx="82962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1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Three illustrative applications</a:t>
            </a:r>
            <a:endParaRPr lang="en-US" sz="400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87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FAQs application jQuery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r>
              <a:rPr lang="en-US" sz="2400" smtClean="0"/>
              <a:t>The web interface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33600"/>
            <a:ext cx="650837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0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FAQs application jQuery(cont.)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r>
              <a:rPr lang="en-US" sz="2400" smtClean="0"/>
              <a:t>The html code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905000"/>
            <a:ext cx="80295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5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FAQs application jQuery(cont.)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r>
              <a:rPr lang="en-US" sz="2400" smtClean="0"/>
              <a:t>The jQuery code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57400"/>
            <a:ext cx="4983892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2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15962"/>
          </a:xfrm>
        </p:spPr>
        <p:txBody>
          <a:bodyPr/>
          <a:lstStyle/>
          <a:p>
            <a:r>
              <a:rPr lang="en-US" smtClean="0"/>
              <a:t>The Image Swap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4237"/>
            <a:ext cx="8229600" cy="4525963"/>
          </a:xfrm>
        </p:spPr>
        <p:txBody>
          <a:bodyPr/>
          <a:lstStyle/>
          <a:p>
            <a:r>
              <a:rPr lang="en-US" sz="2400" smtClean="0"/>
              <a:t>The web interface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75" y="1466850"/>
            <a:ext cx="52006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0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15962"/>
          </a:xfrm>
        </p:spPr>
        <p:txBody>
          <a:bodyPr/>
          <a:lstStyle/>
          <a:p>
            <a:r>
              <a:rPr lang="en-US" smtClean="0"/>
              <a:t>The Image Swap application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4525963"/>
          </a:xfrm>
        </p:spPr>
        <p:txBody>
          <a:bodyPr/>
          <a:lstStyle/>
          <a:p>
            <a:r>
              <a:rPr lang="en-US" sz="2400" smtClean="0"/>
              <a:t>The HTML code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2600"/>
            <a:ext cx="72675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3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15962"/>
          </a:xfrm>
        </p:spPr>
        <p:txBody>
          <a:bodyPr/>
          <a:lstStyle/>
          <a:p>
            <a:r>
              <a:rPr lang="en-US"/>
              <a:t>The Image Swap application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4525963"/>
          </a:xfrm>
        </p:spPr>
        <p:txBody>
          <a:bodyPr/>
          <a:lstStyle/>
          <a:p>
            <a:r>
              <a:rPr lang="en-US" sz="2400" smtClean="0"/>
              <a:t>The jQuery code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524000"/>
            <a:ext cx="64389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5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smtClean="0"/>
              <a:t>The Image Rollover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672" y="1143000"/>
            <a:ext cx="8229600" cy="4525963"/>
          </a:xfrm>
        </p:spPr>
        <p:txBody>
          <a:bodyPr/>
          <a:lstStyle/>
          <a:p>
            <a:r>
              <a:rPr lang="en-US" sz="2400"/>
              <a:t>The web interface</a:t>
            </a:r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752600"/>
            <a:ext cx="79057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6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sz="3600" smtClean="0"/>
              <a:t>The Image Rollover application (cont.)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672" y="914400"/>
            <a:ext cx="8229600" cy="4525963"/>
          </a:xfrm>
        </p:spPr>
        <p:txBody>
          <a:bodyPr/>
          <a:lstStyle/>
          <a:p>
            <a:r>
              <a:rPr lang="en-US" sz="2400"/>
              <a:t>The </a:t>
            </a:r>
            <a:r>
              <a:rPr lang="en-US" sz="2400" smtClean="0"/>
              <a:t>HTML code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76400"/>
            <a:ext cx="80867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5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smtClean="0"/>
              <a:t>What jQuery is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sz="2800" dirty="0" smtClean="0"/>
              <a:t>jQuery is a free, open-source, JavaScript library that provides methods that make JavaScript programming easier.</a:t>
            </a:r>
          </a:p>
          <a:p>
            <a:r>
              <a:rPr lang="en-US" sz="2800" b="1" dirty="0" smtClean="0"/>
              <a:t>What jQuery offers:</a:t>
            </a:r>
          </a:p>
          <a:p>
            <a:pPr lvl="1"/>
            <a:r>
              <a:rPr lang="en-US" sz="2400" dirty="0" smtClean="0"/>
              <a:t>Dozens of selectors, methods and event methods that make it easier to add JavaScript features to your web pages</a:t>
            </a:r>
          </a:p>
          <a:p>
            <a:pPr lvl="1"/>
            <a:r>
              <a:rPr lang="en-US" sz="2400" dirty="0" smtClean="0"/>
              <a:t>Cross-browser compatibility</a:t>
            </a:r>
          </a:p>
          <a:p>
            <a:pPr lvl="1"/>
            <a:r>
              <a:rPr lang="en-US" sz="2400" dirty="0" smtClean="0"/>
              <a:t>Selectors that are compliant with CSS3</a:t>
            </a:r>
          </a:p>
          <a:p>
            <a:pPr lvl="1"/>
            <a:r>
              <a:rPr lang="en-US" sz="2400" dirty="0" smtClean="0"/>
              <a:t>A compressed library that loads quickly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280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sz="3600" smtClean="0"/>
              <a:t>The Image Rollover application (cont.)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672" y="914400"/>
            <a:ext cx="8229600" cy="4525963"/>
          </a:xfrm>
        </p:spPr>
        <p:txBody>
          <a:bodyPr/>
          <a:lstStyle/>
          <a:p>
            <a:r>
              <a:rPr lang="en-US" sz="2400"/>
              <a:t>The </a:t>
            </a:r>
            <a:r>
              <a:rPr lang="en-US" sz="2400" smtClean="0"/>
              <a:t>jQuery code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600200"/>
            <a:ext cx="77152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4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525963"/>
          </a:xfrm>
        </p:spPr>
        <p:txBody>
          <a:bodyPr/>
          <a:lstStyle/>
          <a:p>
            <a:r>
              <a:rPr lang="en-US" sz="2400" smtClean="0"/>
              <a:t>jQuery </a:t>
            </a:r>
            <a:r>
              <a:rPr lang="en-US" sz="2400"/>
              <a:t>is a free, open-source, JavaScript library that provides methods that make JavaScript programming easier</a:t>
            </a:r>
            <a:r>
              <a:rPr lang="en-US" sz="2400" smtClean="0"/>
              <a:t>.</a:t>
            </a:r>
          </a:p>
          <a:p>
            <a:r>
              <a:rPr lang="en-US" sz="2400"/>
              <a:t>Before use jQuery you must include libray file to your web page</a:t>
            </a:r>
            <a:r>
              <a:rPr lang="en-US" sz="2400" smtClean="0"/>
              <a:t>. You can download or use CDN to include jQuery file.</a:t>
            </a:r>
          </a:p>
          <a:p>
            <a:r>
              <a:rPr lang="en-US" sz="2400"/>
              <a:t>The sign (</a:t>
            </a:r>
            <a:r>
              <a:rPr lang="en-US" sz="2400" b="1"/>
              <a:t>$</a:t>
            </a:r>
            <a:r>
              <a:rPr lang="en-US" sz="2400"/>
              <a:t>) is used to refer to the jQuery library.</a:t>
            </a:r>
          </a:p>
          <a:p>
            <a:r>
              <a:rPr lang="en-US" sz="2400"/>
              <a:t>The </a:t>
            </a:r>
            <a:r>
              <a:rPr lang="en-US" sz="2400" b="1" i="1"/>
              <a:t>selectors</a:t>
            </a:r>
            <a:r>
              <a:rPr lang="en-US" sz="2400"/>
              <a:t> used same in CSS syntax.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End.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536" y="228600"/>
            <a:ext cx="8229600" cy="563562"/>
          </a:xfrm>
        </p:spPr>
        <p:txBody>
          <a:bodyPr/>
          <a:lstStyle/>
          <a:p>
            <a:r>
              <a:rPr lang="en-US" b="1"/>
              <a:t>What jQuery </a:t>
            </a:r>
            <a:r>
              <a:rPr lang="en-US" b="1" smtClean="0"/>
              <a:t>is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92" y="914400"/>
            <a:ext cx="8229600" cy="4525963"/>
          </a:xfrm>
        </p:spPr>
        <p:txBody>
          <a:bodyPr/>
          <a:lstStyle/>
          <a:p>
            <a:r>
              <a:rPr lang="en-US" sz="2800" smtClean="0"/>
              <a:t>The jQuery website at jquery.com </a:t>
            </a: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1" y="1524001"/>
            <a:ext cx="6043278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7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jQuery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r>
              <a:rPr lang="en-US" sz="2800" smtClean="0"/>
              <a:t>Web interface</a:t>
            </a:r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r>
              <a:rPr lang="en-US" sz="2800" smtClean="0"/>
              <a:t>HTML code</a:t>
            </a: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127" y="1438974"/>
            <a:ext cx="5838825" cy="2238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734" y="3897505"/>
            <a:ext cx="7206690" cy="296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7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jQuery application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r>
              <a:rPr lang="en-US" sz="2800" smtClean="0"/>
              <a:t>The jQuery code for the application</a:t>
            </a:r>
          </a:p>
          <a:p>
            <a:endParaRPr lang="en-US" sz="2800"/>
          </a:p>
          <a:p>
            <a:endParaRPr lang="en-US" sz="2800" smtClean="0"/>
          </a:p>
          <a:p>
            <a:pPr marL="0" indent="0">
              <a:buNone/>
            </a:pPr>
            <a:endParaRPr lang="en-US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09800"/>
            <a:ext cx="6558430" cy="31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1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The </a:t>
            </a:r>
            <a:r>
              <a:rPr lang="en-US" sz="4000">
                <a:latin typeface="Impact" pitchFamily="34" charset="0"/>
              </a:rPr>
              <a:t>basic of jQuery programming</a:t>
            </a:r>
          </a:p>
        </p:txBody>
      </p:sp>
    </p:spTree>
    <p:extLst>
      <p:ext uri="{BB962C8B-B14F-4D97-AF65-F5344CB8AC3E}">
        <p14:creationId xmlns:p14="http://schemas.microsoft.com/office/powerpoint/2010/main" val="380528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include jQuery in your web pages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Before use jQuery you must include libray file to your web page.</a:t>
            </a:r>
          </a:p>
          <a:p>
            <a:r>
              <a:rPr lang="en-US" sz="2800" smtClean="0"/>
              <a:t>You can download libray file from jquery.com or use it from CDN(Content Delivery Network).</a:t>
            </a:r>
          </a:p>
          <a:p>
            <a:r>
              <a:rPr lang="en-US" sz="2800" smtClean="0"/>
              <a:t>Include jQuery 3.1.1 after download</a:t>
            </a:r>
          </a:p>
          <a:p>
            <a:pPr marL="0" indent="0">
              <a:buNone/>
            </a:pPr>
            <a:endParaRPr lang="en-US" sz="12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&lt;script src = “jquyery-3.1.1.min.js”&gt;&lt;/script&gt;</a:t>
            </a:r>
          </a:p>
          <a:p>
            <a:pPr marL="0" indent="0">
              <a:buNone/>
            </a:pP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/>
              <a:t>Include jQuery 3.11 </a:t>
            </a:r>
            <a:r>
              <a:rPr lang="en-US" sz="2800" smtClean="0"/>
              <a:t>from a CDN</a:t>
            </a:r>
            <a:endParaRPr lang="en-US" sz="2800"/>
          </a:p>
          <a:p>
            <a:pPr marL="0" indent="0">
              <a:buNone/>
            </a:pPr>
            <a:endParaRPr lang="en-US" sz="10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script src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=“https://code.jquery.com/jquyery-3.1.1.min.js”&gt; &lt;/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indent="0">
              <a:buNone/>
            </a:pPr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pPr marL="0" indent="0">
              <a:buNone/>
            </a:pPr>
            <a:r>
              <a:rPr lang="en-US" sz="28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397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679</Words>
  <Application>Microsoft Office PowerPoint</Application>
  <PresentationFormat>On-screen Show (4:3)</PresentationFormat>
  <Paragraphs>126</Paragraphs>
  <Slides>42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Courier New</vt:lpstr>
      <vt:lpstr>Impact</vt:lpstr>
      <vt:lpstr>Default Design</vt:lpstr>
      <vt:lpstr>Chapter 5 Session 1 + 2</vt:lpstr>
      <vt:lpstr>Objectives</vt:lpstr>
      <vt:lpstr>PowerPoint Presentation</vt:lpstr>
      <vt:lpstr>What jQuery is</vt:lpstr>
      <vt:lpstr>What jQuery is (cont.)</vt:lpstr>
      <vt:lpstr>A simple jQuery application</vt:lpstr>
      <vt:lpstr>A simple jQuery application (cont.)</vt:lpstr>
      <vt:lpstr>PowerPoint Presentation</vt:lpstr>
      <vt:lpstr>How to include jQuery in your web pages</vt:lpstr>
      <vt:lpstr>How to code jQuery selectors</vt:lpstr>
      <vt:lpstr>How to code jQuery selectors (cont.)</vt:lpstr>
      <vt:lpstr>How to code jQuery selectors (cont.)</vt:lpstr>
      <vt:lpstr>How to call jQuery methods</vt:lpstr>
      <vt:lpstr>How to call jQuery methods (cont.)</vt:lpstr>
      <vt:lpstr>How to use jQuery event methods</vt:lpstr>
      <vt:lpstr>How to use jQuery event methods (cont.)</vt:lpstr>
      <vt:lpstr>PowerPoint Presentation</vt:lpstr>
      <vt:lpstr>The Email List application in jQuery</vt:lpstr>
      <vt:lpstr>The Email List application in jQuery (cont.)</vt:lpstr>
      <vt:lpstr>The Email List application in jQuery (cont.)</vt:lpstr>
      <vt:lpstr>The Email List application in jQuery (cont.)</vt:lpstr>
      <vt:lpstr>PowerPoint Presentation</vt:lpstr>
      <vt:lpstr>The most useful selectors</vt:lpstr>
      <vt:lpstr>The most useful selectors (cont.)</vt:lpstr>
      <vt:lpstr>The most useful methods</vt:lpstr>
      <vt:lpstr>The most useful methods (cont.)</vt:lpstr>
      <vt:lpstr>The most useful event methods</vt:lpstr>
      <vt:lpstr>The most useful event methods (cont.)</vt:lpstr>
      <vt:lpstr>Other event methods that you should be aware of</vt:lpstr>
      <vt:lpstr>Other event methods that you should be aware of (cont.)</vt:lpstr>
      <vt:lpstr>PowerPoint Presentation</vt:lpstr>
      <vt:lpstr>The FAQs application jQuery</vt:lpstr>
      <vt:lpstr>The FAQs application jQuery(cont.)</vt:lpstr>
      <vt:lpstr>The FAQs application jQuery(cont.)</vt:lpstr>
      <vt:lpstr>The Image Swap application</vt:lpstr>
      <vt:lpstr>The Image Swap application (cont.)</vt:lpstr>
      <vt:lpstr>The Image Swap application (cont.)</vt:lpstr>
      <vt:lpstr>The Image Rollover application</vt:lpstr>
      <vt:lpstr>The Image Rollover application (cont.)</vt:lpstr>
      <vt:lpstr>The Image Rollover application (cont.)</vt:lpstr>
      <vt:lpstr>Summary</vt:lpstr>
      <vt:lpstr>The End.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Pdviet5073</cp:lastModifiedBy>
  <cp:revision>619</cp:revision>
  <dcterms:created xsi:type="dcterms:W3CDTF">2014-02-09T07:44:29Z</dcterms:created>
  <dcterms:modified xsi:type="dcterms:W3CDTF">2020-07-08T14:07:02Z</dcterms:modified>
</cp:coreProperties>
</file>