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8" r:id="rId3"/>
    <p:sldId id="263" r:id="rId4"/>
    <p:sldId id="264" r:id="rId5"/>
    <p:sldId id="265" r:id="rId6"/>
    <p:sldId id="316" r:id="rId7"/>
    <p:sldId id="317" r:id="rId8"/>
    <p:sldId id="266" r:id="rId9"/>
    <p:sldId id="267" r:id="rId10"/>
    <p:sldId id="268" r:id="rId11"/>
    <p:sldId id="269" r:id="rId12"/>
    <p:sldId id="318" r:id="rId13"/>
    <p:sldId id="270" r:id="rId14"/>
    <p:sldId id="271" r:id="rId15"/>
    <p:sldId id="319" r:id="rId16"/>
    <p:sldId id="272" r:id="rId17"/>
    <p:sldId id="273" r:id="rId18"/>
    <p:sldId id="314" r:id="rId19"/>
    <p:sldId id="274" r:id="rId20"/>
    <p:sldId id="275" r:id="rId21"/>
    <p:sldId id="31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59" r:id="rId32"/>
    <p:sldId id="323" r:id="rId33"/>
    <p:sldId id="285" r:id="rId34"/>
    <p:sldId id="320" r:id="rId35"/>
    <p:sldId id="286" r:id="rId36"/>
    <p:sldId id="287" r:id="rId37"/>
    <p:sldId id="324" r:id="rId38"/>
    <p:sldId id="288" r:id="rId39"/>
    <p:sldId id="289" r:id="rId40"/>
    <p:sldId id="291" r:id="rId41"/>
    <p:sldId id="292" r:id="rId42"/>
    <p:sldId id="293" r:id="rId43"/>
    <p:sldId id="294" r:id="rId44"/>
    <p:sldId id="321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7" r:id="rId55"/>
    <p:sldId id="308" r:id="rId56"/>
    <p:sldId id="322" r:id="rId57"/>
    <p:sldId id="309" r:id="rId58"/>
    <p:sldId id="310" r:id="rId59"/>
    <p:sldId id="311" r:id="rId60"/>
    <p:sldId id="312" r:id="rId61"/>
    <p:sldId id="260" r:id="rId62"/>
    <p:sldId id="313" r:id="rId63"/>
    <p:sldId id="261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22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2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13-s14,15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work with forms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There are several types of text field. The three most common are text, password, and hidden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Attributes of the input element for text fields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24200"/>
            <a:ext cx="730406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fields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The text fields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8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6019800" cy="3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2257425"/>
            <a:ext cx="9082088" cy="22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radio buttons and check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Only one radio button in a group can be selected at on time. The radio button in a group must have the same name attribute, but different values</a:t>
            </a:r>
          </a:p>
          <a:p>
            <a:r>
              <a:rPr lang="en-US" sz="2800" dirty="0" smtClean="0">
                <a:latin typeface="Tahoma"/>
                <a:cs typeface="Tahoma"/>
              </a:rPr>
              <a:t>Check boxes are unrelated, more than one check box can be checked at the same.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43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radio buttons and check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input element for radio buttons and check boxes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radio buttons and check boxes in a web browser</a:t>
            </a:r>
          </a:p>
        </p:txBody>
      </p:sp>
      <p:pic>
        <p:nvPicPr>
          <p:cNvPr id="4" name="Picture 3" descr="Screen Shot 2014-04-19 at 9.11.4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7848600" cy="1606439"/>
          </a:xfrm>
          <a:prstGeom prst="rect">
            <a:avLst/>
          </a:prstGeom>
        </p:spPr>
      </p:pic>
      <p:pic>
        <p:nvPicPr>
          <p:cNvPr id="5" name="Picture 4" descr="Screen Shot 2014-04-19 at 9.11.5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495800"/>
            <a:ext cx="285917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-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0" y="1600200"/>
            <a:ext cx="8839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drop-down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To create a drop-down list, code a select element that contains option elements.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</a:t>
            </a:r>
            <a:r>
              <a:rPr lang="en-US" sz="2800" dirty="0" err="1" smtClean="0">
                <a:latin typeface="Tahoma"/>
                <a:cs typeface="Tahoma"/>
              </a:rPr>
              <a:t>optgroup</a:t>
            </a:r>
            <a:r>
              <a:rPr lang="en-US" sz="2800" dirty="0" smtClean="0">
                <a:latin typeface="Tahoma"/>
                <a:cs typeface="Tahoma"/>
              </a:rPr>
              <a:t> and option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124200"/>
            <a:ext cx="8077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drop-down list in a web browser when the use clicks on the arrow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5.1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29210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5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drop-down </a:t>
            </a:r>
            <a:r>
              <a:rPr lang="en-US" dirty="0" smtClean="0"/>
              <a:t>lists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805815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1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list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 list box display the number of options you specify on the size attribute.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select element for list boxes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 descr="Screen Shot 2014-04-19 at 9.17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76600"/>
            <a:ext cx="844847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How to use forms and controls </a:t>
            </a:r>
          </a:p>
          <a:p>
            <a:r>
              <a:rPr lang="en-US" dirty="0" smtClean="0"/>
              <a:t>Other </a:t>
            </a:r>
            <a:r>
              <a:rPr lang="en-US" dirty="0"/>
              <a:t>skills for working with forms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features for data </a:t>
            </a:r>
          </a:p>
          <a:p>
            <a:pPr marL="0" indent="0">
              <a:buNone/>
            </a:pPr>
            <a:r>
              <a:rPr lang="en-US" dirty="0"/>
              <a:t>validation </a:t>
            </a:r>
          </a:p>
          <a:p>
            <a:r>
              <a:rPr lang="en-US" dirty="0" smtClean="0"/>
              <a:t>How </a:t>
            </a:r>
            <a:r>
              <a:rPr lang="en-US" dirty="0"/>
              <a:t>to use the HTML5 controls </a:t>
            </a:r>
          </a:p>
          <a:p>
            <a:r>
              <a:rPr lang="en-US" dirty="0" smtClean="0"/>
              <a:t>A </a:t>
            </a:r>
            <a:r>
              <a:rPr lang="en-US" dirty="0"/>
              <a:t>web page that uses HTML5 data validation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list box in a web browser with a scroll bar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18.0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85999"/>
            <a:ext cx="4800600" cy="26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list </a:t>
            </a:r>
            <a:r>
              <a:rPr lang="en-US" dirty="0" smtClean="0"/>
              <a:t>boxes (cont.)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47408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9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text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field (or just text area) can be used to get multi-line text entries.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</a:t>
            </a:r>
            <a:r>
              <a:rPr lang="en-US" sz="2800" dirty="0" err="1" smtClean="0">
                <a:latin typeface="Tahoma"/>
                <a:cs typeface="Tahoma"/>
              </a:rPr>
              <a:t>textarea</a:t>
            </a:r>
            <a:r>
              <a:rPr lang="en-US" sz="2800" dirty="0" smtClean="0">
                <a:latin typeface="Tahoma"/>
                <a:cs typeface="Tahoma"/>
              </a:rPr>
              <a:t> element 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4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819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text </a:t>
            </a:r>
            <a:r>
              <a:rPr lang="en-US" dirty="0" smtClean="0"/>
              <a:t>areas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in a web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text area after text has been entered into it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0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5651500" cy="1789453"/>
          </a:xfrm>
          <a:prstGeom prst="rect">
            <a:avLst/>
          </a:prstGeom>
        </p:spPr>
      </p:pic>
      <p:pic>
        <p:nvPicPr>
          <p:cNvPr id="5" name="Picture 4" descr="Screen Shot 2014-04-19 at 9.50.3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43400"/>
            <a:ext cx="6426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label is commonly used to identify a related field.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Labels also make it easier to align the controls on a web page.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of the label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3.5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8013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labels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in a browser as the user clicks on a label to check it box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90800"/>
            <a:ext cx="5664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group controls with </a:t>
            </a:r>
            <a:r>
              <a:rPr lang="en-US" dirty="0" err="1" smtClean="0"/>
              <a:t>fieldset</a:t>
            </a:r>
            <a:r>
              <a:rPr lang="en-US" dirty="0" smtClean="0"/>
              <a:t> and legend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 is used to group controls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legend element can be coded within a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element.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that uses </a:t>
            </a:r>
            <a:r>
              <a:rPr lang="en-US" sz="2800" dirty="0" err="1" smtClean="0">
                <a:latin typeface="Tahoma"/>
                <a:cs typeface="Tahoma"/>
              </a:rPr>
              <a:t>fieldset</a:t>
            </a:r>
            <a:r>
              <a:rPr lang="en-US" sz="2800" dirty="0" smtClean="0">
                <a:latin typeface="Tahoma"/>
                <a:cs typeface="Tahoma"/>
              </a:rPr>
              <a:t> and legend element: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0"/>
            <a:ext cx="8077200" cy="17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8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elements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59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543800" cy="38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file upload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To create a file upload control, code the input element with “file” as the type attribute. 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input element for a file upload control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3" y="3581400"/>
            <a:ext cx="8674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8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file upload </a:t>
            </a:r>
            <a:r>
              <a:rPr lang="en-US" dirty="0" smtClean="0"/>
              <a:t>control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file upload control in the Firefox browser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file upload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799"/>
            <a:ext cx="7010400" cy="1542887"/>
          </a:xfrm>
          <a:prstGeom prst="rect">
            <a:avLst/>
          </a:prstGeom>
        </p:spPr>
      </p:pic>
      <p:pic>
        <p:nvPicPr>
          <p:cNvPr id="5" name="Picture 4" descr="Screen Shot 2014-04-19 at 10.03.5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43400"/>
            <a:ext cx="8534400" cy="12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4597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Other skills for working with forms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9788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align controls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Label, textbox, and button controls aligned on a form</a:t>
            </a:r>
            <a:endParaRPr lang="en-US" dirty="0"/>
          </a:p>
        </p:txBody>
      </p:sp>
      <p:pic>
        <p:nvPicPr>
          <p:cNvPr id="2" name="Picture 1" descr="Screen Shot 2014-04-19 at 10.05.54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16200"/>
            <a:ext cx="56769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align </a:t>
            </a:r>
            <a:r>
              <a:rPr lang="en-US" dirty="0" smtClean="0"/>
              <a:t>controls -2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858000" cy="304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524375"/>
            <a:ext cx="2447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0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format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with some additional formatting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7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66802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format controls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3413"/>
            <a:ext cx="6124575" cy="54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3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set the tab order and assign access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tab order for a form is the sequence in which the controls receive the focus when the Tab key is pressed.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attribute for setting the tab order and access keys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86200"/>
            <a:ext cx="78107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Three labels with access keys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08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599"/>
            <a:ext cx="6629400" cy="1916935"/>
          </a:xfrm>
          <a:prstGeom prst="rect">
            <a:avLst/>
          </a:prstGeom>
        </p:spPr>
      </p:pic>
      <p:pic>
        <p:nvPicPr>
          <p:cNvPr id="5" name="Picture 4" descr="Screen Shot 2014-04-19 at 10.10.0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48200"/>
            <a:ext cx="8128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81" y="1066800"/>
            <a:ext cx="5862637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1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features for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8223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6248400" cy="1143000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HTML5 attributes for data validation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attributes for data validation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error message and highlighting used by Firefox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2.0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7454900" cy="1905000"/>
          </a:xfrm>
          <a:prstGeom prst="rect">
            <a:avLst/>
          </a:prstGeom>
        </p:spPr>
      </p:pic>
      <p:pic>
        <p:nvPicPr>
          <p:cNvPr id="5" name="Picture 4" descr="Screen Shot 2014-04-19 at 10.12.11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724400"/>
            <a:ext cx="400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introduction to </a:t>
            </a:r>
            <a:r>
              <a:rPr lang="en-US" smtClean="0"/>
              <a:t>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form contains one or more </a:t>
            </a:r>
            <a:r>
              <a:rPr lang="en-US" sz="2800" i="1" dirty="0" smtClean="0">
                <a:latin typeface="Tahoma"/>
                <a:cs typeface="Tahoma"/>
              </a:rPr>
              <a:t>controls</a:t>
            </a:r>
            <a:r>
              <a:rPr lang="en-US" sz="2800" dirty="0" smtClean="0">
                <a:latin typeface="Tahoma"/>
                <a:cs typeface="Tahoma"/>
              </a:rPr>
              <a:t> like text boxes, radio buttons, lists, or check boxes. That is permit user enter the data and submit to server.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of the form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3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4" y="4191000"/>
            <a:ext cx="845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regular expressions for data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>
                <a:latin typeface="Tahoma"/>
                <a:cs typeface="Tahoma"/>
              </a:rPr>
              <a:t>A regular expression is a standard language that provides a way to make a user entry against a pattern of characters.</a:t>
            </a:r>
          </a:p>
          <a:p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Attribute for using regular expressions</a:t>
            </a:r>
          </a:p>
          <a:p>
            <a:endParaRPr lang="en-US" sz="2400" dirty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endParaRPr lang="en-US" sz="24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16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7" y="3505200"/>
            <a:ext cx="773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Pattern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Patterns for common entries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Code for pattern</a:t>
            </a:r>
          </a:p>
        </p:txBody>
      </p:sp>
      <p:pic>
        <p:nvPicPr>
          <p:cNvPr id="5" name="Picture 4" descr="Screen Shot 2014-04-19 at 10.16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352" y="4803985"/>
            <a:ext cx="3413648" cy="1453693"/>
          </a:xfrm>
          <a:prstGeom prst="rect">
            <a:avLst/>
          </a:prstGeom>
        </p:spPr>
      </p:pic>
      <p:pic>
        <p:nvPicPr>
          <p:cNvPr id="6" name="Picture 5" descr="Screen Shot 2014-04-19 at 10.16.45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5" y="2133600"/>
            <a:ext cx="5257800" cy="192336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832457"/>
            <a:ext cx="5038725" cy="11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a </a:t>
            </a:r>
            <a:r>
              <a:rPr lang="en-US" dirty="0" err="1" smtClean="0"/>
              <a:t>datalist</a:t>
            </a:r>
            <a:r>
              <a:rPr lang="en-US" dirty="0" smtClean="0"/>
              <a:t> to present entry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the new HTML5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 to provide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of entry options for a fields.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for the options elements within a </a:t>
            </a:r>
            <a:r>
              <a:rPr lang="en-US" sz="2800" dirty="0" err="1" smtClean="0">
                <a:latin typeface="Tahoma"/>
                <a:cs typeface="Tahoma"/>
              </a:rPr>
              <a:t>datalist</a:t>
            </a:r>
            <a:r>
              <a:rPr lang="en-US" sz="2800" dirty="0" smtClean="0">
                <a:latin typeface="Tahoma"/>
                <a:cs typeface="Tahoma"/>
              </a:rPr>
              <a:t> element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3657600"/>
            <a:ext cx="8024509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form on the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0.2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209800"/>
            <a:ext cx="807398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</a:t>
            </a:r>
            <a:r>
              <a:rPr lang="en-US" dirty="0" smtClean="0"/>
              <a:t> - Code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67" y="1752600"/>
            <a:ext cx="780783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0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the HTML 5 controls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521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email, </a:t>
            </a:r>
            <a:r>
              <a:rPr lang="en-US" dirty="0" err="1" smtClean="0"/>
              <a:t>url</a:t>
            </a:r>
            <a:r>
              <a:rPr lang="en-US" dirty="0" smtClean="0"/>
              <a:t>, and </a:t>
            </a:r>
            <a:r>
              <a:rPr lang="en-US" dirty="0" err="1" smtClean="0"/>
              <a:t>tel</a:t>
            </a:r>
            <a:r>
              <a:rPr lang="en-US" dirty="0" smtClean="0"/>
              <a:t>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and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 control are designed for email address, URL and telephone number entries</a:t>
            </a:r>
          </a:p>
        </p:txBody>
      </p:sp>
      <p:pic>
        <p:nvPicPr>
          <p:cNvPr id="4" name="Picture 3" descr="Screen Shot 2014-04-19 at 10.25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779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 descr="Screen Shot 2014-04-19 at 10.25.3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6337300" cy="294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267200"/>
            <a:ext cx="8201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number and range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number and range controls are designed for numeric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number and range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352800"/>
            <a:ext cx="82931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Screen Shot 2014-04-19 at 10.28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862032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4114800"/>
            <a:ext cx="7972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</a:t>
            </a:r>
            <a:r>
              <a:rPr lang="en-US" dirty="0" smtClean="0"/>
              <a:t>form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Attributes common to most input elements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</p:txBody>
      </p:sp>
      <p:pic>
        <p:nvPicPr>
          <p:cNvPr id="4" name="Picture 3" descr="Screen Shot 2014-04-19 at 8.5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7772400" cy="204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ahoma"/>
                <a:cs typeface="Tahoma"/>
              </a:rPr>
              <a:t>How to use the date and time </a:t>
            </a:r>
            <a:r>
              <a:rPr lang="en-US" dirty="0" smtClean="0">
                <a:latin typeface="Tahoma"/>
                <a:cs typeface="Tahoma"/>
              </a:rPr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HTML5 date,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datetime</a:t>
            </a:r>
            <a:r>
              <a:rPr lang="en-US" sz="2800" dirty="0" smtClean="0">
                <a:latin typeface="Tahoma"/>
                <a:cs typeface="Tahoma"/>
              </a:rPr>
              <a:t>-local, month, week, and time control are designed for date and time entries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date and time controls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0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05200"/>
            <a:ext cx="7708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0.48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01"/>
          <a:stretch/>
        </p:blipFill>
        <p:spPr>
          <a:xfrm>
            <a:off x="228600" y="1417638"/>
            <a:ext cx="3048000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93" y="1450182"/>
            <a:ext cx="5674907" cy="25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search control for a search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search function that uses a search control in browser</a:t>
            </a: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using the Google search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3.1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1723"/>
            <a:ext cx="5943600" cy="1134687"/>
          </a:xfrm>
          <a:prstGeom prst="rect">
            <a:avLst/>
          </a:prstGeom>
        </p:spPr>
      </p:pic>
      <p:pic>
        <p:nvPicPr>
          <p:cNvPr id="5" name="Picture 4" descr="Screen Shot 2014-04-19 at 10.33.1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4648200"/>
            <a:ext cx="8724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the color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a color control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color control in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4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33600"/>
            <a:ext cx="8077200" cy="914400"/>
          </a:xfrm>
          <a:prstGeom prst="rect">
            <a:avLst/>
          </a:prstGeom>
        </p:spPr>
      </p:pic>
      <p:pic>
        <p:nvPicPr>
          <p:cNvPr id="5" name="Picture 4" descr="Screen Shot 2014-04-19 at 10.34.09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09999"/>
            <a:ext cx="5562600" cy="22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The progress and meter element to display output data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These controls are designed to displayed data in progress bar or meter form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Attribute for the progress and meter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39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762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4-04-19 at 10.39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0680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- Code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95400"/>
            <a:ext cx="91344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A web page that uses HTML5 data validation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2100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page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web page in Browser with a form that uses HTML5 validation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2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514600"/>
            <a:ext cx="4276435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2.5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3152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15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form 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46" y="4800600"/>
            <a:ext cx="8329574" cy="1219200"/>
          </a:xfrm>
          <a:prstGeom prst="rect">
            <a:avLst/>
          </a:prstGeom>
        </p:spPr>
      </p:pic>
      <p:pic>
        <p:nvPicPr>
          <p:cNvPr id="5" name="Picture 4" descr="Screen Shot 2014-04-19 at 8.59.50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6" y="2150269"/>
            <a:ext cx="5740400" cy="1612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344" y="1447800"/>
            <a:ext cx="44754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ahoma"/>
                <a:cs typeface="Tahoma"/>
              </a:rPr>
              <a:t>The form in a web browser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844406" y="403424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HTML Code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889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form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10.43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599"/>
            <a:ext cx="3581400" cy="42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80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form contains one or more controls like text boxes, radio button, or check boxes that can receive data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A submit button submits the form data to the server 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controls label, text field, radio, button, check box, drop-down, list boxes and text area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file upload control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Use CSS align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latin typeface="Tahoma"/>
                <a:cs typeface="Tahoma"/>
              </a:rPr>
              <a:t>The tab order of a form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Access key are shortcut keys that the user can press to move the focus on control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data validation and CSS3 pseudo-classes for formatting required, valid, and invalid fields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regular expressions</a:t>
            </a:r>
          </a:p>
          <a:p>
            <a:r>
              <a:rPr lang="en-US" sz="2800" dirty="0" smtClean="0">
                <a:latin typeface="Tahoma"/>
                <a:cs typeface="Tahoma"/>
              </a:rPr>
              <a:t>HTML5 provide the email, </a:t>
            </a:r>
            <a:r>
              <a:rPr lang="en-US" sz="2800" dirty="0" err="1" smtClean="0">
                <a:latin typeface="Tahoma"/>
                <a:cs typeface="Tahoma"/>
              </a:rPr>
              <a:t>url</a:t>
            </a:r>
            <a:r>
              <a:rPr lang="en-US" sz="2800" dirty="0" smtClean="0">
                <a:latin typeface="Tahoma"/>
                <a:cs typeface="Tahoma"/>
              </a:rPr>
              <a:t>, </a:t>
            </a:r>
            <a:r>
              <a:rPr lang="en-US" sz="2800" dirty="0" err="1" smtClean="0">
                <a:latin typeface="Tahoma"/>
                <a:cs typeface="Tahoma"/>
              </a:rPr>
              <a:t>tel</a:t>
            </a:r>
            <a:r>
              <a:rPr lang="en-US" sz="2800" dirty="0" smtClean="0">
                <a:latin typeface="Tahoma"/>
                <a:cs typeface="Tahoma"/>
              </a:rPr>
              <a:t>, number, range, date, time, search, and color controls</a:t>
            </a:r>
          </a:p>
          <a:p>
            <a:endParaRPr lang="en-US" sz="2800" dirty="0" smtClean="0">
              <a:latin typeface="Tahoma"/>
              <a:cs typeface="Tahoma"/>
            </a:endParaRPr>
          </a:p>
          <a:p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5901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controls 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0581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input element to create four different types of buttons</a:t>
            </a:r>
          </a:p>
          <a:p>
            <a:r>
              <a:rPr lang="en-US" sz="2800" dirty="0" smtClean="0">
                <a:latin typeface="Tahoma"/>
                <a:cs typeface="Tahoma"/>
              </a:rPr>
              <a:t>Attribute of the input element for button and for the buttons and for the button element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16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505200"/>
            <a:ext cx="6223000" cy="279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buttons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buttons in a web browser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9.05.2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6598920" cy="12954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8209402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9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1253</Words>
  <Application>Microsoft Office PowerPoint</Application>
  <PresentationFormat>On-screen Show (4:3)</PresentationFormat>
  <Paragraphs>193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Impact</vt:lpstr>
      <vt:lpstr>Tahoma</vt:lpstr>
      <vt:lpstr>Default Design</vt:lpstr>
      <vt:lpstr>Chapter 13-s14,15</vt:lpstr>
      <vt:lpstr>Objectives</vt:lpstr>
      <vt:lpstr>How to use forms</vt:lpstr>
      <vt:lpstr>An introduction to a form</vt:lpstr>
      <vt:lpstr>How to create a form (cont.)</vt:lpstr>
      <vt:lpstr>How to create a form (cont.)</vt:lpstr>
      <vt:lpstr>How to use controls </vt:lpstr>
      <vt:lpstr>How to use buttons</vt:lpstr>
      <vt:lpstr>How to use buttons (cont.)</vt:lpstr>
      <vt:lpstr>How to use text fields</vt:lpstr>
      <vt:lpstr>How to use text fields (cont.)</vt:lpstr>
      <vt:lpstr>HTML code</vt:lpstr>
      <vt:lpstr>How to use radio buttons and check boxes</vt:lpstr>
      <vt:lpstr>How to use radio buttons and check boxes (cont.)</vt:lpstr>
      <vt:lpstr>HTML - Code</vt:lpstr>
      <vt:lpstr>How to use drop-down lists</vt:lpstr>
      <vt:lpstr>How to use drop-down lists (cont.)</vt:lpstr>
      <vt:lpstr>How to use drop-down lists (cont.)</vt:lpstr>
      <vt:lpstr>How to use list boxes</vt:lpstr>
      <vt:lpstr>How to use list boxes (cont.)</vt:lpstr>
      <vt:lpstr>How to use list boxes (cont.)</vt:lpstr>
      <vt:lpstr>How to use text areas</vt:lpstr>
      <vt:lpstr>How to use text areas (cont.)</vt:lpstr>
      <vt:lpstr>How to use labels</vt:lpstr>
      <vt:lpstr>How to use labels (cont.)</vt:lpstr>
      <vt:lpstr>How to group controls with fieldset and legend elements</vt:lpstr>
      <vt:lpstr>Example</vt:lpstr>
      <vt:lpstr>How to use a file upload control</vt:lpstr>
      <vt:lpstr>How to use a file upload control (cont.)</vt:lpstr>
      <vt:lpstr>Other skills for working with forms</vt:lpstr>
      <vt:lpstr>How to align controls</vt:lpstr>
      <vt:lpstr>How to align controls -2</vt:lpstr>
      <vt:lpstr>How to format controls</vt:lpstr>
      <vt:lpstr>How to format controls</vt:lpstr>
      <vt:lpstr>How to set the tab order and assign access keys</vt:lpstr>
      <vt:lpstr>Example</vt:lpstr>
      <vt:lpstr> </vt:lpstr>
      <vt:lpstr>How to use the HTML 5 features for data validation</vt:lpstr>
      <vt:lpstr>The HTML5 attributes for data validation</vt:lpstr>
      <vt:lpstr>How to use regular expressions for data validation</vt:lpstr>
      <vt:lpstr>Pattern</vt:lpstr>
      <vt:lpstr>How to use a datalist to present entry options</vt:lpstr>
      <vt:lpstr>Datalist example</vt:lpstr>
      <vt:lpstr>Datalist - Code</vt:lpstr>
      <vt:lpstr>How to use the HTML 5 controls</vt:lpstr>
      <vt:lpstr>How to use the email, url, and tel controls</vt:lpstr>
      <vt:lpstr>Example</vt:lpstr>
      <vt:lpstr>How to use the number and range controls</vt:lpstr>
      <vt:lpstr>Example</vt:lpstr>
      <vt:lpstr>How to use the date and time controls</vt:lpstr>
      <vt:lpstr>Example</vt:lpstr>
      <vt:lpstr>How to use the search control for a search function</vt:lpstr>
      <vt:lpstr>How to use the color control</vt:lpstr>
      <vt:lpstr>The progress and meter element to display output data  </vt:lpstr>
      <vt:lpstr>Example</vt:lpstr>
      <vt:lpstr>HTML - Code</vt:lpstr>
      <vt:lpstr>A web page that uses HTML5 data validation</vt:lpstr>
      <vt:lpstr>The page layout</vt:lpstr>
      <vt:lpstr>The HTML</vt:lpstr>
      <vt:lpstr>The CSS</vt:lpstr>
      <vt:lpstr>Summary</vt:lpstr>
      <vt:lpstr>Summary</vt:lpstr>
      <vt:lpstr>Discussion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Le Quy Do</cp:lastModifiedBy>
  <cp:revision>114</cp:revision>
  <dcterms:created xsi:type="dcterms:W3CDTF">2014-02-09T07:44:29Z</dcterms:created>
  <dcterms:modified xsi:type="dcterms:W3CDTF">2020-05-18T11:28:30Z</dcterms:modified>
</cp:coreProperties>
</file>